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entation.xml" ContentType="application/vnd.openxmlformats-officedocument.presentationml.presentation.main+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Slides/notesSlide15.xml" ContentType="application/vnd.openxmlformats-officedocument.presentationml.notesSlide+xml"/>
  <Override PartName="/ppt/notesSlides/notesSlide3.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4.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slideLayouts/slideLayout15.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16.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3.xml" ContentType="application/vnd.openxmlformats-officedocument.presentationml.notesSlide+xml"/>
  <Override PartName="/ppt/notesSlides/notesSlide19.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7.xml" ContentType="application/vnd.openxmlformats-officedocument.presentationml.notesSlide+xml"/>
  <Override PartName="/ppt/notesSlides/notesSlide9.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35.xml" ContentType="application/vnd.openxmlformats-officedocument.presentationml.notesSlide+xml"/>
  <Override PartName="/ppt/notesSlides/notesSlide2.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Masters/notesMaster1.xml" ContentType="application/vnd.openxmlformats-officedocument.presentationml.notesMaster+xml"/>
  <Override PartName="/ppt/comments/comment1.xml" ContentType="application/vnd.openxmlformats-officedocument.presentationml.comments+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69" r:id="rId2"/>
  </p:sldMasterIdLst>
  <p:notesMasterIdLst>
    <p:notesMasterId r:id="rId3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Lst>
  <p:sldSz cx="12192000" cy="6858000"/>
  <p:notesSz cx="6858000" cy="9144000"/>
  <p:embeddedFontLst>
    <p:embeddedFont>
      <p:font typeface="Arial Narrow" panose="020B0606020202030204" pitchFamily="34" charset="0"/>
      <p:regular r:id="rId39"/>
      <p:bold r:id="rId40"/>
      <p:italic r:id="rId41"/>
      <p:boldItalic r:id="rId42"/>
    </p:embeddedFont>
    <p:embeddedFont>
      <p:font typeface="Calibri" panose="020F0502020204030204" pitchFamily="34" charset="0"/>
      <p:regular r:id="rId43"/>
      <p:bold r:id="rId44"/>
      <p:italic r:id="rId45"/>
      <p:boldItalic r:id="rId46"/>
    </p:embeddedFont>
  </p:embeddedFontLst>
  <p:defaultTextStyle>
    <a:defPPr marR="0" lvl="0" algn="l" rtl="0">
      <a:lnSpc>
        <a:spcPct val="100000"/>
      </a:lnSpc>
      <a:spcBef>
        <a:spcPts val="0"/>
      </a:spcBef>
      <a:spcAft>
        <a:spcPts val="0"/>
      </a:spcAft>
      <a:defRPr lang="es-ES"/>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uthor" lastIdx="2" clrIdx="0">
    <p:extLst>
      <p:ext uri="{19B8F6BF-5375-455C-9EA6-DF929625EA0E}">
        <p15:presenceInfo xmlns:p15="http://schemas.microsoft.com/office/powerpoint/2012/main" userId="Auth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ECADDAF-A61E-4ED7-888D-FECC84DE2F4C}">
  <a:tblStyle styleId="{4ECADDAF-A61E-4ED7-888D-FECC84DE2F4C}"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DFBF3"/>
          </a:solidFill>
        </a:fill>
      </a:tcStyle>
    </a:wholeTbl>
    <a:band1H>
      <a:tcTxStyle/>
      <a:tcStyle>
        <a:tcBdr/>
        <a:fill>
          <a:solidFill>
            <a:srgbClr val="FCF7E7"/>
          </a:solidFill>
        </a:fill>
      </a:tcStyle>
    </a:band1H>
    <a:band2H>
      <a:tcTxStyle/>
      <a:tcStyle>
        <a:tcBdr/>
      </a:tcStyle>
    </a:band2H>
    <a:band1V>
      <a:tcTxStyle/>
      <a:tcStyle>
        <a:tcBdr/>
        <a:fill>
          <a:solidFill>
            <a:srgbClr val="FCF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9F87E4BD-2CAB-478F-91B3-1ABFC8828192}"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F8FD"/>
          </a:solidFill>
        </a:fill>
      </a:tcStyle>
    </a:wholeTbl>
    <a:band1H>
      <a:tcTxStyle/>
      <a:tcStyle>
        <a:tcBdr/>
        <a:fill>
          <a:solidFill>
            <a:srgbClr val="DDF0FA"/>
          </a:solidFill>
        </a:fill>
      </a:tcStyle>
    </a:band1H>
    <a:band2H>
      <a:tcTxStyle/>
      <a:tcStyle>
        <a:tcBdr/>
      </a:tcStyle>
    </a:band2H>
    <a:band1V>
      <a:tcTxStyle/>
      <a:tcStyle>
        <a:tcBdr/>
        <a:fill>
          <a:solidFill>
            <a:srgbClr val="DDF0FA"/>
          </a:solidFill>
        </a:fill>
      </a:tcStyle>
    </a:band1V>
    <a:band2V>
      <a:tcTxStyle/>
      <a:tcStyle>
        <a:tcBdr/>
      </a:tcStyle>
    </a:band2V>
    <a:lastCol>
      <a:tcTxStyle b="on" i="off">
        <a:font>
          <a:latin typeface="Calibri"/>
          <a:ea typeface="Calibri"/>
          <a:cs typeface="Calibri"/>
        </a:font>
        <a:schemeClr val="lt1"/>
      </a:tcTxStyle>
      <a:tcStyle>
        <a:tcBdr/>
        <a:fill>
          <a:solidFill>
            <a:schemeClr val="accent2"/>
          </a:solidFill>
        </a:fill>
      </a:tcStyle>
    </a:lastCol>
    <a:firstCol>
      <a:tcTxStyle b="on" i="off">
        <a:font>
          <a:latin typeface="Calibri"/>
          <a:ea typeface="Calibri"/>
          <a:cs typeface="Calibri"/>
        </a:font>
        <a:schemeClr val="lt1"/>
      </a:tcTxStyle>
      <a:tcStyle>
        <a:tcBdr/>
        <a:fill>
          <a:solidFill>
            <a:schemeClr val="accent2"/>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72"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commentAuthors" Target="commentAuthors.xml"/><Relationship Id="rId50" Type="http://schemas.openxmlformats.org/officeDocument/2006/relationships/theme" Target="theme/theme1.xml"/><Relationship Id="rId55" Type="http://schemas.openxmlformats.org/officeDocument/2006/relationships/customXml" Target="../customXml/item4.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customXml" Target="../customXml/item2.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font" Target="fonts/font3.fntdata"/><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9-23T14:50:09.042" idx="1">
    <p:pos x="604" y="1532"/>
    <p:text>Attn. client: please note there is a typo in the source text ("there role" instead of "their role")</p:text>
    <p:extLst>
      <p:ext uri="{C676402C-5697-4E1C-873F-D02D1690AC5C}">
        <p15:threadingInfo xmlns:p15="http://schemas.microsoft.com/office/powerpoint/2012/main" timeZoneBias="-60"/>
      </p:ext>
    </p:extLst>
  </p:cm>
  <p:cm authorId="1" dt="2022-09-23T14:50:43.411" idx="2">
    <p:pos x="1880" y="1722"/>
    <p:text>Attn. client: please note there is a typo in the source text ("please them there" instead of "place them there")</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rtlCol="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rtl="0"/>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rtl="0"/>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pPr rtl="0"/>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rtlCol="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rtl="0"/>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rtlCol="0" anchor="t" anchorCtr="0">
            <a:noAutofit/>
          </a:bodyPr>
          <a:lstStyle/>
          <a:p>
            <a:pPr marL="0" lvl="0" indent="0" algn="l" rtl="0">
              <a:spcBef>
                <a:spcPts val="0"/>
              </a:spcBef>
              <a:spcAft>
                <a:spcPts val="0"/>
              </a:spcAft>
              <a:buNone/>
            </a:pPr>
            <a:endParaRPr/>
          </a:p>
        </p:txBody>
      </p:sp>
      <p:sp>
        <p:nvSpPr>
          <p:cNvPr id="186" name="Google Shape;1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THE SLIDE</a:t>
            </a:r>
            <a:endParaRPr/>
          </a:p>
        </p:txBody>
      </p:sp>
      <p:sp>
        <p:nvSpPr>
          <p:cNvPr id="311" name="Google Shape;31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SAY:</a:t>
            </a:r>
            <a:endParaRPr/>
          </a:p>
          <a:p>
            <a:pPr marL="0" lvl="0" indent="0" algn="l" rtl="0">
              <a:spcBef>
                <a:spcPts val="0"/>
              </a:spcBef>
              <a:spcAft>
                <a:spcPts val="0"/>
              </a:spcAft>
              <a:buNone/>
            </a:pPr>
            <a:r>
              <a:rPr lang="es"/>
              <a:t>These principles particularly apply to the WASH FIT team. </a:t>
            </a:r>
            <a:endParaRPr/>
          </a:p>
        </p:txBody>
      </p:sp>
      <p:sp>
        <p:nvSpPr>
          <p:cNvPr id="324" name="Google Shape;32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2: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THE SLIDE </a:t>
            </a:r>
            <a:endParaRPr/>
          </a:p>
          <a:p>
            <a:pPr marL="0" lvl="0" indent="0" algn="l" rtl="0">
              <a:spcBef>
                <a:spcPts val="0"/>
              </a:spcBef>
              <a:spcAft>
                <a:spcPts val="0"/>
              </a:spcAft>
              <a:buNone/>
            </a:pPr>
            <a:r>
              <a:rPr lang="es" b="1"/>
              <a:t>SAY:</a:t>
            </a:r>
            <a:endParaRPr/>
          </a:p>
          <a:p>
            <a:pPr marL="0" lvl="0" indent="0" algn="l" rtl="0">
              <a:spcBef>
                <a:spcPts val="0"/>
              </a:spcBef>
              <a:spcAft>
                <a:spcPts val="0"/>
              </a:spcAft>
              <a:buNone/>
            </a:pPr>
            <a:endParaRPr/>
          </a:p>
          <a:p>
            <a:pPr marL="0" lvl="0" indent="0" algn="l" rtl="0">
              <a:spcBef>
                <a:spcPts val="0"/>
              </a:spcBef>
              <a:spcAft>
                <a:spcPts val="0"/>
              </a:spcAft>
              <a:buNone/>
            </a:pPr>
            <a:r>
              <a:rPr lang="es" sz="1200"/>
              <a:t>Every step of improving WASH in HCF must include diverse perspectives.</a:t>
            </a:r>
            <a:endParaRPr/>
          </a:p>
          <a:p>
            <a:pPr marL="0" lvl="0" indent="0" algn="l" rtl="0">
              <a:spcBef>
                <a:spcPts val="0"/>
              </a:spcBef>
              <a:spcAft>
                <a:spcPts val="0"/>
              </a:spcAft>
              <a:buNone/>
            </a:pPr>
            <a:endParaRPr sz="1200"/>
          </a:p>
          <a:p>
            <a:pPr marL="0" lvl="0" indent="0" algn="l" rtl="0">
              <a:spcBef>
                <a:spcPts val="0"/>
              </a:spcBef>
              <a:spcAft>
                <a:spcPts val="0"/>
              </a:spcAft>
              <a:buNone/>
            </a:pPr>
            <a:r>
              <a:rPr lang="es" sz="1200"/>
              <a:t>WASH in HCF policies and guidelines can outline participation.</a:t>
            </a:r>
            <a:endParaRPr/>
          </a:p>
          <a:p>
            <a:pPr marL="0" lvl="0" indent="0" algn="l" rtl="0">
              <a:spcBef>
                <a:spcPts val="0"/>
              </a:spcBef>
              <a:spcAft>
                <a:spcPts val="0"/>
              </a:spcAft>
              <a:buNone/>
            </a:pPr>
            <a:endParaRPr sz="1200"/>
          </a:p>
          <a:p>
            <a:pPr marL="0" lvl="0" indent="0" algn="l" rtl="0">
              <a:spcBef>
                <a:spcPts val="0"/>
              </a:spcBef>
              <a:spcAft>
                <a:spcPts val="0"/>
              </a:spcAft>
              <a:buNone/>
            </a:pPr>
            <a:r>
              <a:rPr lang="es" sz="1200"/>
              <a:t>Involve organisations of people with disabilities (ODPs), local women’s groups, or religious and ethnic groups in advisory boards; working groups and other forums, when working with Ministries of Health and other actors to develop WASH in HCF solutions.</a:t>
            </a:r>
            <a:endParaRPr/>
          </a:p>
          <a:p>
            <a:pPr marL="0" lvl="0" indent="0" algn="l" rtl="0">
              <a:spcBef>
                <a:spcPts val="0"/>
              </a:spcBef>
              <a:spcAft>
                <a:spcPts val="0"/>
              </a:spcAft>
              <a:buNone/>
            </a:pPr>
            <a:endParaRPr sz="1200"/>
          </a:p>
          <a:p>
            <a:pPr marL="0" lvl="0" indent="0" algn="l" rtl="0">
              <a:spcBef>
                <a:spcPts val="0"/>
              </a:spcBef>
              <a:spcAft>
                <a:spcPts val="0"/>
              </a:spcAft>
              <a:buNone/>
            </a:pPr>
            <a:endParaRPr/>
          </a:p>
        </p:txBody>
      </p:sp>
      <p:sp>
        <p:nvSpPr>
          <p:cNvPr id="332" name="Google Shape;332;p1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333" name="Google Shape;333;p1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1 May, 2022</a:t>
            </a:r>
            <a:endParaRPr/>
          </a:p>
        </p:txBody>
      </p:sp>
      <p:sp>
        <p:nvSpPr>
          <p:cNvPr id="334" name="Google Shape;33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Clr>
                <a:schemeClr val="dk1"/>
              </a:buClr>
              <a:buSzPts val="1400"/>
              <a:buFont typeface="Arial"/>
              <a:buNone/>
            </a:pPr>
            <a:r>
              <a:rPr lang="es" sz="1400" b="1"/>
              <a:t>READ THE SLIDE </a:t>
            </a:r>
            <a:endParaRPr/>
          </a:p>
          <a:p>
            <a:pPr marL="0" lvl="0" indent="0" algn="l" rtl="0">
              <a:spcBef>
                <a:spcPts val="0"/>
              </a:spcBef>
              <a:spcAft>
                <a:spcPts val="0"/>
              </a:spcAft>
              <a:buClr>
                <a:schemeClr val="dk1"/>
              </a:buClr>
              <a:buSzPts val="1400"/>
              <a:buFont typeface="Arial"/>
              <a:buNone/>
            </a:pPr>
            <a:r>
              <a:rPr lang="es" sz="1400" b="1"/>
              <a:t>SAY:</a:t>
            </a:r>
            <a:endParaRPr/>
          </a:p>
          <a:p>
            <a:pPr marL="0" lvl="0" indent="0" algn="l" rtl="0">
              <a:spcBef>
                <a:spcPts val="0"/>
              </a:spcBef>
              <a:spcAft>
                <a:spcPts val="0"/>
              </a:spcAft>
              <a:buClr>
                <a:schemeClr val="dk1"/>
              </a:buClr>
              <a:buSzPts val="1400"/>
              <a:buFont typeface="Arial"/>
              <a:buNone/>
            </a:pPr>
            <a:r>
              <a:rPr lang="es" sz="1400"/>
              <a:t>A diverse team has:</a:t>
            </a:r>
            <a:endParaRPr/>
          </a:p>
          <a:p>
            <a:pPr marL="342900" lvl="0" indent="-342900" algn="l" rtl="0">
              <a:spcBef>
                <a:spcPts val="0"/>
              </a:spcBef>
              <a:spcAft>
                <a:spcPts val="0"/>
              </a:spcAft>
              <a:buClr>
                <a:schemeClr val="dk1"/>
              </a:buClr>
              <a:buSzPts val="1400"/>
              <a:buFont typeface="Arial"/>
              <a:buChar char="•"/>
            </a:pPr>
            <a:r>
              <a:rPr lang="es" sz="1400"/>
              <a:t>Specifically invited people from marginalized groups  to join (e.g., women, people with disabilities, the elderly, people from lower income or education groups, indigenous groups etc.) </a:t>
            </a:r>
            <a:endParaRPr/>
          </a:p>
          <a:p>
            <a:pPr marL="342900" lvl="0" indent="-342900" algn="l" rtl="0">
              <a:spcBef>
                <a:spcPts val="0"/>
              </a:spcBef>
              <a:spcAft>
                <a:spcPts val="0"/>
              </a:spcAft>
              <a:buClr>
                <a:schemeClr val="dk1"/>
              </a:buClr>
              <a:buSzPts val="1400"/>
              <a:buFont typeface="Arial"/>
              <a:buChar char="•"/>
            </a:pPr>
            <a:r>
              <a:rPr lang="es" sz="1400"/>
              <a:t>A set of team principles or ways of working to give everyone a voice </a:t>
            </a:r>
            <a:endParaRPr/>
          </a:p>
          <a:p>
            <a:pPr marL="342900" lvl="0" indent="-342900" algn="l" rtl="0">
              <a:spcBef>
                <a:spcPts val="0"/>
              </a:spcBef>
              <a:spcAft>
                <a:spcPts val="0"/>
              </a:spcAft>
              <a:buClr>
                <a:schemeClr val="dk1"/>
              </a:buClr>
              <a:buSzPts val="1400"/>
              <a:buFont typeface="Arial"/>
              <a:buChar char="•"/>
            </a:pPr>
            <a:r>
              <a:rPr lang="es" sz="1400"/>
              <a:t>An equal gender-balance; </a:t>
            </a:r>
            <a:endParaRPr sz="1400"/>
          </a:p>
          <a:p>
            <a:pPr marL="342900" lvl="0" indent="-342900" algn="l" rtl="0">
              <a:spcBef>
                <a:spcPts val="0"/>
              </a:spcBef>
              <a:spcAft>
                <a:spcPts val="0"/>
              </a:spcAft>
              <a:buClr>
                <a:schemeClr val="dk1"/>
              </a:buClr>
              <a:buSzPts val="1400"/>
              <a:buFont typeface="Arial"/>
              <a:buChar char="•"/>
            </a:pPr>
            <a:r>
              <a:rPr lang="es" sz="1400"/>
              <a:t>A diverse range of staff roles and levels– cleaners, nurses, midwives, directors and managers;</a:t>
            </a:r>
            <a:endParaRPr/>
          </a:p>
          <a:p>
            <a:pPr marL="342900" lvl="0" indent="-342900" algn="l" rtl="0">
              <a:spcBef>
                <a:spcPts val="0"/>
              </a:spcBef>
              <a:spcAft>
                <a:spcPts val="0"/>
              </a:spcAft>
              <a:buClr>
                <a:schemeClr val="dk1"/>
              </a:buClr>
              <a:buSzPts val="1400"/>
              <a:buFont typeface="Arial"/>
              <a:buChar char="•"/>
            </a:pPr>
            <a:r>
              <a:rPr lang="es" sz="1400"/>
              <a:t>HCF users – such as a woman who has delivered a baby at the facility; </a:t>
            </a:r>
            <a:endParaRPr sz="1400"/>
          </a:p>
          <a:p>
            <a:pPr marL="285750" lvl="0" indent="-196850" algn="l" rtl="0">
              <a:spcBef>
                <a:spcPts val="0"/>
              </a:spcBef>
              <a:spcAft>
                <a:spcPts val="0"/>
              </a:spcAft>
              <a:buClr>
                <a:schemeClr val="dk1"/>
              </a:buClr>
              <a:buSzPts val="1400"/>
              <a:buFont typeface="Calibri"/>
              <a:buNone/>
            </a:pPr>
            <a:endParaRPr sz="1400"/>
          </a:p>
          <a:p>
            <a:pPr marL="285750" lvl="0" indent="-196850" algn="l" rtl="0">
              <a:spcBef>
                <a:spcPts val="0"/>
              </a:spcBef>
              <a:spcAft>
                <a:spcPts val="0"/>
              </a:spcAft>
              <a:buClr>
                <a:schemeClr val="dk1"/>
              </a:buClr>
              <a:buSzPts val="1400"/>
              <a:buFont typeface="Calibri"/>
              <a:buNone/>
            </a:pPr>
            <a:endParaRPr sz="1400"/>
          </a:p>
          <a:p>
            <a:pPr marL="0" lvl="0" indent="0" algn="l" rtl="0">
              <a:spcBef>
                <a:spcPts val="0"/>
              </a:spcBef>
              <a:spcAft>
                <a:spcPts val="0"/>
              </a:spcAft>
              <a:buNone/>
            </a:pPr>
            <a:r>
              <a:rPr lang="es"/>
              <a:t> </a:t>
            </a:r>
            <a:endParaRPr/>
          </a:p>
        </p:txBody>
      </p:sp>
      <p:sp>
        <p:nvSpPr>
          <p:cNvPr id="343" name="Google Shape;343;p1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344" name="Google Shape;344;p13: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1 May, 2022</a:t>
            </a:r>
            <a:endParaRPr/>
          </a:p>
        </p:txBody>
      </p:sp>
      <p:sp>
        <p:nvSpPr>
          <p:cNvPr id="345" name="Google Shape;34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4: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THE SLIDE</a:t>
            </a:r>
            <a:endParaRPr sz="1200">
              <a:latin typeface="Arial"/>
              <a:ea typeface="Arial"/>
              <a:cs typeface="Arial"/>
              <a:sym typeface="Arial"/>
            </a:endParaRPr>
          </a:p>
          <a:p>
            <a:pPr marL="0" lvl="0" indent="0" algn="l" rtl="0">
              <a:spcBef>
                <a:spcPts val="0"/>
              </a:spcBef>
              <a:spcAft>
                <a:spcPts val="0"/>
              </a:spcAft>
              <a:buNone/>
            </a:pPr>
            <a:endParaRPr/>
          </a:p>
        </p:txBody>
      </p:sp>
      <p:sp>
        <p:nvSpPr>
          <p:cNvPr id="359" name="Google Shape;359;p1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360" name="Google Shape;360;p1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1 May, 2022</a:t>
            </a:r>
            <a:endParaRPr/>
          </a:p>
        </p:txBody>
      </p:sp>
      <p:sp>
        <p:nvSpPr>
          <p:cNvPr id="361" name="Google Shape;36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rtlCol="0" anchor="t" anchorCtr="0">
            <a:noAutofit/>
          </a:bodyPr>
          <a:lstStyle/>
          <a:p>
            <a:pPr marL="0" lvl="0" indent="0" algn="l" rtl="0">
              <a:spcBef>
                <a:spcPts val="0"/>
              </a:spcBef>
              <a:spcAft>
                <a:spcPts val="0"/>
              </a:spcAft>
              <a:buNone/>
            </a:pPr>
            <a:endParaRPr/>
          </a:p>
        </p:txBody>
      </p:sp>
      <p:sp>
        <p:nvSpPr>
          <p:cNvPr id="368" name="Google Shape;36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6: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THE SLIDE</a:t>
            </a:r>
            <a:endParaRPr/>
          </a:p>
          <a:p>
            <a:pPr marL="0" lvl="0" indent="0" algn="l" rtl="0">
              <a:spcBef>
                <a:spcPts val="0"/>
              </a:spcBef>
              <a:spcAft>
                <a:spcPts val="0"/>
              </a:spcAft>
              <a:buNone/>
            </a:pPr>
            <a:r>
              <a:rPr lang="es"/>
              <a: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76" name="Google Shape;376;p16: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377" name="Google Shape;377;p16: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1 May, 2022</a:t>
            </a:r>
            <a:endParaRPr/>
          </a:p>
        </p:txBody>
      </p:sp>
      <p:sp>
        <p:nvSpPr>
          <p:cNvPr id="378" name="Google Shape;37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7: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PLAY THE VIDEO</a:t>
            </a:r>
            <a:endParaRPr/>
          </a:p>
        </p:txBody>
      </p:sp>
      <p:sp>
        <p:nvSpPr>
          <p:cNvPr id="389" name="Google Shape;389;p1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390" name="Google Shape;390;p17: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1 May, 2022</a:t>
            </a:r>
            <a:endParaRPr/>
          </a:p>
        </p:txBody>
      </p:sp>
      <p:sp>
        <p:nvSpPr>
          <p:cNvPr id="391" name="Google Shape;39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8: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SAY:</a:t>
            </a:r>
            <a:endParaRPr/>
          </a:p>
          <a:p>
            <a:pPr marL="0" lvl="0" indent="0" algn="l" rtl="0">
              <a:spcBef>
                <a:spcPts val="0"/>
              </a:spcBef>
              <a:spcAft>
                <a:spcPts val="0"/>
              </a:spcAft>
              <a:buNone/>
            </a:pPr>
            <a:r>
              <a:rPr lang="es"/>
              <a:t>Here is a practical tool for us to understand the barriers that people and groups face a little more in-depth is by using this barrier analysis process. </a:t>
            </a:r>
            <a:r>
              <a:rPr lang="es" sz="1200"/>
              <a:t>It divides barriers into categories –</a:t>
            </a:r>
            <a:endParaRPr/>
          </a:p>
          <a:p>
            <a:pPr marL="0" lvl="0" indent="0" algn="l" rtl="0">
              <a:spcBef>
                <a:spcPts val="0"/>
              </a:spcBef>
              <a:spcAft>
                <a:spcPts val="0"/>
              </a:spcAft>
              <a:buNone/>
            </a:pPr>
            <a:r>
              <a:rPr lang="es" sz="1200"/>
              <a:t>	physical</a:t>
            </a:r>
            <a:endParaRPr/>
          </a:p>
          <a:p>
            <a:pPr marL="0" lvl="0" indent="0" algn="l" rtl="0">
              <a:spcBef>
                <a:spcPts val="0"/>
              </a:spcBef>
              <a:spcAft>
                <a:spcPts val="0"/>
              </a:spcAft>
              <a:buNone/>
            </a:pPr>
            <a:r>
              <a:rPr lang="es" sz="1200"/>
              <a:t>	institutional</a:t>
            </a:r>
            <a:endParaRPr/>
          </a:p>
          <a:p>
            <a:pPr marL="0" lvl="0" indent="0" algn="l" rtl="0">
              <a:spcBef>
                <a:spcPts val="0"/>
              </a:spcBef>
              <a:spcAft>
                <a:spcPts val="0"/>
              </a:spcAft>
              <a:buNone/>
            </a:pPr>
            <a:r>
              <a:rPr lang="es" sz="1200"/>
              <a:t>	social / cultural/ attitudinal </a:t>
            </a:r>
            <a:endParaRPr/>
          </a:p>
          <a:p>
            <a:pPr marL="0" lvl="0" indent="0" algn="l" rtl="0">
              <a:spcBef>
                <a:spcPts val="0"/>
              </a:spcBef>
              <a:spcAft>
                <a:spcPts val="0"/>
              </a:spcAft>
              <a:buNone/>
            </a:pPr>
            <a:endParaRPr/>
          </a:p>
          <a:p>
            <a:pPr marL="0" lvl="0" indent="0" algn="l" rtl="0">
              <a:spcBef>
                <a:spcPts val="0"/>
              </a:spcBef>
              <a:spcAft>
                <a:spcPts val="0"/>
              </a:spcAft>
              <a:buNone/>
            </a:pPr>
            <a:r>
              <a:rPr lang="es" sz="1200">
                <a:solidFill>
                  <a:schemeClr val="dk1"/>
                </a:solidFill>
                <a:latin typeface="Calibri"/>
                <a:ea typeface="Calibri"/>
                <a:cs typeface="Calibri"/>
                <a:sym typeface="Calibri"/>
              </a:rPr>
              <a:t>Our challenge in the WASH sector is to understand and help address the different barriers faced by people who are marginalised.  </a:t>
            </a:r>
            <a:endParaRPr/>
          </a:p>
          <a:p>
            <a:pPr marL="0" lvl="0" indent="0" algn="l" rtl="0">
              <a:spcBef>
                <a:spcPts val="0"/>
              </a:spcBef>
              <a:spcAft>
                <a:spcPts val="0"/>
              </a:spcAft>
              <a:buNone/>
            </a:pPr>
            <a:endParaRPr/>
          </a:p>
          <a:p>
            <a:pPr marL="0" lvl="0" indent="0" algn="l" rtl="0">
              <a:spcBef>
                <a:spcPts val="0"/>
              </a:spcBef>
              <a:spcAft>
                <a:spcPts val="0"/>
              </a:spcAft>
              <a:buNone/>
            </a:pPr>
            <a:r>
              <a:rPr lang="es"/>
              <a:t>There are many barriers to inclusion which are not captured in the WASHFIT tool. It is important to understand and talk about what these are, as part of WASHFIT assessments. While we may not address all of these in our assessment, doing this awareness raising exercise together with other stakeholders will help to raise everyone’s understanding.</a:t>
            </a:r>
            <a:endParaRPr/>
          </a:p>
          <a:p>
            <a:pPr marL="0" lvl="0" indent="0" algn="l" rtl="0">
              <a:spcBef>
                <a:spcPts val="0"/>
              </a:spcBef>
              <a:spcAft>
                <a:spcPts val="0"/>
              </a:spcAft>
              <a:buNone/>
            </a:pPr>
            <a:endParaRPr/>
          </a:p>
          <a:p>
            <a:pPr marL="171450" lvl="0" indent="-171450" algn="l" rtl="0">
              <a:spcBef>
                <a:spcPts val="0"/>
              </a:spcBef>
              <a:spcAft>
                <a:spcPts val="0"/>
              </a:spcAft>
              <a:buClr>
                <a:schemeClr val="dk1"/>
              </a:buClr>
              <a:buSzPts val="1200"/>
              <a:buFont typeface="Arial"/>
              <a:buChar char="•"/>
            </a:pPr>
            <a:r>
              <a:rPr lang="es"/>
              <a:t>We are going to brainstorm what we think some of the common barriers to WASH in HCF from a gender and disability perspective - there are no right or wrong answers</a:t>
            </a:r>
            <a:endParaRPr/>
          </a:p>
          <a:p>
            <a:pPr marL="171450" lvl="0" indent="-171450" algn="l" rtl="0">
              <a:spcBef>
                <a:spcPts val="0"/>
              </a:spcBef>
              <a:spcAft>
                <a:spcPts val="0"/>
              </a:spcAft>
              <a:buClr>
                <a:schemeClr val="dk1"/>
              </a:buClr>
              <a:buSzPts val="1200"/>
              <a:buFont typeface="Arial"/>
              <a:buChar char="•"/>
            </a:pPr>
            <a:r>
              <a:rPr lang="es"/>
              <a:t>Spilt into two groups</a:t>
            </a:r>
            <a:endParaRPr/>
          </a:p>
          <a:p>
            <a:pPr marL="171450" lvl="0" indent="-171450" algn="l" rtl="0">
              <a:spcBef>
                <a:spcPts val="0"/>
              </a:spcBef>
              <a:spcAft>
                <a:spcPts val="0"/>
              </a:spcAft>
              <a:buClr>
                <a:schemeClr val="dk1"/>
              </a:buClr>
              <a:buSzPts val="1200"/>
              <a:buFont typeface="Arial"/>
              <a:buChar char="•"/>
            </a:pPr>
            <a:r>
              <a:rPr lang="es"/>
              <a:t>One group focuses on gender and one group focuses on disability</a:t>
            </a:r>
            <a:endParaRPr/>
          </a:p>
          <a:p>
            <a:pPr marL="171450" lvl="0" indent="-171450" algn="l" rtl="0">
              <a:spcBef>
                <a:spcPts val="0"/>
              </a:spcBef>
              <a:spcAft>
                <a:spcPts val="0"/>
              </a:spcAft>
              <a:buClr>
                <a:schemeClr val="dk1"/>
              </a:buClr>
              <a:buSzPts val="1200"/>
              <a:buFont typeface="Arial"/>
              <a:buChar char="•"/>
            </a:pPr>
            <a:r>
              <a:rPr lang="es"/>
              <a:t>Spend 10 minutes brainstorming as a group what some of the physical, cultural and institutional barriers are to WASH in HCF. Use the template to fill in some ideas</a:t>
            </a:r>
            <a:endParaRPr/>
          </a:p>
          <a:p>
            <a:pPr marL="171450" lvl="0" indent="-171450" algn="l" rtl="0">
              <a:spcBef>
                <a:spcPts val="0"/>
              </a:spcBef>
              <a:spcAft>
                <a:spcPts val="0"/>
              </a:spcAft>
              <a:buClr>
                <a:schemeClr val="dk1"/>
              </a:buClr>
              <a:buSzPts val="1200"/>
              <a:buFont typeface="Arial"/>
              <a:buChar char="•"/>
            </a:pPr>
            <a:r>
              <a:rPr lang="es"/>
              <a:t>After 10 mins I will ask you all to feedback, we will have 5 mins for that.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03" name="Google Shape;403;p18: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404" name="Google Shape;404;p18: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1 May, 2022</a:t>
            </a:r>
            <a:endParaRPr/>
          </a:p>
        </p:txBody>
      </p:sp>
      <p:sp>
        <p:nvSpPr>
          <p:cNvPr id="405" name="Google Shape;40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9:notes"/>
          <p:cNvSpPr>
            <a:spLocks noGrp="1" noRot="1" noChangeAspect="1"/>
          </p:cNvSpPr>
          <p:nvPr>
            <p:ph type="sldImg" idx="2"/>
          </p:nvPr>
        </p:nvSpPr>
        <p:spPr>
          <a:xfrm>
            <a:off x="2930525" y="850900"/>
            <a:ext cx="4083050" cy="2297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19:notes"/>
          <p:cNvSpPr txBox="1">
            <a:spLocks noGrp="1"/>
          </p:cNvSpPr>
          <p:nvPr>
            <p:ph type="body" idx="1"/>
          </p:nvPr>
        </p:nvSpPr>
        <p:spPr>
          <a:xfrm>
            <a:off x="993775" y="3275013"/>
            <a:ext cx="7956550" cy="267970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SAY:</a:t>
            </a:r>
            <a:endParaRPr/>
          </a:p>
          <a:p>
            <a:pPr marL="0" lvl="0" indent="0" algn="l" rtl="0">
              <a:spcBef>
                <a:spcPts val="0"/>
              </a:spcBef>
              <a:spcAft>
                <a:spcPts val="0"/>
              </a:spcAft>
              <a:buNone/>
            </a:pPr>
            <a:r>
              <a:rPr lang="es"/>
              <a:t>Here is an  example of some of the barriers in each category. We find that analysing and organising  the barriers using this  framework, also help to highlight  the areas where an intervention  can make the most difference.</a:t>
            </a:r>
            <a:endParaRPr/>
          </a:p>
          <a:p>
            <a:pPr marL="0" lvl="0" indent="0" algn="l" rtl="0">
              <a:spcBef>
                <a:spcPts val="0"/>
              </a:spcBef>
              <a:spcAft>
                <a:spcPts val="0"/>
              </a:spcAft>
              <a:buNone/>
            </a:pPr>
            <a:endParaRPr/>
          </a:p>
          <a:p>
            <a:pPr marL="0" lvl="0" indent="0" algn="l" rtl="0">
              <a:spcBef>
                <a:spcPts val="0"/>
              </a:spcBef>
              <a:spcAft>
                <a:spcPts val="0"/>
              </a:spcAft>
              <a:buNone/>
            </a:pPr>
            <a:r>
              <a:rPr lang="es"/>
              <a:t>Then we need to think about what are the solutions, what solutions can we help to provide, what solutions do we need to work with others to provide and what solutions are out of our area of focus.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lt1"/>
              </a:buClr>
              <a:buSzPts val="1200"/>
              <a:buFont typeface="Calibri"/>
              <a:buNone/>
            </a:pPr>
            <a:r>
              <a:rPr lang="es"/>
              <a:t>Introduce yourself if you have not already, and make sure you insert the date and location to the slide before you start</a:t>
            </a:r>
            <a:endParaRPr/>
          </a:p>
          <a:p>
            <a:pPr marL="0" lvl="0" indent="0" algn="l" rtl="0">
              <a:spcBef>
                <a:spcPts val="0"/>
              </a:spcBef>
              <a:spcAft>
                <a:spcPts val="0"/>
              </a:spcAft>
              <a:buNone/>
            </a:pPr>
            <a:endParaRPr/>
          </a:p>
        </p:txBody>
      </p:sp>
      <p:sp>
        <p:nvSpPr>
          <p:cNvPr id="191" name="Google Shape;19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sz="1200" b="1">
                <a:solidFill>
                  <a:srgbClr val="00B0F0"/>
                </a:solidFill>
                <a:latin typeface="Arial"/>
                <a:ea typeface="Arial"/>
                <a:cs typeface="Arial"/>
                <a:sym typeface="Arial"/>
              </a:rPr>
              <a:t>SAY:</a:t>
            </a:r>
            <a:endParaRPr/>
          </a:p>
          <a:p>
            <a:pPr marL="0" lvl="0" indent="0" algn="l" rtl="0">
              <a:spcBef>
                <a:spcPts val="0"/>
              </a:spcBef>
              <a:spcAft>
                <a:spcPts val="0"/>
              </a:spcAft>
              <a:buNone/>
            </a:pPr>
            <a:r>
              <a:rPr lang="es" sz="1200" b="0">
                <a:solidFill>
                  <a:srgbClr val="00B0F0"/>
                </a:solidFill>
                <a:latin typeface="Arial"/>
                <a:ea typeface="Arial"/>
                <a:cs typeface="Arial"/>
                <a:sym typeface="Arial"/>
              </a:rPr>
              <a:t>Step 4 is about how we can take action – here we explore the practical solutions to develop and implement improvement plan. </a:t>
            </a:r>
            <a:endParaRPr/>
          </a:p>
          <a:p>
            <a:pPr marL="0" lvl="0" indent="0" algn="l" rtl="0">
              <a:spcBef>
                <a:spcPts val="0"/>
              </a:spcBef>
              <a:spcAft>
                <a:spcPts val="0"/>
              </a:spcAft>
              <a:buNone/>
            </a:pPr>
            <a:endParaRPr sz="1200" b="0">
              <a:solidFill>
                <a:srgbClr val="00B0F0"/>
              </a:solidFill>
              <a:latin typeface="Arial"/>
              <a:ea typeface="Arial"/>
              <a:cs typeface="Arial"/>
              <a:sym typeface="Arial"/>
            </a:endParaRPr>
          </a:p>
          <a:p>
            <a:pPr marL="0" lvl="0" indent="0" algn="l" rtl="0">
              <a:spcBef>
                <a:spcPts val="0"/>
              </a:spcBef>
              <a:spcAft>
                <a:spcPts val="0"/>
              </a:spcAft>
              <a:buNone/>
            </a:pPr>
            <a:r>
              <a:rPr lang="es" sz="1200" b="0">
                <a:solidFill>
                  <a:srgbClr val="00B0F0"/>
                </a:solidFill>
                <a:latin typeface="Arial"/>
                <a:ea typeface="Arial"/>
                <a:cs typeface="Arial"/>
                <a:sym typeface="Arial"/>
              </a:rPr>
              <a:t>We look closely at what inclusive and accessible WASH looks like in HCFs</a:t>
            </a:r>
            <a:br>
              <a:rPr lang="en-US" sz="1200" b="1">
                <a:solidFill>
                  <a:srgbClr val="00B0F0"/>
                </a:solidFill>
                <a:latin typeface="Arial"/>
                <a:ea typeface="Arial"/>
                <a:cs typeface="Arial"/>
                <a:sym typeface="Arial"/>
              </a:rPr>
            </a:br>
            <a:endParaRPr/>
          </a:p>
          <a:p>
            <a:pPr marL="0" lvl="0" indent="0" algn="l" rtl="0">
              <a:spcBef>
                <a:spcPts val="0"/>
              </a:spcBef>
              <a:spcAft>
                <a:spcPts val="0"/>
              </a:spcAft>
              <a:buNone/>
            </a:pPr>
            <a:endParaRPr/>
          </a:p>
        </p:txBody>
      </p:sp>
      <p:sp>
        <p:nvSpPr>
          <p:cNvPr id="591" name="Google Shape;59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SAY:</a:t>
            </a:r>
            <a:endParaRPr/>
          </a:p>
          <a:p>
            <a:pPr marL="0" lvl="0" indent="0" algn="l" rtl="0">
              <a:spcBef>
                <a:spcPts val="0"/>
              </a:spcBef>
              <a:spcAft>
                <a:spcPts val="0"/>
              </a:spcAft>
              <a:buNone/>
            </a:pPr>
            <a:r>
              <a:rPr lang="es"/>
              <a:t>Menstrual health is an important aspect of addressing WASH in HCFs</a:t>
            </a:r>
            <a:endParaRPr/>
          </a:p>
          <a:p>
            <a:pPr marL="0" lvl="0" indent="0" algn="l" rtl="0">
              <a:spcBef>
                <a:spcPts val="0"/>
              </a:spcBef>
              <a:spcAft>
                <a:spcPts val="0"/>
              </a:spcAft>
              <a:buNone/>
            </a:pPr>
            <a:endParaRPr/>
          </a:p>
          <a:p>
            <a:pPr marL="0" lvl="0" indent="0" algn="l" rtl="0">
              <a:spcBef>
                <a:spcPts val="0"/>
              </a:spcBef>
              <a:spcAft>
                <a:spcPts val="0"/>
              </a:spcAft>
              <a:buNone/>
            </a:pPr>
            <a:r>
              <a:rPr lang="es"/>
              <a:t>Menstrual health is a state of complete physical, mental, and social well-being and not merely the absence of disease or infirmity, in relation to the menstrual cycle. </a:t>
            </a:r>
            <a:endParaRPr/>
          </a:p>
          <a:p>
            <a:pPr marL="0" lvl="0" indent="0" algn="l" rtl="0">
              <a:spcBef>
                <a:spcPts val="0"/>
              </a:spcBef>
              <a:spcAft>
                <a:spcPts val="0"/>
              </a:spcAft>
              <a:buNone/>
            </a:pPr>
            <a:endParaRPr/>
          </a:p>
          <a:p>
            <a:pPr marL="0" lvl="0" indent="0" algn="l" rtl="0">
              <a:spcBef>
                <a:spcPts val="0"/>
              </a:spcBef>
              <a:spcAft>
                <a:spcPts val="0"/>
              </a:spcAft>
              <a:buNone/>
            </a:pPr>
            <a:r>
              <a:rPr lang="es" sz="1200" b="0" i="0">
                <a:solidFill>
                  <a:srgbClr val="C00000"/>
                </a:solidFill>
              </a:rPr>
              <a:t>Women health workers manage menstrual periods at work. </a:t>
            </a:r>
            <a:endParaRPr/>
          </a:p>
          <a:p>
            <a:pPr marL="0" lvl="0" indent="0" algn="l" rtl="0">
              <a:spcBef>
                <a:spcPts val="0"/>
              </a:spcBef>
              <a:spcAft>
                <a:spcPts val="0"/>
              </a:spcAft>
              <a:buNone/>
            </a:pPr>
            <a:r>
              <a:rPr lang="es" sz="1200" b="0" i="0">
                <a:solidFill>
                  <a:srgbClr val="C00000"/>
                </a:solidFill>
              </a:rPr>
              <a:t>Women using health services manage menstrual and post-partum bleeding.</a:t>
            </a:r>
            <a:endParaRPr/>
          </a:p>
          <a:p>
            <a:pPr marL="0" lvl="0" indent="0" algn="l" rtl="0">
              <a:spcBef>
                <a:spcPts val="0"/>
              </a:spcBef>
              <a:spcAft>
                <a:spcPts val="0"/>
              </a:spcAft>
              <a:buNone/>
            </a:pPr>
            <a:endParaRPr/>
          </a:p>
          <a:p>
            <a:pPr marL="0" lvl="0" indent="0" algn="l" rtl="0">
              <a:spcBef>
                <a:spcPts val="0"/>
              </a:spcBef>
              <a:spcAft>
                <a:spcPts val="0"/>
              </a:spcAft>
              <a:buNone/>
            </a:pPr>
            <a:r>
              <a:rPr lang="es"/>
              <a:t>The components of menstrual health which are most critical to WASH in HCF are:</a:t>
            </a:r>
            <a:endParaRPr/>
          </a:p>
          <a:p>
            <a:pPr marL="0" lvl="0" indent="0" algn="l" rtl="0">
              <a:spcBef>
                <a:spcPts val="0"/>
              </a:spcBef>
              <a:spcAft>
                <a:spcPts val="0"/>
              </a:spcAft>
              <a:buNone/>
            </a:pPr>
            <a:endParaRPr sz="2300">
              <a:solidFill>
                <a:schemeClr val="lt1"/>
              </a:solidFill>
              <a:latin typeface="Arial"/>
              <a:ea typeface="Arial"/>
              <a:cs typeface="Arial"/>
              <a:sym typeface="Arial"/>
            </a:endParaRPr>
          </a:p>
          <a:p>
            <a:pPr marL="285750" lvl="0" indent="-285750" algn="l" rtl="0">
              <a:spcBef>
                <a:spcPts val="0"/>
              </a:spcBef>
              <a:spcAft>
                <a:spcPts val="0"/>
              </a:spcAft>
              <a:buClr>
                <a:schemeClr val="lt1"/>
              </a:buClr>
              <a:buSzPts val="2300"/>
              <a:buFont typeface="Arial"/>
              <a:buChar char="•"/>
            </a:pPr>
            <a:r>
              <a:rPr lang="es" sz="2300">
                <a:solidFill>
                  <a:schemeClr val="lt1"/>
                </a:solidFill>
                <a:latin typeface="Arial"/>
                <a:ea typeface="Arial"/>
                <a:cs typeface="Arial"/>
                <a:sym typeface="Arial"/>
              </a:rPr>
              <a:t>Access information about menstruation and hygienic practices.</a:t>
            </a:r>
            <a:endParaRPr sz="2300">
              <a:solidFill>
                <a:schemeClr val="lt1"/>
              </a:solidFill>
              <a:latin typeface="Arial"/>
              <a:ea typeface="Arial"/>
              <a:cs typeface="Arial"/>
              <a:sym typeface="Arial"/>
            </a:endParaRPr>
          </a:p>
          <a:p>
            <a:pPr marL="285750" lvl="0" indent="-285750" algn="l" rtl="0">
              <a:spcBef>
                <a:spcPts val="0"/>
              </a:spcBef>
              <a:spcAft>
                <a:spcPts val="0"/>
              </a:spcAft>
              <a:buClr>
                <a:schemeClr val="lt1"/>
              </a:buClr>
              <a:buSzPts val="2300"/>
              <a:buFont typeface="Arial"/>
              <a:buChar char="•"/>
            </a:pPr>
            <a:r>
              <a:rPr lang="es" sz="2300">
                <a:solidFill>
                  <a:schemeClr val="lt1"/>
                </a:solidFill>
                <a:latin typeface="Arial"/>
                <a:ea typeface="Arial"/>
                <a:cs typeface="Arial"/>
                <a:sym typeface="Arial"/>
              </a:rPr>
              <a:t>Access menstrual materials </a:t>
            </a:r>
            <a:endParaRPr/>
          </a:p>
          <a:p>
            <a:pPr marL="285750" lvl="0" indent="-285750" algn="l" rtl="0">
              <a:spcBef>
                <a:spcPts val="0"/>
              </a:spcBef>
              <a:spcAft>
                <a:spcPts val="0"/>
              </a:spcAft>
              <a:buClr>
                <a:schemeClr val="lt1"/>
              </a:buClr>
              <a:buSzPts val="2300"/>
              <a:buFont typeface="Arial"/>
              <a:buChar char="•"/>
            </a:pPr>
            <a:r>
              <a:rPr lang="es" sz="2300">
                <a:solidFill>
                  <a:schemeClr val="lt1"/>
                </a:solidFill>
                <a:latin typeface="Arial"/>
                <a:ea typeface="Arial"/>
                <a:cs typeface="Arial"/>
                <a:sym typeface="Arial"/>
              </a:rPr>
              <a:t>WASH facilities and services, to: </a:t>
            </a:r>
            <a:endParaRPr/>
          </a:p>
          <a:p>
            <a:pPr marL="742950" lvl="1" indent="-285750" algn="l" rtl="0">
              <a:spcBef>
                <a:spcPts val="0"/>
              </a:spcBef>
              <a:spcAft>
                <a:spcPts val="0"/>
              </a:spcAft>
              <a:buClr>
                <a:schemeClr val="lt1"/>
              </a:buClr>
              <a:buSzPts val="2300"/>
              <a:buFont typeface="Arial"/>
              <a:buChar char="•"/>
            </a:pPr>
            <a:r>
              <a:rPr lang="es" sz="2300">
                <a:solidFill>
                  <a:schemeClr val="lt1"/>
                </a:solidFill>
                <a:latin typeface="Arial"/>
                <a:ea typeface="Arial"/>
                <a:cs typeface="Arial"/>
                <a:sym typeface="Arial"/>
              </a:rPr>
              <a:t>Wash the body and hands, </a:t>
            </a:r>
            <a:endParaRPr/>
          </a:p>
          <a:p>
            <a:pPr marL="742950" lvl="1" indent="-285750" algn="l" rtl="0">
              <a:spcBef>
                <a:spcPts val="0"/>
              </a:spcBef>
              <a:spcAft>
                <a:spcPts val="0"/>
              </a:spcAft>
              <a:buClr>
                <a:schemeClr val="lt1"/>
              </a:buClr>
              <a:buSzPts val="2300"/>
              <a:buFont typeface="Arial"/>
              <a:buChar char="•"/>
            </a:pPr>
            <a:r>
              <a:rPr lang="es" sz="2300">
                <a:solidFill>
                  <a:schemeClr val="lt1"/>
                </a:solidFill>
                <a:latin typeface="Arial"/>
                <a:ea typeface="Arial"/>
                <a:cs typeface="Arial"/>
                <a:sym typeface="Arial"/>
              </a:rPr>
              <a:t>Change menstrual materials in private, </a:t>
            </a:r>
            <a:endParaRPr/>
          </a:p>
          <a:p>
            <a:pPr marL="742950" lvl="1" indent="-285750" algn="l" rtl="0">
              <a:spcBef>
                <a:spcPts val="0"/>
              </a:spcBef>
              <a:spcAft>
                <a:spcPts val="0"/>
              </a:spcAft>
              <a:buClr>
                <a:schemeClr val="lt1"/>
              </a:buClr>
              <a:buSzPts val="2300"/>
              <a:buFont typeface="Arial"/>
              <a:buChar char="•"/>
            </a:pPr>
            <a:r>
              <a:rPr lang="es" sz="2300">
                <a:solidFill>
                  <a:schemeClr val="lt1"/>
                </a:solidFill>
                <a:latin typeface="Arial"/>
                <a:ea typeface="Arial"/>
                <a:cs typeface="Arial"/>
                <a:sym typeface="Arial"/>
              </a:rPr>
              <a:t>Clean and/or disposing of used materials.</a:t>
            </a:r>
            <a:endParaRPr sz="2300">
              <a:solidFill>
                <a:schemeClr val="lt1"/>
              </a:solidFill>
              <a:latin typeface="Arial"/>
              <a:ea typeface="Arial"/>
              <a:cs typeface="Arial"/>
              <a:sym typeface="Arial"/>
            </a:endParaRPr>
          </a:p>
          <a:p>
            <a:pPr marL="285750" lvl="0" indent="-285750" algn="l" rtl="0">
              <a:spcBef>
                <a:spcPts val="0"/>
              </a:spcBef>
              <a:spcAft>
                <a:spcPts val="0"/>
              </a:spcAft>
              <a:buClr>
                <a:schemeClr val="lt1"/>
              </a:buClr>
              <a:buSzPts val="2300"/>
              <a:buFont typeface="Arial"/>
              <a:buChar char="•"/>
            </a:pPr>
            <a:r>
              <a:rPr lang="es" sz="2300">
                <a:solidFill>
                  <a:schemeClr val="lt1"/>
                </a:solidFill>
                <a:latin typeface="Arial"/>
                <a:ea typeface="Arial"/>
                <a:cs typeface="Arial"/>
                <a:sym typeface="Arial"/>
              </a:rPr>
              <a:t>experience a positive and respectful environment, free from stigma and psychological distress.</a:t>
            </a:r>
            <a:endParaRPr sz="2300">
              <a:solidFill>
                <a:schemeClr val="lt1"/>
              </a:solidFill>
              <a:latin typeface="Arial"/>
              <a:ea typeface="Arial"/>
              <a:cs typeface="Arial"/>
              <a:sym typeface="Arial"/>
            </a:endParaRPr>
          </a:p>
          <a:p>
            <a:pPr marL="285750" lvl="0" indent="-285750" algn="l" rtl="0">
              <a:spcBef>
                <a:spcPts val="0"/>
              </a:spcBef>
              <a:spcAft>
                <a:spcPts val="0"/>
              </a:spcAft>
              <a:buClr>
                <a:schemeClr val="lt1"/>
              </a:buClr>
              <a:buSzPts val="2300"/>
              <a:buFont typeface="Arial"/>
              <a:buChar char="•"/>
            </a:pPr>
            <a:r>
              <a:rPr lang="es" sz="2300">
                <a:solidFill>
                  <a:schemeClr val="lt1"/>
                </a:solidFill>
                <a:latin typeface="Arial"/>
                <a:ea typeface="Arial"/>
                <a:cs typeface="Arial"/>
                <a:sym typeface="Arial"/>
              </a:rPr>
              <a:t>Decision-making and participation, such as going to work.</a:t>
            </a:r>
            <a:endParaRPr sz="2300">
              <a:solidFill>
                <a:schemeClr val="lt1"/>
              </a:solidFill>
              <a:latin typeface="Arial"/>
              <a:ea typeface="Arial"/>
              <a:cs typeface="Arial"/>
              <a:sym typeface="Arial"/>
            </a:endParaRPr>
          </a:p>
        </p:txBody>
      </p:sp>
      <p:sp>
        <p:nvSpPr>
          <p:cNvPr id="599" name="Google Shape;599;p2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600" name="Google Shape;600;p2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1 May, 2022</a:t>
            </a:r>
            <a:endParaRPr/>
          </a:p>
        </p:txBody>
      </p:sp>
      <p:sp>
        <p:nvSpPr>
          <p:cNvPr id="601" name="Google Shape;601;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22: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s" sz="1200" b="1">
                <a:solidFill>
                  <a:schemeClr val="dk1"/>
                </a:solidFill>
                <a:latin typeface="Calibri"/>
                <a:ea typeface="Calibri"/>
                <a:cs typeface="Calibri"/>
                <a:sym typeface="Calibri"/>
              </a:rPr>
              <a:t>SAY:</a:t>
            </a:r>
            <a:endParaRPr/>
          </a:p>
          <a:p>
            <a:pPr marL="0" marR="0" lvl="0" indent="0" algn="l" rtl="0">
              <a:lnSpc>
                <a:spcPct val="100000"/>
              </a:lnSpc>
              <a:spcBef>
                <a:spcPts val="0"/>
              </a:spcBef>
              <a:spcAft>
                <a:spcPts val="0"/>
              </a:spcAft>
              <a:buClr>
                <a:schemeClr val="dk1"/>
              </a:buClr>
              <a:buSzPts val="1200"/>
              <a:buFont typeface="Calibri"/>
              <a:buNone/>
            </a:pPr>
            <a:r>
              <a:rPr lang="es" sz="1200">
                <a:solidFill>
                  <a:schemeClr val="dk1"/>
                </a:solidFill>
                <a:latin typeface="Calibri"/>
                <a:ea typeface="Calibri"/>
                <a:cs typeface="Calibri"/>
                <a:sym typeface="Calibri"/>
              </a:rPr>
              <a:t>Here we share some detailed the features of accessible, safe and female-friendly facilities </a:t>
            </a:r>
            <a:endParaRPr/>
          </a:p>
          <a:p>
            <a:pPr marL="0" marR="0" lvl="0" indent="0" algn="l" rtl="0">
              <a:lnSpc>
                <a:spcPct val="100000"/>
              </a:lnSpc>
              <a:spcBef>
                <a:spcPts val="0"/>
              </a:spcBef>
              <a:spcAft>
                <a:spcPts val="0"/>
              </a:spcAft>
              <a:buClr>
                <a:schemeClr val="dk1"/>
              </a:buClr>
              <a:buSzPts val="1200"/>
              <a:buFont typeface="Calibri"/>
              <a:buNone/>
            </a:pPr>
            <a:r>
              <a:rPr lang="es" sz="1200" b="1">
                <a:solidFill>
                  <a:schemeClr val="dk1"/>
                </a:solidFill>
                <a:latin typeface="Calibri"/>
                <a:ea typeface="Calibri"/>
                <a:cs typeface="Calibri"/>
                <a:sym typeface="Calibri"/>
              </a:rPr>
              <a:t>Getting there: Getting to a facility that embraces WASH in a HCF requires the following considerations:</a:t>
            </a:r>
            <a:endParaRPr/>
          </a:p>
          <a:p>
            <a:pPr marL="171450" marR="0" lvl="0" indent="-171450" algn="l" rtl="0">
              <a:lnSpc>
                <a:spcPct val="100000"/>
              </a:lnSpc>
              <a:spcBef>
                <a:spcPts val="0"/>
              </a:spcBef>
              <a:spcAft>
                <a:spcPts val="0"/>
              </a:spcAft>
              <a:buClr>
                <a:schemeClr val="dk1"/>
              </a:buClr>
              <a:buSzPts val="1200"/>
              <a:buFont typeface="Arial"/>
              <a:buChar char="•"/>
            </a:pPr>
            <a:r>
              <a:rPr lang="es" sz="1200">
                <a:latin typeface="Arial"/>
                <a:ea typeface="Arial"/>
                <a:cs typeface="Arial"/>
                <a:sym typeface="Arial"/>
              </a:rPr>
              <a:t>Facility is in a central location that is safe and well-lit</a:t>
            </a:r>
            <a:endParaRPr/>
          </a:p>
          <a:p>
            <a:pPr marL="171450" marR="0" lvl="0" indent="-171450" algn="l" rtl="0">
              <a:lnSpc>
                <a:spcPct val="100000"/>
              </a:lnSpc>
              <a:spcBef>
                <a:spcPts val="0"/>
              </a:spcBef>
              <a:spcAft>
                <a:spcPts val="0"/>
              </a:spcAft>
              <a:buClr>
                <a:schemeClr val="dk1"/>
              </a:buClr>
              <a:buSzPts val="1200"/>
              <a:buFont typeface="Arial"/>
              <a:buChar char="•"/>
            </a:pPr>
            <a:r>
              <a:rPr lang="es" sz="1200">
                <a:latin typeface="Arial"/>
                <a:ea typeface="Arial"/>
                <a:cs typeface="Arial"/>
                <a:sym typeface="Arial"/>
              </a:rPr>
              <a:t>There are clear pathways that are free of hazards like branches</a:t>
            </a:r>
            <a:endParaRPr/>
          </a:p>
          <a:p>
            <a:pPr marL="171450" marR="0" lvl="0" indent="-171450" algn="l" rtl="0">
              <a:lnSpc>
                <a:spcPct val="100000"/>
              </a:lnSpc>
              <a:spcBef>
                <a:spcPts val="0"/>
              </a:spcBef>
              <a:spcAft>
                <a:spcPts val="0"/>
              </a:spcAft>
              <a:buClr>
                <a:schemeClr val="dk1"/>
              </a:buClr>
              <a:buSzPts val="1200"/>
              <a:buFont typeface="Arial"/>
              <a:buChar char="•"/>
            </a:pPr>
            <a:r>
              <a:rPr lang="es" sz="1200">
                <a:latin typeface="Arial"/>
                <a:ea typeface="Arial"/>
                <a:cs typeface="Arial"/>
                <a:sym typeface="Arial"/>
              </a:rPr>
              <a:t>Pathways have raised edges along the sides</a:t>
            </a:r>
            <a:endParaRPr/>
          </a:p>
          <a:p>
            <a:pPr marL="171450" marR="0" lvl="0" indent="-171450" algn="l" rtl="0">
              <a:lnSpc>
                <a:spcPct val="100000"/>
              </a:lnSpc>
              <a:spcBef>
                <a:spcPts val="0"/>
              </a:spcBef>
              <a:spcAft>
                <a:spcPts val="0"/>
              </a:spcAft>
              <a:buClr>
                <a:schemeClr val="dk1"/>
              </a:buClr>
              <a:buSzPts val="1200"/>
              <a:buFont typeface="Arial"/>
              <a:buChar char="•"/>
            </a:pPr>
            <a:r>
              <a:rPr lang="es" sz="1200">
                <a:latin typeface="Arial"/>
                <a:ea typeface="Arial"/>
                <a:cs typeface="Arial"/>
                <a:sym typeface="Arial"/>
              </a:rPr>
              <a:t>There are handrails or guidance ropes for a person with a vision impairment to follow along</a:t>
            </a:r>
            <a:endParaRPr/>
          </a:p>
          <a:p>
            <a:pPr marL="171450" marR="0" lvl="0" indent="-171450" algn="l" rtl="0">
              <a:lnSpc>
                <a:spcPct val="100000"/>
              </a:lnSpc>
              <a:spcBef>
                <a:spcPts val="0"/>
              </a:spcBef>
              <a:spcAft>
                <a:spcPts val="0"/>
              </a:spcAft>
              <a:buClr>
                <a:schemeClr val="dk1"/>
              </a:buClr>
              <a:buSzPts val="1200"/>
              <a:buFont typeface="Arial"/>
              <a:buChar char="•"/>
            </a:pPr>
            <a:r>
              <a:rPr lang="es" sz="1200">
                <a:latin typeface="Arial"/>
                <a:ea typeface="Arial"/>
                <a:cs typeface="Arial"/>
                <a:sym typeface="Arial"/>
              </a:rPr>
              <a:t>Clear signage for WASH facilities are throughout the HCF</a:t>
            </a:r>
            <a:endParaRPr/>
          </a:p>
          <a:p>
            <a:pPr marL="171450" marR="0" lvl="0" indent="-171450" algn="l" rtl="0">
              <a:lnSpc>
                <a:spcPct val="100000"/>
              </a:lnSpc>
              <a:spcBef>
                <a:spcPts val="0"/>
              </a:spcBef>
              <a:spcAft>
                <a:spcPts val="0"/>
              </a:spcAft>
              <a:buClr>
                <a:schemeClr val="dk1"/>
              </a:buClr>
              <a:buSzPts val="1200"/>
              <a:buFont typeface="Arial"/>
              <a:buChar char="•"/>
            </a:pPr>
            <a:r>
              <a:rPr lang="es" sz="1200">
                <a:latin typeface="Arial"/>
                <a:ea typeface="Arial"/>
                <a:cs typeface="Arial"/>
                <a:sym typeface="Arial"/>
              </a:rPr>
              <a:t>Ramps</a:t>
            </a:r>
            <a:endParaRPr/>
          </a:p>
          <a:p>
            <a:pPr marL="171450" marR="0" lvl="0" indent="-171450" algn="l" rtl="0">
              <a:lnSpc>
                <a:spcPct val="100000"/>
              </a:lnSpc>
              <a:spcBef>
                <a:spcPts val="0"/>
              </a:spcBef>
              <a:spcAft>
                <a:spcPts val="0"/>
              </a:spcAft>
              <a:buClr>
                <a:schemeClr val="dk1"/>
              </a:buClr>
              <a:buSzPts val="1200"/>
              <a:buFont typeface="Arial"/>
              <a:buChar char="•"/>
            </a:pPr>
            <a:r>
              <a:rPr lang="es" sz="1200">
                <a:latin typeface="Arial"/>
                <a:ea typeface="Arial"/>
                <a:cs typeface="Arial"/>
                <a:sym typeface="Arial"/>
              </a:rPr>
              <a:t>Tactile markers on ground</a:t>
            </a:r>
            <a:endParaRPr/>
          </a:p>
          <a:p>
            <a:pPr marL="171450" marR="0" lvl="0" indent="-171450" algn="l" rtl="0">
              <a:lnSpc>
                <a:spcPct val="100000"/>
              </a:lnSpc>
              <a:spcBef>
                <a:spcPts val="0"/>
              </a:spcBef>
              <a:spcAft>
                <a:spcPts val="0"/>
              </a:spcAft>
              <a:buClr>
                <a:schemeClr val="dk1"/>
              </a:buClr>
              <a:buSzPts val="1200"/>
              <a:buFont typeface="Arial"/>
              <a:buChar char="•"/>
            </a:pPr>
            <a:r>
              <a:rPr lang="es" sz="1200">
                <a:latin typeface="Arial"/>
                <a:ea typeface="Arial"/>
                <a:cs typeface="Arial"/>
                <a:sym typeface="Arial"/>
              </a:rPr>
              <a:t>Non-slip materials</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s" sz="1200">
                <a:solidFill>
                  <a:schemeClr val="dk1"/>
                </a:solidFill>
                <a:latin typeface="Calibri"/>
                <a:ea typeface="Calibri"/>
                <a:cs typeface="Calibri"/>
                <a:sym typeface="Calibri"/>
              </a:rPr>
              <a:t>central location close to people’s houses, clear, wide pathways with raised edges, guidance ropes or hand rails, signage for public facilities</a:t>
            </a:r>
            <a:endParaRPr/>
          </a:p>
          <a:p>
            <a:pPr marL="0" lvl="0" indent="0" algn="l" rtl="0">
              <a:spcBef>
                <a:spcPts val="0"/>
              </a:spcBef>
              <a:spcAft>
                <a:spcPts val="0"/>
              </a:spcAft>
              <a:buNone/>
            </a:pPr>
            <a:endParaRPr/>
          </a:p>
          <a:p>
            <a:pPr marL="0" lvl="0" indent="0" algn="l" rtl="0">
              <a:spcBef>
                <a:spcPts val="0"/>
              </a:spcBef>
              <a:spcAft>
                <a:spcPts val="0"/>
              </a:spcAft>
              <a:buNone/>
            </a:pPr>
            <a:r>
              <a:rPr lang="es"/>
              <a:t>Features to ensure accessibility and safety:</a:t>
            </a:r>
            <a:endParaRPr/>
          </a:p>
          <a:p>
            <a:pPr marL="285750" lvl="0" indent="-285750" algn="l" rtl="0">
              <a:spcBef>
                <a:spcPts val="0"/>
              </a:spcBef>
              <a:spcAft>
                <a:spcPts val="0"/>
              </a:spcAft>
              <a:buClr>
                <a:schemeClr val="dk1"/>
              </a:buClr>
              <a:buSzPts val="1200"/>
              <a:buFont typeface="Calibri"/>
              <a:buChar char="-"/>
            </a:pPr>
            <a:r>
              <a:rPr lang="es"/>
              <a:t>Clear pathways </a:t>
            </a:r>
            <a:endParaRPr/>
          </a:p>
          <a:p>
            <a:pPr marL="285750" lvl="0" indent="-285750" algn="l" rtl="0">
              <a:spcBef>
                <a:spcPts val="0"/>
              </a:spcBef>
              <a:spcAft>
                <a:spcPts val="0"/>
              </a:spcAft>
              <a:buClr>
                <a:schemeClr val="dk1"/>
              </a:buClr>
              <a:buSzPts val="1200"/>
              <a:buFont typeface="Calibri"/>
              <a:buChar char="-"/>
            </a:pPr>
            <a:r>
              <a:rPr lang="es"/>
              <a:t>Ramps</a:t>
            </a:r>
            <a:endParaRPr/>
          </a:p>
          <a:p>
            <a:pPr marL="285750" lvl="0" indent="-285750" algn="l" rtl="0">
              <a:spcBef>
                <a:spcPts val="0"/>
              </a:spcBef>
              <a:spcAft>
                <a:spcPts val="0"/>
              </a:spcAft>
              <a:buClr>
                <a:schemeClr val="dk1"/>
              </a:buClr>
              <a:buSzPts val="1200"/>
              <a:buFont typeface="Calibri"/>
              <a:buChar char="-"/>
            </a:pPr>
            <a:r>
              <a:rPr lang="es"/>
              <a:t>Handrails </a:t>
            </a:r>
            <a:endParaRPr/>
          </a:p>
          <a:p>
            <a:pPr marL="285750" lvl="0" indent="-285750" algn="l" rtl="0">
              <a:spcBef>
                <a:spcPts val="0"/>
              </a:spcBef>
              <a:spcAft>
                <a:spcPts val="0"/>
              </a:spcAft>
              <a:buClr>
                <a:schemeClr val="dk1"/>
              </a:buClr>
              <a:buSzPts val="1200"/>
              <a:buFont typeface="Calibri"/>
              <a:buChar char="-"/>
            </a:pPr>
            <a:r>
              <a:rPr lang="es"/>
              <a:t>Tactile markers on ground</a:t>
            </a:r>
            <a:endParaRPr/>
          </a:p>
          <a:p>
            <a:pPr marL="285750" lvl="0" indent="-285750" algn="l" rtl="0">
              <a:spcBef>
                <a:spcPts val="0"/>
              </a:spcBef>
              <a:spcAft>
                <a:spcPts val="0"/>
              </a:spcAft>
              <a:buClr>
                <a:schemeClr val="dk1"/>
              </a:buClr>
              <a:buSzPts val="1200"/>
              <a:buFont typeface="Calibri"/>
              <a:buChar char="-"/>
            </a:pPr>
            <a:r>
              <a:rPr lang="es"/>
              <a:t>Non-slip materials</a:t>
            </a:r>
            <a:endParaRPr/>
          </a:p>
          <a:p>
            <a:pPr marL="285750" lvl="0" indent="-285750" algn="l" rtl="0">
              <a:spcBef>
                <a:spcPts val="0"/>
              </a:spcBef>
              <a:spcAft>
                <a:spcPts val="0"/>
              </a:spcAft>
              <a:buClr>
                <a:schemeClr val="dk1"/>
              </a:buClr>
              <a:buSzPts val="1200"/>
              <a:buFont typeface="Calibri"/>
              <a:buChar char="-"/>
            </a:pPr>
            <a:r>
              <a:rPr lang="es"/>
              <a:t>Located in a safe place, close by</a:t>
            </a:r>
            <a:endParaRPr/>
          </a:p>
          <a:p>
            <a:pPr marL="0" lvl="0" indent="0" algn="l" rtl="0">
              <a:spcBef>
                <a:spcPts val="0"/>
              </a:spcBef>
              <a:spcAft>
                <a:spcPts val="0"/>
              </a:spcAft>
              <a:buNone/>
            </a:pPr>
            <a:endParaRPr/>
          </a:p>
        </p:txBody>
      </p:sp>
      <p:sp>
        <p:nvSpPr>
          <p:cNvPr id="611" name="Google Shape;611;p2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612" name="Google Shape;612;p2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1 May, 2022</a:t>
            </a:r>
            <a:endParaRPr/>
          </a:p>
        </p:txBody>
      </p:sp>
      <p:sp>
        <p:nvSpPr>
          <p:cNvPr id="613" name="Google Shape;61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THE SLIDE</a:t>
            </a:r>
            <a:endParaRPr/>
          </a:p>
          <a:p>
            <a:pPr marL="0" lvl="0" indent="0" algn="l" rtl="0">
              <a:spcBef>
                <a:spcPts val="0"/>
              </a:spcBef>
              <a:spcAft>
                <a:spcPts val="0"/>
              </a:spcAft>
              <a:buNone/>
            </a:pPr>
            <a:r>
              <a:rPr lang="es" b="1"/>
              <a:t>SAY:</a:t>
            </a:r>
            <a:endParaRPr/>
          </a:p>
          <a:p>
            <a:pPr marL="0" lvl="0" indent="0" algn="l" rtl="0">
              <a:spcBef>
                <a:spcPts val="0"/>
              </a:spcBef>
              <a:spcAft>
                <a:spcPts val="0"/>
              </a:spcAft>
              <a:buNone/>
            </a:pPr>
            <a:r>
              <a:rPr lang="es"/>
              <a:t>The next step to consider in WASH infrastructure is how easy it is to </a:t>
            </a:r>
            <a:r>
              <a:rPr lang="es" b="1"/>
              <a:t>get inside </a:t>
            </a:r>
            <a:r>
              <a:rPr lang="es"/>
              <a:t>the facility. </a:t>
            </a:r>
            <a:endParaRPr/>
          </a:p>
          <a:p>
            <a:pPr marL="0" lvl="0" indent="0" algn="l" rtl="0">
              <a:spcBef>
                <a:spcPts val="0"/>
              </a:spcBef>
              <a:spcAft>
                <a:spcPts val="0"/>
              </a:spcAft>
              <a:buNone/>
            </a:pPr>
            <a:r>
              <a:rPr lang="es"/>
              <a:t>There are a range of features which can make it much easier for people with disabilities, limited mobility or who are heavily pregnant to get inside a facility as noted here and in the next slide</a:t>
            </a:r>
            <a:endParaRPr/>
          </a:p>
          <a:p>
            <a:pPr marL="0" lvl="0" indent="0" algn="l" rtl="0">
              <a:spcBef>
                <a:spcPts val="0"/>
              </a:spcBef>
              <a:spcAft>
                <a:spcPts val="0"/>
              </a:spcAft>
              <a:buNone/>
            </a:pPr>
            <a:endParaRPr/>
          </a:p>
        </p:txBody>
      </p:sp>
      <p:sp>
        <p:nvSpPr>
          <p:cNvPr id="622" name="Google Shape;622;p2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623" name="Google Shape;623;p23: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1 May, 2022</a:t>
            </a:r>
            <a:endParaRPr/>
          </a:p>
        </p:txBody>
      </p:sp>
      <p:sp>
        <p:nvSpPr>
          <p:cNvPr id="624" name="Google Shape;62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THE SLIDE</a:t>
            </a:r>
            <a:endParaRPr b="1">
              <a:latin typeface="Arial"/>
              <a:ea typeface="Arial"/>
              <a:cs typeface="Arial"/>
              <a:sym typeface="Arial"/>
            </a:endParaRPr>
          </a:p>
        </p:txBody>
      </p:sp>
      <p:sp>
        <p:nvSpPr>
          <p:cNvPr id="636" name="Google Shape;636;p2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637" name="Google Shape;637;p2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1 May, 2022</a:t>
            </a:r>
            <a:endParaRPr/>
          </a:p>
        </p:txBody>
      </p:sp>
      <p:sp>
        <p:nvSpPr>
          <p:cNvPr id="638" name="Google Shape;63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25: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SLIDE</a:t>
            </a:r>
            <a:endParaRPr/>
          </a:p>
          <a:p>
            <a:pPr marL="0" lvl="0" indent="0" algn="l" rtl="0">
              <a:spcBef>
                <a:spcPts val="0"/>
              </a:spcBef>
              <a:spcAft>
                <a:spcPts val="0"/>
              </a:spcAft>
              <a:buNone/>
            </a:pPr>
            <a:r>
              <a:rPr lang="es" b="1"/>
              <a:t>SAY:</a:t>
            </a:r>
            <a:endParaRPr/>
          </a:p>
          <a:p>
            <a:pPr marL="0" lvl="0" indent="0" algn="l" rtl="0">
              <a:spcBef>
                <a:spcPts val="0"/>
              </a:spcBef>
              <a:spcAft>
                <a:spcPts val="0"/>
              </a:spcAft>
              <a:buNone/>
            </a:pPr>
            <a:r>
              <a:rPr lang="es"/>
              <a:t>It is important to recognize who the WASH FIT indicators can help you achieve the necessary standards</a:t>
            </a:r>
            <a:endParaRPr/>
          </a:p>
        </p:txBody>
      </p:sp>
      <p:sp>
        <p:nvSpPr>
          <p:cNvPr id="649" name="Google Shape;649;p2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650" name="Google Shape;650;p25: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1 May, 2022</a:t>
            </a:r>
            <a:endParaRPr/>
          </a:p>
        </p:txBody>
      </p:sp>
      <p:sp>
        <p:nvSpPr>
          <p:cNvPr id="651" name="Google Shape;65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26: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B0F0"/>
              </a:buClr>
              <a:buSzPts val="1200"/>
              <a:buFont typeface="Calibri"/>
              <a:buNone/>
            </a:pPr>
            <a:r>
              <a:rPr lang="es" sz="1200" b="1">
                <a:solidFill>
                  <a:srgbClr val="00B0F0"/>
                </a:solidFill>
              </a:rPr>
              <a:t>SAY:</a:t>
            </a:r>
            <a:endParaRPr/>
          </a:p>
          <a:p>
            <a:pPr marL="0" marR="0" lvl="0" indent="0" algn="l" rtl="0">
              <a:lnSpc>
                <a:spcPct val="100000"/>
              </a:lnSpc>
              <a:spcBef>
                <a:spcPts val="0"/>
              </a:spcBef>
              <a:spcAft>
                <a:spcPts val="0"/>
              </a:spcAft>
              <a:buClr>
                <a:schemeClr val="dk1"/>
              </a:buClr>
              <a:buSzPts val="1200"/>
              <a:buFont typeface="Calibri"/>
              <a:buNone/>
            </a:pPr>
            <a:endParaRPr sz="1200" b="1">
              <a:solidFill>
                <a:srgbClr val="00B0F0"/>
              </a:solidFill>
            </a:endParaRPr>
          </a:p>
          <a:p>
            <a:pPr marL="0" marR="0" lvl="0" indent="0" algn="l" rtl="0">
              <a:lnSpc>
                <a:spcPct val="100000"/>
              </a:lnSpc>
              <a:spcBef>
                <a:spcPts val="0"/>
              </a:spcBef>
              <a:spcAft>
                <a:spcPts val="0"/>
              </a:spcAft>
              <a:buClr>
                <a:srgbClr val="00B0F0"/>
              </a:buClr>
              <a:buSzPts val="1200"/>
              <a:buFont typeface="Calibri"/>
              <a:buNone/>
            </a:pPr>
            <a:r>
              <a:rPr lang="es" sz="1200" b="0">
                <a:solidFill>
                  <a:srgbClr val="00B0F0"/>
                </a:solidFill>
              </a:rPr>
              <a:t>These features are about how people can interpedently, safely and comfortably use facilities, as well as move around inside.</a:t>
            </a:r>
            <a:endParaRPr/>
          </a:p>
          <a:p>
            <a:pPr marL="0" marR="0" lvl="0" indent="0" algn="l" rtl="0">
              <a:lnSpc>
                <a:spcPct val="100000"/>
              </a:lnSpc>
              <a:spcBef>
                <a:spcPts val="0"/>
              </a:spcBef>
              <a:spcAft>
                <a:spcPts val="0"/>
              </a:spcAft>
              <a:buClr>
                <a:schemeClr val="dk1"/>
              </a:buClr>
              <a:buSzPts val="1200"/>
              <a:buFont typeface="Calibri"/>
              <a:buNone/>
            </a:pPr>
            <a:endParaRPr sz="1200" b="1">
              <a:solidFill>
                <a:srgbClr val="00B0F0"/>
              </a:solidFill>
            </a:endParaRPr>
          </a:p>
          <a:p>
            <a:pPr marL="0" lvl="0" indent="0" algn="l" rtl="0">
              <a:spcBef>
                <a:spcPts val="0"/>
              </a:spcBef>
              <a:spcAft>
                <a:spcPts val="0"/>
              </a:spcAft>
              <a:buNone/>
            </a:pPr>
            <a:r>
              <a:rPr lang="es"/>
              <a:t>Accessibility and safety features include:</a:t>
            </a:r>
            <a:endParaRPr/>
          </a:p>
          <a:p>
            <a:pPr marL="342900" lvl="0" indent="-342900" algn="l" rtl="0">
              <a:spcBef>
                <a:spcPts val="0"/>
              </a:spcBef>
              <a:spcAft>
                <a:spcPts val="0"/>
              </a:spcAft>
              <a:buClr>
                <a:schemeClr val="dk1"/>
              </a:buClr>
              <a:buSzPts val="1200"/>
              <a:buFont typeface="Arial"/>
              <a:buChar char="•"/>
            </a:pPr>
            <a:r>
              <a:rPr lang="es" sz="1200">
                <a:latin typeface="Arial"/>
                <a:ea typeface="Arial"/>
                <a:cs typeface="Arial"/>
                <a:sym typeface="Arial"/>
              </a:rPr>
              <a:t>Enough space maneuver inside if using a wheelchair, or for a support person</a:t>
            </a:r>
            <a:endParaRPr/>
          </a:p>
          <a:p>
            <a:pPr marL="342900" lvl="0" indent="-342900" algn="l" rtl="0">
              <a:spcBef>
                <a:spcPts val="0"/>
              </a:spcBef>
              <a:spcAft>
                <a:spcPts val="0"/>
              </a:spcAft>
              <a:buClr>
                <a:schemeClr val="dk1"/>
              </a:buClr>
              <a:buSzPts val="1200"/>
              <a:buFont typeface="Arial"/>
              <a:buChar char="•"/>
            </a:pPr>
            <a:r>
              <a:rPr lang="es" sz="1200">
                <a:latin typeface="Arial"/>
                <a:ea typeface="Arial"/>
                <a:cs typeface="Arial"/>
                <a:sym typeface="Arial"/>
              </a:rPr>
              <a:t>Handrails </a:t>
            </a:r>
            <a:endParaRPr/>
          </a:p>
          <a:p>
            <a:pPr marL="342900" lvl="0" indent="-342900" algn="l" rtl="0">
              <a:spcBef>
                <a:spcPts val="0"/>
              </a:spcBef>
              <a:spcAft>
                <a:spcPts val="0"/>
              </a:spcAft>
              <a:buClr>
                <a:schemeClr val="dk1"/>
              </a:buClr>
              <a:buSzPts val="1200"/>
              <a:buFont typeface="Arial"/>
              <a:buChar char="•"/>
            </a:pPr>
            <a:r>
              <a:rPr lang="es" sz="1200">
                <a:latin typeface="Arial"/>
                <a:ea typeface="Arial"/>
                <a:cs typeface="Arial"/>
                <a:sym typeface="Arial"/>
              </a:rPr>
              <a:t>Temporary or permanent  toilet seats</a:t>
            </a:r>
            <a:endParaRPr/>
          </a:p>
          <a:p>
            <a:pPr marL="342900" lvl="0" indent="-342900" algn="l" rtl="0">
              <a:spcBef>
                <a:spcPts val="0"/>
              </a:spcBef>
              <a:spcAft>
                <a:spcPts val="0"/>
              </a:spcAft>
              <a:buClr>
                <a:schemeClr val="dk1"/>
              </a:buClr>
              <a:buSzPts val="1200"/>
              <a:buFont typeface="Arial"/>
              <a:buChar char="•"/>
            </a:pPr>
            <a:r>
              <a:rPr lang="es" sz="1200">
                <a:latin typeface="Arial"/>
                <a:ea typeface="Arial"/>
                <a:cs typeface="Arial"/>
                <a:sym typeface="Arial"/>
              </a:rPr>
              <a:t>Water inside for cleansing that is reachable</a:t>
            </a:r>
            <a:endParaRPr/>
          </a:p>
          <a:p>
            <a:pPr marL="342900" lvl="0" indent="-342900" algn="l" rtl="0">
              <a:spcBef>
                <a:spcPts val="0"/>
              </a:spcBef>
              <a:spcAft>
                <a:spcPts val="0"/>
              </a:spcAft>
              <a:buClr>
                <a:schemeClr val="dk1"/>
              </a:buClr>
              <a:buSzPts val="1200"/>
              <a:buFont typeface="Arial"/>
              <a:buChar char="•"/>
            </a:pPr>
            <a:r>
              <a:rPr lang="es" sz="1200">
                <a:latin typeface="Arial"/>
                <a:ea typeface="Arial"/>
                <a:cs typeface="Arial"/>
                <a:sym typeface="Arial"/>
              </a:rPr>
              <a:t>Easy to use taps</a:t>
            </a:r>
            <a:endParaRPr/>
          </a:p>
          <a:p>
            <a:pPr marL="342900" lvl="0" indent="-342900" algn="l" rtl="0">
              <a:spcBef>
                <a:spcPts val="0"/>
              </a:spcBef>
              <a:spcAft>
                <a:spcPts val="0"/>
              </a:spcAft>
              <a:buClr>
                <a:schemeClr val="dk1"/>
              </a:buClr>
              <a:buSzPts val="1200"/>
              <a:buFont typeface="Arial"/>
              <a:buChar char="•"/>
            </a:pPr>
            <a:r>
              <a:rPr lang="es" sz="1200">
                <a:latin typeface="Arial"/>
                <a:ea typeface="Arial"/>
                <a:cs typeface="Arial"/>
                <a:sym typeface="Arial"/>
              </a:rPr>
              <a:t>Bins inside for disposing menstrual materials</a:t>
            </a:r>
            <a:endParaRPr/>
          </a:p>
          <a:p>
            <a:pPr marL="342900" lvl="0" indent="-342900" algn="l" rtl="0">
              <a:spcBef>
                <a:spcPts val="0"/>
              </a:spcBef>
              <a:spcAft>
                <a:spcPts val="0"/>
              </a:spcAft>
              <a:buClr>
                <a:schemeClr val="dk1"/>
              </a:buClr>
              <a:buSzPts val="1200"/>
              <a:buFont typeface="Arial"/>
              <a:buChar char="•"/>
            </a:pPr>
            <a:r>
              <a:rPr lang="es" sz="1200">
                <a:latin typeface="Arial"/>
                <a:ea typeface="Arial"/>
                <a:cs typeface="Arial"/>
                <a:sym typeface="Arial"/>
              </a:rPr>
              <a:t>Handwashing facilities at a low height</a:t>
            </a:r>
            <a:endParaRPr/>
          </a:p>
          <a:p>
            <a:pPr marL="342900" lvl="0" indent="-342900" algn="l" rtl="0">
              <a:spcBef>
                <a:spcPts val="0"/>
              </a:spcBef>
              <a:spcAft>
                <a:spcPts val="0"/>
              </a:spcAft>
              <a:buClr>
                <a:schemeClr val="dk1"/>
              </a:buClr>
              <a:buSzPts val="1200"/>
              <a:buFont typeface="Arial"/>
              <a:buChar char="•"/>
            </a:pPr>
            <a:r>
              <a:rPr lang="es" sz="1200">
                <a:latin typeface="Arial"/>
                <a:ea typeface="Arial"/>
                <a:cs typeface="Arial"/>
                <a:sym typeface="Arial"/>
              </a:rPr>
              <a:t>Non-slip flooring</a:t>
            </a:r>
            <a:endParaRPr/>
          </a:p>
          <a:p>
            <a:pPr marL="342900" lvl="0" indent="-266700" algn="l" rtl="0">
              <a:spcBef>
                <a:spcPts val="0"/>
              </a:spcBef>
              <a:spcAft>
                <a:spcPts val="0"/>
              </a:spcAft>
              <a:buClr>
                <a:schemeClr val="dk1"/>
              </a:buClr>
              <a:buSzPts val="1200"/>
              <a:buFont typeface="Arial"/>
              <a:buNone/>
            </a:pPr>
            <a:endParaRPr sz="1200">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es" sz="1200">
                <a:latin typeface="Arial"/>
                <a:ea typeface="Arial"/>
                <a:cs typeface="Arial"/>
                <a:sym typeface="Arial"/>
              </a:rPr>
              <a:t>These features related to three WASHFIT indicators:</a:t>
            </a:r>
            <a:endParaRPr/>
          </a:p>
          <a:p>
            <a:pPr marL="0" lvl="0" indent="0" algn="l" rtl="0">
              <a:spcBef>
                <a:spcPts val="0"/>
              </a:spcBef>
              <a:spcAft>
                <a:spcPts val="0"/>
              </a:spcAft>
              <a:buNone/>
            </a:pPr>
            <a:r>
              <a:rPr lang="es" sz="1200">
                <a:latin typeface="Arial"/>
                <a:ea typeface="Arial"/>
                <a:cs typeface="Arial"/>
                <a:sym typeface="Arial"/>
              </a:rPr>
              <a:t>2.4 At least one toilet or improved latrine provides the means to manage menstrual hygiene needs</a:t>
            </a:r>
            <a:endParaRPr/>
          </a:p>
          <a:p>
            <a:pPr marL="0" lvl="0" indent="0" algn="l" rtl="0">
              <a:spcBef>
                <a:spcPts val="0"/>
              </a:spcBef>
              <a:spcAft>
                <a:spcPts val="0"/>
              </a:spcAft>
              <a:buNone/>
            </a:pPr>
            <a:r>
              <a:rPr lang="es" sz="1200">
                <a:latin typeface="Arial"/>
                <a:ea typeface="Arial"/>
                <a:cs typeface="Arial"/>
                <a:sym typeface="Arial"/>
              </a:rPr>
              <a:t>2.5 At least one toilet meets the needs of people with reduced mobility</a:t>
            </a:r>
            <a:endParaRPr/>
          </a:p>
          <a:p>
            <a:pPr marL="0" lvl="0" indent="0" algn="l" rtl="0">
              <a:spcBef>
                <a:spcPts val="0"/>
              </a:spcBef>
              <a:spcAft>
                <a:spcPts val="0"/>
              </a:spcAft>
              <a:buNone/>
            </a:pPr>
            <a:r>
              <a:rPr lang="es" sz="1200">
                <a:latin typeface="Arial"/>
                <a:ea typeface="Arial"/>
                <a:cs typeface="Arial"/>
                <a:sym typeface="Arial"/>
              </a:rPr>
              <a:t>3.2 Hand hygiene promotion materials clearly visible and understandable at key places</a:t>
            </a:r>
            <a:endParaRPr sz="1200">
              <a:latin typeface="Arial"/>
              <a:ea typeface="Arial"/>
              <a:cs typeface="Arial"/>
              <a:sym typeface="Arial"/>
            </a:endParaRPr>
          </a:p>
          <a:p>
            <a:pPr marL="0" lvl="0" indent="0" algn="l" rtl="0">
              <a:spcBef>
                <a:spcPts val="0"/>
              </a:spcBef>
              <a:spcAft>
                <a:spcPts val="0"/>
              </a:spcAft>
              <a:buNone/>
            </a:pPr>
            <a:endParaRPr/>
          </a:p>
        </p:txBody>
      </p:sp>
      <p:sp>
        <p:nvSpPr>
          <p:cNvPr id="660" name="Google Shape;660;p26: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661" name="Google Shape;661;p26: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1 May, 2022</a:t>
            </a:r>
            <a:endParaRPr/>
          </a:p>
        </p:txBody>
      </p:sp>
      <p:sp>
        <p:nvSpPr>
          <p:cNvPr id="662" name="Google Shape;66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sz="1200" b="1">
                <a:solidFill>
                  <a:srgbClr val="00B0F0"/>
                </a:solidFill>
                <a:latin typeface="Arial"/>
                <a:ea typeface="Arial"/>
                <a:cs typeface="Arial"/>
                <a:sym typeface="Arial"/>
              </a:rPr>
              <a:t>SAY:</a:t>
            </a:r>
            <a:endParaRPr/>
          </a:p>
          <a:p>
            <a:pPr marL="0" lvl="0" indent="0" algn="l" rtl="0">
              <a:spcBef>
                <a:spcPts val="0"/>
              </a:spcBef>
              <a:spcAft>
                <a:spcPts val="0"/>
              </a:spcAft>
              <a:buNone/>
            </a:pPr>
            <a:r>
              <a:rPr lang="es" sz="1200">
                <a:latin typeface="Arial"/>
                <a:ea typeface="Arial"/>
                <a:cs typeface="Arial"/>
                <a:sym typeface="Arial"/>
              </a:rPr>
              <a:t>Addressing GEDSI is a learning journey, that requires continual reflection, discussion and adaptation  of approaches.</a:t>
            </a:r>
            <a:endParaRPr/>
          </a:p>
          <a:p>
            <a:pPr marL="342900" lvl="0" indent="-342900" algn="l" rtl="0">
              <a:spcBef>
                <a:spcPts val="0"/>
              </a:spcBef>
              <a:spcAft>
                <a:spcPts val="0"/>
              </a:spcAft>
              <a:buClr>
                <a:schemeClr val="lt1"/>
              </a:buClr>
              <a:buSzPts val="1200"/>
              <a:buFont typeface="Arial"/>
              <a:buChar char="•"/>
            </a:pPr>
            <a:r>
              <a:rPr lang="es" sz="1200">
                <a:latin typeface="Arial"/>
                <a:ea typeface="Arial"/>
                <a:cs typeface="Arial"/>
                <a:sym typeface="Arial"/>
              </a:rPr>
              <a:t>Small steps have a big impact</a:t>
            </a:r>
            <a:endParaRPr/>
          </a:p>
          <a:p>
            <a:pPr marL="342900" lvl="0" indent="-342900" algn="l" rtl="0">
              <a:spcBef>
                <a:spcPts val="0"/>
              </a:spcBef>
              <a:spcAft>
                <a:spcPts val="0"/>
              </a:spcAft>
              <a:buClr>
                <a:schemeClr val="lt1"/>
              </a:buClr>
              <a:buSzPts val="1200"/>
              <a:buFont typeface="Arial"/>
              <a:buChar char="•"/>
            </a:pPr>
            <a:r>
              <a:rPr lang="es" sz="1200">
                <a:latin typeface="Arial"/>
                <a:ea typeface="Arial"/>
                <a:cs typeface="Arial"/>
                <a:sym typeface="Arial"/>
              </a:rPr>
              <a:t>Awareness raising and learning is part of the process</a:t>
            </a:r>
            <a:endParaRPr/>
          </a:p>
          <a:p>
            <a:pPr marL="342900" lvl="0" indent="-342900" algn="l" rtl="0">
              <a:spcBef>
                <a:spcPts val="0"/>
              </a:spcBef>
              <a:spcAft>
                <a:spcPts val="0"/>
              </a:spcAft>
              <a:buClr>
                <a:schemeClr val="lt1"/>
              </a:buClr>
              <a:buSzPts val="1200"/>
              <a:buFont typeface="Arial"/>
              <a:buChar char="•"/>
            </a:pPr>
            <a:r>
              <a:rPr lang="es" sz="1200">
                <a:latin typeface="Arial"/>
                <a:ea typeface="Arial"/>
                <a:cs typeface="Arial"/>
                <a:sym typeface="Arial"/>
              </a:rPr>
              <a:t>Remember that it is about more than accessibility, it is also about social change and power</a:t>
            </a:r>
            <a:endParaRPr/>
          </a:p>
          <a:p>
            <a:pPr marL="0" lvl="0" indent="0" algn="l" rtl="0">
              <a:spcBef>
                <a:spcPts val="0"/>
              </a:spcBef>
              <a:spcAft>
                <a:spcPts val="0"/>
              </a:spcAft>
              <a:buNone/>
            </a:pPr>
            <a:br>
              <a:rPr lang="en-US" sz="1200" b="1">
                <a:solidFill>
                  <a:srgbClr val="00B0F0"/>
                </a:solidFill>
                <a:latin typeface="Arial"/>
                <a:ea typeface="Arial"/>
                <a:cs typeface="Arial"/>
                <a:sym typeface="Arial"/>
              </a:rPr>
            </a:br>
            <a:endParaRPr/>
          </a:p>
          <a:p>
            <a:pPr marL="0" lvl="0" indent="0" algn="l" rtl="0">
              <a:spcBef>
                <a:spcPts val="0"/>
              </a:spcBef>
              <a:spcAft>
                <a:spcPts val="0"/>
              </a:spcAft>
              <a:buNone/>
            </a:pPr>
            <a:endParaRPr/>
          </a:p>
        </p:txBody>
      </p:sp>
      <p:sp>
        <p:nvSpPr>
          <p:cNvPr id="674" name="Google Shape;67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28: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1" name="Google Shape;68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sz="1200" b="1">
                <a:latin typeface="Arial"/>
                <a:ea typeface="Arial"/>
                <a:cs typeface="Arial"/>
                <a:sym typeface="Arial"/>
              </a:rPr>
              <a:t>READ THE BOX ON SLIDE</a:t>
            </a:r>
            <a:endParaRPr/>
          </a:p>
          <a:p>
            <a:pPr marL="0" lvl="0" indent="0" algn="l" rtl="0">
              <a:spcBef>
                <a:spcPts val="0"/>
              </a:spcBef>
              <a:spcAft>
                <a:spcPts val="0"/>
              </a:spcAft>
              <a:buNone/>
            </a:pPr>
            <a:r>
              <a:rPr lang="es" sz="1200" b="1">
                <a:latin typeface="Arial"/>
                <a:ea typeface="Arial"/>
                <a:cs typeface="Arial"/>
                <a:sym typeface="Arial"/>
              </a:rPr>
              <a:t>SAY:</a:t>
            </a:r>
            <a:endParaRPr/>
          </a:p>
          <a:p>
            <a:pPr marL="0" lvl="0" indent="0" algn="l" rtl="0">
              <a:spcBef>
                <a:spcPts val="0"/>
              </a:spcBef>
              <a:spcAft>
                <a:spcPts val="0"/>
              </a:spcAft>
              <a:buNone/>
            </a:pPr>
            <a:r>
              <a:rPr lang="es" sz="1200">
                <a:latin typeface="Arial"/>
                <a:ea typeface="Arial"/>
                <a:cs typeface="Arial"/>
                <a:sym typeface="Arial"/>
              </a:rPr>
              <a:t>Addressing GEDSI is a learning journey, that requires continual reflection, discussion and adaptation  of approaches.</a:t>
            </a:r>
            <a:endParaRPr/>
          </a:p>
          <a:p>
            <a:pPr marL="342900" lvl="0" indent="-342900" algn="l" rtl="0">
              <a:spcBef>
                <a:spcPts val="0"/>
              </a:spcBef>
              <a:spcAft>
                <a:spcPts val="0"/>
              </a:spcAft>
              <a:buClr>
                <a:schemeClr val="dk1"/>
              </a:buClr>
              <a:buSzPts val="1200"/>
              <a:buFont typeface="Arial"/>
              <a:buChar char="•"/>
            </a:pPr>
            <a:r>
              <a:rPr lang="es" sz="1200">
                <a:latin typeface="Arial"/>
                <a:ea typeface="Arial"/>
                <a:cs typeface="Arial"/>
                <a:sym typeface="Arial"/>
              </a:rPr>
              <a:t>Small steps have a big impact</a:t>
            </a:r>
            <a:endParaRPr/>
          </a:p>
          <a:p>
            <a:pPr marL="342900" lvl="0" indent="-342900" algn="l" rtl="0">
              <a:spcBef>
                <a:spcPts val="0"/>
              </a:spcBef>
              <a:spcAft>
                <a:spcPts val="0"/>
              </a:spcAft>
              <a:buClr>
                <a:schemeClr val="dk1"/>
              </a:buClr>
              <a:buSzPts val="1200"/>
              <a:buFont typeface="Arial"/>
              <a:buChar char="•"/>
            </a:pPr>
            <a:r>
              <a:rPr lang="es" sz="1200">
                <a:latin typeface="Arial"/>
                <a:ea typeface="Arial"/>
                <a:cs typeface="Arial"/>
                <a:sym typeface="Arial"/>
              </a:rPr>
              <a:t>Awareness raising and learning is part of the process</a:t>
            </a:r>
            <a:endParaRPr/>
          </a:p>
          <a:p>
            <a:pPr marL="342900" lvl="0" indent="-342900" algn="l" rtl="0">
              <a:spcBef>
                <a:spcPts val="0"/>
              </a:spcBef>
              <a:spcAft>
                <a:spcPts val="0"/>
              </a:spcAft>
              <a:buClr>
                <a:schemeClr val="dk1"/>
              </a:buClr>
              <a:buSzPts val="1200"/>
              <a:buFont typeface="Arial"/>
              <a:buChar char="•"/>
            </a:pPr>
            <a:r>
              <a:rPr lang="es" sz="1200">
                <a:latin typeface="Arial"/>
                <a:ea typeface="Arial"/>
                <a:cs typeface="Arial"/>
                <a:sym typeface="Arial"/>
              </a:rPr>
              <a:t>Remember that it is about more than accessibility, it is also about social change and power</a:t>
            </a:r>
            <a:endParaRPr/>
          </a:p>
          <a:p>
            <a:pPr marL="0" lvl="0" indent="0" algn="l" rtl="0">
              <a:spcBef>
                <a:spcPts val="0"/>
              </a:spcBef>
              <a:spcAft>
                <a:spcPts val="0"/>
              </a:spcAft>
              <a:buNone/>
            </a:pPr>
            <a:endParaRPr b="1"/>
          </a:p>
          <a:p>
            <a:pPr marL="0" lvl="0" indent="0" algn="l" rtl="0">
              <a:spcBef>
                <a:spcPts val="0"/>
              </a:spcBef>
              <a:spcAft>
                <a:spcPts val="0"/>
              </a:spcAft>
              <a:buNone/>
            </a:pPr>
            <a:r>
              <a:rPr lang="es" b="0"/>
              <a:t>The participation ladder: is one tool that is great to use to monitor and reflect on participation.</a:t>
            </a:r>
            <a:endParaRPr/>
          </a:p>
          <a:p>
            <a:pPr marL="0" lvl="0" indent="0" algn="l" rtl="0">
              <a:spcBef>
                <a:spcPts val="0"/>
              </a:spcBef>
              <a:spcAft>
                <a:spcPts val="0"/>
              </a:spcAft>
              <a:buNone/>
            </a:pPr>
            <a:r>
              <a:rPr lang="es" sz="1200">
                <a:latin typeface="Arial"/>
                <a:ea typeface="Arial"/>
                <a:cs typeface="Arial"/>
                <a:sym typeface="Arial"/>
              </a:rPr>
              <a:t>The participation ladder is a visual tool which shows the different steps of participation, and the ability to contribute to a discussion, process or decision. It can be used to:</a:t>
            </a:r>
            <a:endParaRPr/>
          </a:p>
          <a:p>
            <a:pPr marL="285750" lvl="0" indent="-285750" algn="l" rtl="0">
              <a:spcBef>
                <a:spcPts val="0"/>
              </a:spcBef>
              <a:spcAft>
                <a:spcPts val="0"/>
              </a:spcAft>
              <a:buClr>
                <a:schemeClr val="dk1"/>
              </a:buClr>
              <a:buSzPts val="1200"/>
              <a:buFont typeface="Arial"/>
              <a:buChar char="-"/>
            </a:pPr>
            <a:r>
              <a:rPr lang="es" sz="1200">
                <a:latin typeface="Arial"/>
                <a:ea typeface="Arial"/>
                <a:cs typeface="Arial"/>
                <a:sym typeface="Arial"/>
              </a:rPr>
              <a:t>Raise awareness within the WASHFIT team of what good participation looks like </a:t>
            </a:r>
            <a:endParaRPr/>
          </a:p>
          <a:p>
            <a:pPr marL="285750" lvl="0" indent="-285750" algn="l" rtl="0">
              <a:spcBef>
                <a:spcPts val="0"/>
              </a:spcBef>
              <a:spcAft>
                <a:spcPts val="0"/>
              </a:spcAft>
              <a:buClr>
                <a:schemeClr val="dk1"/>
              </a:buClr>
              <a:buSzPts val="1200"/>
              <a:buFont typeface="Arial"/>
              <a:buChar char="-"/>
            </a:pPr>
            <a:r>
              <a:rPr lang="es" sz="1200">
                <a:latin typeface="Arial"/>
                <a:ea typeface="Arial"/>
                <a:cs typeface="Arial"/>
                <a:sym typeface="Arial"/>
              </a:rPr>
              <a:t>Monitor and track participation of individuals over time</a:t>
            </a:r>
            <a:endParaRPr/>
          </a:p>
          <a:p>
            <a:pPr marL="0" lvl="0" indent="0" algn="l" rtl="0">
              <a:spcBef>
                <a:spcPts val="0"/>
              </a:spcBef>
              <a:spcAft>
                <a:spcPts val="0"/>
              </a:spcAft>
              <a:buNone/>
            </a:pPr>
            <a:endParaRPr/>
          </a:p>
          <a:p>
            <a:pPr marL="0" lvl="0" indent="0" algn="l" rtl="0">
              <a:spcBef>
                <a:spcPts val="0"/>
              </a:spcBef>
              <a:spcAft>
                <a:spcPts val="0"/>
              </a:spcAft>
              <a:buNone/>
            </a:pPr>
            <a:r>
              <a:rPr lang="es" b="0"/>
              <a:t>Now are going to take five minutes to reflect on using the participation ladder - please break into pairs</a:t>
            </a:r>
            <a:endParaRPr/>
          </a:p>
          <a:p>
            <a:pPr marL="0" lvl="0" indent="0" algn="l" rtl="0">
              <a:spcBef>
                <a:spcPts val="0"/>
              </a:spcBef>
              <a:spcAft>
                <a:spcPts val="0"/>
              </a:spcAft>
              <a:buNone/>
            </a:pPr>
            <a:r>
              <a:rPr lang="es"/>
              <a:t>Imagine you are a male cleaner working at a big rural hospital. You cannot read and write very well and you have difficulty seeing. You are in a WASHFIT meeting with the Director, two medical doctors and one nurse.  The nurse is the only woman.</a:t>
            </a:r>
            <a:endParaRPr/>
          </a:p>
          <a:p>
            <a:pPr marL="171450" lvl="0" indent="-171450" algn="l" rtl="0">
              <a:spcBef>
                <a:spcPts val="0"/>
              </a:spcBef>
              <a:spcAft>
                <a:spcPts val="0"/>
              </a:spcAft>
              <a:buClr>
                <a:schemeClr val="dk1"/>
              </a:buClr>
              <a:buSzPts val="1200"/>
              <a:buFont typeface="Arial"/>
              <a:buChar char="•"/>
            </a:pPr>
            <a:r>
              <a:rPr lang="es"/>
              <a:t>How do you confident do you feel during the meeting?</a:t>
            </a:r>
            <a:endParaRPr/>
          </a:p>
          <a:p>
            <a:pPr marL="171450" lvl="0" indent="-171450" algn="l" rtl="0">
              <a:spcBef>
                <a:spcPts val="0"/>
              </a:spcBef>
              <a:spcAft>
                <a:spcPts val="0"/>
              </a:spcAft>
              <a:buClr>
                <a:schemeClr val="dk1"/>
              </a:buClr>
              <a:buSzPts val="1200"/>
              <a:buFont typeface="Arial"/>
              <a:buChar char="•"/>
            </a:pPr>
            <a:r>
              <a:rPr lang="es"/>
              <a:t>Looking at the participation ladder, where would you place your level of participation during that meeting? Why?</a:t>
            </a:r>
            <a:endParaRPr/>
          </a:p>
          <a:p>
            <a:pPr marL="171450" lvl="0" indent="-171450" algn="l" rtl="0">
              <a:spcBef>
                <a:spcPts val="0"/>
              </a:spcBef>
              <a:spcAft>
                <a:spcPts val="0"/>
              </a:spcAft>
              <a:buClr>
                <a:schemeClr val="dk1"/>
              </a:buClr>
              <a:buSzPts val="1200"/>
              <a:buFont typeface="Arial"/>
              <a:buChar char="•"/>
            </a:pPr>
            <a:r>
              <a:rPr lang="es"/>
              <a:t>Where would you like to be on the ladder?</a:t>
            </a:r>
            <a:endParaRPr/>
          </a:p>
          <a:p>
            <a:pPr marL="171450" lvl="0" indent="-171450" algn="l" rtl="0">
              <a:spcBef>
                <a:spcPts val="0"/>
              </a:spcBef>
              <a:spcAft>
                <a:spcPts val="0"/>
              </a:spcAft>
              <a:buClr>
                <a:schemeClr val="dk1"/>
              </a:buClr>
              <a:buSzPts val="1200"/>
              <a:buFont typeface="Arial"/>
              <a:buChar char="•"/>
            </a:pPr>
            <a:r>
              <a:rPr lang="es"/>
              <a:t>What would help you to get to that point on the ladder? What could a facilitator do?</a:t>
            </a:r>
            <a:endParaRPr/>
          </a:p>
          <a:p>
            <a:pPr marL="0" lvl="0" indent="0" algn="l" rtl="0">
              <a:spcBef>
                <a:spcPts val="0"/>
              </a:spcBef>
              <a:spcAft>
                <a:spcPts val="0"/>
              </a:spcAft>
              <a:buNone/>
            </a:pPr>
            <a:r>
              <a:rPr lang="es"/>
              <a:t>Be ready to feedback your reflections after a new moments.</a:t>
            </a:r>
            <a:endParaRPr/>
          </a:p>
          <a:p>
            <a:pPr marL="0" lvl="0" indent="0" algn="l" rtl="0">
              <a:spcBef>
                <a:spcPts val="0"/>
              </a:spcBef>
              <a:spcAft>
                <a:spcPts val="0"/>
              </a:spcAft>
              <a:buNone/>
            </a:pPr>
            <a:endParaRPr/>
          </a:p>
        </p:txBody>
      </p:sp>
      <p:sp>
        <p:nvSpPr>
          <p:cNvPr id="682" name="Google Shape;682;p28: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683" name="Google Shape;683;p28: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1 May, 2022</a:t>
            </a:r>
            <a:endParaRPr/>
          </a:p>
        </p:txBody>
      </p:sp>
      <p:sp>
        <p:nvSpPr>
          <p:cNvPr id="684" name="Google Shape;684;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29: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THE SLIDE </a:t>
            </a:r>
            <a:endParaRPr/>
          </a:p>
          <a:p>
            <a:pPr marL="0" lvl="0" indent="0" algn="l" rtl="0">
              <a:spcBef>
                <a:spcPts val="0"/>
              </a:spcBef>
              <a:spcAft>
                <a:spcPts val="0"/>
              </a:spcAft>
              <a:buNone/>
            </a:pPr>
            <a:r>
              <a:rPr lang="es" b="1"/>
              <a:t>SAY:</a:t>
            </a:r>
            <a:endParaRPr/>
          </a:p>
          <a:p>
            <a:pPr marL="0" lvl="0" indent="0" algn="l" rtl="0">
              <a:spcBef>
                <a:spcPts val="0"/>
              </a:spcBef>
              <a:spcAft>
                <a:spcPts val="0"/>
              </a:spcAft>
              <a:buNone/>
            </a:pPr>
            <a:r>
              <a:rPr lang="es" b="0"/>
              <a:t>Here are key inclusive and empowering WASHFIT takeaways</a:t>
            </a:r>
            <a:endParaRPr/>
          </a:p>
          <a:p>
            <a:pPr marL="0" lvl="0" indent="0" algn="l" rtl="0">
              <a:spcBef>
                <a:spcPts val="0"/>
              </a:spcBef>
              <a:spcAft>
                <a:spcPts val="0"/>
              </a:spcAft>
              <a:buNone/>
            </a:pPr>
            <a:endParaRPr b="0"/>
          </a:p>
          <a:p>
            <a:pPr marL="514350" lvl="0" indent="-514350" algn="l" rtl="0">
              <a:spcBef>
                <a:spcPts val="0"/>
              </a:spcBef>
              <a:spcAft>
                <a:spcPts val="0"/>
              </a:spcAft>
              <a:buClr>
                <a:schemeClr val="dk1"/>
              </a:buClr>
              <a:buSzPts val="1200"/>
              <a:buFont typeface="Calibri"/>
              <a:buAutoNum type="arabicPeriod"/>
            </a:pPr>
            <a:r>
              <a:rPr lang="es" b="0"/>
              <a:t>Nothing about us without us: always make sure there is participation from diverse people</a:t>
            </a:r>
            <a:endParaRPr/>
          </a:p>
          <a:p>
            <a:pPr marL="514350" lvl="0" indent="-514350" algn="l" rtl="0">
              <a:spcBef>
                <a:spcPts val="0"/>
              </a:spcBef>
              <a:spcAft>
                <a:spcPts val="0"/>
              </a:spcAft>
              <a:buClr>
                <a:schemeClr val="dk1"/>
              </a:buClr>
              <a:buSzPts val="1200"/>
              <a:buFont typeface="Calibri"/>
              <a:buAutoNum type="arabicPeriod"/>
            </a:pPr>
            <a:r>
              <a:rPr lang="es" b="0"/>
              <a:t>Some people will experience marginalization and exclusion from WASH in HCF due to factors like gender, age, disability, ethnicity and poverty</a:t>
            </a:r>
            <a:endParaRPr/>
          </a:p>
          <a:p>
            <a:pPr marL="514350" lvl="0" indent="-514350" algn="l" rtl="0">
              <a:spcBef>
                <a:spcPts val="0"/>
              </a:spcBef>
              <a:spcAft>
                <a:spcPts val="0"/>
              </a:spcAft>
              <a:buClr>
                <a:schemeClr val="dk1"/>
              </a:buClr>
              <a:buSzPts val="1200"/>
              <a:buFont typeface="Calibri"/>
              <a:buAutoNum type="arabicPeriod"/>
            </a:pPr>
            <a:r>
              <a:rPr lang="es" b="0"/>
              <a:t>Barriers  to WASH in HCF can be social, physical and institutional, and can be about power</a:t>
            </a:r>
            <a:endParaRPr/>
          </a:p>
          <a:p>
            <a:pPr marL="514350" lvl="0" indent="-514350" algn="l" rtl="0">
              <a:spcBef>
                <a:spcPts val="0"/>
              </a:spcBef>
              <a:spcAft>
                <a:spcPts val="0"/>
              </a:spcAft>
              <a:buClr>
                <a:schemeClr val="dk1"/>
              </a:buClr>
              <a:buSzPts val="1200"/>
              <a:buFont typeface="Calibri"/>
              <a:buAutoNum type="arabicPeriod"/>
            </a:pPr>
            <a:r>
              <a:rPr lang="es" b="0"/>
              <a:t>WASH solutions must be accessible, safe, private and comfortable for diverse HCF users</a:t>
            </a:r>
            <a:endParaRPr/>
          </a:p>
          <a:p>
            <a:pPr marL="0" lvl="0" indent="0" algn="l" rtl="0">
              <a:spcBef>
                <a:spcPts val="0"/>
              </a:spcBef>
              <a:spcAft>
                <a:spcPts val="0"/>
              </a:spcAft>
              <a:buNone/>
            </a:pPr>
            <a:endParaRPr/>
          </a:p>
        </p:txBody>
      </p:sp>
      <p:sp>
        <p:nvSpPr>
          <p:cNvPr id="700" name="Google Shape;700;p29: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701" name="Google Shape;701;p29: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1 May, 2022</a:t>
            </a:r>
            <a:endParaRPr/>
          </a:p>
        </p:txBody>
      </p:sp>
      <p:sp>
        <p:nvSpPr>
          <p:cNvPr id="702" name="Google Shape;70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THE SLIDE </a:t>
            </a:r>
            <a:endParaRPr/>
          </a:p>
        </p:txBody>
      </p:sp>
      <p:sp>
        <p:nvSpPr>
          <p:cNvPr id="204" name="Google Shape;20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30: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0" name="Google Shape;710;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NOTE FOR TRAINER:</a:t>
            </a:r>
            <a:endParaRPr/>
          </a:p>
          <a:p>
            <a:pPr marL="0" lvl="0" indent="0" algn="l" rtl="0">
              <a:spcBef>
                <a:spcPts val="0"/>
              </a:spcBef>
              <a:spcAft>
                <a:spcPts val="0"/>
              </a:spcAft>
              <a:buNone/>
            </a:pPr>
            <a:r>
              <a:rPr lang="es"/>
              <a:t>Use the further reading list in advance to help you prepare for questions if necessary</a:t>
            </a:r>
            <a:endParaRPr/>
          </a:p>
        </p:txBody>
      </p:sp>
      <p:sp>
        <p:nvSpPr>
          <p:cNvPr id="711" name="Google Shape;711;p30: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712" name="Google Shape;712;p30: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1 May, 2022</a:t>
            </a:r>
            <a:endParaRPr/>
          </a:p>
        </p:txBody>
      </p:sp>
      <p:sp>
        <p:nvSpPr>
          <p:cNvPr id="713" name="Google Shape;713;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31: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endParaRPr/>
          </a:p>
          <a:p>
            <a:pPr marL="457200" lvl="1" indent="0" algn="l" rtl="0">
              <a:spcBef>
                <a:spcPts val="0"/>
              </a:spcBef>
              <a:spcAft>
                <a:spcPts val="0"/>
              </a:spcAft>
              <a:buClr>
                <a:schemeClr val="dk1"/>
              </a:buClr>
              <a:buSzPts val="2400"/>
              <a:buFont typeface="Calibri"/>
              <a:buNone/>
            </a:pPr>
            <a:endParaRPr sz="2400" b="0">
              <a:latin typeface="Arial"/>
              <a:ea typeface="Arial"/>
              <a:cs typeface="Arial"/>
              <a:sym typeface="Arial"/>
            </a:endParaRPr>
          </a:p>
        </p:txBody>
      </p:sp>
      <p:sp>
        <p:nvSpPr>
          <p:cNvPr id="723" name="Google Shape;723;p3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724" name="Google Shape;724;p3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1 May, 2022</a:t>
            </a:r>
            <a:endParaRPr/>
          </a:p>
        </p:txBody>
      </p:sp>
      <p:sp>
        <p:nvSpPr>
          <p:cNvPr id="725" name="Google Shape;725;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rtlCol="0" anchor="t" anchorCtr="0">
            <a:noAutofit/>
          </a:bodyPr>
          <a:lstStyle/>
          <a:p>
            <a:pPr marL="0" lvl="0" indent="0" algn="l" rtl="0">
              <a:spcBef>
                <a:spcPts val="0"/>
              </a:spcBef>
              <a:spcAft>
                <a:spcPts val="0"/>
              </a:spcAft>
              <a:buNone/>
            </a:pPr>
            <a:endParaRPr/>
          </a:p>
        </p:txBody>
      </p:sp>
      <p:sp>
        <p:nvSpPr>
          <p:cNvPr id="732" name="Google Shape;73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33: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9" name="Google Shape;739;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THESE NOTES:</a:t>
            </a:r>
            <a:endParaRPr/>
          </a:p>
          <a:p>
            <a:pPr marL="0" marR="0" lvl="0" indent="0" algn="l" rtl="0">
              <a:lnSpc>
                <a:spcPct val="100000"/>
              </a:lnSpc>
              <a:spcBef>
                <a:spcPts val="0"/>
              </a:spcBef>
              <a:spcAft>
                <a:spcPts val="0"/>
              </a:spcAft>
              <a:buClr>
                <a:schemeClr val="dk1"/>
              </a:buClr>
              <a:buSzPts val="1200"/>
              <a:buFont typeface="Calibri"/>
              <a:buNone/>
            </a:pPr>
            <a:r>
              <a:rPr lang="es"/>
              <a:t>The definition of disability is: </a:t>
            </a:r>
            <a:r>
              <a:rPr lang="es" sz="1200" i="1">
                <a:solidFill>
                  <a:schemeClr val="dk1"/>
                </a:solidFill>
                <a:latin typeface="Calibri"/>
                <a:ea typeface="Calibri"/>
                <a:cs typeface="Calibri"/>
                <a:sym typeface="Calibri"/>
              </a:rPr>
              <a:t>“Persons with disabilities include those who have long-term physical, mental, intellectual or sensory </a:t>
            </a:r>
            <a:r>
              <a:rPr lang="es" sz="1200" b="1" i="1">
                <a:solidFill>
                  <a:schemeClr val="dk1"/>
                </a:solidFill>
                <a:latin typeface="Calibri"/>
                <a:ea typeface="Calibri"/>
                <a:cs typeface="Calibri"/>
                <a:sym typeface="Calibri"/>
              </a:rPr>
              <a:t>impairments </a:t>
            </a:r>
            <a:r>
              <a:rPr lang="es" sz="1200" i="1">
                <a:solidFill>
                  <a:schemeClr val="dk1"/>
                </a:solidFill>
                <a:latin typeface="Calibri"/>
                <a:ea typeface="Calibri"/>
                <a:cs typeface="Calibri"/>
                <a:sym typeface="Calibri"/>
              </a:rPr>
              <a:t>which in interaction with various </a:t>
            </a:r>
            <a:r>
              <a:rPr lang="es" sz="1200" b="1" i="1">
                <a:solidFill>
                  <a:schemeClr val="dk1"/>
                </a:solidFill>
                <a:latin typeface="Calibri"/>
                <a:ea typeface="Calibri"/>
                <a:cs typeface="Calibri"/>
                <a:sym typeface="Calibri"/>
              </a:rPr>
              <a:t>barriers </a:t>
            </a:r>
            <a:r>
              <a:rPr lang="es" sz="1200" i="1">
                <a:solidFill>
                  <a:schemeClr val="dk1"/>
                </a:solidFill>
                <a:latin typeface="Calibri"/>
                <a:ea typeface="Calibri"/>
                <a:cs typeface="Calibri"/>
                <a:sym typeface="Calibri"/>
              </a:rPr>
              <a:t>may hinder their full and effective participation in society on an equal basis with others.</a:t>
            </a:r>
            <a:r>
              <a:rPr lang="es"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es"/>
              <a:t>This definition of disability is in the UN Convention on the Rights of People with Disabilities.</a:t>
            </a:r>
            <a:endParaRPr/>
          </a:p>
          <a:p>
            <a:pPr marL="0" lvl="0" indent="0" algn="l" rtl="0">
              <a:spcBef>
                <a:spcPts val="0"/>
              </a:spcBef>
              <a:spcAft>
                <a:spcPts val="0"/>
              </a:spcAft>
              <a:buNone/>
            </a:pPr>
            <a:r>
              <a:rPr lang="es"/>
              <a:t> </a:t>
            </a:r>
            <a:endParaRPr/>
          </a:p>
          <a:p>
            <a:pPr marL="0" lvl="0" indent="0" algn="l" rtl="0">
              <a:spcBef>
                <a:spcPts val="0"/>
              </a:spcBef>
              <a:spcAft>
                <a:spcPts val="0"/>
              </a:spcAft>
              <a:buNone/>
            </a:pPr>
            <a:r>
              <a:rPr lang="es"/>
              <a:t>As WASH actors, we need to focus on removing the </a:t>
            </a:r>
            <a:r>
              <a:rPr lang="es" b="1"/>
              <a:t>barriers that a person experiences</a:t>
            </a:r>
            <a:r>
              <a:rPr lang="es" b="0"/>
              <a:t>, rather than focusing on their impairment. If we can address and reduce the barriers, then people will be able to enjoy their rights to WASH much more freely.</a:t>
            </a:r>
            <a:endParaRPr/>
          </a:p>
          <a:p>
            <a:pPr marL="0" lvl="0" indent="0" algn="l" rtl="0">
              <a:spcBef>
                <a:spcPts val="0"/>
              </a:spcBef>
              <a:spcAft>
                <a:spcPts val="0"/>
              </a:spcAft>
              <a:buNone/>
            </a:pPr>
            <a:endParaRPr b="0"/>
          </a:p>
          <a:p>
            <a:pPr marL="0" lvl="0" indent="0" algn="l" rtl="0">
              <a:spcBef>
                <a:spcPts val="0"/>
              </a:spcBef>
              <a:spcAft>
                <a:spcPts val="0"/>
              </a:spcAft>
              <a:buNone/>
            </a:pPr>
            <a:r>
              <a:rPr lang="es" b="0"/>
              <a:t>There are three types of barriers to be aware of:</a:t>
            </a:r>
            <a:endParaRPr/>
          </a:p>
          <a:p>
            <a:pPr marL="171450" lvl="0" indent="-171450" algn="l" rtl="0">
              <a:spcBef>
                <a:spcPts val="0"/>
              </a:spcBef>
              <a:spcAft>
                <a:spcPts val="0"/>
              </a:spcAft>
              <a:buClr>
                <a:schemeClr val="dk1"/>
              </a:buClr>
              <a:buSzPts val="1200"/>
              <a:buFont typeface="Calibri"/>
              <a:buChar char="-"/>
            </a:pPr>
            <a:r>
              <a:rPr lang="es" b="0"/>
              <a:t>Physical barriers </a:t>
            </a:r>
            <a:endParaRPr/>
          </a:p>
          <a:p>
            <a:pPr marL="171450" lvl="0" indent="-171450" algn="l" rtl="0">
              <a:spcBef>
                <a:spcPts val="0"/>
              </a:spcBef>
              <a:spcAft>
                <a:spcPts val="0"/>
              </a:spcAft>
              <a:buClr>
                <a:schemeClr val="dk1"/>
              </a:buClr>
              <a:buSzPts val="1200"/>
              <a:buFont typeface="Calibri"/>
              <a:buChar char="-"/>
            </a:pPr>
            <a:r>
              <a:rPr lang="es" b="0"/>
              <a:t>Institutional or policy barriers</a:t>
            </a:r>
            <a:endParaRPr/>
          </a:p>
          <a:p>
            <a:pPr marL="171450" lvl="0" indent="-171450" algn="l" rtl="0">
              <a:spcBef>
                <a:spcPts val="0"/>
              </a:spcBef>
              <a:spcAft>
                <a:spcPts val="0"/>
              </a:spcAft>
              <a:buClr>
                <a:schemeClr val="dk1"/>
              </a:buClr>
              <a:buSzPts val="1200"/>
              <a:buFont typeface="Calibri"/>
              <a:buChar char="-"/>
            </a:pPr>
            <a:r>
              <a:rPr lang="es" b="0"/>
              <a:t>Social and attitudinal barriers.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40" name="Google Shape;740;p3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741" name="Google Shape;741;p33: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1 May, 2022</a:t>
            </a:r>
            <a:endParaRPr/>
          </a:p>
        </p:txBody>
      </p:sp>
      <p:sp>
        <p:nvSpPr>
          <p:cNvPr id="742" name="Google Shape;742;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THE SLIDE</a:t>
            </a:r>
            <a:endParaRPr/>
          </a:p>
          <a:p>
            <a:pPr marL="0" lvl="0" indent="0" algn="l" rtl="0">
              <a:spcBef>
                <a:spcPts val="0"/>
              </a:spcBef>
              <a:spcAft>
                <a:spcPts val="0"/>
              </a:spcAft>
              <a:buNone/>
            </a:pPr>
            <a:r>
              <a:rPr lang="es" b="1"/>
              <a:t>This slide provides an overview of gender inequality issues that arise when thinking about gender inequality in healthcare settings, and what these mean for WASH solutions.</a:t>
            </a:r>
            <a:endParaRPr/>
          </a:p>
          <a:p>
            <a:pPr marL="0" lvl="0" indent="0" algn="l" rtl="0">
              <a:spcBef>
                <a:spcPts val="0"/>
              </a:spcBef>
              <a:spcAft>
                <a:spcPts val="0"/>
              </a:spcAft>
              <a:buNone/>
            </a:pPr>
            <a:r>
              <a:rPr lang="es" b="0"/>
              <a:t>Some gender inequality issues include:</a:t>
            </a:r>
            <a:endParaRPr/>
          </a:p>
          <a:p>
            <a:pPr marL="171450" lvl="0" indent="-171450" algn="l" rtl="0">
              <a:spcBef>
                <a:spcPts val="0"/>
              </a:spcBef>
              <a:spcAft>
                <a:spcPts val="0"/>
              </a:spcAft>
              <a:buClr>
                <a:srgbClr val="00B0F0"/>
              </a:buClr>
              <a:buSzPts val="1200"/>
              <a:buFont typeface="Arial"/>
              <a:buChar char="•"/>
            </a:pPr>
            <a:r>
              <a:rPr lang="es">
                <a:solidFill>
                  <a:srgbClr val="00B0F0"/>
                </a:solidFill>
              </a:rPr>
              <a:t>Lower-levels of women’s leadership in health systems: </a:t>
            </a:r>
            <a:r>
              <a:rPr lang="es"/>
              <a:t>Despite being a female dominated workforce,  low levels of womens leadership</a:t>
            </a:r>
            <a:endParaRPr/>
          </a:p>
          <a:p>
            <a:pPr marL="171450" lvl="0" indent="-171450" algn="l" rtl="0">
              <a:spcBef>
                <a:spcPts val="0"/>
              </a:spcBef>
              <a:spcAft>
                <a:spcPts val="0"/>
              </a:spcAft>
              <a:buClr>
                <a:srgbClr val="00B0F0"/>
              </a:buClr>
              <a:buSzPts val="1200"/>
              <a:buFont typeface="Arial"/>
              <a:buChar char="•"/>
            </a:pPr>
            <a:r>
              <a:rPr lang="es">
                <a:solidFill>
                  <a:srgbClr val="00B0F0"/>
                </a:solidFill>
              </a:rPr>
              <a:t>Vulnerability, mistreatment and abuse of women giving birth: Women are at risk of p</a:t>
            </a:r>
            <a:r>
              <a:rPr lang="es"/>
              <a:t>hysical, sexual and verbal abuse as well as neglect and lack of autonomy at time of delivery </a:t>
            </a:r>
            <a:endParaRPr/>
          </a:p>
          <a:p>
            <a:pPr marL="171450" lvl="0" indent="-171450" algn="l" rtl="0">
              <a:spcBef>
                <a:spcPts val="0"/>
              </a:spcBef>
              <a:spcAft>
                <a:spcPts val="0"/>
              </a:spcAft>
              <a:buClr>
                <a:srgbClr val="00B0F0"/>
              </a:buClr>
              <a:buSzPts val="1200"/>
              <a:buFont typeface="Arial"/>
              <a:buChar char="•"/>
            </a:pPr>
            <a:r>
              <a:rPr lang="es">
                <a:solidFill>
                  <a:srgbClr val="00B0F0"/>
                </a:solidFill>
              </a:rPr>
              <a:t>Mistreatment and undervaluing of female healthcare workers: </a:t>
            </a:r>
            <a:r>
              <a:rPr lang="es"/>
              <a:t>Women health care workers and roles such as cleaners can feel powerless to improve WASH in HCFs</a:t>
            </a:r>
            <a:endParaRPr b="1"/>
          </a:p>
          <a:p>
            <a:pPr marL="0" lvl="0" indent="0" algn="l" rtl="0">
              <a:spcBef>
                <a:spcPts val="0"/>
              </a:spcBef>
              <a:spcAft>
                <a:spcPts val="0"/>
              </a:spcAft>
              <a:buNone/>
            </a:pPr>
            <a:endParaRPr b="1"/>
          </a:p>
          <a:p>
            <a:pPr marL="0" lvl="0" indent="0" algn="l" rtl="0">
              <a:spcBef>
                <a:spcPts val="0"/>
              </a:spcBef>
              <a:spcAft>
                <a:spcPts val="0"/>
              </a:spcAft>
              <a:buClr>
                <a:srgbClr val="00B0F0"/>
              </a:buClr>
              <a:buSzPts val="3200"/>
              <a:buFont typeface="Calibri"/>
              <a:buNone/>
            </a:pPr>
            <a:r>
              <a:rPr lang="es" sz="3200">
                <a:solidFill>
                  <a:srgbClr val="00B0F0"/>
                </a:solidFill>
              </a:rPr>
              <a:t>Poor WASH for Infection, Prevention and Control in HCFs disproportionately impacts women</a:t>
            </a:r>
            <a:endParaRPr sz="3200"/>
          </a:p>
          <a:p>
            <a:pPr marL="457200" lvl="1" indent="0" algn="l" rtl="0">
              <a:spcBef>
                <a:spcPts val="0"/>
              </a:spcBef>
              <a:spcAft>
                <a:spcPts val="0"/>
              </a:spcAft>
              <a:buNone/>
            </a:pPr>
            <a:r>
              <a:rPr lang="es" sz="2800" b="1"/>
              <a:t>As workers: </a:t>
            </a:r>
            <a:r>
              <a:rPr lang="es" sz="2800"/>
              <a:t>Women comprise the majority of frontline nurses and midwives globally</a:t>
            </a:r>
            <a:endParaRPr/>
          </a:p>
          <a:p>
            <a:pPr marL="457200" lvl="1" indent="0" algn="l" rtl="0">
              <a:spcBef>
                <a:spcPts val="0"/>
              </a:spcBef>
              <a:spcAft>
                <a:spcPts val="0"/>
              </a:spcAft>
              <a:buNone/>
            </a:pPr>
            <a:r>
              <a:rPr lang="es" sz="2800"/>
              <a:t>Women manage menstrual periods at work</a:t>
            </a:r>
            <a:endParaRPr/>
          </a:p>
          <a:p>
            <a:pPr marL="457200" lvl="1" indent="0" algn="l" rtl="0">
              <a:spcBef>
                <a:spcPts val="0"/>
              </a:spcBef>
              <a:spcAft>
                <a:spcPts val="0"/>
              </a:spcAft>
              <a:buNone/>
            </a:pPr>
            <a:r>
              <a:rPr lang="es" sz="2800" b="1"/>
              <a:t>As clients/users: </a:t>
            </a:r>
            <a:r>
              <a:rPr lang="es" sz="2800"/>
              <a:t>Women giving birth. </a:t>
            </a:r>
            <a:endParaRPr/>
          </a:p>
          <a:p>
            <a:pPr marL="457200" lvl="1" indent="0" algn="l" rtl="0">
              <a:spcBef>
                <a:spcPts val="0"/>
              </a:spcBef>
              <a:spcAft>
                <a:spcPts val="0"/>
              </a:spcAft>
              <a:buNone/>
            </a:pPr>
            <a:r>
              <a:rPr lang="es" sz="2800"/>
              <a:t>Managing post-partum bleeding</a:t>
            </a:r>
            <a:endParaRPr/>
          </a:p>
          <a:p>
            <a:pPr marL="457200" lvl="1" indent="0" algn="l" rtl="0">
              <a:spcBef>
                <a:spcPts val="0"/>
              </a:spcBef>
              <a:spcAft>
                <a:spcPts val="0"/>
              </a:spcAft>
              <a:buNone/>
            </a:pPr>
            <a:r>
              <a:rPr lang="es" sz="2800"/>
              <a:t>Safety, security, privacy and dignity in using bathing facilities and toilets at a very vulnerable time</a:t>
            </a:r>
            <a:endParaRPr/>
          </a:p>
          <a:p>
            <a:pPr marL="0" lvl="0" indent="0" algn="l" rtl="0">
              <a:spcBef>
                <a:spcPts val="0"/>
              </a:spcBef>
              <a:spcAft>
                <a:spcPts val="0"/>
              </a:spcAft>
              <a:buClr>
                <a:srgbClr val="00B0F0"/>
              </a:buClr>
              <a:buSzPts val="1200"/>
              <a:buFont typeface="Calibri"/>
              <a:buNone/>
            </a:pPr>
            <a:r>
              <a:rPr lang="es">
                <a:solidFill>
                  <a:srgbClr val="00B0F0"/>
                </a:solidFill>
              </a:rPr>
              <a:t>Poor WASH in HCF’s reinforces a gendered division of labour</a:t>
            </a:r>
            <a:endParaRPr/>
          </a:p>
          <a:p>
            <a:pPr marL="0" lvl="0" indent="0" algn="l" rtl="0">
              <a:spcBef>
                <a:spcPts val="0"/>
              </a:spcBef>
              <a:spcAft>
                <a:spcPts val="0"/>
              </a:spcAft>
              <a:buNone/>
            </a:pPr>
            <a:r>
              <a:rPr lang="es"/>
              <a:t>All over the world, the responsibility for the daily, unpaid task of water collection falls on women and girls. These socially prescribed norms also exist in HCFs. </a:t>
            </a:r>
            <a:endParaRPr i="1"/>
          </a:p>
          <a:p>
            <a:pPr marL="0" lvl="0" indent="0" algn="l" rtl="0">
              <a:spcBef>
                <a:spcPts val="0"/>
              </a:spcBef>
              <a:spcAft>
                <a:spcPts val="0"/>
              </a:spcAft>
              <a:buNone/>
            </a:pPr>
            <a:r>
              <a:rPr lang="es"/>
              <a:t>Unpaid</a:t>
            </a:r>
            <a:endParaRPr/>
          </a:p>
        </p:txBody>
      </p:sp>
      <p:sp>
        <p:nvSpPr>
          <p:cNvPr id="754" name="Google Shape;754;p3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755" name="Google Shape;755;p3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1 May, 2022</a:t>
            </a:r>
            <a:endParaRPr/>
          </a:p>
        </p:txBody>
      </p:sp>
      <p:sp>
        <p:nvSpPr>
          <p:cNvPr id="756" name="Google Shape;756;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35: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5" name="Google Shape;765;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THESE NOTES:</a:t>
            </a:r>
            <a:endParaRPr/>
          </a:p>
          <a:p>
            <a:pPr marL="0" marR="0" lvl="0" indent="0" algn="l" rtl="0">
              <a:lnSpc>
                <a:spcPct val="100000"/>
              </a:lnSpc>
              <a:spcBef>
                <a:spcPts val="0"/>
              </a:spcBef>
              <a:spcAft>
                <a:spcPts val="0"/>
              </a:spcAft>
              <a:buClr>
                <a:schemeClr val="dk1"/>
              </a:buClr>
              <a:buSzPts val="1200"/>
              <a:buFont typeface="Calibri"/>
              <a:buNone/>
            </a:pPr>
            <a:r>
              <a:rPr lang="es"/>
              <a:t>The definition of disability is: </a:t>
            </a:r>
            <a:r>
              <a:rPr lang="es" sz="1200" i="1">
                <a:solidFill>
                  <a:schemeClr val="dk1"/>
                </a:solidFill>
                <a:latin typeface="Calibri"/>
                <a:ea typeface="Calibri"/>
                <a:cs typeface="Calibri"/>
                <a:sym typeface="Calibri"/>
              </a:rPr>
              <a:t>“Persons with disabilities include those who have long-term physical, mental, intellectual or sensory </a:t>
            </a:r>
            <a:r>
              <a:rPr lang="es" sz="1200" b="1" i="1">
                <a:solidFill>
                  <a:schemeClr val="dk1"/>
                </a:solidFill>
                <a:latin typeface="Calibri"/>
                <a:ea typeface="Calibri"/>
                <a:cs typeface="Calibri"/>
                <a:sym typeface="Calibri"/>
              </a:rPr>
              <a:t>impairments </a:t>
            </a:r>
            <a:r>
              <a:rPr lang="es" sz="1200" i="1">
                <a:solidFill>
                  <a:schemeClr val="dk1"/>
                </a:solidFill>
                <a:latin typeface="Calibri"/>
                <a:ea typeface="Calibri"/>
                <a:cs typeface="Calibri"/>
                <a:sym typeface="Calibri"/>
              </a:rPr>
              <a:t>which in interaction with various </a:t>
            </a:r>
            <a:r>
              <a:rPr lang="es" sz="1200" b="1" i="1">
                <a:solidFill>
                  <a:schemeClr val="dk1"/>
                </a:solidFill>
                <a:latin typeface="Calibri"/>
                <a:ea typeface="Calibri"/>
                <a:cs typeface="Calibri"/>
                <a:sym typeface="Calibri"/>
              </a:rPr>
              <a:t>barriers </a:t>
            </a:r>
            <a:r>
              <a:rPr lang="es" sz="1200" i="1">
                <a:solidFill>
                  <a:schemeClr val="dk1"/>
                </a:solidFill>
                <a:latin typeface="Calibri"/>
                <a:ea typeface="Calibri"/>
                <a:cs typeface="Calibri"/>
                <a:sym typeface="Calibri"/>
              </a:rPr>
              <a:t>may hinder their full and effective participation in society on an equal basis with others.</a:t>
            </a:r>
            <a:r>
              <a:rPr lang="es"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es"/>
              <a:t>This definition of disability is in the UN Convention on the Rights of People with Disabilities.</a:t>
            </a:r>
            <a:endParaRPr/>
          </a:p>
          <a:p>
            <a:pPr marL="0" lvl="0" indent="0" algn="l" rtl="0">
              <a:spcBef>
                <a:spcPts val="0"/>
              </a:spcBef>
              <a:spcAft>
                <a:spcPts val="0"/>
              </a:spcAft>
              <a:buNone/>
            </a:pPr>
            <a:r>
              <a:rPr lang="es"/>
              <a:t> </a:t>
            </a:r>
            <a:endParaRPr/>
          </a:p>
          <a:p>
            <a:pPr marL="0" lvl="0" indent="0" algn="l" rtl="0">
              <a:spcBef>
                <a:spcPts val="0"/>
              </a:spcBef>
              <a:spcAft>
                <a:spcPts val="0"/>
              </a:spcAft>
              <a:buNone/>
            </a:pPr>
            <a:r>
              <a:rPr lang="es"/>
              <a:t>As WASH actors, we need to focus on removing the </a:t>
            </a:r>
            <a:r>
              <a:rPr lang="es" b="1"/>
              <a:t>barriers that a person experiences</a:t>
            </a:r>
            <a:r>
              <a:rPr lang="es" b="0"/>
              <a:t>, rather than focusing on their impairment. If we can address and reduce the barriers, then people will be able to enjoy their rights to WASH much more freely.</a:t>
            </a:r>
            <a:endParaRPr/>
          </a:p>
          <a:p>
            <a:pPr marL="0" lvl="0" indent="0" algn="l" rtl="0">
              <a:spcBef>
                <a:spcPts val="0"/>
              </a:spcBef>
              <a:spcAft>
                <a:spcPts val="0"/>
              </a:spcAft>
              <a:buNone/>
            </a:pPr>
            <a:endParaRPr b="0"/>
          </a:p>
          <a:p>
            <a:pPr marL="0" lvl="0" indent="0" algn="l" rtl="0">
              <a:spcBef>
                <a:spcPts val="0"/>
              </a:spcBef>
              <a:spcAft>
                <a:spcPts val="0"/>
              </a:spcAft>
              <a:buNone/>
            </a:pPr>
            <a:r>
              <a:rPr lang="es" b="0"/>
              <a:t>There are three types of barriers to be aware of:</a:t>
            </a:r>
            <a:endParaRPr/>
          </a:p>
          <a:p>
            <a:pPr marL="171450" lvl="0" indent="-171450" algn="l" rtl="0">
              <a:spcBef>
                <a:spcPts val="0"/>
              </a:spcBef>
              <a:spcAft>
                <a:spcPts val="0"/>
              </a:spcAft>
              <a:buClr>
                <a:schemeClr val="dk1"/>
              </a:buClr>
              <a:buSzPts val="1200"/>
              <a:buFont typeface="Calibri"/>
              <a:buChar char="-"/>
            </a:pPr>
            <a:r>
              <a:rPr lang="es" b="0"/>
              <a:t>Physical barriers </a:t>
            </a:r>
            <a:endParaRPr/>
          </a:p>
          <a:p>
            <a:pPr marL="171450" lvl="0" indent="-171450" algn="l" rtl="0">
              <a:spcBef>
                <a:spcPts val="0"/>
              </a:spcBef>
              <a:spcAft>
                <a:spcPts val="0"/>
              </a:spcAft>
              <a:buClr>
                <a:schemeClr val="dk1"/>
              </a:buClr>
              <a:buSzPts val="1200"/>
              <a:buFont typeface="Calibri"/>
              <a:buChar char="-"/>
            </a:pPr>
            <a:r>
              <a:rPr lang="es" b="0"/>
              <a:t>Institutional or policy barriers</a:t>
            </a:r>
            <a:endParaRPr/>
          </a:p>
          <a:p>
            <a:pPr marL="171450" lvl="0" indent="-171450" algn="l" rtl="0">
              <a:spcBef>
                <a:spcPts val="0"/>
              </a:spcBef>
              <a:spcAft>
                <a:spcPts val="0"/>
              </a:spcAft>
              <a:buClr>
                <a:schemeClr val="dk1"/>
              </a:buClr>
              <a:buSzPts val="1200"/>
              <a:buFont typeface="Calibri"/>
              <a:buChar char="-"/>
            </a:pPr>
            <a:r>
              <a:rPr lang="es" b="0"/>
              <a:t>Social and attitudinal barriers.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66" name="Google Shape;766;p3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767" name="Google Shape;767;p35: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1 May, 2022</a:t>
            </a:r>
            <a:endParaRPr/>
          </a:p>
        </p:txBody>
      </p:sp>
      <p:sp>
        <p:nvSpPr>
          <p:cNvPr id="768" name="Google Shape;768;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4: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THE SLIDE</a:t>
            </a:r>
            <a:endParaRPr/>
          </a:p>
          <a:p>
            <a:pPr marL="0" lvl="0" indent="0" algn="l" rtl="0">
              <a:spcBef>
                <a:spcPts val="0"/>
              </a:spcBef>
              <a:spcAft>
                <a:spcPts val="0"/>
              </a:spcAft>
              <a:buNone/>
            </a:pPr>
            <a:r>
              <a:rPr lang="es" b="1"/>
              <a:t>SAY:</a:t>
            </a:r>
            <a:endParaRPr/>
          </a:p>
          <a:p>
            <a:pPr marL="0" lvl="0" indent="0" algn="l" rtl="0">
              <a:spcBef>
                <a:spcPts val="0"/>
              </a:spcBef>
              <a:spcAft>
                <a:spcPts val="0"/>
              </a:spcAft>
              <a:buNone/>
            </a:pPr>
            <a:endParaRPr/>
          </a:p>
          <a:p>
            <a:pPr marL="0" lvl="0" indent="0" algn="l" rtl="0">
              <a:spcBef>
                <a:spcPts val="0"/>
              </a:spcBef>
              <a:spcAft>
                <a:spcPts val="0"/>
              </a:spcAft>
              <a:buNone/>
            </a:pPr>
            <a:r>
              <a:rPr lang="es"/>
              <a:t>WASH FIT was initially designed for small (e.g. primary health care) facilities in resource constrained setting. </a:t>
            </a:r>
            <a:endParaRPr/>
          </a:p>
          <a:p>
            <a:pPr marL="0" lvl="0" indent="0" algn="l" rtl="0">
              <a:spcBef>
                <a:spcPts val="0"/>
              </a:spcBef>
              <a:spcAft>
                <a:spcPts val="0"/>
              </a:spcAft>
              <a:buNone/>
            </a:pPr>
            <a:r>
              <a:rPr lang="es"/>
              <a:t>It has been used in bigger facilities (e.g. district hospitals and in some instances, larger national hospitals) but there are some limitations. </a:t>
            </a:r>
            <a:endParaRPr/>
          </a:p>
          <a:p>
            <a:pPr marL="0" lvl="0" indent="0" algn="l" rtl="0">
              <a:spcBef>
                <a:spcPts val="0"/>
              </a:spcBef>
              <a:spcAft>
                <a:spcPts val="0"/>
              </a:spcAft>
              <a:buNone/>
            </a:pPr>
            <a:endParaRPr/>
          </a:p>
          <a:p>
            <a:pPr marL="0" lvl="0" indent="0" algn="l" rtl="0">
              <a:spcBef>
                <a:spcPts val="0"/>
              </a:spcBef>
              <a:spcAft>
                <a:spcPts val="0"/>
              </a:spcAft>
              <a:buNone/>
            </a:pPr>
            <a:r>
              <a:rPr lang="es"/>
              <a:t>It works best in smaller facilities but can be adapted for bigger facilities. The basic 5-step methodology should remain the same, but the assessment form will need to be adapted to the national and local context (i.e. adding additional indicators to cover more complex settings such as requirements for major surgical and invasive procedures). This adaptation normally takes place at the national level by the Ministry of Health and WHO/UNICEF. </a:t>
            </a:r>
            <a:endParaRPr/>
          </a:p>
          <a:p>
            <a:pPr marL="0" lvl="0" indent="0" algn="l" rtl="0">
              <a:spcBef>
                <a:spcPts val="0"/>
              </a:spcBef>
              <a:spcAft>
                <a:spcPts val="0"/>
              </a:spcAft>
              <a:buNone/>
            </a:pPr>
            <a:endParaRPr/>
          </a:p>
          <a:p>
            <a:pPr marL="0" lvl="0" indent="0" algn="l" rtl="0">
              <a:spcBef>
                <a:spcPts val="0"/>
              </a:spcBef>
              <a:spcAft>
                <a:spcPts val="0"/>
              </a:spcAft>
              <a:buNone/>
            </a:pPr>
            <a:r>
              <a:rPr lang="es"/>
              <a:t>There are often requests to use WASH FIT for national estimates and country comparisons. Refer to the next slide for the differences between WASH FIT assessments and other survey formats using the JMP basic global indicators. </a:t>
            </a:r>
            <a:endParaRPr/>
          </a:p>
          <a:p>
            <a:pPr marL="0" lvl="0" indent="0" algn="l" rtl="0">
              <a:spcBef>
                <a:spcPts val="0"/>
              </a:spcBef>
              <a:spcAft>
                <a:spcPts val="0"/>
              </a:spcAft>
              <a:buNone/>
            </a:pPr>
            <a:endParaRPr/>
          </a:p>
          <a:p>
            <a:pPr marL="0" lvl="0" indent="0" algn="l" rtl="0">
              <a:spcBef>
                <a:spcPts val="0"/>
              </a:spcBef>
              <a:spcAft>
                <a:spcPts val="0"/>
              </a:spcAft>
              <a:buNone/>
            </a:pPr>
            <a:r>
              <a:rPr lang="es"/>
              <a:t>End by saying that here you can see the 5 steps of the cycle which we will focus on for much of this session – and this highlights the points made in the bullets.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21" name="Google Shape;221;p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222" name="Google Shape;222;p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1 May, 2022</a:t>
            </a:r>
            <a:endParaRPr/>
          </a:p>
        </p:txBody>
      </p:sp>
      <p:sp>
        <p:nvSpPr>
          <p:cNvPr id="223" name="Google Shape;22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rtlCol="0" anchor="t" anchorCtr="0">
            <a:noAutofit/>
          </a:bodyPr>
          <a:lstStyle/>
          <a:p>
            <a:pPr marL="0" lvl="0" indent="0" algn="l" rtl="0">
              <a:spcBef>
                <a:spcPts val="0"/>
              </a:spcBef>
              <a:spcAft>
                <a:spcPts val="0"/>
              </a:spcAft>
              <a:buNone/>
            </a:pPr>
            <a:endParaRPr/>
          </a:p>
        </p:txBody>
      </p:sp>
      <p:sp>
        <p:nvSpPr>
          <p:cNvPr id="231" name="Google Shape;23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PLAY THE VIDEO</a:t>
            </a:r>
            <a:endParaRPr/>
          </a:p>
        </p:txBody>
      </p:sp>
      <p:sp>
        <p:nvSpPr>
          <p:cNvPr id="239" name="Google Shape;239;p6: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240" name="Google Shape;240;p6: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1 May, 2022</a:t>
            </a:r>
            <a:endParaRPr/>
          </a:p>
        </p:txBody>
      </p:sp>
      <p:sp>
        <p:nvSpPr>
          <p:cNvPr id="241" name="Google Shape;24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7: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SAY:</a:t>
            </a:r>
            <a:endParaRPr/>
          </a:p>
          <a:p>
            <a:pPr marL="0" lvl="0" indent="0" algn="l" rtl="0">
              <a:spcBef>
                <a:spcPts val="0"/>
              </a:spcBef>
              <a:spcAft>
                <a:spcPts val="0"/>
              </a:spcAft>
              <a:buNone/>
            </a:pPr>
            <a:r>
              <a:rPr lang="es"/>
              <a:t>First, we are going to reflect on who experiences exclusion, why and what it means. There are three real-life quotes from different perspectives of healthcare workers and users (</a:t>
            </a:r>
            <a:r>
              <a:rPr lang="es" b="1"/>
              <a:t>READ THE QUOTES)</a:t>
            </a:r>
            <a:endParaRPr/>
          </a:p>
          <a:p>
            <a:pPr marL="0" marR="0" lvl="0" indent="0" algn="l" rtl="0">
              <a:lnSpc>
                <a:spcPct val="100000"/>
              </a:lnSpc>
              <a:spcBef>
                <a:spcPts val="0"/>
              </a:spcBef>
              <a:spcAft>
                <a:spcPts val="0"/>
              </a:spcAft>
              <a:buClr>
                <a:schemeClr val="dk1"/>
              </a:buClr>
              <a:buSzPts val="1200"/>
              <a:buFont typeface="Calibri"/>
              <a:buNone/>
            </a:pPr>
            <a:r>
              <a:rPr lang="es"/>
              <a:t>Please Choose 1 quote and spend five minutes writing down reflections to the following questions - work in pairs</a:t>
            </a:r>
            <a:endParaRPr/>
          </a:p>
          <a:p>
            <a:pPr marL="0" lvl="0" indent="0" algn="l" rtl="0">
              <a:spcBef>
                <a:spcPts val="0"/>
              </a:spcBef>
              <a:spcAft>
                <a:spcPts val="0"/>
              </a:spcAft>
              <a:buNone/>
            </a:pPr>
            <a:endParaRPr/>
          </a:p>
          <a:p>
            <a:pPr marL="914400" lvl="1" indent="-457200" algn="l" rtl="0">
              <a:spcBef>
                <a:spcPts val="0"/>
              </a:spcBef>
              <a:spcAft>
                <a:spcPts val="0"/>
              </a:spcAft>
              <a:buClr>
                <a:schemeClr val="dk1"/>
              </a:buClr>
              <a:buSzPts val="1200"/>
              <a:buFont typeface="Calibri"/>
              <a:buAutoNum type="arabicPeriod"/>
            </a:pPr>
            <a:r>
              <a:rPr lang="es"/>
              <a:t>What type of exclusion, marginalization or discrimination is this person experiencing?</a:t>
            </a:r>
            <a:endParaRPr/>
          </a:p>
          <a:p>
            <a:pPr marL="914400" lvl="1" indent="-457200" algn="l" rtl="0">
              <a:spcBef>
                <a:spcPts val="0"/>
              </a:spcBef>
              <a:spcAft>
                <a:spcPts val="0"/>
              </a:spcAft>
              <a:buClr>
                <a:schemeClr val="dk1"/>
              </a:buClr>
              <a:buSzPts val="1200"/>
              <a:buFont typeface="Calibri"/>
              <a:buAutoNum type="arabicPeriod"/>
            </a:pPr>
            <a:r>
              <a:rPr lang="es"/>
              <a:t>Why are they experiencing this? </a:t>
            </a:r>
            <a:endParaRPr/>
          </a:p>
          <a:p>
            <a:pPr marL="914400" lvl="1" indent="-457200" algn="l" rtl="0">
              <a:spcBef>
                <a:spcPts val="0"/>
              </a:spcBef>
              <a:spcAft>
                <a:spcPts val="0"/>
              </a:spcAft>
              <a:buClr>
                <a:schemeClr val="dk1"/>
              </a:buClr>
              <a:buSzPts val="1200"/>
              <a:buFont typeface="Calibri"/>
              <a:buAutoNum type="arabicPeriod"/>
            </a:pPr>
            <a:r>
              <a:rPr lang="es"/>
              <a:t>How does it relate to WASH in HCF?</a:t>
            </a:r>
            <a:endParaRPr/>
          </a:p>
          <a:p>
            <a:pPr marL="914400" lvl="1" indent="-381000" algn="l" rtl="0">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s"/>
              <a:t>After 5 minutes, I will ask people to share one key reflection each.</a:t>
            </a:r>
            <a:endParaRPr/>
          </a:p>
          <a:p>
            <a:pPr marL="0" lvl="0" indent="0" algn="l" rtl="0">
              <a:spcBef>
                <a:spcPts val="0"/>
              </a:spcBef>
              <a:spcAft>
                <a:spcPts val="0"/>
              </a:spcAft>
              <a:buNone/>
            </a:pPr>
            <a:r>
              <a:rPr lang="es"/>
              <a:t>Once you have chosen a quote, respond to the three reflection questions by writing down your responses.</a:t>
            </a:r>
            <a:endParaRPr/>
          </a:p>
          <a:p>
            <a:pPr marL="0" lvl="0" indent="0" algn="l" rtl="0">
              <a:spcBef>
                <a:spcPts val="0"/>
              </a:spcBef>
              <a:spcAft>
                <a:spcPts val="0"/>
              </a:spcAft>
              <a:buNone/>
            </a:pPr>
            <a:r>
              <a:rPr lang="es"/>
              <a:t>Is everyone is clear on the instructions? </a:t>
            </a:r>
            <a:endParaRPr/>
          </a:p>
          <a:p>
            <a:pPr marL="0" lvl="0" indent="0" algn="l" rtl="0">
              <a:spcBef>
                <a:spcPts val="0"/>
              </a:spcBef>
              <a:spcAft>
                <a:spcPts val="0"/>
              </a:spcAft>
              <a:buNone/>
            </a:pPr>
            <a:endParaRPr/>
          </a:p>
          <a:p>
            <a:pPr marL="0" lvl="0" indent="0" algn="l" rtl="0">
              <a:spcBef>
                <a:spcPts val="0"/>
              </a:spcBef>
              <a:spcAft>
                <a:spcPts val="0"/>
              </a:spcAft>
              <a:buNone/>
            </a:pPr>
            <a:r>
              <a:rPr lang="es" b="1"/>
              <a:t>NOTE FOR TRAINER:</a:t>
            </a:r>
            <a:endParaRPr/>
          </a:p>
          <a:p>
            <a:pPr marL="0" lvl="0" indent="0" algn="l" rtl="0">
              <a:spcBef>
                <a:spcPts val="0"/>
              </a:spcBef>
              <a:spcAft>
                <a:spcPts val="0"/>
              </a:spcAft>
              <a:buNone/>
            </a:pPr>
            <a:r>
              <a:rPr lang="es"/>
              <a:t>- Allow participants five minutes to read the quotes, choose one and write down their reflections. Give a one minute warning so participants know how long they have.</a:t>
            </a:r>
            <a:endParaRPr/>
          </a:p>
          <a:p>
            <a:pPr marL="171450" lvl="0" indent="-9525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s"/>
              <a:t>POINTS to help your 5 min discussion AFTER the exercise:</a:t>
            </a:r>
            <a:endParaRPr/>
          </a:p>
          <a:p>
            <a:pPr marL="914400" lvl="1" indent="-457200" algn="l" rtl="0">
              <a:spcBef>
                <a:spcPts val="0"/>
              </a:spcBef>
              <a:spcAft>
                <a:spcPts val="0"/>
              </a:spcAft>
              <a:buClr>
                <a:schemeClr val="dk1"/>
              </a:buClr>
              <a:buSzPts val="2400"/>
              <a:buFont typeface="Calibri"/>
              <a:buAutoNum type="arabicPeriod"/>
            </a:pPr>
            <a:r>
              <a:rPr lang="es" sz="2400" b="0">
                <a:latin typeface="Arial"/>
                <a:ea typeface="Arial"/>
                <a:cs typeface="Arial"/>
                <a:sym typeface="Arial"/>
              </a:rPr>
              <a:t>What type of exclusion, marginalization or discrimination is this person experiencing?</a:t>
            </a:r>
            <a:endParaRPr/>
          </a:p>
          <a:p>
            <a:pPr marL="914400" lvl="1" indent="-457200" algn="l" rtl="0">
              <a:spcBef>
                <a:spcPts val="0"/>
              </a:spcBef>
              <a:spcAft>
                <a:spcPts val="0"/>
              </a:spcAft>
              <a:buClr>
                <a:schemeClr val="dk1"/>
              </a:buClr>
              <a:buSzPts val="2400"/>
              <a:buFont typeface="Calibri"/>
              <a:buAutoNum type="arabicPeriod"/>
            </a:pPr>
            <a:r>
              <a:rPr lang="es" sz="2400" b="0">
                <a:latin typeface="Arial"/>
                <a:ea typeface="Arial"/>
                <a:cs typeface="Arial"/>
                <a:sym typeface="Arial"/>
              </a:rPr>
              <a:t>Why are they experiencing this? (hint: consider how their gender, role or disability is relevant)</a:t>
            </a:r>
            <a:endParaRPr/>
          </a:p>
          <a:p>
            <a:pPr marL="914400" lvl="1" indent="-457200" algn="l" rtl="0">
              <a:spcBef>
                <a:spcPts val="0"/>
              </a:spcBef>
              <a:spcAft>
                <a:spcPts val="0"/>
              </a:spcAft>
              <a:buClr>
                <a:schemeClr val="dk1"/>
              </a:buClr>
              <a:buSzPts val="2400"/>
              <a:buFont typeface="Calibri"/>
              <a:buAutoNum type="arabicPeriod"/>
            </a:pPr>
            <a:r>
              <a:rPr lang="es" sz="2400" b="0">
                <a:latin typeface="Arial"/>
                <a:ea typeface="Arial"/>
                <a:cs typeface="Arial"/>
                <a:sym typeface="Arial"/>
              </a:rPr>
              <a:t>How does it relate to power and WASH in HCF?</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s" sz="1200" b="1" i="0" u="none" strike="noStrike">
                <a:solidFill>
                  <a:schemeClr val="dk1"/>
                </a:solidFill>
                <a:latin typeface="Calibri"/>
                <a:ea typeface="Calibri"/>
                <a:cs typeface="Calibri"/>
                <a:sym typeface="Calibri"/>
              </a:rPr>
              <a:t>What type of challenges is this person experiencing?</a:t>
            </a:r>
            <a:endParaRPr sz="14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s" sz="1200" b="1" i="0" u="none" strike="noStrike">
                <a:solidFill>
                  <a:schemeClr val="dk1"/>
                </a:solidFill>
                <a:latin typeface="Calibri"/>
                <a:ea typeface="Calibri"/>
                <a:cs typeface="Calibri"/>
                <a:sym typeface="Calibri"/>
              </a:rPr>
              <a:t>Why are they experiencing this? </a:t>
            </a:r>
            <a:endParaRPr sz="14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s" sz="1200" b="1" i="0" u="none" strike="noStrike">
                <a:solidFill>
                  <a:schemeClr val="dk1"/>
                </a:solidFill>
                <a:latin typeface="Calibri"/>
                <a:ea typeface="Calibri"/>
                <a:cs typeface="Calibri"/>
                <a:sym typeface="Calibri"/>
              </a:rPr>
              <a:t>How does it relate to WASH in HCF?</a:t>
            </a:r>
            <a:endParaRPr sz="14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s" sz="1200" b="0" i="0" u="none" strike="noStrike">
                <a:solidFill>
                  <a:schemeClr val="dk1"/>
                </a:solidFill>
                <a:latin typeface="Calibri"/>
                <a:ea typeface="Calibri"/>
                <a:cs typeface="Calibri"/>
                <a:sym typeface="Calibri"/>
              </a:rPr>
              <a:t>Quote 1 Midwife</a:t>
            </a:r>
            <a:endParaRPr sz="14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s" sz="1200" b="0" i="0" u="none" strike="noStrike">
                <a:solidFill>
                  <a:schemeClr val="dk1"/>
                </a:solidFill>
                <a:latin typeface="Calibri"/>
                <a:ea typeface="Calibri"/>
                <a:cs typeface="Calibri"/>
                <a:sym typeface="Calibri"/>
              </a:rPr>
              <a:t>“People hush me up. I speak my mind and they dislike it. But unless I speak up, how else will the crisis here get solved?”</a:t>
            </a:r>
            <a:endParaRPr sz="14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s" sz="1200" b="0" i="0" u="none" strike="noStrike">
                <a:solidFill>
                  <a:schemeClr val="dk1"/>
                </a:solidFill>
                <a:latin typeface="Calibri"/>
                <a:ea typeface="Calibri"/>
                <a:cs typeface="Calibri"/>
                <a:sym typeface="Calibri"/>
              </a:rPr>
              <a:t>Not being listened to</a:t>
            </a:r>
            <a:endParaRPr sz="14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s" sz="1200" b="0" i="0" u="none" strike="noStrike">
                <a:solidFill>
                  <a:schemeClr val="dk1"/>
                </a:solidFill>
                <a:latin typeface="Calibri"/>
                <a:ea typeface="Calibri"/>
                <a:cs typeface="Calibri"/>
                <a:sym typeface="Calibri"/>
              </a:rPr>
              <a:t>Disrespected </a:t>
            </a:r>
            <a:endParaRPr sz="14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s" sz="1200" b="0" i="0" u="none" strike="noStrike">
                <a:solidFill>
                  <a:schemeClr val="dk1"/>
                </a:solidFill>
                <a:latin typeface="Calibri"/>
                <a:ea typeface="Calibri"/>
                <a:cs typeface="Calibri"/>
                <a:sym typeface="Calibri"/>
              </a:rPr>
              <a:t>Vulnerable and at risk of infection at work</a:t>
            </a:r>
            <a:endParaRPr sz="14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s" sz="1200" b="0" i="0" u="none" strike="noStrike">
                <a:solidFill>
                  <a:schemeClr val="dk1"/>
                </a:solidFill>
                <a:latin typeface="Calibri"/>
                <a:ea typeface="Calibri"/>
                <a:cs typeface="Calibri"/>
                <a:sym typeface="Calibri"/>
              </a:rPr>
              <a:t>Not listened to based on their gender</a:t>
            </a:r>
            <a:endParaRPr sz="14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s" sz="1200" b="0" i="0" u="none" strike="noStrike">
                <a:solidFill>
                  <a:schemeClr val="dk1"/>
                </a:solidFill>
                <a:latin typeface="Calibri"/>
                <a:ea typeface="Calibri"/>
                <a:cs typeface="Calibri"/>
                <a:sym typeface="Calibri"/>
              </a:rPr>
              <a:t>Midwives perspectives are not taken seriously </a:t>
            </a:r>
            <a:endParaRPr sz="14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s" sz="1200" b="0" i="0" u="none" strike="noStrike">
                <a:solidFill>
                  <a:schemeClr val="dk1"/>
                </a:solidFill>
                <a:latin typeface="Calibri"/>
                <a:ea typeface="Calibri"/>
                <a:cs typeface="Calibri"/>
                <a:sym typeface="Calibri"/>
              </a:rPr>
              <a:t>Less power than other roles in HCFs to change WASH solutions</a:t>
            </a:r>
            <a:endParaRPr sz="14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s" sz="1200" b="0" i="0" u="none" strike="noStrike">
                <a:solidFill>
                  <a:schemeClr val="dk1"/>
                </a:solidFill>
                <a:latin typeface="Calibri"/>
                <a:ea typeface="Calibri"/>
                <a:cs typeface="Calibri"/>
                <a:sym typeface="Calibri"/>
              </a:rPr>
              <a:t>Poor WASH impacts midwives in their daily work</a:t>
            </a:r>
            <a:endParaRPr sz="14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s" sz="1200" b="0" i="0" u="none" strike="noStrike">
                <a:solidFill>
                  <a:schemeClr val="dk1"/>
                </a:solidFill>
                <a:latin typeface="Calibri"/>
                <a:ea typeface="Calibri"/>
                <a:cs typeface="Calibri"/>
                <a:sym typeface="Calibri"/>
              </a:rPr>
              <a:t>Most midwives are women</a:t>
            </a:r>
            <a:endParaRPr sz="14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s" sz="1200" b="0" i="0" u="none" strike="noStrike">
                <a:solidFill>
                  <a:schemeClr val="dk1"/>
                </a:solidFill>
                <a:latin typeface="Calibri"/>
                <a:ea typeface="Calibri"/>
                <a:cs typeface="Calibri"/>
                <a:sym typeface="Calibri"/>
              </a:rPr>
              <a:t>Quote 2 HCF user with a disability </a:t>
            </a:r>
            <a:endParaRPr sz="14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s" sz="1200" b="0" i="0" u="none" strike="noStrike">
                <a:solidFill>
                  <a:schemeClr val="dk1"/>
                </a:solidFill>
                <a:latin typeface="Calibri"/>
                <a:ea typeface="Calibri"/>
                <a:cs typeface="Calibri"/>
                <a:sym typeface="Calibri"/>
              </a:rPr>
              <a:t>“We are not like pregnant women as they needs stretchers/ wheelchair at the time of delivery and its short term need but, our requirements are for long term. To be inclusive, we have to think for additional needs for specific groups.”</a:t>
            </a:r>
            <a:endParaRPr sz="14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s" sz="1200" b="0" i="0" u="none" strike="noStrike">
                <a:solidFill>
                  <a:schemeClr val="dk1"/>
                </a:solidFill>
                <a:latin typeface="Calibri"/>
                <a:ea typeface="Calibri"/>
                <a:cs typeface="Calibri"/>
                <a:sym typeface="Calibri"/>
              </a:rPr>
              <a:t>HCFs don’t meet practical needs of people with disabilities, such as aid and equipment to get around</a:t>
            </a:r>
            <a:endParaRPr sz="14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s" sz="1200" b="0" i="0" u="none" strike="noStrike">
                <a:solidFill>
                  <a:schemeClr val="dk1"/>
                </a:solidFill>
                <a:latin typeface="Calibri"/>
                <a:ea typeface="Calibri"/>
                <a:cs typeface="Calibri"/>
                <a:sym typeface="Calibri"/>
              </a:rPr>
              <a:t>Disability is being seen the same as health issues</a:t>
            </a:r>
            <a:endParaRPr sz="14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s" sz="1200" b="0" i="0" u="none" strike="noStrike">
                <a:solidFill>
                  <a:schemeClr val="dk1"/>
                </a:solidFill>
                <a:latin typeface="Calibri"/>
                <a:ea typeface="Calibri"/>
                <a:cs typeface="Calibri"/>
                <a:sym typeface="Calibri"/>
              </a:rPr>
              <a:t>Disability is not well-understood</a:t>
            </a:r>
            <a:endParaRPr sz="14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s" sz="1200" b="0" i="0" u="none" strike="noStrike">
                <a:solidFill>
                  <a:schemeClr val="dk1"/>
                </a:solidFill>
                <a:latin typeface="Calibri"/>
                <a:ea typeface="Calibri"/>
                <a:cs typeface="Calibri"/>
                <a:sym typeface="Calibri"/>
              </a:rPr>
              <a:t>Disability is seen as a ‘problem’ or a health issue which can be fixed, rather than a rights issue</a:t>
            </a:r>
            <a:endParaRPr sz="14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s" sz="1200" b="0" i="0" u="none" strike="noStrike">
                <a:solidFill>
                  <a:schemeClr val="dk1"/>
                </a:solidFill>
                <a:latin typeface="Calibri"/>
                <a:ea typeface="Calibri"/>
                <a:cs typeface="Calibri"/>
                <a:sym typeface="Calibri"/>
              </a:rPr>
              <a:t>WASH needs to be physically accessible in HCFs</a:t>
            </a:r>
            <a:endParaRPr sz="14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s" sz="1200" b="0" i="0" u="none" strike="noStrike">
                <a:solidFill>
                  <a:schemeClr val="dk1"/>
                </a:solidFill>
                <a:latin typeface="Calibri"/>
                <a:ea typeface="Calibri"/>
                <a:cs typeface="Calibri"/>
                <a:sym typeface="Calibri"/>
              </a:rPr>
              <a:t>People with disabilities have additional WASH needs which need to be recognized.</a:t>
            </a:r>
            <a:endParaRPr sz="14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s" sz="1200" b="0" i="0" u="none" strike="noStrike">
                <a:solidFill>
                  <a:schemeClr val="dk1"/>
                </a:solidFill>
                <a:latin typeface="Calibri"/>
                <a:ea typeface="Calibri"/>
                <a:cs typeface="Calibri"/>
                <a:sym typeface="Calibri"/>
              </a:rPr>
              <a:t>Quote 3 New mother in Tanzania </a:t>
            </a:r>
            <a:endParaRPr sz="14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s" sz="1200" b="0" i="0" u="none" strike="noStrike">
                <a:solidFill>
                  <a:schemeClr val="dk1"/>
                </a:solidFill>
                <a:latin typeface="Calibri"/>
                <a:ea typeface="Calibri"/>
                <a:cs typeface="Calibri"/>
                <a:sym typeface="Calibri"/>
              </a:rPr>
              <a:t>“I brought water to clean the plastic mat that they used because there is no water at the hospital. It’s mandatory to go to the clinic with water, they tell us to clean all the covers. My sister in law helped me..”</a:t>
            </a:r>
            <a:endParaRPr sz="14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s" sz="1200" b="0" i="0" u="none" strike="noStrike">
                <a:solidFill>
                  <a:schemeClr val="dk1"/>
                </a:solidFill>
                <a:latin typeface="Calibri"/>
                <a:ea typeface="Calibri"/>
                <a:cs typeface="Calibri"/>
                <a:sym typeface="Calibri"/>
              </a:rPr>
              <a:t>Women collects own water for birthing</a:t>
            </a:r>
            <a:endParaRPr sz="14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s" sz="1200" b="0" i="0" u="none" strike="noStrike">
                <a:solidFill>
                  <a:schemeClr val="dk1"/>
                </a:solidFill>
                <a:latin typeface="Calibri"/>
                <a:ea typeface="Calibri"/>
                <a:cs typeface="Calibri"/>
                <a:sym typeface="Calibri"/>
              </a:rPr>
              <a:t>Another women helps to clean</a:t>
            </a:r>
            <a:endParaRPr sz="14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s" sz="1200" b="0" i="0" u="none" strike="noStrike">
                <a:solidFill>
                  <a:schemeClr val="dk1"/>
                </a:solidFill>
                <a:latin typeface="Calibri"/>
                <a:ea typeface="Calibri"/>
                <a:cs typeface="Calibri"/>
                <a:sym typeface="Calibri"/>
              </a:rPr>
              <a:t>Risks to health and safety to women and newborn</a:t>
            </a:r>
            <a:endParaRPr sz="14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s" sz="1200" b="0" i="0" u="none" strike="noStrike">
                <a:solidFill>
                  <a:schemeClr val="dk1"/>
                </a:solidFill>
                <a:latin typeface="Calibri"/>
                <a:ea typeface="Calibri"/>
                <a:cs typeface="Calibri"/>
                <a:sym typeface="Calibri"/>
              </a:rPr>
              <a:t>Work burden falling on women</a:t>
            </a:r>
            <a:endParaRPr sz="14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s" sz="1200" b="0" i="0" u="none" strike="noStrike">
                <a:solidFill>
                  <a:schemeClr val="dk1"/>
                </a:solidFill>
                <a:latin typeface="Calibri"/>
                <a:ea typeface="Calibri"/>
                <a:cs typeface="Calibri"/>
                <a:sym typeface="Calibri"/>
              </a:rPr>
              <a:t>They are women </a:t>
            </a:r>
            <a:endParaRPr sz="14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s" sz="1200" b="0" i="0" u="none" strike="noStrike">
                <a:solidFill>
                  <a:schemeClr val="dk1"/>
                </a:solidFill>
                <a:latin typeface="Calibri"/>
                <a:ea typeface="Calibri"/>
                <a:cs typeface="Calibri"/>
                <a:sym typeface="Calibri"/>
              </a:rPr>
              <a:t>There are social norms that they have to collect water/do cleaning</a:t>
            </a:r>
            <a:endParaRPr sz="14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s" sz="1200" b="0" i="0" u="none" strike="noStrike">
                <a:solidFill>
                  <a:schemeClr val="dk1"/>
                </a:solidFill>
                <a:latin typeface="Calibri"/>
                <a:ea typeface="Calibri"/>
                <a:cs typeface="Calibri"/>
                <a:sym typeface="Calibri"/>
              </a:rPr>
              <a:t>Because she is giving birth</a:t>
            </a:r>
            <a:endParaRPr sz="14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s" sz="1200" b="0" i="0" u="none" strike="noStrike">
                <a:solidFill>
                  <a:schemeClr val="dk1"/>
                </a:solidFill>
                <a:latin typeface="Calibri"/>
                <a:ea typeface="Calibri"/>
                <a:cs typeface="Calibri"/>
                <a:sym typeface="Calibri"/>
              </a:rPr>
              <a:t>Because there is no water at the facility</a:t>
            </a:r>
            <a:endParaRPr sz="14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s" sz="1200" b="0" i="0" u="none" strike="noStrike">
                <a:solidFill>
                  <a:schemeClr val="dk1"/>
                </a:solidFill>
                <a:latin typeface="Calibri"/>
                <a:ea typeface="Calibri"/>
                <a:cs typeface="Calibri"/>
                <a:sym typeface="Calibri"/>
              </a:rPr>
              <a:t>There is limited WASH available to women giving birth</a:t>
            </a:r>
            <a:endParaRPr sz="14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s" sz="1200" b="0" i="0" u="none" strike="noStrike">
                <a:solidFill>
                  <a:schemeClr val="dk1"/>
                </a:solidFill>
                <a:latin typeface="Calibri"/>
                <a:ea typeface="Calibri"/>
                <a:cs typeface="Calibri"/>
                <a:sym typeface="Calibri"/>
              </a:rPr>
              <a:t>Women giving birth don’t have power to demand WASH</a:t>
            </a:r>
            <a:endParaRPr sz="14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s" sz="1200" b="0" i="0" u="none" strike="noStrike">
                <a:solidFill>
                  <a:schemeClr val="dk1"/>
                </a:solidFill>
                <a:latin typeface="Calibri"/>
                <a:ea typeface="Calibri"/>
                <a:cs typeface="Calibri"/>
                <a:sym typeface="Calibri"/>
              </a:rPr>
              <a:t>Women provide extra care and cleaning support</a:t>
            </a:r>
            <a:endParaRPr sz="1400" b="0" i="0" u="none" strike="noStrike">
              <a:solidFill>
                <a:schemeClr val="dk1"/>
              </a:solidFill>
              <a:latin typeface="Calibri"/>
              <a:ea typeface="Calibri"/>
              <a:cs typeface="Calibri"/>
              <a:sym typeface="Calibri"/>
            </a:endParaRPr>
          </a:p>
          <a:p>
            <a:pPr marL="457200" lvl="1" indent="0" algn="l" rtl="0">
              <a:spcBef>
                <a:spcPts val="0"/>
              </a:spcBef>
              <a:spcAft>
                <a:spcPts val="0"/>
              </a:spcAft>
              <a:buClr>
                <a:schemeClr val="dk1"/>
              </a:buClr>
              <a:buSzPts val="2400"/>
              <a:buFont typeface="Calibri"/>
              <a:buNone/>
            </a:pPr>
            <a:endParaRPr sz="2400" b="0">
              <a:latin typeface="Arial"/>
              <a:ea typeface="Arial"/>
              <a:cs typeface="Arial"/>
              <a:sym typeface="Arial"/>
            </a:endParaRPr>
          </a:p>
        </p:txBody>
      </p:sp>
      <p:sp>
        <p:nvSpPr>
          <p:cNvPr id="256" name="Google Shape;25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212704" marR="0" lvl="0" indent="-212704"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7</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Clr>
                <a:schemeClr val="dk1"/>
              </a:buClr>
              <a:buSzPts val="1800"/>
              <a:buFont typeface="Arial"/>
              <a:buNone/>
            </a:pPr>
            <a:r>
              <a:rPr lang="es" sz="1800" b="1"/>
              <a:t>READ THE SLIDE </a:t>
            </a:r>
            <a:endParaRPr/>
          </a:p>
          <a:p>
            <a:pPr marL="0" lvl="0" indent="0" algn="l" rtl="0">
              <a:spcBef>
                <a:spcPts val="0"/>
              </a:spcBef>
              <a:spcAft>
                <a:spcPts val="0"/>
              </a:spcAft>
              <a:buClr>
                <a:schemeClr val="dk1"/>
              </a:buClr>
              <a:buSzPts val="1800"/>
              <a:buFont typeface="Arial"/>
              <a:buNone/>
            </a:pPr>
            <a:r>
              <a:rPr lang="es" sz="1800" b="1"/>
              <a:t>SAY:</a:t>
            </a:r>
            <a:endParaRPr/>
          </a:p>
          <a:p>
            <a:pPr marL="0" lvl="0" indent="0" algn="l" rtl="0">
              <a:spcBef>
                <a:spcPts val="0"/>
              </a:spcBef>
              <a:spcAft>
                <a:spcPts val="0"/>
              </a:spcAft>
              <a:buClr>
                <a:schemeClr val="dk1"/>
              </a:buClr>
              <a:buSzPts val="1800"/>
              <a:buFont typeface="Arial"/>
              <a:buNone/>
            </a:pPr>
            <a:endParaRPr sz="1800"/>
          </a:p>
          <a:p>
            <a:pPr marL="171450" lvl="0" indent="-171450" algn="l" rtl="0">
              <a:spcBef>
                <a:spcPts val="0"/>
              </a:spcBef>
              <a:spcAft>
                <a:spcPts val="0"/>
              </a:spcAft>
              <a:buClr>
                <a:schemeClr val="dk1"/>
              </a:buClr>
              <a:buSzPts val="1800"/>
              <a:buFont typeface="Arial"/>
              <a:buChar char="•"/>
            </a:pPr>
            <a:r>
              <a:rPr lang="es" sz="1800"/>
              <a:t>The design and management of WASH services in health care facilities must consider a variety of user needs. </a:t>
            </a:r>
            <a:endParaRPr/>
          </a:p>
          <a:p>
            <a:pPr marL="171450" lvl="0" indent="-57150" algn="l" rtl="0">
              <a:spcBef>
                <a:spcPts val="0"/>
              </a:spcBef>
              <a:spcAft>
                <a:spcPts val="0"/>
              </a:spcAft>
              <a:buClr>
                <a:schemeClr val="dk1"/>
              </a:buClr>
              <a:buSzPts val="1800"/>
              <a:buFont typeface="Arial"/>
              <a:buNone/>
            </a:pPr>
            <a:endParaRPr sz="1800"/>
          </a:p>
          <a:p>
            <a:pPr marL="171450" lvl="0" indent="-171450" algn="l" rtl="0">
              <a:spcBef>
                <a:spcPts val="0"/>
              </a:spcBef>
              <a:spcAft>
                <a:spcPts val="0"/>
              </a:spcAft>
              <a:buClr>
                <a:schemeClr val="dk1"/>
              </a:buClr>
              <a:buSzPts val="1800"/>
              <a:buFont typeface="Arial"/>
              <a:buChar char="•"/>
            </a:pPr>
            <a:r>
              <a:rPr lang="es" sz="1800"/>
              <a:t>Considerations: accessibility, safety, privacy, social appropriateness or acceptability and the comfort of these many different </a:t>
            </a:r>
            <a:endParaRPr/>
          </a:p>
          <a:p>
            <a:pPr marL="171450" lvl="0" indent="-57150" algn="l" rtl="0">
              <a:spcBef>
                <a:spcPts val="0"/>
              </a:spcBef>
              <a:spcAft>
                <a:spcPts val="0"/>
              </a:spcAft>
              <a:buClr>
                <a:schemeClr val="dk1"/>
              </a:buClr>
              <a:buSzPts val="1800"/>
              <a:buFont typeface="Arial"/>
              <a:buNone/>
            </a:pPr>
            <a:endParaRPr sz="1800"/>
          </a:p>
          <a:p>
            <a:pPr marL="171450" lvl="0" indent="-171450" algn="l" rtl="0">
              <a:spcBef>
                <a:spcPts val="0"/>
              </a:spcBef>
              <a:spcAft>
                <a:spcPts val="0"/>
              </a:spcAft>
              <a:buClr>
                <a:schemeClr val="dk1"/>
              </a:buClr>
              <a:buSzPts val="1800"/>
              <a:buFont typeface="Arial"/>
              <a:buChar char="•"/>
            </a:pPr>
            <a:r>
              <a:rPr lang="es" sz="1800"/>
              <a:t>Users include: women during childbirth and menstruating women, infants and children, older people, people with disabilities, people experiencing injury, illness or incontinence and female staff. </a:t>
            </a:r>
            <a:endParaRPr/>
          </a:p>
          <a:p>
            <a:pPr marL="171450" lvl="0" indent="-57150" algn="l" rtl="0">
              <a:spcBef>
                <a:spcPts val="0"/>
              </a:spcBef>
              <a:spcAft>
                <a:spcPts val="0"/>
              </a:spcAft>
              <a:buClr>
                <a:schemeClr val="dk1"/>
              </a:buClr>
              <a:buSzPts val="1800"/>
              <a:buFont typeface="Arial"/>
              <a:buNone/>
            </a:pPr>
            <a:endParaRPr sz="1800"/>
          </a:p>
          <a:p>
            <a:pPr marL="171450" lvl="0" indent="-171450" algn="l" rtl="0">
              <a:spcBef>
                <a:spcPts val="0"/>
              </a:spcBef>
              <a:spcAft>
                <a:spcPts val="0"/>
              </a:spcAft>
              <a:buClr>
                <a:schemeClr val="dk1"/>
              </a:buClr>
              <a:buSzPts val="1800"/>
              <a:buFont typeface="Arial"/>
              <a:buChar char="•"/>
            </a:pPr>
            <a:r>
              <a:rPr lang="es" sz="1800"/>
              <a:t>Female patients and staff may face negative impacts of cultural taboos around menstruation and post-birth bleeding. </a:t>
            </a:r>
            <a:endParaRPr/>
          </a:p>
          <a:p>
            <a:pPr marL="171450" lvl="0" indent="-57150" algn="l" rtl="0">
              <a:spcBef>
                <a:spcPts val="0"/>
              </a:spcBef>
              <a:spcAft>
                <a:spcPts val="0"/>
              </a:spcAft>
              <a:buClr>
                <a:schemeClr val="dk1"/>
              </a:buClr>
              <a:buSzPts val="1800"/>
              <a:buFont typeface="Arial"/>
              <a:buNone/>
            </a:pPr>
            <a:endParaRPr sz="1800"/>
          </a:p>
          <a:p>
            <a:pPr marL="171450" lvl="0" indent="-171450" algn="l" rtl="0">
              <a:spcBef>
                <a:spcPts val="0"/>
              </a:spcBef>
              <a:spcAft>
                <a:spcPts val="0"/>
              </a:spcAft>
              <a:buClr>
                <a:schemeClr val="dk1"/>
              </a:buClr>
              <a:buSzPts val="1800"/>
              <a:buFont typeface="Arial"/>
              <a:buChar char="•"/>
            </a:pPr>
            <a:r>
              <a:rPr lang="es" sz="1800"/>
              <a:t>Women’s WASH needs, and protection from gender-based violence</a:t>
            </a:r>
            <a:endParaRPr sz="1800"/>
          </a:p>
          <a:p>
            <a:pPr marL="0" lvl="0" indent="0" algn="l" rtl="0">
              <a:spcBef>
                <a:spcPts val="0"/>
              </a:spcBef>
              <a:spcAft>
                <a:spcPts val="0"/>
              </a:spcAft>
              <a:buNone/>
            </a:pPr>
            <a:endParaRPr/>
          </a:p>
        </p:txBody>
      </p:sp>
      <p:sp>
        <p:nvSpPr>
          <p:cNvPr id="278" name="Google Shape;278;p8: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279" name="Google Shape;279;p8: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1 May, 2022</a:t>
            </a:r>
            <a:endParaRPr/>
          </a:p>
        </p:txBody>
      </p:sp>
      <p:sp>
        <p:nvSpPr>
          <p:cNvPr id="280" name="Google Shape;28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THE SLIDE</a:t>
            </a:r>
            <a:endParaRPr/>
          </a:p>
          <a:p>
            <a:pPr marL="0" lvl="0" indent="0" algn="l" rtl="0">
              <a:spcBef>
                <a:spcPts val="0"/>
              </a:spcBef>
              <a:spcAft>
                <a:spcPts val="0"/>
              </a:spcAft>
              <a:buNone/>
            </a:pPr>
            <a:r>
              <a:rPr lang="es" b="1"/>
              <a:t>SAY:</a:t>
            </a:r>
            <a:endParaRPr/>
          </a:p>
          <a:p>
            <a:pPr marL="0" lvl="0" indent="0" algn="l" rtl="0">
              <a:spcBef>
                <a:spcPts val="0"/>
              </a:spcBef>
              <a:spcAft>
                <a:spcPts val="0"/>
              </a:spcAft>
              <a:buNone/>
            </a:pPr>
            <a:endParaRPr b="1"/>
          </a:p>
          <a:p>
            <a:pPr marL="0" lvl="0" indent="0" algn="l" rtl="0">
              <a:spcBef>
                <a:spcPts val="0"/>
              </a:spcBef>
              <a:spcAft>
                <a:spcPts val="0"/>
              </a:spcAft>
              <a:buNone/>
            </a:pPr>
            <a:r>
              <a:rPr lang="es" b="0"/>
              <a:t>There are many factors which impact a persons access to WASH in HCFs. </a:t>
            </a:r>
            <a:endParaRPr/>
          </a:p>
          <a:p>
            <a:pPr marL="0" lvl="0" indent="0" algn="l" rtl="0">
              <a:spcBef>
                <a:spcPts val="0"/>
              </a:spcBef>
              <a:spcAft>
                <a:spcPts val="0"/>
              </a:spcAft>
              <a:buNone/>
            </a:pPr>
            <a:endParaRPr b="0"/>
          </a:p>
          <a:p>
            <a:pPr marL="0" lvl="0" indent="0" algn="l" rtl="0">
              <a:spcBef>
                <a:spcPts val="0"/>
              </a:spcBef>
              <a:spcAft>
                <a:spcPts val="0"/>
              </a:spcAft>
              <a:buNone/>
            </a:pPr>
            <a:r>
              <a:rPr lang="es" b="0"/>
              <a:t>These include individual factors like their age, gender, race, or ethnicity. </a:t>
            </a:r>
            <a:endParaRPr/>
          </a:p>
          <a:p>
            <a:pPr marL="0" lvl="0" indent="0" algn="l" rtl="0">
              <a:spcBef>
                <a:spcPts val="0"/>
              </a:spcBef>
              <a:spcAft>
                <a:spcPts val="0"/>
              </a:spcAft>
              <a:buNone/>
            </a:pPr>
            <a:endParaRPr b="0"/>
          </a:p>
          <a:p>
            <a:pPr marL="0" lvl="0" indent="0" algn="l" rtl="0">
              <a:spcBef>
                <a:spcPts val="0"/>
              </a:spcBef>
              <a:spcAft>
                <a:spcPts val="0"/>
              </a:spcAft>
              <a:buNone/>
            </a:pPr>
            <a:r>
              <a:rPr lang="es" b="0"/>
              <a:t>Their disability, which caste group or religion they are from.</a:t>
            </a:r>
            <a:endParaRPr/>
          </a:p>
          <a:p>
            <a:pPr marL="0" lvl="0" indent="0" algn="l" rtl="0">
              <a:spcBef>
                <a:spcPts val="0"/>
              </a:spcBef>
              <a:spcAft>
                <a:spcPts val="0"/>
              </a:spcAft>
              <a:buNone/>
            </a:pPr>
            <a:endParaRPr b="0"/>
          </a:p>
          <a:p>
            <a:pPr marL="0" lvl="0" indent="0" algn="l" rtl="0">
              <a:spcBef>
                <a:spcPts val="0"/>
              </a:spcBef>
              <a:spcAft>
                <a:spcPts val="0"/>
              </a:spcAft>
              <a:buNone/>
            </a:pPr>
            <a:r>
              <a:rPr lang="es" b="0"/>
              <a:t>Poverty is also a factor that intersects with all of these, as does gender.</a:t>
            </a:r>
            <a:endParaRPr/>
          </a:p>
          <a:p>
            <a:pPr marL="0" lvl="0" indent="0" algn="l" rtl="0">
              <a:spcBef>
                <a:spcPts val="0"/>
              </a:spcBef>
              <a:spcAft>
                <a:spcPts val="0"/>
              </a:spcAft>
              <a:buNone/>
            </a:pPr>
            <a:endParaRPr b="0"/>
          </a:p>
          <a:p>
            <a:pPr marL="0" lvl="0" indent="0" algn="l" rtl="0">
              <a:spcBef>
                <a:spcPts val="0"/>
              </a:spcBef>
              <a:spcAft>
                <a:spcPts val="0"/>
              </a:spcAft>
              <a:buNone/>
            </a:pPr>
            <a:r>
              <a:rPr lang="es" b="0"/>
              <a:t>Poor WASH disproportionately impacts all of these groups, as they will likely experience greater discrimination, exclusion and marginalisation when using wash or health services.</a:t>
            </a:r>
            <a:endParaRPr b="0"/>
          </a:p>
        </p:txBody>
      </p:sp>
      <p:sp>
        <p:nvSpPr>
          <p:cNvPr id="291" name="Google Shape;291;p9: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292" name="Google Shape;292;p9: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1 May, 2022</a:t>
            </a:r>
            <a:endParaRPr/>
          </a:p>
        </p:txBody>
      </p:sp>
      <p:sp>
        <p:nvSpPr>
          <p:cNvPr id="293" name="Google Shape;29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4.jpg"/><Relationship Id="rId4"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4.jpg"/><Relationship Id="rId4" Type="http://schemas.openxmlformats.org/officeDocument/2006/relationships/image" Target="../media/image3.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p:cSld name="cover">
    <p:bg>
      <p:bgPr>
        <a:solidFill>
          <a:schemeClr val="dk1"/>
        </a:solidFill>
        <a:effectLst/>
      </p:bgPr>
    </p:bg>
    <p:spTree>
      <p:nvGrpSpPr>
        <p:cNvPr id="1" name="Shape 11"/>
        <p:cNvGrpSpPr/>
        <p:nvPr/>
      </p:nvGrpSpPr>
      <p:grpSpPr>
        <a:xfrm>
          <a:off x="0" y="0"/>
          <a:ext cx="0" cy="0"/>
          <a:chOff x="0" y="0"/>
          <a:chExt cx="0" cy="0"/>
        </a:xfrm>
      </p:grpSpPr>
      <p:sp>
        <p:nvSpPr>
          <p:cNvPr id="12" name="Google Shape;12;p2"/>
          <p:cNvSpPr>
            <a:spLocks noGrp="1"/>
          </p:cNvSpPr>
          <p:nvPr>
            <p:ph type="pic" idx="2"/>
          </p:nvPr>
        </p:nvSpPr>
        <p:spPr>
          <a:xfrm>
            <a:off x="0" y="0"/>
            <a:ext cx="12192000" cy="6858000"/>
          </a:xfrm>
          <a:prstGeom prst="rect">
            <a:avLst/>
          </a:prstGeom>
          <a:noFill/>
          <a:ln>
            <a:noFill/>
          </a:ln>
        </p:spPr>
      </p:sp>
      <p:pic>
        <p:nvPicPr>
          <p:cNvPr id="13" name="Google Shape;13;p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4" name="Google Shape;14;p2"/>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5" name="Google Shape;15;p2"/>
          <p:cNvPicPr preferRelativeResize="0"/>
          <p:nvPr/>
        </p:nvPicPr>
        <p:blipFill rotWithShape="1">
          <a:blip r:embed="rId4">
            <a:alphaModFix/>
          </a:blip>
          <a:srcRect/>
          <a:stretch/>
        </p:blipFill>
        <p:spPr>
          <a:xfrm>
            <a:off x="0" y="0"/>
            <a:ext cx="12192000" cy="6858000"/>
          </a:xfrm>
          <a:prstGeom prst="rect">
            <a:avLst/>
          </a:prstGeom>
          <a:noFill/>
          <a:ln>
            <a:noFill/>
          </a:ln>
        </p:spPr>
      </p:pic>
      <p:pic>
        <p:nvPicPr>
          <p:cNvPr id="16" name="Google Shape;16;p2"/>
          <p:cNvPicPr preferRelativeResize="0"/>
          <p:nvPr/>
        </p:nvPicPr>
        <p:blipFill rotWithShape="1">
          <a:blip r:embed="rId5">
            <a:alphaModFix/>
          </a:blip>
          <a:srcRect/>
          <a:stretch/>
        </p:blipFill>
        <p:spPr>
          <a:xfrm>
            <a:off x="0" y="0"/>
            <a:ext cx="12192000" cy="6858000"/>
          </a:xfrm>
          <a:prstGeom prst="rect">
            <a:avLst/>
          </a:prstGeom>
          <a:noFill/>
          <a:ln>
            <a:noFill/>
          </a:ln>
        </p:spPr>
      </p:pic>
      <p:pic>
        <p:nvPicPr>
          <p:cNvPr id="17" name="Google Shape;17;p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8" name="Google Shape;18;p2"/>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9" name="Google Shape;19;p2"/>
          <p:cNvPicPr preferRelativeResize="0"/>
          <p:nvPr/>
        </p:nvPicPr>
        <p:blipFill rotWithShape="1">
          <a:blip r:embed="rId4">
            <a:alphaModFix/>
          </a:blip>
          <a:srcRect/>
          <a:stretch/>
        </p:blipFill>
        <p:spPr>
          <a:xfrm>
            <a:off x="0" y="0"/>
            <a:ext cx="12192000" cy="6858000"/>
          </a:xfrm>
          <a:prstGeom prst="rect">
            <a:avLst/>
          </a:prstGeom>
          <a:noFill/>
          <a:ln>
            <a:noFill/>
          </a:ln>
        </p:spPr>
      </p:pic>
      <p:pic>
        <p:nvPicPr>
          <p:cNvPr id="20" name="Google Shape;20;p2"/>
          <p:cNvPicPr preferRelativeResize="0"/>
          <p:nvPr/>
        </p:nvPicPr>
        <p:blipFill rotWithShape="1">
          <a:blip r:embed="rId5">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paragraph + text double coloumn">
  <p:cSld name="title paragraph + text double coloumn">
    <p:spTree>
      <p:nvGrpSpPr>
        <p:cNvPr id="1" name="Shape 89"/>
        <p:cNvGrpSpPr/>
        <p:nvPr/>
      </p:nvGrpSpPr>
      <p:grpSpPr>
        <a:xfrm>
          <a:off x="0" y="0"/>
          <a:ext cx="0" cy="0"/>
          <a:chOff x="0" y="0"/>
          <a:chExt cx="0" cy="0"/>
        </a:xfrm>
      </p:grpSpPr>
      <p:sp>
        <p:nvSpPr>
          <p:cNvPr id="90" name="Google Shape;90;p12"/>
          <p:cNvSpPr txBox="1">
            <a:spLocks noGrp="1"/>
          </p:cNvSpPr>
          <p:nvPr>
            <p:ph type="title"/>
          </p:nvPr>
        </p:nvSpPr>
        <p:spPr>
          <a:xfrm>
            <a:off x="838200" y="365125"/>
            <a:ext cx="10515600" cy="714375"/>
          </a:xfrm>
          <a:prstGeom prst="rect">
            <a:avLst/>
          </a:prstGeom>
          <a:noFill/>
          <a:ln>
            <a:noFill/>
          </a:ln>
        </p:spPr>
        <p:txBody>
          <a:bodyPr spcFirstLastPara="1" wrap="square" lIns="91425" tIns="45700" rIns="91425" bIns="45700" rtlCol="0" anchor="t" anchorCtr="0">
            <a:noAutofit/>
          </a:bodyPr>
          <a:lstStyle>
            <a:lvl1pPr marR="0" lvl="0" algn="ctr" rtl="0">
              <a:lnSpc>
                <a:spcPct val="90000"/>
              </a:lnSpc>
              <a:spcBef>
                <a:spcPts val="0"/>
              </a:spcBef>
              <a:spcAft>
                <a:spcPts val="0"/>
              </a:spcAft>
              <a:buClr>
                <a:schemeClr val="dk2"/>
              </a:buClr>
              <a:buSzPts val="4400"/>
              <a:buFont typeface="Arial Narrow"/>
              <a:buNone/>
              <a:defRPr sz="4400" b="1" i="0" u="none" strike="noStrike" cap="none">
                <a:solidFill>
                  <a:schemeClr val="dk2"/>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rtl="0"/>
            <a:endParaRPr/>
          </a:p>
        </p:txBody>
      </p:sp>
      <p:sp>
        <p:nvSpPr>
          <p:cNvPr id="91" name="Google Shape;91;p12"/>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92" name="Google Shape;92;p12"/>
          <p:cNvSpPr txBox="1">
            <a:spLocks noGrp="1"/>
          </p:cNvSpPr>
          <p:nvPr>
            <p:ph type="body" idx="1"/>
          </p:nvPr>
        </p:nvSpPr>
        <p:spPr>
          <a:xfrm>
            <a:off x="838200" y="1384300"/>
            <a:ext cx="5092602" cy="4973466"/>
          </a:xfrm>
          <a:prstGeom prst="rect">
            <a:avLst/>
          </a:prstGeom>
          <a:noFill/>
          <a:ln>
            <a:noFill/>
          </a:ln>
        </p:spPr>
        <p:txBody>
          <a:bodyPr spcFirstLastPara="1" wrap="square" lIns="91425" tIns="45700" rIns="91425" bIns="45700" rtlCol="0" anchor="t" anchorCtr="0">
            <a:norm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93" name="Google Shape;93;p12"/>
          <p:cNvSpPr txBox="1">
            <a:spLocks noGrp="1"/>
          </p:cNvSpPr>
          <p:nvPr>
            <p:ph type="body" idx="2"/>
          </p:nvPr>
        </p:nvSpPr>
        <p:spPr>
          <a:xfrm>
            <a:off x="6261198" y="1384300"/>
            <a:ext cx="5092602" cy="4973638"/>
          </a:xfrm>
          <a:prstGeom prst="rect">
            <a:avLst/>
          </a:prstGeom>
          <a:noFill/>
          <a:ln>
            <a:noFill/>
          </a:ln>
        </p:spPr>
        <p:txBody>
          <a:bodyPr spcFirstLastPara="1" wrap="square" lIns="91425" tIns="45700" rIns="91425" bIns="45700" rtlCol="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94" name="Google Shape;94;p12"/>
          <p:cNvSpPr/>
          <p:nvPr/>
        </p:nvSpPr>
        <p:spPr>
          <a:xfrm>
            <a:off x="0" y="3759200"/>
            <a:ext cx="215900" cy="30988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12"/>
          <p:cNvSpPr/>
          <p:nvPr/>
        </p:nvSpPr>
        <p:spPr>
          <a:xfrm>
            <a:off x="11976100" y="0"/>
            <a:ext cx="215900" cy="10795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 name="Google Shape;96;p12"/>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2 graphs">
  <p:cSld name="title + 2 graphs">
    <p:spTree>
      <p:nvGrpSpPr>
        <p:cNvPr id="1" name="Shape 97"/>
        <p:cNvGrpSpPr/>
        <p:nvPr/>
      </p:nvGrpSpPr>
      <p:grpSpPr>
        <a:xfrm>
          <a:off x="0" y="0"/>
          <a:ext cx="0" cy="0"/>
          <a:chOff x="0" y="0"/>
          <a:chExt cx="0" cy="0"/>
        </a:xfrm>
      </p:grpSpPr>
      <p:sp>
        <p:nvSpPr>
          <p:cNvPr id="98" name="Google Shape;98;p13"/>
          <p:cNvSpPr txBox="1">
            <a:spLocks noGrp="1"/>
          </p:cNvSpPr>
          <p:nvPr>
            <p:ph type="title"/>
          </p:nvPr>
        </p:nvSpPr>
        <p:spPr>
          <a:xfrm>
            <a:off x="838200" y="365125"/>
            <a:ext cx="10515600" cy="714375"/>
          </a:xfrm>
          <a:prstGeom prst="rect">
            <a:avLst/>
          </a:prstGeom>
          <a:noFill/>
          <a:ln>
            <a:noFill/>
          </a:ln>
        </p:spPr>
        <p:txBody>
          <a:bodyPr spcFirstLastPara="1" wrap="square" lIns="91425" tIns="45700" rIns="91425" bIns="45700" rtlCol="0" anchor="t" anchorCtr="0">
            <a:noAutofit/>
          </a:bodyPr>
          <a:lstStyle>
            <a:lvl1pPr marR="0" lvl="0" algn="ctr" rtl="0">
              <a:lnSpc>
                <a:spcPct val="90000"/>
              </a:lnSpc>
              <a:spcBef>
                <a:spcPts val="0"/>
              </a:spcBef>
              <a:spcAft>
                <a:spcPts val="0"/>
              </a:spcAft>
              <a:buClr>
                <a:schemeClr val="dk2"/>
              </a:buClr>
              <a:buSzPts val="4400"/>
              <a:buFont typeface="Arial Narrow"/>
              <a:buNone/>
              <a:defRPr sz="4400" b="1" i="0" u="none" strike="noStrike" cap="none">
                <a:solidFill>
                  <a:schemeClr val="dk2"/>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rtl="0"/>
            <a:endParaRPr/>
          </a:p>
        </p:txBody>
      </p:sp>
      <p:sp>
        <p:nvSpPr>
          <p:cNvPr id="99" name="Google Shape;99;p13"/>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00" name="Google Shape;100;p13"/>
          <p:cNvSpPr>
            <a:spLocks noGrp="1"/>
          </p:cNvSpPr>
          <p:nvPr>
            <p:ph type="chart" idx="2"/>
          </p:nvPr>
        </p:nvSpPr>
        <p:spPr>
          <a:xfrm>
            <a:off x="838200" y="1778000"/>
            <a:ext cx="5078413" cy="4579767"/>
          </a:xfrm>
          <a:prstGeom prst="rect">
            <a:avLst/>
          </a:prstGeom>
          <a:noFill/>
          <a:ln>
            <a:noFill/>
          </a:ln>
        </p:spPr>
        <p:txBody>
          <a:bodyPr spcFirstLastPara="1" wrap="square" lIns="91425" tIns="45700" rIns="91425" bIns="45700" rtlCol="0" anchor="t" anchorCtr="0">
            <a:noAutofit/>
          </a:bodyPr>
          <a:lstStyle>
            <a:lvl1pPr marR="0" lvl="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101" name="Google Shape;101;p13"/>
          <p:cNvSpPr txBox="1">
            <a:spLocks noGrp="1"/>
          </p:cNvSpPr>
          <p:nvPr>
            <p:ph type="body" idx="1"/>
          </p:nvPr>
        </p:nvSpPr>
        <p:spPr>
          <a:xfrm>
            <a:off x="838199" y="1254125"/>
            <a:ext cx="5078414" cy="365125"/>
          </a:xfrm>
          <a:prstGeom prst="rect">
            <a:avLst/>
          </a:prstGeom>
          <a:solidFill>
            <a:schemeClr val="dk1"/>
          </a:solidFill>
          <a:ln>
            <a:noFill/>
          </a:ln>
        </p:spPr>
        <p:txBody>
          <a:bodyPr spcFirstLastPara="1" wrap="square" lIns="91425" tIns="45700" rIns="91425" bIns="45700" rtlCol="0" anchor="t" anchorCtr="0">
            <a:noAutofit/>
          </a:bodyPr>
          <a:lstStyle>
            <a:lvl1pPr marL="457200" marR="0" lvl="0" indent="-228600" algn="l" rtl="0">
              <a:lnSpc>
                <a:spcPct val="90000"/>
              </a:lnSpc>
              <a:spcBef>
                <a:spcPts val="100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102" name="Google Shape;102;p13"/>
          <p:cNvSpPr>
            <a:spLocks noGrp="1"/>
          </p:cNvSpPr>
          <p:nvPr>
            <p:ph type="chart" idx="3"/>
          </p:nvPr>
        </p:nvSpPr>
        <p:spPr>
          <a:xfrm>
            <a:off x="6240463" y="1739900"/>
            <a:ext cx="5113337" cy="4617867"/>
          </a:xfrm>
          <a:prstGeom prst="rect">
            <a:avLst/>
          </a:prstGeom>
          <a:noFill/>
          <a:ln>
            <a:noFill/>
          </a:ln>
        </p:spPr>
        <p:txBody>
          <a:bodyPr spcFirstLastPara="1" wrap="square" lIns="91425" tIns="45700" rIns="91425" bIns="45700" rtlCol="0" anchor="t" anchorCtr="0">
            <a:noAutofit/>
          </a:bodyPr>
          <a:lstStyle>
            <a:lvl1pPr marR="0" lvl="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103" name="Google Shape;103;p13"/>
          <p:cNvSpPr/>
          <p:nvPr/>
        </p:nvSpPr>
        <p:spPr>
          <a:xfrm>
            <a:off x="0" y="3759200"/>
            <a:ext cx="215900" cy="30988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 name="Google Shape;104;p13"/>
          <p:cNvSpPr/>
          <p:nvPr/>
        </p:nvSpPr>
        <p:spPr>
          <a:xfrm>
            <a:off x="11976100" y="0"/>
            <a:ext cx="215900" cy="10795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5" name="Google Shape;105;p13"/>
          <p:cNvSpPr txBox="1">
            <a:spLocks noGrp="1"/>
          </p:cNvSpPr>
          <p:nvPr>
            <p:ph type="body" idx="4"/>
          </p:nvPr>
        </p:nvSpPr>
        <p:spPr>
          <a:xfrm>
            <a:off x="6238875" y="1253869"/>
            <a:ext cx="5113337" cy="365381"/>
          </a:xfrm>
          <a:prstGeom prst="rect">
            <a:avLst/>
          </a:prstGeom>
          <a:solidFill>
            <a:schemeClr val="dk1"/>
          </a:solidFill>
          <a:ln>
            <a:noFill/>
          </a:ln>
        </p:spPr>
        <p:txBody>
          <a:bodyPr spcFirstLastPara="1" wrap="square" lIns="91425" tIns="45700" rIns="91425" bIns="45700" rtlCol="0" anchor="t" anchorCtr="0">
            <a:noAutofit/>
          </a:bodyPr>
          <a:lstStyle>
            <a:lvl1pPr marL="457200" marR="0" lvl="0" indent="-228600" algn="l" rtl="0">
              <a:lnSpc>
                <a:spcPct val="90000"/>
              </a:lnSpc>
              <a:spcBef>
                <a:spcPts val="100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106" name="Google Shape;106;p13"/>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paragraph + graph">
  <p:cSld name="title + paragraph + graph">
    <p:spTree>
      <p:nvGrpSpPr>
        <p:cNvPr id="1" name="Shape 107"/>
        <p:cNvGrpSpPr/>
        <p:nvPr/>
      </p:nvGrpSpPr>
      <p:grpSpPr>
        <a:xfrm>
          <a:off x="0" y="0"/>
          <a:ext cx="0" cy="0"/>
          <a:chOff x="0" y="0"/>
          <a:chExt cx="0" cy="0"/>
        </a:xfrm>
      </p:grpSpPr>
      <p:sp>
        <p:nvSpPr>
          <p:cNvPr id="108" name="Google Shape;108;p14"/>
          <p:cNvSpPr txBox="1">
            <a:spLocks noGrp="1"/>
          </p:cNvSpPr>
          <p:nvPr>
            <p:ph type="title"/>
          </p:nvPr>
        </p:nvSpPr>
        <p:spPr>
          <a:xfrm>
            <a:off x="838200" y="365125"/>
            <a:ext cx="10515600" cy="714375"/>
          </a:xfrm>
          <a:prstGeom prst="rect">
            <a:avLst/>
          </a:prstGeom>
          <a:noFill/>
          <a:ln>
            <a:noFill/>
          </a:ln>
        </p:spPr>
        <p:txBody>
          <a:bodyPr spcFirstLastPara="1" wrap="square" lIns="91425" tIns="45700" rIns="91425" bIns="45700" rtlCol="0" anchor="t" anchorCtr="0">
            <a:noAutofit/>
          </a:bodyPr>
          <a:lstStyle>
            <a:lvl1pPr marR="0" lvl="0" algn="ctr" rtl="0">
              <a:lnSpc>
                <a:spcPct val="90000"/>
              </a:lnSpc>
              <a:spcBef>
                <a:spcPts val="0"/>
              </a:spcBef>
              <a:spcAft>
                <a:spcPts val="0"/>
              </a:spcAft>
              <a:buClr>
                <a:schemeClr val="dk2"/>
              </a:buClr>
              <a:buSzPts val="4400"/>
              <a:buFont typeface="Arial Narrow"/>
              <a:buNone/>
              <a:defRPr sz="4400" b="1" i="0" u="none" strike="noStrike" cap="none">
                <a:solidFill>
                  <a:schemeClr val="dk2"/>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rtl="0"/>
            <a:endParaRPr/>
          </a:p>
        </p:txBody>
      </p:sp>
      <p:sp>
        <p:nvSpPr>
          <p:cNvPr id="109" name="Google Shape;109;p14"/>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10" name="Google Shape;110;p14"/>
          <p:cNvSpPr>
            <a:spLocks noGrp="1"/>
          </p:cNvSpPr>
          <p:nvPr>
            <p:ph type="chart" idx="2"/>
          </p:nvPr>
        </p:nvSpPr>
        <p:spPr>
          <a:xfrm>
            <a:off x="838200" y="1777999"/>
            <a:ext cx="5092601" cy="4579767"/>
          </a:xfrm>
          <a:prstGeom prst="rect">
            <a:avLst/>
          </a:prstGeom>
          <a:noFill/>
          <a:ln>
            <a:noFill/>
          </a:ln>
        </p:spPr>
        <p:txBody>
          <a:bodyPr spcFirstLastPara="1" wrap="square" lIns="91425" tIns="45700" rIns="91425" bIns="45700" rtlCol="0" anchor="t" anchorCtr="0">
            <a:noAutofit/>
          </a:bodyPr>
          <a:lstStyle>
            <a:lvl1pPr marR="0" lvl="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111" name="Google Shape;111;p14"/>
          <p:cNvSpPr txBox="1">
            <a:spLocks noGrp="1"/>
          </p:cNvSpPr>
          <p:nvPr>
            <p:ph type="body" idx="1"/>
          </p:nvPr>
        </p:nvSpPr>
        <p:spPr>
          <a:xfrm>
            <a:off x="838199" y="1254125"/>
            <a:ext cx="5092602" cy="365125"/>
          </a:xfrm>
          <a:prstGeom prst="rect">
            <a:avLst/>
          </a:prstGeom>
          <a:solidFill>
            <a:schemeClr val="dk1"/>
          </a:solidFill>
          <a:ln>
            <a:noFill/>
          </a:ln>
        </p:spPr>
        <p:txBody>
          <a:bodyPr spcFirstLastPara="1" wrap="square" lIns="91425" tIns="45700" rIns="91425" bIns="45700" rtlCol="0" anchor="t" anchorCtr="0">
            <a:noAutofit/>
          </a:bodyPr>
          <a:lstStyle>
            <a:lvl1pPr marL="457200" marR="0" lvl="0" indent="-228600" algn="l" rtl="0">
              <a:lnSpc>
                <a:spcPct val="90000"/>
              </a:lnSpc>
              <a:spcBef>
                <a:spcPts val="100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112" name="Google Shape;112;p14"/>
          <p:cNvSpPr txBox="1">
            <a:spLocks noGrp="1"/>
          </p:cNvSpPr>
          <p:nvPr>
            <p:ph type="body" idx="3"/>
          </p:nvPr>
        </p:nvSpPr>
        <p:spPr>
          <a:xfrm>
            <a:off x="6261198" y="1254125"/>
            <a:ext cx="5092602" cy="365125"/>
          </a:xfrm>
          <a:prstGeom prst="rect">
            <a:avLst/>
          </a:prstGeom>
          <a:noFill/>
          <a:ln>
            <a:noFill/>
          </a:ln>
        </p:spPr>
        <p:txBody>
          <a:bodyPr spcFirstLastPara="1" wrap="square" lIns="91425" tIns="45700" rIns="91425" bIns="45700" rtlCol="0" anchor="t" anchorCtr="0">
            <a:noAutofit/>
          </a:bodyPr>
          <a:lstStyle>
            <a:lvl1pPr marL="457200" marR="0" lvl="0" indent="-228600" algn="l" rtl="0">
              <a:lnSpc>
                <a:spcPct val="90000"/>
              </a:lnSpc>
              <a:spcBef>
                <a:spcPts val="1000"/>
              </a:spcBef>
              <a:spcAft>
                <a:spcPts val="0"/>
              </a:spcAft>
              <a:buClr>
                <a:schemeClr val="dk2"/>
              </a:buClr>
              <a:buSzPts val="2000"/>
              <a:buFont typeface="Arial"/>
              <a:buNone/>
              <a:defRPr sz="2000" b="1" i="0" u="none" strike="noStrike" cap="none">
                <a:solidFill>
                  <a:schemeClr val="dk2"/>
                </a:solidFill>
                <a:latin typeface="Arial Narrow"/>
                <a:ea typeface="Arial Narrow"/>
                <a:cs typeface="Arial Narrow"/>
                <a:sym typeface="Arial Narrow"/>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113" name="Google Shape;113;p14"/>
          <p:cNvSpPr txBox="1">
            <a:spLocks noGrp="1"/>
          </p:cNvSpPr>
          <p:nvPr>
            <p:ph type="body" idx="4"/>
          </p:nvPr>
        </p:nvSpPr>
        <p:spPr>
          <a:xfrm>
            <a:off x="6261198" y="1778000"/>
            <a:ext cx="5092602" cy="4579766"/>
          </a:xfrm>
          <a:prstGeom prst="rect">
            <a:avLst/>
          </a:prstGeom>
          <a:noFill/>
          <a:ln>
            <a:noFill/>
          </a:ln>
        </p:spPr>
        <p:txBody>
          <a:bodyPr spcFirstLastPara="1" wrap="square" lIns="91425" tIns="45700" rIns="91425" bIns="45700" rtlCol="0" anchor="t" anchorCtr="0">
            <a:norm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114" name="Google Shape;114;p14"/>
          <p:cNvSpPr/>
          <p:nvPr/>
        </p:nvSpPr>
        <p:spPr>
          <a:xfrm>
            <a:off x="0" y="3759200"/>
            <a:ext cx="215900" cy="30988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 name="Google Shape;115;p14"/>
          <p:cNvSpPr/>
          <p:nvPr/>
        </p:nvSpPr>
        <p:spPr>
          <a:xfrm>
            <a:off x="11976100" y="0"/>
            <a:ext cx="215900" cy="10795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p14"/>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graphs">
  <p:cSld name="title + 1 graphs">
    <p:spTree>
      <p:nvGrpSpPr>
        <p:cNvPr id="1" name="Shape 117"/>
        <p:cNvGrpSpPr/>
        <p:nvPr/>
      </p:nvGrpSpPr>
      <p:grpSpPr>
        <a:xfrm>
          <a:off x="0" y="0"/>
          <a:ext cx="0" cy="0"/>
          <a:chOff x="0" y="0"/>
          <a:chExt cx="0" cy="0"/>
        </a:xfrm>
      </p:grpSpPr>
      <p:sp>
        <p:nvSpPr>
          <p:cNvPr id="118" name="Google Shape;118;p15"/>
          <p:cNvSpPr txBox="1">
            <a:spLocks noGrp="1"/>
          </p:cNvSpPr>
          <p:nvPr>
            <p:ph type="title"/>
          </p:nvPr>
        </p:nvSpPr>
        <p:spPr>
          <a:xfrm>
            <a:off x="838200" y="365125"/>
            <a:ext cx="10515600" cy="714375"/>
          </a:xfrm>
          <a:prstGeom prst="rect">
            <a:avLst/>
          </a:prstGeom>
          <a:noFill/>
          <a:ln>
            <a:noFill/>
          </a:ln>
        </p:spPr>
        <p:txBody>
          <a:bodyPr spcFirstLastPara="1" wrap="square" lIns="91425" tIns="45700" rIns="91425" bIns="45700" rtlCol="0" anchor="t" anchorCtr="0">
            <a:noAutofit/>
          </a:bodyPr>
          <a:lstStyle>
            <a:lvl1pPr marR="0" lvl="0" algn="ctr" rtl="0">
              <a:lnSpc>
                <a:spcPct val="90000"/>
              </a:lnSpc>
              <a:spcBef>
                <a:spcPts val="0"/>
              </a:spcBef>
              <a:spcAft>
                <a:spcPts val="0"/>
              </a:spcAft>
              <a:buClr>
                <a:schemeClr val="dk2"/>
              </a:buClr>
              <a:buSzPts val="4400"/>
              <a:buFont typeface="Arial Narrow"/>
              <a:buNone/>
              <a:defRPr sz="4400" b="1" i="0" u="none" strike="noStrike" cap="none">
                <a:solidFill>
                  <a:schemeClr val="dk2"/>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rtl="0"/>
            <a:endParaRPr/>
          </a:p>
        </p:txBody>
      </p:sp>
      <p:sp>
        <p:nvSpPr>
          <p:cNvPr id="119" name="Google Shape;119;p15"/>
          <p:cNvSpPr txBox="1">
            <a:spLocks noGrp="1"/>
          </p:cNvSpPr>
          <p:nvPr>
            <p:ph type="sldNum" idx="12"/>
          </p:nvPr>
        </p:nvSpPr>
        <p:spPr>
          <a:xfrm>
            <a:off x="1" y="6363031"/>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20" name="Google Shape;120;p15"/>
          <p:cNvSpPr>
            <a:spLocks noGrp="1"/>
          </p:cNvSpPr>
          <p:nvPr>
            <p:ph type="chart" idx="2"/>
          </p:nvPr>
        </p:nvSpPr>
        <p:spPr>
          <a:xfrm>
            <a:off x="838200" y="1778000"/>
            <a:ext cx="10515599" cy="4579938"/>
          </a:xfrm>
          <a:prstGeom prst="rect">
            <a:avLst/>
          </a:prstGeom>
          <a:noFill/>
          <a:ln>
            <a:noFill/>
          </a:ln>
        </p:spPr>
        <p:txBody>
          <a:bodyPr spcFirstLastPara="1" wrap="square" lIns="91425" tIns="45700" rIns="91425" bIns="45700" rtlCol="0" anchor="t" anchorCtr="0">
            <a:noAutofit/>
          </a:bodyPr>
          <a:lstStyle>
            <a:lvl1pPr marR="0" lvl="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121" name="Google Shape;121;p15"/>
          <p:cNvSpPr txBox="1">
            <a:spLocks noGrp="1"/>
          </p:cNvSpPr>
          <p:nvPr>
            <p:ph type="body" idx="1"/>
          </p:nvPr>
        </p:nvSpPr>
        <p:spPr>
          <a:xfrm>
            <a:off x="838199" y="1254125"/>
            <a:ext cx="10515600" cy="365125"/>
          </a:xfrm>
          <a:prstGeom prst="rect">
            <a:avLst/>
          </a:prstGeom>
          <a:solidFill>
            <a:schemeClr val="dk1"/>
          </a:solidFill>
          <a:ln>
            <a:noFill/>
          </a:ln>
        </p:spPr>
        <p:txBody>
          <a:bodyPr spcFirstLastPara="1" wrap="square" lIns="91425" tIns="45700" rIns="91425" bIns="45700" rtlCol="0" anchor="t" anchorCtr="0">
            <a:noAutofit/>
          </a:bodyPr>
          <a:lstStyle>
            <a:lvl1pPr marL="457200" marR="0" lvl="0" indent="-228600" algn="l" rtl="0">
              <a:lnSpc>
                <a:spcPct val="90000"/>
              </a:lnSpc>
              <a:spcBef>
                <a:spcPts val="100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122" name="Google Shape;122;p15"/>
          <p:cNvSpPr/>
          <p:nvPr/>
        </p:nvSpPr>
        <p:spPr>
          <a:xfrm>
            <a:off x="0" y="3759200"/>
            <a:ext cx="215900" cy="30988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 name="Google Shape;123;p15"/>
          <p:cNvSpPr/>
          <p:nvPr/>
        </p:nvSpPr>
        <p:spPr>
          <a:xfrm>
            <a:off x="11976100" y="0"/>
            <a:ext cx="215900" cy="10795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 name="Google Shape;124;p15"/>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 + table">
  <p:cSld name="text + table">
    <p:spTree>
      <p:nvGrpSpPr>
        <p:cNvPr id="1" name="Shape 125"/>
        <p:cNvGrpSpPr/>
        <p:nvPr/>
      </p:nvGrpSpPr>
      <p:grpSpPr>
        <a:xfrm>
          <a:off x="0" y="0"/>
          <a:ext cx="0" cy="0"/>
          <a:chOff x="0" y="0"/>
          <a:chExt cx="0" cy="0"/>
        </a:xfrm>
      </p:grpSpPr>
      <p:sp>
        <p:nvSpPr>
          <p:cNvPr id="126" name="Google Shape;126;p16"/>
          <p:cNvSpPr txBox="1">
            <a:spLocks noGrp="1"/>
          </p:cNvSpPr>
          <p:nvPr>
            <p:ph type="body" idx="1"/>
          </p:nvPr>
        </p:nvSpPr>
        <p:spPr>
          <a:xfrm>
            <a:off x="839788" y="584200"/>
            <a:ext cx="5076825" cy="5576887"/>
          </a:xfrm>
          <a:prstGeom prst="rect">
            <a:avLst/>
          </a:prstGeom>
          <a:noFill/>
          <a:ln>
            <a:noFill/>
          </a:ln>
        </p:spPr>
        <p:txBody>
          <a:bodyPr spcFirstLastPara="1" wrap="square" lIns="91425" tIns="45700" rIns="91425" bIns="45700" rtlCol="0" anchor="t" anchorCtr="0">
            <a:norm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rgbClr val="898A9B"/>
              </a:buClr>
              <a:buSzPts val="2000"/>
              <a:buFont typeface="Arial"/>
              <a:buNone/>
              <a:defRPr sz="2000" b="0" i="0" u="none" strike="noStrike" cap="none">
                <a:solidFill>
                  <a:srgbClr val="898A9B"/>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98A9B"/>
              </a:buClr>
              <a:buSzPts val="1800"/>
              <a:buFont typeface="Arial"/>
              <a:buNone/>
              <a:defRPr sz="1800" b="0" i="0" u="none" strike="noStrike" cap="none">
                <a:solidFill>
                  <a:srgbClr val="898A9B"/>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9pPr>
          </a:lstStyle>
          <a:p>
            <a:pPr rtl="0"/>
            <a:endParaRPr/>
          </a:p>
        </p:txBody>
      </p:sp>
      <p:sp>
        <p:nvSpPr>
          <p:cNvPr id="127" name="Google Shape;127;p16"/>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28" name="Google Shape;128;p16"/>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
        <p:nvSpPr>
          <p:cNvPr id="129" name="Google Shape;129;p16"/>
          <p:cNvSpPr>
            <a:spLocks noGrp="1"/>
          </p:cNvSpPr>
          <p:nvPr>
            <p:ph type="tbl" idx="2"/>
          </p:nvPr>
        </p:nvSpPr>
        <p:spPr>
          <a:xfrm>
            <a:off x="6240463" y="1161535"/>
            <a:ext cx="5111750" cy="4999553"/>
          </a:xfrm>
          <a:prstGeom prst="rect">
            <a:avLst/>
          </a:prstGeom>
          <a:noFill/>
          <a:ln>
            <a:noFill/>
          </a:ln>
        </p:spPr>
        <p:txBody>
          <a:bodyPr spcFirstLastPara="1" wrap="square" lIns="91425" tIns="45700" rIns="91425" bIns="45700" rtlCol="0" anchor="t" anchorCtr="0">
            <a:noAutofit/>
          </a:bodyPr>
          <a:lstStyle>
            <a:lvl1pPr marR="0" lvl="0" algn="l" rtl="0">
              <a:spcBef>
                <a:spcPts val="0"/>
              </a:spcBef>
              <a:spcAft>
                <a:spcPts val="0"/>
              </a:spcAft>
              <a:buClr>
                <a:schemeClr val="dk1"/>
              </a:buClr>
              <a:buSzPts val="2400"/>
              <a:buFont typeface="Calibri"/>
              <a:buNone/>
              <a:defRPr sz="24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rtl="0"/>
            <a:endParaRPr/>
          </a:p>
        </p:txBody>
      </p:sp>
      <p:sp>
        <p:nvSpPr>
          <p:cNvPr id="130" name="Google Shape;130;p16"/>
          <p:cNvSpPr/>
          <p:nvPr/>
        </p:nvSpPr>
        <p:spPr>
          <a:xfrm>
            <a:off x="0" y="3759200"/>
            <a:ext cx="215900" cy="30988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p16"/>
          <p:cNvSpPr/>
          <p:nvPr/>
        </p:nvSpPr>
        <p:spPr>
          <a:xfrm>
            <a:off x="11976100" y="0"/>
            <a:ext cx="215900" cy="10795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 name="Google Shape;132;p16"/>
          <p:cNvSpPr txBox="1">
            <a:spLocks noGrp="1"/>
          </p:cNvSpPr>
          <p:nvPr>
            <p:ph type="body" idx="3"/>
          </p:nvPr>
        </p:nvSpPr>
        <p:spPr>
          <a:xfrm>
            <a:off x="6240463" y="584200"/>
            <a:ext cx="5076825" cy="313724"/>
          </a:xfrm>
          <a:prstGeom prst="rect">
            <a:avLst/>
          </a:prstGeom>
          <a:solidFill>
            <a:schemeClr val="dk2"/>
          </a:solidFill>
          <a:ln>
            <a:noFill/>
          </a:ln>
        </p:spPr>
        <p:txBody>
          <a:bodyPr spcFirstLastPara="1" wrap="square" lIns="91425" tIns="45700" rIns="91425" bIns="45700" rtlCol="0" anchor="t" anchorCtr="0">
            <a:noAutofit/>
          </a:bodyPr>
          <a:lstStyle>
            <a:lvl1pPr marL="457200" marR="0" lvl="0" indent="-228600" algn="l" rtl="0">
              <a:lnSpc>
                <a:spcPct val="90000"/>
              </a:lnSpc>
              <a:spcBef>
                <a:spcPts val="100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1 Stories_title + text">
  <p:cSld name="1_1 Stories_title + text">
    <p:spTree>
      <p:nvGrpSpPr>
        <p:cNvPr id="1" name="Shape 133"/>
        <p:cNvGrpSpPr/>
        <p:nvPr/>
      </p:nvGrpSpPr>
      <p:grpSpPr>
        <a:xfrm>
          <a:off x="0" y="0"/>
          <a:ext cx="0" cy="0"/>
          <a:chOff x="0" y="0"/>
          <a:chExt cx="0" cy="0"/>
        </a:xfrm>
      </p:grpSpPr>
      <p:sp>
        <p:nvSpPr>
          <p:cNvPr id="134" name="Google Shape;134;p17"/>
          <p:cNvSpPr/>
          <p:nvPr/>
        </p:nvSpPr>
        <p:spPr>
          <a:xfrm>
            <a:off x="0" y="0"/>
            <a:ext cx="5257800" cy="789140"/>
          </a:xfrm>
          <a:prstGeom prst="rect">
            <a:avLst/>
          </a:prstGeom>
          <a:solidFill>
            <a:schemeClr val="dk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5" name="Google Shape;135;p17"/>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36" name="Google Shape;136;p17"/>
          <p:cNvSpPr txBox="1">
            <a:spLocks noGrp="1"/>
          </p:cNvSpPr>
          <p:nvPr>
            <p:ph type="body" idx="1"/>
          </p:nvPr>
        </p:nvSpPr>
        <p:spPr>
          <a:xfrm>
            <a:off x="839788" y="983152"/>
            <a:ext cx="5076825" cy="5239848"/>
          </a:xfrm>
          <a:prstGeom prst="rect">
            <a:avLst/>
          </a:prstGeom>
          <a:noFill/>
          <a:ln>
            <a:noFill/>
          </a:ln>
        </p:spPr>
        <p:txBody>
          <a:bodyPr spcFirstLastPara="1" wrap="square" lIns="91425" tIns="45700" rIns="91425" bIns="45700" rtlCol="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137" name="Google Shape;137;p17"/>
          <p:cNvSpPr/>
          <p:nvPr/>
        </p:nvSpPr>
        <p:spPr>
          <a:xfrm>
            <a:off x="0" y="3770945"/>
            <a:ext cx="215900" cy="3093929"/>
          </a:xfrm>
          <a:prstGeom prst="rect">
            <a:avLst/>
          </a:prstGeom>
          <a:solidFill>
            <a:schemeClr val="dk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8" name="Google Shape;138;p17"/>
          <p:cNvSpPr/>
          <p:nvPr/>
        </p:nvSpPr>
        <p:spPr>
          <a:xfrm>
            <a:off x="11976100" y="0"/>
            <a:ext cx="215900" cy="1079500"/>
          </a:xfrm>
          <a:prstGeom prst="rect">
            <a:avLst/>
          </a:prstGeom>
          <a:solidFill>
            <a:schemeClr val="dk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 name="Google Shape;139;p17"/>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
        <p:nvSpPr>
          <p:cNvPr id="140" name="Google Shape;140;p17"/>
          <p:cNvSpPr txBox="1">
            <a:spLocks noGrp="1"/>
          </p:cNvSpPr>
          <p:nvPr>
            <p:ph type="body" idx="2"/>
          </p:nvPr>
        </p:nvSpPr>
        <p:spPr>
          <a:xfrm>
            <a:off x="6240463" y="982663"/>
            <a:ext cx="5111750" cy="5232400"/>
          </a:xfrm>
          <a:prstGeom prst="rect">
            <a:avLst/>
          </a:prstGeom>
          <a:noFill/>
          <a:ln>
            <a:noFill/>
          </a:ln>
        </p:spPr>
        <p:txBody>
          <a:bodyPr spcFirstLastPara="1" wrap="square" lIns="91425" tIns="45700" rIns="91425" bIns="45700" rtlCol="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141" name="Google Shape;141;p17"/>
          <p:cNvSpPr txBox="1">
            <a:spLocks noGrp="1"/>
          </p:cNvSpPr>
          <p:nvPr>
            <p:ph type="body" idx="3"/>
          </p:nvPr>
        </p:nvSpPr>
        <p:spPr>
          <a:xfrm>
            <a:off x="839788" y="495300"/>
            <a:ext cx="4116387" cy="223631"/>
          </a:xfrm>
          <a:prstGeom prst="rect">
            <a:avLst/>
          </a:prstGeom>
          <a:noFill/>
          <a:ln>
            <a:noFill/>
          </a:ln>
        </p:spPr>
        <p:txBody>
          <a:bodyPr spcFirstLastPara="1" wrap="square" lIns="91425" tIns="45700" rIns="91425" bIns="45700" rtlCol="0" anchor="t" anchorCtr="0">
            <a:normAutofit/>
          </a:bodyPr>
          <a:lstStyle>
            <a:lvl1pPr marL="457200" marR="0" lvl="0" indent="-228600" algn="l" rtl="0">
              <a:lnSpc>
                <a:spcPct val="90000"/>
              </a:lnSpc>
              <a:spcBef>
                <a:spcPts val="1000"/>
              </a:spcBef>
              <a:spcAft>
                <a:spcPts val="0"/>
              </a:spcAft>
              <a:buClr>
                <a:schemeClr val="lt2"/>
              </a:buClr>
              <a:buSzPts val="1400"/>
              <a:buFont typeface="Arial"/>
              <a:buNone/>
              <a:defRPr sz="1400" b="1" i="0" u="none" strike="noStrike" cap="none">
                <a:solidFill>
                  <a:schemeClr val="lt2"/>
                </a:solidFill>
                <a:latin typeface="Arial"/>
                <a:ea typeface="Arial"/>
                <a:cs typeface="Arial"/>
                <a:sym typeface="Arial"/>
              </a:defRPr>
            </a:lvl1pPr>
            <a:lvl2pPr marL="914400" marR="0" lvl="1" indent="-228600" algn="l" rtl="0">
              <a:lnSpc>
                <a:spcPct val="90000"/>
              </a:lnSpc>
              <a:spcBef>
                <a:spcPts val="500"/>
              </a:spcBef>
              <a:spcAft>
                <a:spcPts val="0"/>
              </a:spcAft>
              <a:buClr>
                <a:schemeClr val="lt2"/>
              </a:buClr>
              <a:buSzPts val="1200"/>
              <a:buFont typeface="Arial"/>
              <a:buNone/>
              <a:defRPr sz="1200" b="0" i="0" u="none" strike="noStrike" cap="none">
                <a:solidFill>
                  <a:schemeClr val="lt2"/>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2"/>
              </a:buClr>
              <a:buSzPts val="1200"/>
              <a:buFont typeface="Arial"/>
              <a:buNone/>
              <a:defRPr sz="1200" b="0" i="0" u="none" strike="noStrike" cap="none">
                <a:solidFill>
                  <a:schemeClr val="lt2"/>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2"/>
              </a:buClr>
              <a:buSzPts val="1200"/>
              <a:buFont typeface="Arial"/>
              <a:buNone/>
              <a:defRPr sz="1200" b="0" i="0" u="none" strike="noStrike" cap="none">
                <a:solidFill>
                  <a:schemeClr val="lt2"/>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2"/>
              </a:buClr>
              <a:buSzPts val="1200"/>
              <a:buFont typeface="Arial"/>
              <a:buNone/>
              <a:defRPr sz="1200" b="0" i="0" u="none" strike="noStrike" cap="none">
                <a:solidFill>
                  <a:schemeClr val="lt2"/>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age + text">
  <p:cSld name="image + text">
    <p:spTree>
      <p:nvGrpSpPr>
        <p:cNvPr id="1" name="Shape 142"/>
        <p:cNvGrpSpPr/>
        <p:nvPr/>
      </p:nvGrpSpPr>
      <p:grpSpPr>
        <a:xfrm>
          <a:off x="0" y="0"/>
          <a:ext cx="0" cy="0"/>
          <a:chOff x="0" y="0"/>
          <a:chExt cx="0" cy="0"/>
        </a:xfrm>
      </p:grpSpPr>
      <p:sp>
        <p:nvSpPr>
          <p:cNvPr id="143" name="Google Shape;143;p18"/>
          <p:cNvSpPr txBox="1">
            <a:spLocks noGrp="1"/>
          </p:cNvSpPr>
          <p:nvPr>
            <p:ph type="body" idx="1"/>
          </p:nvPr>
        </p:nvSpPr>
        <p:spPr>
          <a:xfrm>
            <a:off x="839788" y="584200"/>
            <a:ext cx="5076825" cy="5577285"/>
          </a:xfrm>
          <a:prstGeom prst="rect">
            <a:avLst/>
          </a:prstGeom>
          <a:noFill/>
          <a:ln>
            <a:noFill/>
          </a:ln>
        </p:spPr>
        <p:txBody>
          <a:bodyPr spcFirstLastPara="1" wrap="square" lIns="91425" tIns="45700" rIns="91425" bIns="45700" rtlCol="0" anchor="t" anchorCtr="0">
            <a:norm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rgbClr val="898A9B"/>
              </a:buClr>
              <a:buSzPts val="2000"/>
              <a:buFont typeface="Arial"/>
              <a:buNone/>
              <a:defRPr sz="2000" b="0" i="0" u="none" strike="noStrike" cap="none">
                <a:solidFill>
                  <a:srgbClr val="898A9B"/>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98A9B"/>
              </a:buClr>
              <a:buSzPts val="1800"/>
              <a:buFont typeface="Arial"/>
              <a:buNone/>
              <a:defRPr sz="1800" b="0" i="0" u="none" strike="noStrike" cap="none">
                <a:solidFill>
                  <a:srgbClr val="898A9B"/>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9pPr>
          </a:lstStyle>
          <a:p>
            <a:pPr rtl="0"/>
            <a:endParaRPr/>
          </a:p>
        </p:txBody>
      </p:sp>
      <p:sp>
        <p:nvSpPr>
          <p:cNvPr id="144" name="Google Shape;144;p18"/>
          <p:cNvSpPr/>
          <p:nvPr/>
        </p:nvSpPr>
        <p:spPr>
          <a:xfrm>
            <a:off x="6502400" y="3771900"/>
            <a:ext cx="5689600" cy="3086100"/>
          </a:xfrm>
          <a:prstGeom prst="rect">
            <a:avLst/>
          </a:prstGeom>
          <a:solidFill>
            <a:schemeClr val="dk1"/>
          </a:solidFill>
          <a:ln w="12700" cap="flat" cmpd="sng">
            <a:solidFill>
              <a:srgbClr val="B4AB88"/>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 name="Google Shape;145;p18"/>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46" name="Google Shape;146;p18"/>
          <p:cNvSpPr>
            <a:spLocks noGrp="1"/>
          </p:cNvSpPr>
          <p:nvPr>
            <p:ph type="pic" idx="2"/>
          </p:nvPr>
        </p:nvSpPr>
        <p:spPr>
          <a:xfrm>
            <a:off x="6502400" y="0"/>
            <a:ext cx="4849812" cy="6161484"/>
          </a:xfrm>
          <a:prstGeom prst="rect">
            <a:avLst/>
          </a:prstGeom>
          <a:noFill/>
          <a:ln>
            <a:noFill/>
          </a:ln>
        </p:spPr>
      </p:sp>
      <p:sp>
        <p:nvSpPr>
          <p:cNvPr id="147" name="Google Shape;147;p18"/>
          <p:cNvSpPr/>
          <p:nvPr/>
        </p:nvSpPr>
        <p:spPr>
          <a:xfrm>
            <a:off x="0" y="3759200"/>
            <a:ext cx="215900" cy="30988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18"/>
          <p:cNvSpPr/>
          <p:nvPr/>
        </p:nvSpPr>
        <p:spPr>
          <a:xfrm>
            <a:off x="11976100" y="0"/>
            <a:ext cx="215900" cy="10795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18"/>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mage">
  <p:cSld name="Image">
    <p:spTree>
      <p:nvGrpSpPr>
        <p:cNvPr id="1" name="Shape 150"/>
        <p:cNvGrpSpPr/>
        <p:nvPr/>
      </p:nvGrpSpPr>
      <p:grpSpPr>
        <a:xfrm>
          <a:off x="0" y="0"/>
          <a:ext cx="0" cy="0"/>
          <a:chOff x="0" y="0"/>
          <a:chExt cx="0" cy="0"/>
        </a:xfrm>
      </p:grpSpPr>
      <p:sp>
        <p:nvSpPr>
          <p:cNvPr id="151" name="Google Shape;151;p19"/>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52" name="Google Shape;152;p19"/>
          <p:cNvSpPr>
            <a:spLocks noGrp="1"/>
          </p:cNvSpPr>
          <p:nvPr>
            <p:ph type="pic" idx="2"/>
          </p:nvPr>
        </p:nvSpPr>
        <p:spPr>
          <a:xfrm>
            <a:off x="839788" y="0"/>
            <a:ext cx="10512424" cy="6161484"/>
          </a:xfrm>
          <a:prstGeom prst="rect">
            <a:avLst/>
          </a:prstGeom>
          <a:noFill/>
          <a:ln>
            <a:noFill/>
          </a:ln>
        </p:spPr>
      </p:sp>
      <p:sp>
        <p:nvSpPr>
          <p:cNvPr id="153" name="Google Shape;153;p19"/>
          <p:cNvSpPr/>
          <p:nvPr/>
        </p:nvSpPr>
        <p:spPr>
          <a:xfrm>
            <a:off x="0" y="3759200"/>
            <a:ext cx="215900" cy="30988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 name="Google Shape;154;p19"/>
          <p:cNvSpPr/>
          <p:nvPr/>
        </p:nvSpPr>
        <p:spPr>
          <a:xfrm>
            <a:off x="11976100" y="0"/>
            <a:ext cx="215900" cy="10795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5" name="Google Shape;155;p19"/>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cons">
  <p:cSld name="Icons">
    <p:spTree>
      <p:nvGrpSpPr>
        <p:cNvPr id="1" name="Shape 156"/>
        <p:cNvGrpSpPr/>
        <p:nvPr/>
      </p:nvGrpSpPr>
      <p:grpSpPr>
        <a:xfrm>
          <a:off x="0" y="0"/>
          <a:ext cx="0" cy="0"/>
          <a:chOff x="0" y="0"/>
          <a:chExt cx="0" cy="0"/>
        </a:xfrm>
      </p:grpSpPr>
      <p:sp>
        <p:nvSpPr>
          <p:cNvPr id="157" name="Google Shape;157;p20"/>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58" name="Google Shape;158;p20"/>
          <p:cNvSpPr/>
          <p:nvPr/>
        </p:nvSpPr>
        <p:spPr>
          <a:xfrm>
            <a:off x="0" y="3759200"/>
            <a:ext cx="215900" cy="30988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 name="Google Shape;159;p20"/>
          <p:cNvSpPr/>
          <p:nvPr/>
        </p:nvSpPr>
        <p:spPr>
          <a:xfrm>
            <a:off x="11976100" y="0"/>
            <a:ext cx="215900" cy="10795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 name="Google Shape;160;p20"/>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pic>
        <p:nvPicPr>
          <p:cNvPr id="161" name="Google Shape;161;p20"/>
          <p:cNvPicPr preferRelativeResize="0"/>
          <p:nvPr/>
        </p:nvPicPr>
        <p:blipFill rotWithShape="1">
          <a:blip r:embed="rId2">
            <a:alphaModFix/>
          </a:blip>
          <a:srcRect/>
          <a:stretch/>
        </p:blipFill>
        <p:spPr>
          <a:xfrm>
            <a:off x="7938732" y="2870113"/>
            <a:ext cx="896712" cy="1171184"/>
          </a:xfrm>
          <a:prstGeom prst="rect">
            <a:avLst/>
          </a:prstGeom>
          <a:noFill/>
          <a:ln>
            <a:noFill/>
          </a:ln>
        </p:spPr>
      </p:pic>
      <p:pic>
        <p:nvPicPr>
          <p:cNvPr id="162" name="Google Shape;162;p20" descr="Immagine che contiene cielo notturno&#10;&#10;Descrizione generata automaticamente"/>
          <p:cNvPicPr preferRelativeResize="0"/>
          <p:nvPr/>
        </p:nvPicPr>
        <p:blipFill rotWithShape="1">
          <a:blip r:embed="rId3">
            <a:alphaModFix/>
          </a:blip>
          <a:srcRect/>
          <a:stretch/>
        </p:blipFill>
        <p:spPr>
          <a:xfrm>
            <a:off x="1089834" y="1056043"/>
            <a:ext cx="1009814" cy="1171184"/>
          </a:xfrm>
          <a:prstGeom prst="rect">
            <a:avLst/>
          </a:prstGeom>
          <a:noFill/>
          <a:ln>
            <a:noFill/>
          </a:ln>
        </p:spPr>
      </p:pic>
      <p:pic>
        <p:nvPicPr>
          <p:cNvPr id="163" name="Google Shape;163;p20"/>
          <p:cNvPicPr preferRelativeResize="0"/>
          <p:nvPr/>
        </p:nvPicPr>
        <p:blipFill rotWithShape="1">
          <a:blip r:embed="rId4">
            <a:alphaModFix/>
          </a:blip>
          <a:srcRect/>
          <a:stretch/>
        </p:blipFill>
        <p:spPr>
          <a:xfrm>
            <a:off x="3033657" y="1056043"/>
            <a:ext cx="1146627" cy="1171184"/>
          </a:xfrm>
          <a:prstGeom prst="rect">
            <a:avLst/>
          </a:prstGeom>
          <a:noFill/>
          <a:ln>
            <a:noFill/>
          </a:ln>
        </p:spPr>
      </p:pic>
      <p:pic>
        <p:nvPicPr>
          <p:cNvPr id="164" name="Google Shape;164;p20" descr="Immagine che contiene testo, cielo notturno&#10;&#10;Descrizione generata automaticamente"/>
          <p:cNvPicPr preferRelativeResize="0"/>
          <p:nvPr/>
        </p:nvPicPr>
        <p:blipFill rotWithShape="1">
          <a:blip r:embed="rId5">
            <a:alphaModFix/>
          </a:blip>
          <a:srcRect/>
          <a:stretch/>
        </p:blipFill>
        <p:spPr>
          <a:xfrm>
            <a:off x="5613097" y="1049283"/>
            <a:ext cx="965804" cy="1171184"/>
          </a:xfrm>
          <a:prstGeom prst="rect">
            <a:avLst/>
          </a:prstGeom>
          <a:noFill/>
          <a:ln>
            <a:noFill/>
          </a:ln>
        </p:spPr>
      </p:pic>
      <p:pic>
        <p:nvPicPr>
          <p:cNvPr id="165" name="Google Shape;165;p20" descr="Immagine che contiene elettronico, altoparlante&#10;&#10;Descrizione generata automaticamente"/>
          <p:cNvPicPr preferRelativeResize="0"/>
          <p:nvPr/>
        </p:nvPicPr>
        <p:blipFill rotWithShape="1">
          <a:blip r:embed="rId6">
            <a:alphaModFix/>
          </a:blip>
          <a:srcRect/>
          <a:stretch/>
        </p:blipFill>
        <p:spPr>
          <a:xfrm>
            <a:off x="7885523" y="1012568"/>
            <a:ext cx="969930" cy="1171184"/>
          </a:xfrm>
          <a:prstGeom prst="rect">
            <a:avLst/>
          </a:prstGeom>
          <a:noFill/>
          <a:ln>
            <a:noFill/>
          </a:ln>
        </p:spPr>
      </p:pic>
      <p:pic>
        <p:nvPicPr>
          <p:cNvPr id="166" name="Google Shape;166;p20"/>
          <p:cNvPicPr preferRelativeResize="0"/>
          <p:nvPr/>
        </p:nvPicPr>
        <p:blipFill rotWithShape="1">
          <a:blip r:embed="rId7">
            <a:alphaModFix/>
          </a:blip>
          <a:srcRect/>
          <a:stretch/>
        </p:blipFill>
        <p:spPr>
          <a:xfrm>
            <a:off x="10147621" y="1012568"/>
            <a:ext cx="847930" cy="1171184"/>
          </a:xfrm>
          <a:prstGeom prst="rect">
            <a:avLst/>
          </a:prstGeom>
          <a:noFill/>
          <a:ln>
            <a:noFill/>
          </a:ln>
        </p:spPr>
      </p:pic>
      <p:pic>
        <p:nvPicPr>
          <p:cNvPr id="167" name="Google Shape;167;p20"/>
          <p:cNvPicPr preferRelativeResize="0"/>
          <p:nvPr/>
        </p:nvPicPr>
        <p:blipFill rotWithShape="1">
          <a:blip r:embed="rId8">
            <a:alphaModFix/>
          </a:blip>
          <a:srcRect/>
          <a:stretch/>
        </p:blipFill>
        <p:spPr>
          <a:xfrm>
            <a:off x="1070926" y="2966674"/>
            <a:ext cx="1171184" cy="1171184"/>
          </a:xfrm>
          <a:prstGeom prst="rect">
            <a:avLst/>
          </a:prstGeom>
          <a:noFill/>
          <a:ln>
            <a:noFill/>
          </a:ln>
        </p:spPr>
      </p:pic>
      <p:pic>
        <p:nvPicPr>
          <p:cNvPr id="168" name="Google Shape;168;p20"/>
          <p:cNvPicPr preferRelativeResize="0"/>
          <p:nvPr/>
        </p:nvPicPr>
        <p:blipFill rotWithShape="1">
          <a:blip r:embed="rId9">
            <a:alphaModFix/>
          </a:blip>
          <a:srcRect/>
          <a:stretch/>
        </p:blipFill>
        <p:spPr>
          <a:xfrm>
            <a:off x="3305434" y="2897837"/>
            <a:ext cx="732997" cy="1171184"/>
          </a:xfrm>
          <a:prstGeom prst="rect">
            <a:avLst/>
          </a:prstGeom>
          <a:noFill/>
          <a:ln>
            <a:noFill/>
          </a:ln>
        </p:spPr>
      </p:pic>
      <p:pic>
        <p:nvPicPr>
          <p:cNvPr id="169" name="Google Shape;169;p20"/>
          <p:cNvPicPr preferRelativeResize="0"/>
          <p:nvPr/>
        </p:nvPicPr>
        <p:blipFill rotWithShape="1">
          <a:blip r:embed="rId10">
            <a:alphaModFix/>
          </a:blip>
          <a:srcRect/>
          <a:stretch/>
        </p:blipFill>
        <p:spPr>
          <a:xfrm>
            <a:off x="5582146" y="2870113"/>
            <a:ext cx="896712" cy="1171184"/>
          </a:xfrm>
          <a:prstGeom prst="rect">
            <a:avLst/>
          </a:prstGeom>
          <a:noFill/>
          <a:ln>
            <a:noFill/>
          </a:ln>
        </p:spPr>
      </p:pic>
      <p:pic>
        <p:nvPicPr>
          <p:cNvPr id="170" name="Google Shape;170;p20" descr="Immagine che contiene silhouette, cielo notturno&#10;&#10;Descrizione generata automaticamente"/>
          <p:cNvPicPr preferRelativeResize="0"/>
          <p:nvPr/>
        </p:nvPicPr>
        <p:blipFill rotWithShape="1">
          <a:blip r:embed="rId11">
            <a:alphaModFix/>
          </a:blip>
          <a:srcRect/>
          <a:stretch/>
        </p:blipFill>
        <p:spPr>
          <a:xfrm>
            <a:off x="10044310" y="2931392"/>
            <a:ext cx="1054552" cy="1171184"/>
          </a:xfrm>
          <a:prstGeom prst="rect">
            <a:avLst/>
          </a:prstGeom>
          <a:noFill/>
          <a:ln>
            <a:noFill/>
          </a:ln>
        </p:spPr>
      </p:pic>
      <p:pic>
        <p:nvPicPr>
          <p:cNvPr id="171" name="Google Shape;171;p20"/>
          <p:cNvPicPr preferRelativeResize="0"/>
          <p:nvPr/>
        </p:nvPicPr>
        <p:blipFill rotWithShape="1">
          <a:blip r:embed="rId12">
            <a:alphaModFix/>
          </a:blip>
          <a:srcRect/>
          <a:stretch/>
        </p:blipFill>
        <p:spPr>
          <a:xfrm>
            <a:off x="3065755" y="4739631"/>
            <a:ext cx="1312602" cy="1171184"/>
          </a:xfrm>
          <a:prstGeom prst="rect">
            <a:avLst/>
          </a:prstGeom>
          <a:noFill/>
          <a:ln>
            <a:noFill/>
          </a:ln>
        </p:spPr>
      </p:pic>
      <p:pic>
        <p:nvPicPr>
          <p:cNvPr id="172" name="Google Shape;172;p20"/>
          <p:cNvPicPr preferRelativeResize="0"/>
          <p:nvPr/>
        </p:nvPicPr>
        <p:blipFill rotWithShape="1">
          <a:blip r:embed="rId13">
            <a:alphaModFix/>
          </a:blip>
          <a:srcRect/>
          <a:stretch/>
        </p:blipFill>
        <p:spPr>
          <a:xfrm>
            <a:off x="5420089" y="4819034"/>
            <a:ext cx="1220826" cy="1171184"/>
          </a:xfrm>
          <a:prstGeom prst="rect">
            <a:avLst/>
          </a:prstGeom>
          <a:noFill/>
          <a:ln>
            <a:noFill/>
          </a:ln>
        </p:spPr>
      </p:pic>
      <p:pic>
        <p:nvPicPr>
          <p:cNvPr id="173" name="Google Shape;173;p20"/>
          <p:cNvPicPr preferRelativeResize="0"/>
          <p:nvPr/>
        </p:nvPicPr>
        <p:blipFill rotWithShape="1">
          <a:blip r:embed="rId14">
            <a:alphaModFix/>
          </a:blip>
          <a:srcRect/>
          <a:stretch/>
        </p:blipFill>
        <p:spPr>
          <a:xfrm>
            <a:off x="7886252" y="4631401"/>
            <a:ext cx="1001671" cy="117118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 cover">
  <p:cSld name="back cover">
    <p:bg>
      <p:bgPr>
        <a:solidFill>
          <a:schemeClr val="dk1"/>
        </a:solidFill>
        <a:effectLst/>
      </p:bgPr>
    </p:bg>
    <p:spTree>
      <p:nvGrpSpPr>
        <p:cNvPr id="1" name="Shape 174"/>
        <p:cNvGrpSpPr/>
        <p:nvPr/>
      </p:nvGrpSpPr>
      <p:grpSpPr>
        <a:xfrm>
          <a:off x="0" y="0"/>
          <a:ext cx="0" cy="0"/>
          <a:chOff x="0" y="0"/>
          <a:chExt cx="0" cy="0"/>
        </a:xfrm>
      </p:grpSpPr>
      <p:sp>
        <p:nvSpPr>
          <p:cNvPr id="175" name="Google Shape;175;p21"/>
          <p:cNvSpPr>
            <a:spLocks noGrp="1"/>
          </p:cNvSpPr>
          <p:nvPr>
            <p:ph type="pic" idx="2"/>
          </p:nvPr>
        </p:nvSpPr>
        <p:spPr>
          <a:xfrm>
            <a:off x="0" y="0"/>
            <a:ext cx="12192000" cy="6858000"/>
          </a:xfrm>
          <a:prstGeom prst="rect">
            <a:avLst/>
          </a:prstGeom>
          <a:noFill/>
          <a:ln>
            <a:noFill/>
          </a:ln>
        </p:spPr>
      </p:sp>
      <p:pic>
        <p:nvPicPr>
          <p:cNvPr id="176" name="Google Shape;176;p21" descr="Immagine che contiene testo, elettronico, screenshot&#10;&#10;Descrizione generata automaticamente"/>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77" name="Google Shape;177;p21" descr="Immagine che contiene testo, elettronico, screenshot&#10;&#10;Descrizione generata automaticamente"/>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subtitle" type="title">
  <p:cSld name="TITLE">
    <p:bg>
      <p:bgPr>
        <a:solidFill>
          <a:schemeClr val="dk1"/>
        </a:solidFill>
        <a:effectLst/>
      </p:bgPr>
    </p:bg>
    <p:spTree>
      <p:nvGrpSpPr>
        <p:cNvPr id="1" name="Shape 21"/>
        <p:cNvGrpSpPr/>
        <p:nvPr/>
      </p:nvGrpSpPr>
      <p:grpSpPr>
        <a:xfrm>
          <a:off x="0" y="0"/>
          <a:ext cx="0" cy="0"/>
          <a:chOff x="0" y="0"/>
          <a:chExt cx="0" cy="0"/>
        </a:xfrm>
      </p:grpSpPr>
      <p:sp>
        <p:nvSpPr>
          <p:cNvPr id="22" name="Google Shape;22;p3"/>
          <p:cNvSpPr txBox="1">
            <a:spLocks noGrp="1"/>
          </p:cNvSpPr>
          <p:nvPr>
            <p:ph type="ctrTitle"/>
          </p:nvPr>
        </p:nvSpPr>
        <p:spPr>
          <a:xfrm>
            <a:off x="838200" y="602166"/>
            <a:ext cx="10515600" cy="3728534"/>
          </a:xfrm>
          <a:prstGeom prst="rect">
            <a:avLst/>
          </a:prstGeom>
          <a:noFill/>
          <a:ln>
            <a:noFill/>
          </a:ln>
        </p:spPr>
        <p:txBody>
          <a:bodyPr spcFirstLastPara="1" wrap="square" lIns="91425" tIns="45700" rIns="91425" bIns="45700" rtlCol="0" anchor="t" anchorCtr="0">
            <a:noAutofit/>
          </a:bodyPr>
          <a:lstStyle>
            <a:lvl1pPr marR="0" lvl="0" algn="ctr" rtl="0">
              <a:lnSpc>
                <a:spcPct val="90000"/>
              </a:lnSpc>
              <a:spcBef>
                <a:spcPts val="0"/>
              </a:spcBef>
              <a:spcAft>
                <a:spcPts val="0"/>
              </a:spcAft>
              <a:buClr>
                <a:schemeClr val="lt1"/>
              </a:buClr>
              <a:buSzPts val="8000"/>
              <a:buFont typeface="Arial Narrow"/>
              <a:buNone/>
              <a:defRPr sz="8000" b="1" i="0" u="none" strike="noStrike" cap="none">
                <a:solidFill>
                  <a:schemeClr val="l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rtl="0"/>
            <a:endParaRPr/>
          </a:p>
        </p:txBody>
      </p:sp>
      <p:sp>
        <p:nvSpPr>
          <p:cNvPr id="23" name="Google Shape;23;p3"/>
          <p:cNvSpPr txBox="1">
            <a:spLocks noGrp="1"/>
          </p:cNvSpPr>
          <p:nvPr>
            <p:ph type="subTitle" idx="1"/>
          </p:nvPr>
        </p:nvSpPr>
        <p:spPr>
          <a:xfrm>
            <a:off x="838200" y="4496373"/>
            <a:ext cx="10515600" cy="1759461"/>
          </a:xfrm>
          <a:prstGeom prst="rect">
            <a:avLst/>
          </a:prstGeom>
          <a:noFill/>
          <a:ln>
            <a:noFill/>
          </a:ln>
        </p:spPr>
        <p:txBody>
          <a:bodyPr spcFirstLastPara="1" wrap="square" lIns="91425" tIns="45700" rIns="91425" bIns="45700" rtlCol="0" anchor="t" anchorCtr="0">
            <a:normAutofit/>
          </a:bodyPr>
          <a:lstStyle>
            <a:lvl1pPr marR="0" lvl="0" algn="ctr" rtl="0">
              <a:lnSpc>
                <a:spcPct val="90000"/>
              </a:lnSpc>
              <a:spcBef>
                <a:spcPts val="1000"/>
              </a:spcBef>
              <a:spcAft>
                <a:spcPts val="0"/>
              </a:spcAft>
              <a:buClr>
                <a:schemeClr val="lt2"/>
              </a:buClr>
              <a:buSzPts val="2400"/>
              <a:buFont typeface="Arial"/>
              <a:buNone/>
              <a:defRPr sz="2400" b="1" i="0" u="none" strike="noStrike" cap="none">
                <a:solidFill>
                  <a:schemeClr val="lt2"/>
                </a:solidFill>
                <a:latin typeface="Arial"/>
                <a:ea typeface="Arial"/>
                <a:cs typeface="Arial"/>
                <a:sym typeface="Arial"/>
              </a:defRPr>
            </a:lvl1pPr>
            <a:lvl2pPr marR="0" lvl="1"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2pPr>
            <a:lvl3pPr marR="0" lvl="2"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3pPr>
            <a:lvl4pPr marR="0" lvl="3"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4pPr>
            <a:lvl5pPr marR="0" lvl="4"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5pPr>
            <a:lvl6pPr marR="0" lvl="5"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6pPr>
            <a:lvl7pPr marR="0" lvl="6"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7pPr>
            <a:lvl8pPr marR="0" lvl="7"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8pPr>
            <a:lvl9pPr marR="0" lvl="8"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9pPr>
          </a:lstStyle>
          <a:p>
            <a:pPr rtl="0"/>
            <a:endParaRPr/>
          </a:p>
        </p:txBody>
      </p:sp>
      <p:sp>
        <p:nvSpPr>
          <p:cNvPr id="24" name="Google Shape;24;p3"/>
          <p:cNvSpPr/>
          <p:nvPr/>
        </p:nvSpPr>
        <p:spPr>
          <a:xfrm>
            <a:off x="5968240" y="6412570"/>
            <a:ext cx="255520" cy="255520"/>
          </a:xfrm>
          <a:prstGeom prst="ellipse">
            <a:avLst/>
          </a:prstGeom>
          <a:no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latin typeface="Calibri"/>
              <a:ea typeface="Calibri"/>
              <a:cs typeface="Calibri"/>
              <a:sym typeface="Calibri"/>
            </a:endParaRPr>
          </a:p>
        </p:txBody>
      </p:sp>
      <p:sp>
        <p:nvSpPr>
          <p:cNvPr id="25" name="Google Shape;25;p3"/>
          <p:cNvSpPr/>
          <p:nvPr/>
        </p:nvSpPr>
        <p:spPr>
          <a:xfrm>
            <a:off x="0" y="3759200"/>
            <a:ext cx="215900" cy="3098800"/>
          </a:xfrm>
          <a:prstGeom prst="rect">
            <a:avLst/>
          </a:prstGeom>
          <a:solidFill>
            <a:schemeClr val="dk2"/>
          </a:solid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 name="Google Shape;26;p3"/>
          <p:cNvSpPr/>
          <p:nvPr/>
        </p:nvSpPr>
        <p:spPr>
          <a:xfrm>
            <a:off x="11976100" y="0"/>
            <a:ext cx="215900" cy="1079500"/>
          </a:xfrm>
          <a:prstGeom prst="rect">
            <a:avLst/>
          </a:prstGeom>
          <a:solidFill>
            <a:schemeClr val="dk2"/>
          </a:solid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 name="Google Shape;27;p3"/>
          <p:cNvSpPr txBox="1">
            <a:spLocks noGrp="1"/>
          </p:cNvSpPr>
          <p:nvPr>
            <p:ph type="sldNum" idx="12"/>
          </p:nvPr>
        </p:nvSpPr>
        <p:spPr>
          <a:xfrm>
            <a:off x="5861098" y="6356350"/>
            <a:ext cx="469804"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sz="1000" b="0" i="0" u="none" strike="noStrike" cap="none">
                <a:solidFill>
                  <a:schemeClr val="lt2"/>
                </a:solidFill>
                <a:latin typeface="Arial"/>
                <a:ea typeface="Arial"/>
                <a:cs typeface="Arial"/>
                <a:sym typeface="Arial"/>
              </a:defRPr>
            </a:lvl1pPr>
            <a:lvl2pPr marL="0" lvl="1" indent="0" algn="ctr">
              <a:spcBef>
                <a:spcPts val="0"/>
              </a:spcBef>
              <a:buNone/>
              <a:defRPr sz="1000" b="0" i="0" u="none" strike="noStrike" cap="none">
                <a:solidFill>
                  <a:schemeClr val="lt2"/>
                </a:solidFill>
                <a:latin typeface="Arial"/>
                <a:ea typeface="Arial"/>
                <a:cs typeface="Arial"/>
                <a:sym typeface="Arial"/>
              </a:defRPr>
            </a:lvl2pPr>
            <a:lvl3pPr marL="0" lvl="2" indent="0" algn="ctr">
              <a:spcBef>
                <a:spcPts val="0"/>
              </a:spcBef>
              <a:buNone/>
              <a:defRPr sz="1000" b="0" i="0" u="none" strike="noStrike" cap="none">
                <a:solidFill>
                  <a:schemeClr val="lt2"/>
                </a:solidFill>
                <a:latin typeface="Arial"/>
                <a:ea typeface="Arial"/>
                <a:cs typeface="Arial"/>
                <a:sym typeface="Arial"/>
              </a:defRPr>
            </a:lvl3pPr>
            <a:lvl4pPr marL="0" lvl="3" indent="0" algn="ctr">
              <a:spcBef>
                <a:spcPts val="0"/>
              </a:spcBef>
              <a:buNone/>
              <a:defRPr sz="1000" b="0" i="0" u="none" strike="noStrike" cap="none">
                <a:solidFill>
                  <a:schemeClr val="lt2"/>
                </a:solidFill>
                <a:latin typeface="Arial"/>
                <a:ea typeface="Arial"/>
                <a:cs typeface="Arial"/>
                <a:sym typeface="Arial"/>
              </a:defRPr>
            </a:lvl4pPr>
            <a:lvl5pPr marL="0" lvl="4" indent="0" algn="ctr">
              <a:spcBef>
                <a:spcPts val="0"/>
              </a:spcBef>
              <a:buNone/>
              <a:defRPr sz="1000" b="0" i="0" u="none" strike="noStrike" cap="none">
                <a:solidFill>
                  <a:schemeClr val="lt2"/>
                </a:solidFill>
                <a:latin typeface="Arial"/>
                <a:ea typeface="Arial"/>
                <a:cs typeface="Arial"/>
                <a:sym typeface="Arial"/>
              </a:defRPr>
            </a:lvl5pPr>
            <a:lvl6pPr marL="0" lvl="5" indent="0" algn="ctr">
              <a:spcBef>
                <a:spcPts val="0"/>
              </a:spcBef>
              <a:buNone/>
              <a:defRPr sz="1000" b="0" i="0" u="none" strike="noStrike" cap="none">
                <a:solidFill>
                  <a:schemeClr val="lt2"/>
                </a:solidFill>
                <a:latin typeface="Arial"/>
                <a:ea typeface="Arial"/>
                <a:cs typeface="Arial"/>
                <a:sym typeface="Arial"/>
              </a:defRPr>
            </a:lvl6pPr>
            <a:lvl7pPr marL="0" lvl="6" indent="0" algn="ctr">
              <a:spcBef>
                <a:spcPts val="0"/>
              </a:spcBef>
              <a:buNone/>
              <a:defRPr sz="1000" b="0" i="0" u="none" strike="noStrike" cap="none">
                <a:solidFill>
                  <a:schemeClr val="lt2"/>
                </a:solidFill>
                <a:latin typeface="Arial"/>
                <a:ea typeface="Arial"/>
                <a:cs typeface="Arial"/>
                <a:sym typeface="Arial"/>
              </a:defRPr>
            </a:lvl7pPr>
            <a:lvl8pPr marL="0" lvl="7" indent="0" algn="ctr">
              <a:spcBef>
                <a:spcPts val="0"/>
              </a:spcBef>
              <a:buNone/>
              <a:defRPr sz="1000" b="0" i="0" u="none" strike="noStrike" cap="none">
                <a:solidFill>
                  <a:schemeClr val="lt2"/>
                </a:solidFill>
                <a:latin typeface="Arial"/>
                <a:ea typeface="Arial"/>
                <a:cs typeface="Arial"/>
                <a:sym typeface="Arial"/>
              </a:defRPr>
            </a:lvl8pPr>
            <a:lvl9pPr marL="0" lvl="8" indent="0" algn="ctr">
              <a:spcBef>
                <a:spcPts val="0"/>
              </a:spcBef>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1_cover">
  <p:cSld name="1_cover">
    <p:bg>
      <p:bgPr>
        <a:solidFill>
          <a:schemeClr val="dk1"/>
        </a:solidFill>
        <a:effectLst/>
      </p:bgPr>
    </p:bg>
    <p:spTree>
      <p:nvGrpSpPr>
        <p:cNvPr id="1" name="Shape 178"/>
        <p:cNvGrpSpPr/>
        <p:nvPr/>
      </p:nvGrpSpPr>
      <p:grpSpPr>
        <a:xfrm>
          <a:off x="0" y="0"/>
          <a:ext cx="0" cy="0"/>
          <a:chOff x="0" y="0"/>
          <a:chExt cx="0" cy="0"/>
        </a:xfrm>
      </p:grpSpPr>
      <p:sp>
        <p:nvSpPr>
          <p:cNvPr id="179" name="Google Shape;179;p22"/>
          <p:cNvSpPr>
            <a:spLocks noGrp="1"/>
          </p:cNvSpPr>
          <p:nvPr>
            <p:ph type="pic" idx="2"/>
          </p:nvPr>
        </p:nvSpPr>
        <p:spPr>
          <a:xfrm>
            <a:off x="0" y="0"/>
            <a:ext cx="12192000" cy="6858000"/>
          </a:xfrm>
          <a:prstGeom prst="rect">
            <a:avLst/>
          </a:prstGeom>
          <a:noFill/>
          <a:ln>
            <a:noFill/>
          </a:ln>
        </p:spPr>
      </p:sp>
      <p:pic>
        <p:nvPicPr>
          <p:cNvPr id="180" name="Google Shape;180;p2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81" name="Google Shape;181;p22"/>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82" name="Google Shape;182;p22"/>
          <p:cNvPicPr preferRelativeResize="0"/>
          <p:nvPr/>
        </p:nvPicPr>
        <p:blipFill rotWithShape="1">
          <a:blip r:embed="rId4">
            <a:alphaModFix/>
          </a:blip>
          <a:srcRect/>
          <a:stretch/>
        </p:blipFill>
        <p:spPr>
          <a:xfrm>
            <a:off x="0" y="0"/>
            <a:ext cx="12192000" cy="6858000"/>
          </a:xfrm>
          <a:prstGeom prst="rect">
            <a:avLst/>
          </a:prstGeom>
          <a:noFill/>
          <a:ln>
            <a:noFill/>
          </a:ln>
        </p:spPr>
      </p:pic>
      <p:pic>
        <p:nvPicPr>
          <p:cNvPr id="183" name="Google Shape;183;p22"/>
          <p:cNvPicPr preferRelativeResize="0"/>
          <p:nvPr/>
        </p:nvPicPr>
        <p:blipFill rotWithShape="1">
          <a:blip r:embed="rId5">
            <a:alphaModFix/>
          </a:blip>
          <a:srcRect/>
          <a:stretch/>
        </p:blipFill>
        <p:spPr>
          <a:xfrm>
            <a:off x="0" y="0"/>
            <a:ext cx="12192000" cy="6858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paragraph + text">
  <p:cSld name="1_title paragraph + text">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838200" y="365125"/>
            <a:ext cx="10515600" cy="714375"/>
          </a:xfrm>
          <a:prstGeom prst="rect">
            <a:avLst/>
          </a:prstGeom>
          <a:noFill/>
          <a:ln>
            <a:noFill/>
          </a:ln>
        </p:spPr>
        <p:txBody>
          <a:bodyPr spcFirstLastPara="1" wrap="square" lIns="91425" tIns="45700" rIns="91425" bIns="45700" rtlCol="0" anchor="t" anchorCtr="0">
            <a:noAutofit/>
          </a:bodyPr>
          <a:lstStyle>
            <a:lvl1pPr marR="0" lvl="0" algn="ctr" rtl="0">
              <a:lnSpc>
                <a:spcPct val="90000"/>
              </a:lnSpc>
              <a:spcBef>
                <a:spcPts val="0"/>
              </a:spcBef>
              <a:spcAft>
                <a:spcPts val="0"/>
              </a:spcAft>
              <a:buClr>
                <a:schemeClr val="dk2"/>
              </a:buClr>
              <a:buSzPts val="4400"/>
              <a:buFont typeface="Arial Narrow"/>
              <a:buNone/>
              <a:defRPr sz="4400" b="1" i="0" u="none" strike="noStrike" cap="none">
                <a:solidFill>
                  <a:schemeClr val="dk2"/>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rtl="0"/>
            <a:endParaRPr/>
          </a:p>
        </p:txBody>
      </p:sp>
      <p:sp>
        <p:nvSpPr>
          <p:cNvPr id="32" name="Google Shape;32;p5"/>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33" name="Google Shape;33;p5"/>
          <p:cNvSpPr txBox="1">
            <a:spLocks noGrp="1"/>
          </p:cNvSpPr>
          <p:nvPr>
            <p:ph type="body" idx="1"/>
          </p:nvPr>
        </p:nvSpPr>
        <p:spPr>
          <a:xfrm>
            <a:off x="838199" y="1384300"/>
            <a:ext cx="10514013" cy="4973466"/>
          </a:xfrm>
          <a:prstGeom prst="rect">
            <a:avLst/>
          </a:prstGeom>
          <a:noFill/>
          <a:ln>
            <a:noFill/>
          </a:ln>
        </p:spPr>
        <p:txBody>
          <a:bodyPr spcFirstLastPara="1" wrap="square" lIns="91425" tIns="45700" rIns="91425" bIns="45700" rtlCol="0" anchor="t" anchorCtr="0">
            <a:norm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34" name="Google Shape;34;p5"/>
          <p:cNvSpPr/>
          <p:nvPr/>
        </p:nvSpPr>
        <p:spPr>
          <a:xfrm>
            <a:off x="0" y="3759200"/>
            <a:ext cx="215900" cy="30988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 name="Google Shape;35;p5"/>
          <p:cNvSpPr/>
          <p:nvPr/>
        </p:nvSpPr>
        <p:spPr>
          <a:xfrm>
            <a:off x="11976100" y="0"/>
            <a:ext cx="215900" cy="10795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6" name="Google Shape;36;p5"/>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 Stories_title + text">
  <p:cSld name="1 Stories_title + text">
    <p:spTree>
      <p:nvGrpSpPr>
        <p:cNvPr id="1" name="Shape 37"/>
        <p:cNvGrpSpPr/>
        <p:nvPr/>
      </p:nvGrpSpPr>
      <p:grpSpPr>
        <a:xfrm>
          <a:off x="0" y="0"/>
          <a:ext cx="0" cy="0"/>
          <a:chOff x="0" y="0"/>
          <a:chExt cx="0" cy="0"/>
        </a:xfrm>
      </p:grpSpPr>
      <p:sp>
        <p:nvSpPr>
          <p:cNvPr id="38" name="Google Shape;38;p6"/>
          <p:cNvSpPr/>
          <p:nvPr/>
        </p:nvSpPr>
        <p:spPr>
          <a:xfrm>
            <a:off x="0" y="-1"/>
            <a:ext cx="5257800" cy="3764071"/>
          </a:xfrm>
          <a:prstGeom prst="rect">
            <a:avLst/>
          </a:prstGeom>
          <a:solidFill>
            <a:schemeClr val="dk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6"/>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40" name="Google Shape;40;p6"/>
          <p:cNvSpPr txBox="1">
            <a:spLocks noGrp="1"/>
          </p:cNvSpPr>
          <p:nvPr>
            <p:ph type="title"/>
          </p:nvPr>
        </p:nvSpPr>
        <p:spPr>
          <a:xfrm>
            <a:off x="838200" y="853698"/>
            <a:ext cx="4102100" cy="2734100"/>
          </a:xfrm>
          <a:prstGeom prst="rect">
            <a:avLst/>
          </a:prstGeom>
          <a:noFill/>
          <a:ln>
            <a:noFill/>
          </a:ln>
        </p:spPr>
        <p:txBody>
          <a:bodyPr spcFirstLastPara="1" wrap="square" lIns="91425" tIns="45700" rIns="91425" bIns="45700" rtlCol="0" anchor="t" anchorCtr="0">
            <a:noAutofit/>
          </a:bodyPr>
          <a:lstStyle>
            <a:lvl1pPr marR="0" lvl="0" algn="l" rtl="0">
              <a:lnSpc>
                <a:spcPct val="90000"/>
              </a:lnSpc>
              <a:spcBef>
                <a:spcPts val="0"/>
              </a:spcBef>
              <a:spcAft>
                <a:spcPts val="0"/>
              </a:spcAft>
              <a:buClr>
                <a:schemeClr val="lt1"/>
              </a:buClr>
              <a:buSzPts val="4400"/>
              <a:buFont typeface="Arial Narrow"/>
              <a:buNone/>
              <a:defRPr sz="4400" b="1" i="0" u="none" strike="noStrike" cap="none">
                <a:solidFill>
                  <a:schemeClr val="l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rtl="0"/>
            <a:endParaRPr/>
          </a:p>
        </p:txBody>
      </p:sp>
      <p:sp>
        <p:nvSpPr>
          <p:cNvPr id="41" name="Google Shape;41;p6"/>
          <p:cNvSpPr txBox="1">
            <a:spLocks noGrp="1"/>
          </p:cNvSpPr>
          <p:nvPr>
            <p:ph type="body" idx="1"/>
          </p:nvPr>
        </p:nvSpPr>
        <p:spPr>
          <a:xfrm>
            <a:off x="839788" y="4038600"/>
            <a:ext cx="4418012" cy="2184400"/>
          </a:xfrm>
          <a:prstGeom prst="rect">
            <a:avLst/>
          </a:prstGeom>
          <a:noFill/>
          <a:ln>
            <a:noFill/>
          </a:ln>
        </p:spPr>
        <p:txBody>
          <a:bodyPr spcFirstLastPara="1" wrap="square" lIns="91425" tIns="45700" rIns="91425" bIns="45700" rtlCol="0" anchor="t" anchorCtr="0">
            <a:normAutofit/>
          </a:bodyPr>
          <a:lstStyle>
            <a:lvl1pPr marL="457200" marR="0" lvl="0" indent="-228600" algn="l" rtl="0">
              <a:lnSpc>
                <a:spcPct val="90000"/>
              </a:lnSpc>
              <a:spcBef>
                <a:spcPts val="1000"/>
              </a:spcBef>
              <a:spcAft>
                <a:spcPts val="0"/>
              </a:spcAft>
              <a:buClr>
                <a:schemeClr val="dk2"/>
              </a:buClr>
              <a:buSzPts val="2400"/>
              <a:buFont typeface="Arial"/>
              <a:buNone/>
              <a:defRPr sz="2400" b="1" i="0" u="none" strike="noStrike" cap="none">
                <a:solidFill>
                  <a:schemeClr val="dk2"/>
                </a:solidFill>
                <a:latin typeface="Arial Narrow"/>
                <a:ea typeface="Arial Narrow"/>
                <a:cs typeface="Arial Narrow"/>
                <a:sym typeface="Arial Narrow"/>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42" name="Google Shape;42;p6"/>
          <p:cNvSpPr txBox="1">
            <a:spLocks noGrp="1"/>
          </p:cNvSpPr>
          <p:nvPr>
            <p:ph type="body" idx="2"/>
          </p:nvPr>
        </p:nvSpPr>
        <p:spPr>
          <a:xfrm>
            <a:off x="5422899" y="495300"/>
            <a:ext cx="5929313" cy="5727700"/>
          </a:xfrm>
          <a:prstGeom prst="rect">
            <a:avLst/>
          </a:prstGeom>
          <a:noFill/>
          <a:ln>
            <a:noFill/>
          </a:ln>
        </p:spPr>
        <p:txBody>
          <a:bodyPr spcFirstLastPara="1" wrap="square" lIns="91425" tIns="45700" rIns="91425" bIns="45700" rtlCol="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43" name="Google Shape;43;p6"/>
          <p:cNvSpPr txBox="1">
            <a:spLocks noGrp="1"/>
          </p:cNvSpPr>
          <p:nvPr>
            <p:ph type="body" idx="3"/>
          </p:nvPr>
        </p:nvSpPr>
        <p:spPr>
          <a:xfrm>
            <a:off x="839788" y="495300"/>
            <a:ext cx="4116387" cy="223631"/>
          </a:xfrm>
          <a:prstGeom prst="rect">
            <a:avLst/>
          </a:prstGeom>
          <a:noFill/>
          <a:ln>
            <a:noFill/>
          </a:ln>
        </p:spPr>
        <p:txBody>
          <a:bodyPr spcFirstLastPara="1" wrap="square" lIns="91425" tIns="45700" rIns="91425" bIns="45700" rtlCol="0" anchor="t" anchorCtr="0">
            <a:normAutofit/>
          </a:bodyPr>
          <a:lstStyle>
            <a:lvl1pPr marL="457200" marR="0" lvl="0" indent="-228600" algn="l" rtl="0">
              <a:lnSpc>
                <a:spcPct val="90000"/>
              </a:lnSpc>
              <a:spcBef>
                <a:spcPts val="1000"/>
              </a:spcBef>
              <a:spcAft>
                <a:spcPts val="0"/>
              </a:spcAft>
              <a:buClr>
                <a:schemeClr val="lt2"/>
              </a:buClr>
              <a:buSzPts val="1400"/>
              <a:buFont typeface="Arial"/>
              <a:buNone/>
              <a:defRPr sz="1400" b="1" i="0" u="none" strike="noStrike" cap="none">
                <a:solidFill>
                  <a:schemeClr val="lt2"/>
                </a:solidFill>
                <a:latin typeface="Arial"/>
                <a:ea typeface="Arial"/>
                <a:cs typeface="Arial"/>
                <a:sym typeface="Arial"/>
              </a:defRPr>
            </a:lvl1pPr>
            <a:lvl2pPr marL="914400" marR="0" lvl="1" indent="-228600" algn="l" rtl="0">
              <a:lnSpc>
                <a:spcPct val="90000"/>
              </a:lnSpc>
              <a:spcBef>
                <a:spcPts val="500"/>
              </a:spcBef>
              <a:spcAft>
                <a:spcPts val="0"/>
              </a:spcAft>
              <a:buClr>
                <a:schemeClr val="lt2"/>
              </a:buClr>
              <a:buSzPts val="1200"/>
              <a:buFont typeface="Arial"/>
              <a:buNone/>
              <a:defRPr sz="1200" b="0" i="0" u="none" strike="noStrike" cap="none">
                <a:solidFill>
                  <a:schemeClr val="lt2"/>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2"/>
              </a:buClr>
              <a:buSzPts val="1200"/>
              <a:buFont typeface="Arial"/>
              <a:buNone/>
              <a:defRPr sz="1200" b="0" i="0" u="none" strike="noStrike" cap="none">
                <a:solidFill>
                  <a:schemeClr val="lt2"/>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2"/>
              </a:buClr>
              <a:buSzPts val="1200"/>
              <a:buFont typeface="Arial"/>
              <a:buNone/>
              <a:defRPr sz="1200" b="0" i="0" u="none" strike="noStrike" cap="none">
                <a:solidFill>
                  <a:schemeClr val="lt2"/>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2"/>
              </a:buClr>
              <a:buSzPts val="1200"/>
              <a:buFont typeface="Arial"/>
              <a:buNone/>
              <a:defRPr sz="1200" b="0" i="0" u="none" strike="noStrike" cap="none">
                <a:solidFill>
                  <a:schemeClr val="lt2"/>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44" name="Google Shape;44;p6"/>
          <p:cNvSpPr/>
          <p:nvPr/>
        </p:nvSpPr>
        <p:spPr>
          <a:xfrm>
            <a:off x="0" y="3770945"/>
            <a:ext cx="215900" cy="3093929"/>
          </a:xfrm>
          <a:prstGeom prst="rect">
            <a:avLst/>
          </a:prstGeom>
          <a:solidFill>
            <a:schemeClr val="dk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 name="Google Shape;45;p6"/>
          <p:cNvSpPr/>
          <p:nvPr/>
        </p:nvSpPr>
        <p:spPr>
          <a:xfrm>
            <a:off x="11976100" y="0"/>
            <a:ext cx="215900" cy="1079500"/>
          </a:xfrm>
          <a:prstGeom prst="rect">
            <a:avLst/>
          </a:prstGeom>
          <a:solidFill>
            <a:schemeClr val="dk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 name="Google Shape;46;p6"/>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 box">
  <p:cSld name="text + box">
    <p:spTree>
      <p:nvGrpSpPr>
        <p:cNvPr id="1" name="Shape 47"/>
        <p:cNvGrpSpPr/>
        <p:nvPr/>
      </p:nvGrpSpPr>
      <p:grpSpPr>
        <a:xfrm>
          <a:off x="0" y="0"/>
          <a:ext cx="0" cy="0"/>
          <a:chOff x="0" y="0"/>
          <a:chExt cx="0" cy="0"/>
        </a:xfrm>
      </p:grpSpPr>
      <p:sp>
        <p:nvSpPr>
          <p:cNvPr id="48" name="Google Shape;48;p7"/>
          <p:cNvSpPr txBox="1">
            <a:spLocks noGrp="1"/>
          </p:cNvSpPr>
          <p:nvPr>
            <p:ph type="body" idx="1"/>
          </p:nvPr>
        </p:nvSpPr>
        <p:spPr>
          <a:xfrm>
            <a:off x="839788" y="584200"/>
            <a:ext cx="5076825" cy="3000739"/>
          </a:xfrm>
          <a:prstGeom prst="rect">
            <a:avLst/>
          </a:prstGeom>
          <a:noFill/>
          <a:ln>
            <a:noFill/>
          </a:ln>
        </p:spPr>
        <p:txBody>
          <a:bodyPr spcFirstLastPara="1" wrap="square" lIns="91425" tIns="45700" rIns="91425" bIns="45700" rtlCol="0" anchor="t" anchorCtr="0">
            <a:norm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rgbClr val="898A9B"/>
              </a:buClr>
              <a:buSzPts val="2000"/>
              <a:buFont typeface="Arial"/>
              <a:buNone/>
              <a:defRPr sz="2000" b="0" i="0" u="none" strike="noStrike" cap="none">
                <a:solidFill>
                  <a:srgbClr val="898A9B"/>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98A9B"/>
              </a:buClr>
              <a:buSzPts val="1800"/>
              <a:buFont typeface="Arial"/>
              <a:buNone/>
              <a:defRPr sz="1800" b="0" i="0" u="none" strike="noStrike" cap="none">
                <a:solidFill>
                  <a:srgbClr val="898A9B"/>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9pPr>
          </a:lstStyle>
          <a:p>
            <a:pPr rtl="0"/>
            <a:endParaRPr/>
          </a:p>
        </p:txBody>
      </p:sp>
      <p:sp>
        <p:nvSpPr>
          <p:cNvPr id="49" name="Google Shape;49;p7"/>
          <p:cNvSpPr/>
          <p:nvPr/>
        </p:nvSpPr>
        <p:spPr>
          <a:xfrm>
            <a:off x="219206" y="3757807"/>
            <a:ext cx="11972794" cy="3100193"/>
          </a:xfrm>
          <a:prstGeom prst="rect">
            <a:avLst/>
          </a:prstGeom>
          <a:solidFill>
            <a:schemeClr val="dk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 name="Google Shape;50;p7"/>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51" name="Google Shape;51;p7"/>
          <p:cNvSpPr txBox="1">
            <a:spLocks noGrp="1"/>
          </p:cNvSpPr>
          <p:nvPr>
            <p:ph type="body" idx="2"/>
          </p:nvPr>
        </p:nvSpPr>
        <p:spPr>
          <a:xfrm>
            <a:off x="839788" y="4381500"/>
            <a:ext cx="10507661" cy="1803400"/>
          </a:xfrm>
          <a:prstGeom prst="rect">
            <a:avLst/>
          </a:prstGeom>
          <a:noFill/>
          <a:ln>
            <a:noFill/>
          </a:ln>
        </p:spPr>
        <p:txBody>
          <a:bodyPr spcFirstLastPara="1" wrap="square" lIns="91425" tIns="45700" rIns="91425" bIns="45700" rtlCol="0" anchor="t" anchorCtr="0">
            <a:normAutofit/>
          </a:bodyPr>
          <a:lstStyle>
            <a:lvl1pPr marL="457200" marR="0" lvl="0" indent="-228600" algn="l" rtl="0">
              <a:lnSpc>
                <a:spcPct val="90000"/>
              </a:lnSpc>
              <a:spcBef>
                <a:spcPts val="10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52" name="Google Shape;52;p7"/>
          <p:cNvSpPr txBox="1">
            <a:spLocks noGrp="1"/>
          </p:cNvSpPr>
          <p:nvPr>
            <p:ph type="title"/>
          </p:nvPr>
        </p:nvSpPr>
        <p:spPr>
          <a:xfrm>
            <a:off x="839788" y="4038600"/>
            <a:ext cx="10515600" cy="207791"/>
          </a:xfrm>
          <a:prstGeom prst="rect">
            <a:avLst/>
          </a:prstGeom>
          <a:solidFill>
            <a:schemeClr val="dk2"/>
          </a:solidFill>
          <a:ln>
            <a:noFill/>
          </a:ln>
        </p:spPr>
        <p:txBody>
          <a:bodyPr spcFirstLastPara="1" wrap="square" lIns="91425" tIns="45700" rIns="91425" bIns="45700" rtlCol="0" anchor="t" anchorCtr="0">
            <a:noAutofit/>
          </a:bodyPr>
          <a:lstStyle>
            <a:lvl1pPr marR="0" lvl="0" algn="l" rtl="0">
              <a:lnSpc>
                <a:spcPct val="90000"/>
              </a:lnSpc>
              <a:spcBef>
                <a:spcPts val="0"/>
              </a:spcBef>
              <a:spcAft>
                <a:spcPts val="0"/>
              </a:spcAft>
              <a:buClr>
                <a:schemeClr val="lt1"/>
              </a:buClr>
              <a:buSzPts val="1400"/>
              <a:buFont typeface="Arial"/>
              <a:buNone/>
              <a:defRPr sz="14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rtl="0"/>
            <a:endParaRPr/>
          </a:p>
        </p:txBody>
      </p:sp>
      <p:sp>
        <p:nvSpPr>
          <p:cNvPr id="53" name="Google Shape;53;p7"/>
          <p:cNvSpPr/>
          <p:nvPr/>
        </p:nvSpPr>
        <p:spPr>
          <a:xfrm>
            <a:off x="0" y="3759200"/>
            <a:ext cx="215900" cy="30988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 name="Google Shape;54;p7"/>
          <p:cNvSpPr/>
          <p:nvPr/>
        </p:nvSpPr>
        <p:spPr>
          <a:xfrm>
            <a:off x="11976100" y="0"/>
            <a:ext cx="215900" cy="10795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 name="Google Shape;55;p7"/>
          <p:cNvSpPr txBox="1">
            <a:spLocks noGrp="1"/>
          </p:cNvSpPr>
          <p:nvPr>
            <p:ph type="body" idx="3"/>
          </p:nvPr>
        </p:nvSpPr>
        <p:spPr>
          <a:xfrm>
            <a:off x="6240463" y="584199"/>
            <a:ext cx="5106987" cy="3000739"/>
          </a:xfrm>
          <a:prstGeom prst="rect">
            <a:avLst/>
          </a:prstGeom>
          <a:noFill/>
          <a:ln>
            <a:noFill/>
          </a:ln>
        </p:spPr>
        <p:txBody>
          <a:bodyPr spcFirstLastPara="1" wrap="square" lIns="91425" tIns="45700" rIns="91425" bIns="45700" rtlCol="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56" name="Google Shape;56;p7"/>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image + Title + text">
  <p:cSld name="1_image + Title + text">
    <p:spTree>
      <p:nvGrpSpPr>
        <p:cNvPr id="1" name="Shape 57"/>
        <p:cNvGrpSpPr/>
        <p:nvPr/>
      </p:nvGrpSpPr>
      <p:grpSpPr>
        <a:xfrm>
          <a:off x="0" y="0"/>
          <a:ext cx="0" cy="0"/>
          <a:chOff x="0" y="0"/>
          <a:chExt cx="0" cy="0"/>
        </a:xfrm>
      </p:grpSpPr>
      <p:sp>
        <p:nvSpPr>
          <p:cNvPr id="58" name="Google Shape;58;p8"/>
          <p:cNvSpPr txBox="1">
            <a:spLocks noGrp="1"/>
          </p:cNvSpPr>
          <p:nvPr>
            <p:ph type="body" idx="1"/>
          </p:nvPr>
        </p:nvSpPr>
        <p:spPr>
          <a:xfrm>
            <a:off x="839788" y="1400432"/>
            <a:ext cx="5076825" cy="4761053"/>
          </a:xfrm>
          <a:prstGeom prst="rect">
            <a:avLst/>
          </a:prstGeom>
          <a:noFill/>
          <a:ln>
            <a:noFill/>
          </a:ln>
        </p:spPr>
        <p:txBody>
          <a:bodyPr spcFirstLastPara="1" wrap="square" lIns="91425" tIns="45700" rIns="91425" bIns="45700" rtlCol="0" anchor="t" anchorCtr="0">
            <a:norm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rgbClr val="898A9B"/>
              </a:buClr>
              <a:buSzPts val="2000"/>
              <a:buFont typeface="Arial"/>
              <a:buNone/>
              <a:defRPr sz="2000" b="0" i="0" u="none" strike="noStrike" cap="none">
                <a:solidFill>
                  <a:srgbClr val="898A9B"/>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98A9B"/>
              </a:buClr>
              <a:buSzPts val="1800"/>
              <a:buFont typeface="Arial"/>
              <a:buNone/>
              <a:defRPr sz="1800" b="0" i="0" u="none" strike="noStrike" cap="none">
                <a:solidFill>
                  <a:srgbClr val="898A9B"/>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9pPr>
          </a:lstStyle>
          <a:p>
            <a:pPr rtl="0"/>
            <a:endParaRPr/>
          </a:p>
        </p:txBody>
      </p:sp>
      <p:sp>
        <p:nvSpPr>
          <p:cNvPr id="59" name="Google Shape;59;p8"/>
          <p:cNvSpPr/>
          <p:nvPr/>
        </p:nvSpPr>
        <p:spPr>
          <a:xfrm>
            <a:off x="6502400" y="3771900"/>
            <a:ext cx="5689600" cy="3086100"/>
          </a:xfrm>
          <a:prstGeom prst="rect">
            <a:avLst/>
          </a:prstGeom>
          <a:solidFill>
            <a:schemeClr val="dk1"/>
          </a:solidFill>
          <a:ln w="12700" cap="flat" cmpd="sng">
            <a:solidFill>
              <a:srgbClr val="B4AB88"/>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 name="Google Shape;60;p8"/>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61" name="Google Shape;61;p8"/>
          <p:cNvSpPr>
            <a:spLocks noGrp="1"/>
          </p:cNvSpPr>
          <p:nvPr>
            <p:ph type="pic" idx="2"/>
          </p:nvPr>
        </p:nvSpPr>
        <p:spPr>
          <a:xfrm>
            <a:off x="6502400" y="1400432"/>
            <a:ext cx="4849812" cy="4761052"/>
          </a:xfrm>
          <a:prstGeom prst="rect">
            <a:avLst/>
          </a:prstGeom>
          <a:noFill/>
          <a:ln>
            <a:noFill/>
          </a:ln>
        </p:spPr>
      </p:sp>
      <p:sp>
        <p:nvSpPr>
          <p:cNvPr id="62" name="Google Shape;62;p8"/>
          <p:cNvSpPr/>
          <p:nvPr/>
        </p:nvSpPr>
        <p:spPr>
          <a:xfrm>
            <a:off x="0" y="3759200"/>
            <a:ext cx="215900" cy="30988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 name="Google Shape;63;p8"/>
          <p:cNvSpPr/>
          <p:nvPr/>
        </p:nvSpPr>
        <p:spPr>
          <a:xfrm>
            <a:off x="11976100" y="0"/>
            <a:ext cx="215900" cy="10795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 name="Google Shape;64;p8"/>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
        <p:nvSpPr>
          <p:cNvPr id="65" name="Google Shape;65;p8"/>
          <p:cNvSpPr txBox="1">
            <a:spLocks noGrp="1"/>
          </p:cNvSpPr>
          <p:nvPr>
            <p:ph type="body" idx="3"/>
          </p:nvPr>
        </p:nvSpPr>
        <p:spPr>
          <a:xfrm>
            <a:off x="839788" y="356992"/>
            <a:ext cx="10512425" cy="722508"/>
          </a:xfrm>
          <a:prstGeom prst="rect">
            <a:avLst/>
          </a:prstGeom>
          <a:noFill/>
          <a:ln>
            <a:noFill/>
          </a:ln>
        </p:spPr>
        <p:txBody>
          <a:bodyPr spcFirstLastPara="1" wrap="square" lIns="91425" tIns="45700" rIns="91425" bIns="45700" rtlCol="0" anchor="t" anchorCtr="0">
            <a:noAutofit/>
          </a:bodyPr>
          <a:lstStyle>
            <a:lvl1pPr marL="457200" marR="0" lvl="0" indent="-228600" algn="ctr" rtl="0">
              <a:lnSpc>
                <a:spcPct val="90000"/>
              </a:lnSpc>
              <a:spcBef>
                <a:spcPts val="1000"/>
              </a:spcBef>
              <a:spcAft>
                <a:spcPts val="0"/>
              </a:spcAft>
              <a:buClr>
                <a:schemeClr val="dk2"/>
              </a:buClr>
              <a:buSzPts val="4400"/>
              <a:buFont typeface="Arial"/>
              <a:buNone/>
              <a:defRPr sz="4400" b="1" i="0" u="none" strike="noStrike" cap="none">
                <a:solidFill>
                  <a:schemeClr val="dk2"/>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
        <p:cNvGrpSpPr/>
        <p:nvPr/>
      </p:nvGrpSpPr>
      <p:grpSpPr>
        <a:xfrm>
          <a:off x="0" y="0"/>
          <a:ext cx="0" cy="0"/>
          <a:chOff x="0" y="0"/>
          <a:chExt cx="0" cy="0"/>
        </a:xfrm>
      </p:grpSpPr>
      <p:sp>
        <p:nvSpPr>
          <p:cNvPr id="67" name="Google Shape;67;p9"/>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rtlCol="0" anchor="t" anchorCtr="0">
            <a:noAutofit/>
          </a:bodyPr>
          <a:lstStyle>
            <a:lvl1pPr marR="0" lvl="0" algn="l" rtl="0">
              <a:lnSpc>
                <a:spcPct val="90000"/>
              </a:lnSpc>
              <a:spcBef>
                <a:spcPts val="0"/>
              </a:spcBef>
              <a:spcAft>
                <a:spcPts val="0"/>
              </a:spcAft>
              <a:buClr>
                <a:schemeClr val="dk1"/>
              </a:buClr>
              <a:buSzPts val="4400"/>
              <a:buFont typeface="Arial Narrow"/>
              <a:buNone/>
              <a:defRPr sz="4400" b="1" i="0" u="none" strike="noStrike" cap="none">
                <a:solidFill>
                  <a:schemeClr val="dk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rtl="0"/>
            <a:endParaRPr/>
          </a:p>
        </p:txBody>
      </p:sp>
      <p:sp>
        <p:nvSpPr>
          <p:cNvPr id="68" name="Google Shape;68;p9"/>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rtlCol="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69" name="Google Shape;69;p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rtlCol="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rtl="0"/>
            <a:endParaRPr/>
          </a:p>
        </p:txBody>
      </p:sp>
      <p:sp>
        <p:nvSpPr>
          <p:cNvPr id="70" name="Google Shape;70;p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rtlCol="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rtl="0"/>
            <a:endParaRPr/>
          </a:p>
        </p:txBody>
      </p:sp>
      <p:sp>
        <p:nvSpPr>
          <p:cNvPr id="71" name="Google Shape;71;p9"/>
          <p:cNvSpPr txBox="1">
            <a:spLocks noGrp="1"/>
          </p:cNvSpPr>
          <p:nvPr>
            <p:ph type="sldNum" idx="12"/>
          </p:nvPr>
        </p:nvSpPr>
        <p:spPr>
          <a:xfrm>
            <a:off x="5861098" y="6356350"/>
            <a:ext cx="469804"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ver">
  <p:cSld name="cover">
    <p:bg>
      <p:bgPr>
        <a:solidFill>
          <a:schemeClr val="dk1"/>
        </a:solidFill>
        <a:effectLst/>
      </p:bgPr>
    </p:bg>
    <p:spTree>
      <p:nvGrpSpPr>
        <p:cNvPr id="1" name="Shape 72"/>
        <p:cNvGrpSpPr/>
        <p:nvPr/>
      </p:nvGrpSpPr>
      <p:grpSpPr>
        <a:xfrm>
          <a:off x="0" y="0"/>
          <a:ext cx="0" cy="0"/>
          <a:chOff x="0" y="0"/>
          <a:chExt cx="0" cy="0"/>
        </a:xfrm>
      </p:grpSpPr>
      <p:sp>
        <p:nvSpPr>
          <p:cNvPr id="73" name="Google Shape;73;p10"/>
          <p:cNvSpPr>
            <a:spLocks noGrp="1"/>
          </p:cNvSpPr>
          <p:nvPr>
            <p:ph type="pic" idx="2"/>
          </p:nvPr>
        </p:nvSpPr>
        <p:spPr>
          <a:xfrm>
            <a:off x="0" y="0"/>
            <a:ext cx="12192000" cy="6858000"/>
          </a:xfrm>
          <a:prstGeom prst="rect">
            <a:avLst/>
          </a:prstGeom>
          <a:noFill/>
          <a:ln>
            <a:noFill/>
          </a:ln>
        </p:spPr>
      </p:sp>
      <p:pic>
        <p:nvPicPr>
          <p:cNvPr id="74" name="Google Shape;74;p10"/>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75" name="Google Shape;75;p10"/>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76" name="Google Shape;76;p10"/>
          <p:cNvPicPr preferRelativeResize="0"/>
          <p:nvPr/>
        </p:nvPicPr>
        <p:blipFill rotWithShape="1">
          <a:blip r:embed="rId4">
            <a:alphaModFix/>
          </a:blip>
          <a:srcRect/>
          <a:stretch/>
        </p:blipFill>
        <p:spPr>
          <a:xfrm>
            <a:off x="0" y="0"/>
            <a:ext cx="12192000" cy="6858000"/>
          </a:xfrm>
          <a:prstGeom prst="rect">
            <a:avLst/>
          </a:prstGeom>
          <a:noFill/>
          <a:ln>
            <a:noFill/>
          </a:ln>
        </p:spPr>
      </p:pic>
      <p:pic>
        <p:nvPicPr>
          <p:cNvPr id="77" name="Google Shape;77;p10"/>
          <p:cNvPicPr preferRelativeResize="0"/>
          <p:nvPr/>
        </p:nvPicPr>
        <p:blipFill rotWithShape="1">
          <a:blip r:embed="rId5">
            <a:alphaModFix/>
          </a:blip>
          <a:srcRect/>
          <a:stretch/>
        </p:blipFill>
        <p:spPr>
          <a:xfrm>
            <a:off x="0" y="0"/>
            <a:ext cx="12192000" cy="6858000"/>
          </a:xfrm>
          <a:prstGeom prst="rect">
            <a:avLst/>
          </a:prstGeom>
          <a:noFill/>
          <a:ln>
            <a:noFill/>
          </a:ln>
        </p:spPr>
      </p:pic>
      <p:pic>
        <p:nvPicPr>
          <p:cNvPr id="78" name="Google Shape;78;p10"/>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79" name="Google Shape;79;p10"/>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80" name="Google Shape;80;p10"/>
          <p:cNvPicPr preferRelativeResize="0"/>
          <p:nvPr/>
        </p:nvPicPr>
        <p:blipFill rotWithShape="1">
          <a:blip r:embed="rId4">
            <a:alphaModFix/>
          </a:blip>
          <a:srcRect/>
          <a:stretch/>
        </p:blipFill>
        <p:spPr>
          <a:xfrm>
            <a:off x="0" y="0"/>
            <a:ext cx="12192000" cy="6858000"/>
          </a:xfrm>
          <a:prstGeom prst="rect">
            <a:avLst/>
          </a:prstGeom>
          <a:noFill/>
          <a:ln>
            <a:noFill/>
          </a:ln>
        </p:spPr>
      </p:pic>
      <p:pic>
        <p:nvPicPr>
          <p:cNvPr id="81" name="Google Shape;81;p10"/>
          <p:cNvPicPr preferRelativeResize="0"/>
          <p:nvPr/>
        </p:nvPicPr>
        <p:blipFill rotWithShape="1">
          <a:blip r:embed="rId5">
            <a:alphaModFix/>
          </a:blip>
          <a:srcRect/>
          <a:stretch/>
        </p:blipFill>
        <p:spPr>
          <a:xfrm>
            <a:off x="0" y="0"/>
            <a:ext cx="12192000"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subtitle" type="title">
  <p:cSld name="TITLE">
    <p:bg>
      <p:bgPr>
        <a:solidFill>
          <a:schemeClr val="dk1"/>
        </a:solidFill>
        <a:effectLst/>
      </p:bgPr>
    </p:bg>
    <p:spTree>
      <p:nvGrpSpPr>
        <p:cNvPr id="1" name="Shape 82"/>
        <p:cNvGrpSpPr/>
        <p:nvPr/>
      </p:nvGrpSpPr>
      <p:grpSpPr>
        <a:xfrm>
          <a:off x="0" y="0"/>
          <a:ext cx="0" cy="0"/>
          <a:chOff x="0" y="0"/>
          <a:chExt cx="0" cy="0"/>
        </a:xfrm>
      </p:grpSpPr>
      <p:sp>
        <p:nvSpPr>
          <p:cNvPr id="83" name="Google Shape;83;p11"/>
          <p:cNvSpPr txBox="1">
            <a:spLocks noGrp="1"/>
          </p:cNvSpPr>
          <p:nvPr>
            <p:ph type="ctrTitle"/>
          </p:nvPr>
        </p:nvSpPr>
        <p:spPr>
          <a:xfrm>
            <a:off x="838200" y="602166"/>
            <a:ext cx="10515600" cy="3728534"/>
          </a:xfrm>
          <a:prstGeom prst="rect">
            <a:avLst/>
          </a:prstGeom>
          <a:noFill/>
          <a:ln>
            <a:noFill/>
          </a:ln>
        </p:spPr>
        <p:txBody>
          <a:bodyPr spcFirstLastPara="1" wrap="square" lIns="91425" tIns="45700" rIns="91425" bIns="45700" rtlCol="0" anchor="t" anchorCtr="0">
            <a:noAutofit/>
          </a:bodyPr>
          <a:lstStyle>
            <a:lvl1pPr marR="0" lvl="0" algn="ctr" rtl="0">
              <a:lnSpc>
                <a:spcPct val="90000"/>
              </a:lnSpc>
              <a:spcBef>
                <a:spcPts val="0"/>
              </a:spcBef>
              <a:spcAft>
                <a:spcPts val="0"/>
              </a:spcAft>
              <a:buClr>
                <a:schemeClr val="lt1"/>
              </a:buClr>
              <a:buSzPts val="8000"/>
              <a:buFont typeface="Arial Narrow"/>
              <a:buNone/>
              <a:defRPr sz="8000" b="1" i="0" u="none" strike="noStrike" cap="none">
                <a:solidFill>
                  <a:schemeClr val="l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rtl="0"/>
            <a:endParaRPr/>
          </a:p>
        </p:txBody>
      </p:sp>
      <p:sp>
        <p:nvSpPr>
          <p:cNvPr id="84" name="Google Shape;84;p11"/>
          <p:cNvSpPr txBox="1">
            <a:spLocks noGrp="1"/>
          </p:cNvSpPr>
          <p:nvPr>
            <p:ph type="subTitle" idx="1"/>
          </p:nvPr>
        </p:nvSpPr>
        <p:spPr>
          <a:xfrm>
            <a:off x="838200" y="4496373"/>
            <a:ext cx="10515600" cy="1759461"/>
          </a:xfrm>
          <a:prstGeom prst="rect">
            <a:avLst/>
          </a:prstGeom>
          <a:noFill/>
          <a:ln>
            <a:noFill/>
          </a:ln>
        </p:spPr>
        <p:txBody>
          <a:bodyPr spcFirstLastPara="1" wrap="square" lIns="91425" tIns="45700" rIns="91425" bIns="45700" rtlCol="0" anchor="t" anchorCtr="0">
            <a:normAutofit/>
          </a:bodyPr>
          <a:lstStyle>
            <a:lvl1pPr marR="0" lvl="0" algn="ctr" rtl="0">
              <a:lnSpc>
                <a:spcPct val="90000"/>
              </a:lnSpc>
              <a:spcBef>
                <a:spcPts val="1000"/>
              </a:spcBef>
              <a:spcAft>
                <a:spcPts val="0"/>
              </a:spcAft>
              <a:buClr>
                <a:schemeClr val="lt2"/>
              </a:buClr>
              <a:buSzPts val="2400"/>
              <a:buFont typeface="Arial"/>
              <a:buNone/>
              <a:defRPr sz="2400" b="1" i="0" u="none" strike="noStrike" cap="none">
                <a:solidFill>
                  <a:schemeClr val="lt2"/>
                </a:solidFill>
                <a:latin typeface="Arial"/>
                <a:ea typeface="Arial"/>
                <a:cs typeface="Arial"/>
                <a:sym typeface="Arial"/>
              </a:defRPr>
            </a:lvl1pPr>
            <a:lvl2pPr marR="0" lvl="1"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2pPr>
            <a:lvl3pPr marR="0" lvl="2"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3pPr>
            <a:lvl4pPr marR="0" lvl="3"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4pPr>
            <a:lvl5pPr marR="0" lvl="4"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5pPr>
            <a:lvl6pPr marR="0" lvl="5"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6pPr>
            <a:lvl7pPr marR="0" lvl="6"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7pPr>
            <a:lvl8pPr marR="0" lvl="7"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8pPr>
            <a:lvl9pPr marR="0" lvl="8"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9pPr>
          </a:lstStyle>
          <a:p>
            <a:pPr rtl="0"/>
            <a:endParaRPr/>
          </a:p>
        </p:txBody>
      </p:sp>
      <p:sp>
        <p:nvSpPr>
          <p:cNvPr id="85" name="Google Shape;85;p11"/>
          <p:cNvSpPr/>
          <p:nvPr/>
        </p:nvSpPr>
        <p:spPr>
          <a:xfrm>
            <a:off x="5968240" y="6412570"/>
            <a:ext cx="255520" cy="255520"/>
          </a:xfrm>
          <a:prstGeom prst="ellipse">
            <a:avLst/>
          </a:prstGeom>
          <a:no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
        <p:nvSpPr>
          <p:cNvPr id="86" name="Google Shape;86;p11"/>
          <p:cNvSpPr/>
          <p:nvPr/>
        </p:nvSpPr>
        <p:spPr>
          <a:xfrm>
            <a:off x="0" y="3759200"/>
            <a:ext cx="215900" cy="3098800"/>
          </a:xfrm>
          <a:prstGeom prst="rect">
            <a:avLst/>
          </a:prstGeom>
          <a:solidFill>
            <a:schemeClr val="dk2"/>
          </a:solid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 name="Google Shape;87;p11"/>
          <p:cNvSpPr/>
          <p:nvPr/>
        </p:nvSpPr>
        <p:spPr>
          <a:xfrm>
            <a:off x="11976100" y="0"/>
            <a:ext cx="215900" cy="1079500"/>
          </a:xfrm>
          <a:prstGeom prst="rect">
            <a:avLst/>
          </a:prstGeom>
          <a:solidFill>
            <a:schemeClr val="dk2"/>
          </a:solid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 name="Google Shape;88;p11"/>
          <p:cNvSpPr txBox="1">
            <a:spLocks noGrp="1"/>
          </p:cNvSpPr>
          <p:nvPr>
            <p:ph type="sldNum" idx="12"/>
          </p:nvPr>
        </p:nvSpPr>
        <p:spPr>
          <a:xfrm>
            <a:off x="5861098" y="6356350"/>
            <a:ext cx="469804"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sz="1000" b="0" i="0" u="none" strike="noStrike" cap="none">
                <a:solidFill>
                  <a:schemeClr val="lt2"/>
                </a:solidFill>
                <a:latin typeface="Arial"/>
                <a:ea typeface="Arial"/>
                <a:cs typeface="Arial"/>
                <a:sym typeface="Arial"/>
              </a:defRPr>
            </a:lvl1pPr>
            <a:lvl2pPr marL="0" lvl="1" indent="0" algn="ctr">
              <a:spcBef>
                <a:spcPts val="0"/>
              </a:spcBef>
              <a:buNone/>
              <a:defRPr sz="1000" b="0" i="0" u="none" strike="noStrike" cap="none">
                <a:solidFill>
                  <a:schemeClr val="lt2"/>
                </a:solidFill>
                <a:latin typeface="Arial"/>
                <a:ea typeface="Arial"/>
                <a:cs typeface="Arial"/>
                <a:sym typeface="Arial"/>
              </a:defRPr>
            </a:lvl2pPr>
            <a:lvl3pPr marL="0" lvl="2" indent="0" algn="ctr">
              <a:spcBef>
                <a:spcPts val="0"/>
              </a:spcBef>
              <a:buNone/>
              <a:defRPr sz="1000" b="0" i="0" u="none" strike="noStrike" cap="none">
                <a:solidFill>
                  <a:schemeClr val="lt2"/>
                </a:solidFill>
                <a:latin typeface="Arial"/>
                <a:ea typeface="Arial"/>
                <a:cs typeface="Arial"/>
                <a:sym typeface="Arial"/>
              </a:defRPr>
            </a:lvl3pPr>
            <a:lvl4pPr marL="0" lvl="3" indent="0" algn="ctr">
              <a:spcBef>
                <a:spcPts val="0"/>
              </a:spcBef>
              <a:buNone/>
              <a:defRPr sz="1000" b="0" i="0" u="none" strike="noStrike" cap="none">
                <a:solidFill>
                  <a:schemeClr val="lt2"/>
                </a:solidFill>
                <a:latin typeface="Arial"/>
                <a:ea typeface="Arial"/>
                <a:cs typeface="Arial"/>
                <a:sym typeface="Arial"/>
              </a:defRPr>
            </a:lvl4pPr>
            <a:lvl5pPr marL="0" lvl="4" indent="0" algn="ctr">
              <a:spcBef>
                <a:spcPts val="0"/>
              </a:spcBef>
              <a:buNone/>
              <a:defRPr sz="1000" b="0" i="0" u="none" strike="noStrike" cap="none">
                <a:solidFill>
                  <a:schemeClr val="lt2"/>
                </a:solidFill>
                <a:latin typeface="Arial"/>
                <a:ea typeface="Arial"/>
                <a:cs typeface="Arial"/>
                <a:sym typeface="Arial"/>
              </a:defRPr>
            </a:lvl5pPr>
            <a:lvl6pPr marL="0" lvl="5" indent="0" algn="ctr">
              <a:spcBef>
                <a:spcPts val="0"/>
              </a:spcBef>
              <a:buNone/>
              <a:defRPr sz="1000" b="0" i="0" u="none" strike="noStrike" cap="none">
                <a:solidFill>
                  <a:schemeClr val="lt2"/>
                </a:solidFill>
                <a:latin typeface="Arial"/>
                <a:ea typeface="Arial"/>
                <a:cs typeface="Arial"/>
                <a:sym typeface="Arial"/>
              </a:defRPr>
            </a:lvl6pPr>
            <a:lvl7pPr marL="0" lvl="6" indent="0" algn="ctr">
              <a:spcBef>
                <a:spcPts val="0"/>
              </a:spcBef>
              <a:buNone/>
              <a:defRPr sz="1000" b="0" i="0" u="none" strike="noStrike" cap="none">
                <a:solidFill>
                  <a:schemeClr val="lt2"/>
                </a:solidFill>
                <a:latin typeface="Arial"/>
                <a:ea typeface="Arial"/>
                <a:cs typeface="Arial"/>
                <a:sym typeface="Arial"/>
              </a:defRPr>
            </a:lvl7pPr>
            <a:lvl8pPr marL="0" lvl="7" indent="0" algn="ctr">
              <a:spcBef>
                <a:spcPts val="0"/>
              </a:spcBef>
              <a:buNone/>
              <a:defRPr sz="1000" b="0" i="0" u="none" strike="noStrike" cap="none">
                <a:solidFill>
                  <a:schemeClr val="lt2"/>
                </a:solidFill>
                <a:latin typeface="Arial"/>
                <a:ea typeface="Arial"/>
                <a:cs typeface="Arial"/>
                <a:sym typeface="Arial"/>
              </a:defRPr>
            </a:lvl8pPr>
            <a:lvl9pPr marL="0" lvl="8" indent="0" algn="ctr">
              <a:spcBef>
                <a:spcPts val="0"/>
              </a:spcBef>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sldNum" idx="12"/>
          </p:nvPr>
        </p:nvSpPr>
        <p:spPr>
          <a:xfrm>
            <a:off x="5861098" y="6356350"/>
            <a:ext cx="469804" cy="365125"/>
          </a:xfrm>
          <a:prstGeom prst="rect">
            <a:avLst/>
          </a:prstGeom>
          <a:noFill/>
          <a:ln>
            <a:noFill/>
          </a:ln>
        </p:spPr>
        <p:txBody>
          <a:bodyPr spcFirstLastPara="1" wrap="square" lIns="91425" tIns="45700" rIns="91425" bIns="45700" rtlCol="0" anchor="ctr" anchorCtr="0">
            <a:noAutofit/>
          </a:bodyPr>
          <a:lstStyle>
            <a:lvl1pPr marL="0" marR="0" lvl="0" indent="0" algn="ctr" rtl="0">
              <a:spcBef>
                <a:spcPts val="0"/>
              </a:spcBef>
              <a:buNone/>
              <a:defRPr sz="1000" b="0" i="0" u="none" strike="noStrike" cap="none">
                <a:solidFill>
                  <a:schemeClr val="lt2"/>
                </a:solidFill>
                <a:latin typeface="Arial"/>
                <a:ea typeface="Arial"/>
                <a:cs typeface="Arial"/>
                <a:sym typeface="Arial"/>
              </a:defRPr>
            </a:lvl1pPr>
            <a:lvl2pPr marL="0" marR="0" lvl="1" indent="0" algn="ctr" rtl="0">
              <a:spcBef>
                <a:spcPts val="0"/>
              </a:spcBef>
              <a:buNone/>
              <a:defRPr sz="1000" b="0" i="0" u="none" strike="noStrike" cap="none">
                <a:solidFill>
                  <a:schemeClr val="lt2"/>
                </a:solidFill>
                <a:latin typeface="Arial"/>
                <a:ea typeface="Arial"/>
                <a:cs typeface="Arial"/>
                <a:sym typeface="Arial"/>
              </a:defRPr>
            </a:lvl2pPr>
            <a:lvl3pPr marL="0" marR="0" lvl="2" indent="0" algn="ctr" rtl="0">
              <a:spcBef>
                <a:spcPts val="0"/>
              </a:spcBef>
              <a:buNone/>
              <a:defRPr sz="1000" b="0" i="0" u="none" strike="noStrike" cap="none">
                <a:solidFill>
                  <a:schemeClr val="lt2"/>
                </a:solidFill>
                <a:latin typeface="Arial"/>
                <a:ea typeface="Arial"/>
                <a:cs typeface="Arial"/>
                <a:sym typeface="Arial"/>
              </a:defRPr>
            </a:lvl3pPr>
            <a:lvl4pPr marL="0" marR="0" lvl="3" indent="0" algn="ctr" rtl="0">
              <a:spcBef>
                <a:spcPts val="0"/>
              </a:spcBef>
              <a:buNone/>
              <a:defRPr sz="1000" b="0" i="0" u="none" strike="noStrike" cap="none">
                <a:solidFill>
                  <a:schemeClr val="lt2"/>
                </a:solidFill>
                <a:latin typeface="Arial"/>
                <a:ea typeface="Arial"/>
                <a:cs typeface="Arial"/>
                <a:sym typeface="Arial"/>
              </a:defRPr>
            </a:lvl4pPr>
            <a:lvl5pPr marL="0" marR="0" lvl="4" indent="0" algn="ctr" rtl="0">
              <a:spcBef>
                <a:spcPts val="0"/>
              </a:spcBef>
              <a:buNone/>
              <a:defRPr sz="1000" b="0" i="0" u="none" strike="noStrike" cap="none">
                <a:solidFill>
                  <a:schemeClr val="lt2"/>
                </a:solidFill>
                <a:latin typeface="Arial"/>
                <a:ea typeface="Arial"/>
                <a:cs typeface="Arial"/>
                <a:sym typeface="Arial"/>
              </a:defRPr>
            </a:lvl5pPr>
            <a:lvl6pPr marL="0" marR="0" lvl="5" indent="0" algn="ctr" rtl="0">
              <a:spcBef>
                <a:spcPts val="0"/>
              </a:spcBef>
              <a:buNone/>
              <a:defRPr sz="1000" b="0" i="0" u="none" strike="noStrike" cap="none">
                <a:solidFill>
                  <a:schemeClr val="lt2"/>
                </a:solidFill>
                <a:latin typeface="Arial"/>
                <a:ea typeface="Arial"/>
                <a:cs typeface="Arial"/>
                <a:sym typeface="Arial"/>
              </a:defRPr>
            </a:lvl6pPr>
            <a:lvl7pPr marL="0" marR="0" lvl="6" indent="0" algn="ctr" rtl="0">
              <a:spcBef>
                <a:spcPts val="0"/>
              </a:spcBef>
              <a:buNone/>
              <a:defRPr sz="1000" b="0" i="0" u="none" strike="noStrike" cap="none">
                <a:solidFill>
                  <a:schemeClr val="lt2"/>
                </a:solidFill>
                <a:latin typeface="Arial"/>
                <a:ea typeface="Arial"/>
                <a:cs typeface="Arial"/>
                <a:sym typeface="Arial"/>
              </a:defRPr>
            </a:lvl7pPr>
            <a:lvl8pPr marL="0" marR="0" lvl="7" indent="0" algn="ctr" rtl="0">
              <a:spcBef>
                <a:spcPts val="0"/>
              </a:spcBef>
              <a:buNone/>
              <a:defRPr sz="1000" b="0" i="0" u="none" strike="noStrike" cap="none">
                <a:solidFill>
                  <a:schemeClr val="lt2"/>
                </a:solidFill>
                <a:latin typeface="Arial"/>
                <a:ea typeface="Arial"/>
                <a:cs typeface="Arial"/>
                <a:sym typeface="Arial"/>
              </a:defRPr>
            </a:lvl8pPr>
            <a:lvl9pPr marL="0" marR="0" lvl="8" indent="0" algn="ctr" rtl="0">
              <a:spcBef>
                <a:spcPts val="0"/>
              </a:spcBef>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29">
          <p15:clr>
            <a:srgbClr val="F26B43"/>
          </p15:clr>
        </p15:guide>
        <p15:guide id="2" pos="7151">
          <p15:clr>
            <a:srgbClr val="F26B43"/>
          </p15:clr>
        </p15:guide>
        <p15:guide id="3" orient="horz" pos="368">
          <p15:clr>
            <a:srgbClr val="F26B43"/>
          </p15:clr>
        </p15:guide>
        <p15:guide id="4" orient="horz" pos="3997">
          <p15:clr>
            <a:srgbClr val="F26B43"/>
          </p15:clr>
        </p15:guide>
        <p15:guide id="5" pos="3727">
          <p15:clr>
            <a:srgbClr val="F26B43"/>
          </p15:clr>
        </p15:guide>
        <p15:guide id="6" pos="393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
        <p:cNvGrpSpPr/>
        <p:nvPr/>
      </p:nvGrpSpPr>
      <p:grpSpPr>
        <a:xfrm>
          <a:off x="0" y="0"/>
          <a:ext cx="0" cy="0"/>
          <a:chOff x="0" y="0"/>
          <a:chExt cx="0" cy="0"/>
        </a:xfrm>
      </p:grpSpPr>
      <p:sp>
        <p:nvSpPr>
          <p:cNvPr id="29" name="Google Shape;29;p4"/>
          <p:cNvSpPr txBox="1">
            <a:spLocks noGrp="1"/>
          </p:cNvSpPr>
          <p:nvPr>
            <p:ph type="sldNum" idx="12"/>
          </p:nvPr>
        </p:nvSpPr>
        <p:spPr>
          <a:xfrm>
            <a:off x="5861098" y="6356350"/>
            <a:ext cx="469804" cy="365125"/>
          </a:xfrm>
          <a:prstGeom prst="rect">
            <a:avLst/>
          </a:prstGeom>
          <a:noFill/>
          <a:ln>
            <a:noFill/>
          </a:ln>
        </p:spPr>
        <p:txBody>
          <a:bodyPr spcFirstLastPara="1" wrap="square" lIns="91425" tIns="45700" rIns="91425" bIns="45700" rtlCol="0" anchor="ctr" anchorCtr="0">
            <a:noAutofit/>
          </a:bodyPr>
          <a:lstStyle>
            <a:lvl1pPr marL="0" marR="0" lvl="0" indent="0" algn="ctr" rtl="0">
              <a:spcBef>
                <a:spcPts val="0"/>
              </a:spcBef>
              <a:buNone/>
              <a:defRPr sz="1000" b="0" i="0" u="none" strike="noStrike" cap="none">
                <a:solidFill>
                  <a:schemeClr val="dk2"/>
                </a:solidFill>
                <a:latin typeface="Arial"/>
                <a:ea typeface="Arial"/>
                <a:cs typeface="Arial"/>
                <a:sym typeface="Arial"/>
              </a:defRPr>
            </a:lvl1pPr>
            <a:lvl2pPr marL="0" marR="0" lvl="1" indent="0" algn="ctr" rtl="0">
              <a:spcBef>
                <a:spcPts val="0"/>
              </a:spcBef>
              <a:buNone/>
              <a:defRPr sz="1000" b="0" i="0" u="none" strike="noStrike" cap="none">
                <a:solidFill>
                  <a:schemeClr val="dk2"/>
                </a:solidFill>
                <a:latin typeface="Arial"/>
                <a:ea typeface="Arial"/>
                <a:cs typeface="Arial"/>
                <a:sym typeface="Arial"/>
              </a:defRPr>
            </a:lvl2pPr>
            <a:lvl3pPr marL="0" marR="0" lvl="2" indent="0" algn="ctr" rtl="0">
              <a:spcBef>
                <a:spcPts val="0"/>
              </a:spcBef>
              <a:buNone/>
              <a:defRPr sz="1000" b="0" i="0" u="none" strike="noStrike" cap="none">
                <a:solidFill>
                  <a:schemeClr val="dk2"/>
                </a:solidFill>
                <a:latin typeface="Arial"/>
                <a:ea typeface="Arial"/>
                <a:cs typeface="Arial"/>
                <a:sym typeface="Arial"/>
              </a:defRPr>
            </a:lvl3pPr>
            <a:lvl4pPr marL="0" marR="0" lvl="3" indent="0" algn="ctr" rtl="0">
              <a:spcBef>
                <a:spcPts val="0"/>
              </a:spcBef>
              <a:buNone/>
              <a:defRPr sz="1000" b="0" i="0" u="none" strike="noStrike" cap="none">
                <a:solidFill>
                  <a:schemeClr val="dk2"/>
                </a:solidFill>
                <a:latin typeface="Arial"/>
                <a:ea typeface="Arial"/>
                <a:cs typeface="Arial"/>
                <a:sym typeface="Arial"/>
              </a:defRPr>
            </a:lvl4pPr>
            <a:lvl5pPr marL="0" marR="0" lvl="4" indent="0" algn="ctr" rtl="0">
              <a:spcBef>
                <a:spcPts val="0"/>
              </a:spcBef>
              <a:buNone/>
              <a:defRPr sz="1000" b="0" i="0" u="none" strike="noStrike" cap="none">
                <a:solidFill>
                  <a:schemeClr val="dk2"/>
                </a:solidFill>
                <a:latin typeface="Arial"/>
                <a:ea typeface="Arial"/>
                <a:cs typeface="Arial"/>
                <a:sym typeface="Arial"/>
              </a:defRPr>
            </a:lvl5pPr>
            <a:lvl6pPr marL="0" marR="0" lvl="5" indent="0" algn="ctr" rtl="0">
              <a:spcBef>
                <a:spcPts val="0"/>
              </a:spcBef>
              <a:buNone/>
              <a:defRPr sz="1000" b="0" i="0" u="none" strike="noStrike" cap="none">
                <a:solidFill>
                  <a:schemeClr val="dk2"/>
                </a:solidFill>
                <a:latin typeface="Arial"/>
                <a:ea typeface="Arial"/>
                <a:cs typeface="Arial"/>
                <a:sym typeface="Arial"/>
              </a:defRPr>
            </a:lvl6pPr>
            <a:lvl7pPr marL="0" marR="0" lvl="6" indent="0" algn="ctr" rtl="0">
              <a:spcBef>
                <a:spcPts val="0"/>
              </a:spcBef>
              <a:buNone/>
              <a:defRPr sz="1000" b="0" i="0" u="none" strike="noStrike" cap="none">
                <a:solidFill>
                  <a:schemeClr val="dk2"/>
                </a:solidFill>
                <a:latin typeface="Arial"/>
                <a:ea typeface="Arial"/>
                <a:cs typeface="Arial"/>
                <a:sym typeface="Arial"/>
              </a:defRPr>
            </a:lvl7pPr>
            <a:lvl8pPr marL="0" marR="0" lvl="7" indent="0" algn="ctr" rtl="0">
              <a:spcBef>
                <a:spcPts val="0"/>
              </a:spcBef>
              <a:buNone/>
              <a:defRPr sz="1000" b="0" i="0" u="none" strike="noStrike" cap="none">
                <a:solidFill>
                  <a:schemeClr val="dk2"/>
                </a:solidFill>
                <a:latin typeface="Arial"/>
                <a:ea typeface="Arial"/>
                <a:cs typeface="Arial"/>
                <a:sym typeface="Arial"/>
              </a:defRPr>
            </a:lvl8pPr>
            <a:lvl9pPr marL="0" marR="0" lvl="8" indent="0" algn="ctr" rtl="0">
              <a:spcBef>
                <a:spcPts val="0"/>
              </a:spcBef>
              <a:buNone/>
              <a:defRPr sz="10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29">
          <p15:clr>
            <a:srgbClr val="F26B43"/>
          </p15:clr>
        </p15:guide>
        <p15:guide id="2" pos="7151">
          <p15:clr>
            <a:srgbClr val="F26B43"/>
          </p15:clr>
        </p15:guide>
        <p15:guide id="3" orient="horz" pos="368">
          <p15:clr>
            <a:srgbClr val="F26B43"/>
          </p15:clr>
        </p15:guide>
        <p15:guide id="4" orient="horz" pos="3997">
          <p15:clr>
            <a:srgbClr val="F26B43"/>
          </p15:clr>
        </p15:guide>
        <p15:guide id="5" pos="3727">
          <p15:clr>
            <a:srgbClr val="F26B43"/>
          </p15:clr>
        </p15:guide>
        <p15:guide id="6" pos="393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hyperlink" Target="https://www.youtube.com/watch?v=auzQkENrbk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6" Type="http://schemas.openxmlformats.org/officeDocument/2006/relationships/image" Target="../media/image60.png"/><Relationship Id="rId21" Type="http://schemas.openxmlformats.org/officeDocument/2006/relationships/image" Target="../media/image55.png"/><Relationship Id="rId42" Type="http://schemas.openxmlformats.org/officeDocument/2006/relationships/image" Target="../media/image76.png"/><Relationship Id="rId47" Type="http://schemas.openxmlformats.org/officeDocument/2006/relationships/image" Target="../media/image81.png"/><Relationship Id="rId63" Type="http://schemas.openxmlformats.org/officeDocument/2006/relationships/image" Target="../media/image97.png"/><Relationship Id="rId68" Type="http://schemas.openxmlformats.org/officeDocument/2006/relationships/image" Target="../media/image102.png"/><Relationship Id="rId7" Type="http://schemas.openxmlformats.org/officeDocument/2006/relationships/image" Target="../media/image41.png"/><Relationship Id="rId71" Type="http://schemas.openxmlformats.org/officeDocument/2006/relationships/image" Target="../media/image105.png"/><Relationship Id="rId2" Type="http://schemas.openxmlformats.org/officeDocument/2006/relationships/notesSlide" Target="../notesSlides/notesSlide19.xml"/><Relationship Id="rId16" Type="http://schemas.openxmlformats.org/officeDocument/2006/relationships/image" Target="../media/image50.png"/><Relationship Id="rId29" Type="http://schemas.openxmlformats.org/officeDocument/2006/relationships/image" Target="../media/image63.png"/><Relationship Id="rId11" Type="http://schemas.openxmlformats.org/officeDocument/2006/relationships/image" Target="../media/image45.png"/><Relationship Id="rId24" Type="http://schemas.openxmlformats.org/officeDocument/2006/relationships/image" Target="../media/image58.png"/><Relationship Id="rId32" Type="http://schemas.openxmlformats.org/officeDocument/2006/relationships/image" Target="../media/image66.png"/><Relationship Id="rId37" Type="http://schemas.openxmlformats.org/officeDocument/2006/relationships/image" Target="../media/image71.png"/><Relationship Id="rId40" Type="http://schemas.openxmlformats.org/officeDocument/2006/relationships/image" Target="../media/image74.png"/><Relationship Id="rId45" Type="http://schemas.openxmlformats.org/officeDocument/2006/relationships/image" Target="../media/image79.png"/><Relationship Id="rId53" Type="http://schemas.openxmlformats.org/officeDocument/2006/relationships/image" Target="../media/image87.png"/><Relationship Id="rId58" Type="http://schemas.openxmlformats.org/officeDocument/2006/relationships/image" Target="../media/image92.png"/><Relationship Id="rId66" Type="http://schemas.openxmlformats.org/officeDocument/2006/relationships/image" Target="../media/image100.png"/><Relationship Id="rId5" Type="http://schemas.openxmlformats.org/officeDocument/2006/relationships/image" Target="../media/image39.png"/><Relationship Id="rId61" Type="http://schemas.openxmlformats.org/officeDocument/2006/relationships/image" Target="../media/image95.png"/><Relationship Id="rId19" Type="http://schemas.openxmlformats.org/officeDocument/2006/relationships/image" Target="../media/image5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png"/><Relationship Id="rId35" Type="http://schemas.openxmlformats.org/officeDocument/2006/relationships/image" Target="../media/image69.png"/><Relationship Id="rId43" Type="http://schemas.openxmlformats.org/officeDocument/2006/relationships/image" Target="../media/image77.png"/><Relationship Id="rId48" Type="http://schemas.openxmlformats.org/officeDocument/2006/relationships/image" Target="../media/image82.png"/><Relationship Id="rId56" Type="http://schemas.openxmlformats.org/officeDocument/2006/relationships/image" Target="../media/image90.png"/><Relationship Id="rId64" Type="http://schemas.openxmlformats.org/officeDocument/2006/relationships/image" Target="../media/image98.png"/><Relationship Id="rId69" Type="http://schemas.openxmlformats.org/officeDocument/2006/relationships/image" Target="../media/image103.png"/><Relationship Id="rId8" Type="http://schemas.openxmlformats.org/officeDocument/2006/relationships/image" Target="../media/image42.png"/><Relationship Id="rId51" Type="http://schemas.openxmlformats.org/officeDocument/2006/relationships/image" Target="../media/image85.png"/><Relationship Id="rId3" Type="http://schemas.openxmlformats.org/officeDocument/2006/relationships/image" Target="../media/image37.jp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33" Type="http://schemas.openxmlformats.org/officeDocument/2006/relationships/image" Target="../media/image67.png"/><Relationship Id="rId38" Type="http://schemas.openxmlformats.org/officeDocument/2006/relationships/image" Target="../media/image72.png"/><Relationship Id="rId46" Type="http://schemas.openxmlformats.org/officeDocument/2006/relationships/image" Target="../media/image80.png"/><Relationship Id="rId59" Type="http://schemas.openxmlformats.org/officeDocument/2006/relationships/image" Target="../media/image93.png"/><Relationship Id="rId67" Type="http://schemas.openxmlformats.org/officeDocument/2006/relationships/image" Target="../media/image101.png"/><Relationship Id="rId20" Type="http://schemas.openxmlformats.org/officeDocument/2006/relationships/image" Target="../media/image54.png"/><Relationship Id="rId41" Type="http://schemas.openxmlformats.org/officeDocument/2006/relationships/image" Target="../media/image75.png"/><Relationship Id="rId54" Type="http://schemas.openxmlformats.org/officeDocument/2006/relationships/image" Target="../media/image88.png"/><Relationship Id="rId62" Type="http://schemas.openxmlformats.org/officeDocument/2006/relationships/image" Target="../media/image96.png"/><Relationship Id="rId70"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40.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png"/><Relationship Id="rId36" Type="http://schemas.openxmlformats.org/officeDocument/2006/relationships/image" Target="../media/image70.png"/><Relationship Id="rId49" Type="http://schemas.openxmlformats.org/officeDocument/2006/relationships/image" Target="../media/image83.png"/><Relationship Id="rId57" Type="http://schemas.openxmlformats.org/officeDocument/2006/relationships/image" Target="../media/image91.png"/><Relationship Id="rId10" Type="http://schemas.openxmlformats.org/officeDocument/2006/relationships/image" Target="../media/image44.png"/><Relationship Id="rId31" Type="http://schemas.openxmlformats.org/officeDocument/2006/relationships/image" Target="../media/image65.png"/><Relationship Id="rId44" Type="http://schemas.openxmlformats.org/officeDocument/2006/relationships/image" Target="../media/image78.png"/><Relationship Id="rId52" Type="http://schemas.openxmlformats.org/officeDocument/2006/relationships/image" Target="../media/image86.png"/><Relationship Id="rId60" Type="http://schemas.openxmlformats.org/officeDocument/2006/relationships/image" Target="../media/image94.png"/><Relationship Id="rId65" Type="http://schemas.openxmlformats.org/officeDocument/2006/relationships/image" Target="../media/image99.png"/><Relationship Id="rId4" Type="http://schemas.openxmlformats.org/officeDocument/2006/relationships/image" Target="../media/image38.png"/><Relationship Id="rId9" Type="http://schemas.openxmlformats.org/officeDocument/2006/relationships/image" Target="../media/image43.png"/><Relationship Id="rId13" Type="http://schemas.openxmlformats.org/officeDocument/2006/relationships/image" Target="../media/image47.png"/><Relationship Id="rId18" Type="http://schemas.openxmlformats.org/officeDocument/2006/relationships/image" Target="../media/image52.png"/><Relationship Id="rId39" Type="http://schemas.openxmlformats.org/officeDocument/2006/relationships/image" Target="../media/image73.png"/><Relationship Id="rId34" Type="http://schemas.openxmlformats.org/officeDocument/2006/relationships/image" Target="../media/image68.png"/><Relationship Id="rId50" Type="http://schemas.openxmlformats.org/officeDocument/2006/relationships/image" Target="../media/image84.png"/><Relationship Id="rId55" Type="http://schemas.openxmlformats.org/officeDocument/2006/relationships/image" Target="../media/image89.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07.jp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109.png"/><Relationship Id="rId4" Type="http://schemas.openxmlformats.org/officeDocument/2006/relationships/image" Target="../media/image108.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10.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112.png"/><Relationship Id="rId4" Type="http://schemas.openxmlformats.org/officeDocument/2006/relationships/image" Target="../media/image10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comments" Target="../comments/comment1.xml"/><Relationship Id="rId5" Type="http://schemas.openxmlformats.org/officeDocument/2006/relationships/image" Target="../media/image22.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1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YHftVsC97Ck" TargetMode="External"/><Relationship Id="rId7"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hyperlink" Target="https://www.youtube.com/watch?v=QQYfjUM74A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32" descr="A picture containing sky, outdoor, building, house&#10;&#10;Description automatically generated"/>
          <p:cNvPicPr preferRelativeResize="0"/>
          <p:nvPr/>
        </p:nvPicPr>
        <p:blipFill rotWithShape="1">
          <a:blip r:embed="rId3">
            <a:alphaModFix amt="35000"/>
          </a:blip>
          <a:srcRect b="292"/>
          <a:stretch/>
        </p:blipFill>
        <p:spPr>
          <a:xfrm>
            <a:off x="0" y="0"/>
            <a:ext cx="12192000" cy="8384583"/>
          </a:xfrm>
          <a:prstGeom prst="rect">
            <a:avLst/>
          </a:prstGeom>
          <a:noFill/>
          <a:ln>
            <a:noFill/>
          </a:ln>
        </p:spPr>
      </p:pic>
      <p:sp>
        <p:nvSpPr>
          <p:cNvPr id="314" name="Google Shape;314;p32"/>
          <p:cNvSpPr txBox="1">
            <a:spLocks noGrp="1"/>
          </p:cNvSpPr>
          <p:nvPr>
            <p:ph type="title"/>
          </p:nvPr>
        </p:nvSpPr>
        <p:spPr>
          <a:xfrm>
            <a:off x="838200" y="63275"/>
            <a:ext cx="10515600" cy="714375"/>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dk2"/>
              </a:buClr>
              <a:buSzPts val="4400"/>
              <a:buFont typeface="Arial Narrow"/>
              <a:buNone/>
            </a:pPr>
            <a:r>
              <a:rPr lang="es" dirty="0"/>
              <a:t>¿Qué caracteriza a los servicios de WASH inclusivos y empoderantes en los establecimientos de salud?</a:t>
            </a:r>
            <a:endParaRPr dirty="0"/>
          </a:p>
        </p:txBody>
      </p:sp>
      <p:sp>
        <p:nvSpPr>
          <p:cNvPr id="315" name="Google Shape;315;p32"/>
          <p:cNvSpPr/>
          <p:nvPr/>
        </p:nvSpPr>
        <p:spPr>
          <a:xfrm>
            <a:off x="485615" y="1883261"/>
            <a:ext cx="3518115" cy="1580827"/>
          </a:xfrm>
          <a:prstGeom prst="ellipse">
            <a:avLst/>
          </a:prstGeom>
          <a:solidFill>
            <a:schemeClr val="dk1"/>
          </a:solidFill>
          <a:ln w="12700" cap="flat" cmpd="sng">
            <a:solidFill>
              <a:srgbClr val="141A4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1800">
                <a:solidFill>
                  <a:schemeClr val="lt1"/>
                </a:solidFill>
                <a:latin typeface="Calibri"/>
                <a:ea typeface="Calibri"/>
                <a:cs typeface="Calibri"/>
                <a:sym typeface="Calibri"/>
              </a:rPr>
              <a:t>Son seguros, están bien iluminados y protegen la intimidad</a:t>
            </a:r>
            <a:endParaRPr/>
          </a:p>
        </p:txBody>
      </p:sp>
      <p:sp>
        <p:nvSpPr>
          <p:cNvPr id="316" name="Google Shape;316;p32"/>
          <p:cNvSpPr/>
          <p:nvPr/>
        </p:nvSpPr>
        <p:spPr>
          <a:xfrm>
            <a:off x="250558" y="4974739"/>
            <a:ext cx="3518115" cy="1580827"/>
          </a:xfrm>
          <a:prstGeom prst="ellipse">
            <a:avLst/>
          </a:prstGeom>
          <a:solidFill>
            <a:schemeClr val="dk1"/>
          </a:solidFill>
          <a:ln w="12700" cap="flat" cmpd="sng">
            <a:solidFill>
              <a:srgbClr val="141A4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1800">
                <a:solidFill>
                  <a:schemeClr val="lt1"/>
                </a:solidFill>
                <a:latin typeface="Calibri"/>
                <a:ea typeface="Calibri"/>
                <a:cs typeface="Calibri"/>
                <a:sym typeface="Calibri"/>
              </a:rPr>
              <a:t>Resultan accesibles para el personal del centro, sobre todo para las trabajadoras</a:t>
            </a:r>
            <a:endParaRPr/>
          </a:p>
        </p:txBody>
      </p:sp>
      <p:sp>
        <p:nvSpPr>
          <p:cNvPr id="317" name="Google Shape;317;p32"/>
          <p:cNvSpPr/>
          <p:nvPr/>
        </p:nvSpPr>
        <p:spPr>
          <a:xfrm>
            <a:off x="4489344" y="1887862"/>
            <a:ext cx="3518115" cy="1580827"/>
          </a:xfrm>
          <a:prstGeom prst="ellipse">
            <a:avLst/>
          </a:prstGeom>
          <a:solidFill>
            <a:schemeClr val="dk1"/>
          </a:solidFill>
          <a:ln w="12700" cap="flat" cmpd="sng">
            <a:solidFill>
              <a:srgbClr val="141A4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1800">
                <a:solidFill>
                  <a:schemeClr val="lt1"/>
                </a:solidFill>
                <a:latin typeface="Calibri"/>
                <a:ea typeface="Calibri"/>
                <a:cs typeface="Calibri"/>
                <a:sym typeface="Calibri"/>
              </a:rPr>
              <a:t>Cumplen los requisitos en materia de higiene menstrual</a:t>
            </a:r>
            <a:endParaRPr/>
          </a:p>
        </p:txBody>
      </p:sp>
      <p:sp>
        <p:nvSpPr>
          <p:cNvPr id="318" name="Google Shape;318;p32"/>
          <p:cNvSpPr/>
          <p:nvPr/>
        </p:nvSpPr>
        <p:spPr>
          <a:xfrm>
            <a:off x="8394916" y="1848173"/>
            <a:ext cx="3518115" cy="1580827"/>
          </a:xfrm>
          <a:prstGeom prst="ellipse">
            <a:avLst/>
          </a:prstGeom>
          <a:solidFill>
            <a:schemeClr val="dk1"/>
          </a:solidFill>
          <a:ln w="12700" cap="flat" cmpd="sng">
            <a:solidFill>
              <a:srgbClr val="141A4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1800">
                <a:solidFill>
                  <a:schemeClr val="lt1"/>
                </a:solidFill>
                <a:latin typeface="Calibri"/>
                <a:ea typeface="Calibri"/>
                <a:cs typeface="Calibri"/>
                <a:sym typeface="Calibri"/>
              </a:rPr>
              <a:t>Son accesibles para todos los usuarios del centro</a:t>
            </a:r>
            <a:endParaRPr/>
          </a:p>
        </p:txBody>
      </p:sp>
      <p:sp>
        <p:nvSpPr>
          <p:cNvPr id="319" name="Google Shape;319;p32"/>
          <p:cNvSpPr/>
          <p:nvPr/>
        </p:nvSpPr>
        <p:spPr>
          <a:xfrm>
            <a:off x="4462221" y="4974738"/>
            <a:ext cx="3518115" cy="1580827"/>
          </a:xfrm>
          <a:prstGeom prst="ellipse">
            <a:avLst/>
          </a:prstGeom>
          <a:solidFill>
            <a:schemeClr val="dk1"/>
          </a:solidFill>
          <a:ln w="12700" cap="flat" cmpd="sng">
            <a:solidFill>
              <a:srgbClr val="141A4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1800">
                <a:solidFill>
                  <a:schemeClr val="lt1"/>
                </a:solidFill>
                <a:latin typeface="Calibri"/>
                <a:ea typeface="Calibri"/>
                <a:cs typeface="Calibri"/>
                <a:sym typeface="Calibri"/>
              </a:rPr>
              <a:t>Cubren las necesidades específicas del parto y el posparto (salas de maternidad)</a:t>
            </a:r>
            <a:endParaRPr/>
          </a:p>
        </p:txBody>
      </p:sp>
      <p:sp>
        <p:nvSpPr>
          <p:cNvPr id="320" name="Google Shape;320;p32"/>
          <p:cNvSpPr/>
          <p:nvPr/>
        </p:nvSpPr>
        <p:spPr>
          <a:xfrm>
            <a:off x="8394915" y="4974738"/>
            <a:ext cx="3518115" cy="1580827"/>
          </a:xfrm>
          <a:prstGeom prst="ellipse">
            <a:avLst/>
          </a:prstGeom>
          <a:solidFill>
            <a:schemeClr val="dk1"/>
          </a:solidFill>
          <a:ln w="12700" cap="flat" cmpd="sng">
            <a:solidFill>
              <a:srgbClr val="141A4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1800">
                <a:solidFill>
                  <a:schemeClr val="lt1"/>
                </a:solidFill>
                <a:latin typeface="Calibri"/>
                <a:ea typeface="Calibri"/>
                <a:cs typeface="Calibri"/>
                <a:sym typeface="Calibri"/>
              </a:rPr>
              <a:t>Cumplen las exigencias de los progenitores y los cuidadores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3"/>
          <p:cNvSpPr txBox="1">
            <a:spLocks noGrp="1"/>
          </p:cNvSpPr>
          <p:nvPr>
            <p:ph type="ctrTitle"/>
          </p:nvPr>
        </p:nvSpPr>
        <p:spPr>
          <a:xfrm>
            <a:off x="838200" y="541576"/>
            <a:ext cx="10515600" cy="3728534"/>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lt1"/>
              </a:buClr>
              <a:buSzPts val="8000"/>
              <a:buFont typeface="Arial Narrow"/>
              <a:buNone/>
            </a:pPr>
            <a:r>
              <a:rPr lang="es" sz="7000" dirty="0"/>
              <a:t>La creación de equipos diversos para mejorar el WASH en los establecimientos de salud </a:t>
            </a:r>
            <a:endParaRPr sz="7000" dirty="0"/>
          </a:p>
        </p:txBody>
      </p:sp>
      <p:sp>
        <p:nvSpPr>
          <p:cNvPr id="327" name="Google Shape;327;p33"/>
          <p:cNvSpPr txBox="1">
            <a:spLocks noGrp="1"/>
          </p:cNvSpPr>
          <p:nvPr>
            <p:ph type="subTitle" idx="1"/>
          </p:nvPr>
        </p:nvSpPr>
        <p:spPr>
          <a:xfrm>
            <a:off x="1524000" y="4536440"/>
            <a:ext cx="9144000" cy="1655762"/>
          </a:xfrm>
          <a:prstGeom prst="rect">
            <a:avLst/>
          </a:prstGeom>
          <a:noFill/>
          <a:ln>
            <a:noFill/>
          </a:ln>
        </p:spPr>
        <p:txBody>
          <a:bodyPr spcFirstLastPara="1" wrap="square" lIns="91425" tIns="45700" rIns="91425" bIns="45700" rtlCol="0" anchor="t" anchorCtr="0">
            <a:normAutofit/>
          </a:bodyPr>
          <a:lstStyle/>
          <a:p>
            <a:pPr marL="0" lvl="0" indent="0" algn="ctr" rtl="0">
              <a:lnSpc>
                <a:spcPct val="90000"/>
              </a:lnSpc>
              <a:spcBef>
                <a:spcPts val="0"/>
              </a:spcBef>
              <a:spcAft>
                <a:spcPts val="0"/>
              </a:spcAft>
              <a:buClr>
                <a:schemeClr val="lt2"/>
              </a:buClr>
              <a:buSzPts val="3200"/>
              <a:buNone/>
            </a:pPr>
            <a:r>
              <a:rPr lang="es" sz="3000" dirty="0"/>
              <a:t>Fase 1: Crear el equipo del WASH FIT</a:t>
            </a:r>
            <a:endParaRPr sz="3000" dirty="0"/>
          </a:p>
          <a:p>
            <a:pPr marL="0" lvl="0" indent="0" algn="ctr" rtl="0">
              <a:lnSpc>
                <a:spcPct val="90000"/>
              </a:lnSpc>
              <a:spcBef>
                <a:spcPts val="1000"/>
              </a:spcBef>
              <a:spcAft>
                <a:spcPts val="0"/>
              </a:spcAft>
              <a:buClr>
                <a:schemeClr val="lt2"/>
              </a:buClr>
              <a:buSzPts val="3200"/>
              <a:buNone/>
            </a:pPr>
            <a:r>
              <a:rPr lang="es" sz="3000" i="1" dirty="0"/>
              <a:t>Participación a todos los niveles</a:t>
            </a:r>
            <a:endParaRPr sz="3000" dirty="0"/>
          </a:p>
          <a:p>
            <a:pPr marL="0" lvl="0" indent="0" algn="ctr" rtl="0">
              <a:lnSpc>
                <a:spcPct val="90000"/>
              </a:lnSpc>
              <a:spcBef>
                <a:spcPts val="1000"/>
              </a:spcBef>
              <a:spcAft>
                <a:spcPts val="0"/>
              </a:spcAft>
              <a:buClr>
                <a:schemeClr val="lt2"/>
              </a:buClr>
              <a:buSzPts val="3200"/>
              <a:buNone/>
            </a:pPr>
            <a:endParaRPr sz="3200" dirty="0"/>
          </a:p>
        </p:txBody>
      </p:sp>
      <p:sp>
        <p:nvSpPr>
          <p:cNvPr id="328" name="Google Shape;328;p33"/>
          <p:cNvSpPr txBox="1">
            <a:spLocks noGrp="1"/>
          </p:cNvSpPr>
          <p:nvPr>
            <p:ph type="sldNum" idx="12"/>
          </p:nvPr>
        </p:nvSpPr>
        <p:spPr>
          <a:xfrm>
            <a:off x="5861098" y="6356350"/>
            <a:ext cx="469804"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sz="1000">
                <a:solidFill>
                  <a:schemeClr val="lt2"/>
                </a:solidFill>
                <a:latin typeface="Arial"/>
                <a:ea typeface="Arial"/>
                <a:cs typeface="Arial"/>
                <a:sym typeface="Arial"/>
              </a:rPr>
              <a:t>11</a:t>
            </a:fld>
            <a:endParaRPr sz="1000">
              <a:solidFill>
                <a:schemeClr val="lt2"/>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4"/>
          <p:cNvSpPr txBox="1">
            <a:spLocks noGrp="1"/>
          </p:cNvSpPr>
          <p:nvPr>
            <p:ph type="title"/>
          </p:nvPr>
        </p:nvSpPr>
        <p:spPr>
          <a:xfrm>
            <a:off x="838200" y="365125"/>
            <a:ext cx="10515600" cy="714375"/>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dk2"/>
              </a:buClr>
              <a:buSzPts val="4400"/>
              <a:buFont typeface="Arial Narrow"/>
              <a:buNone/>
            </a:pPr>
            <a:r>
              <a:rPr lang="es"/>
              <a:t>Diversidad en la toma de decisiones</a:t>
            </a:r>
            <a:endParaRPr>
              <a:solidFill>
                <a:schemeClr val="dk2"/>
              </a:solidFill>
            </a:endParaRPr>
          </a:p>
        </p:txBody>
      </p:sp>
      <p:sp>
        <p:nvSpPr>
          <p:cNvPr id="337" name="Google Shape;337;p34"/>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12</a:t>
            </a:fld>
            <a:endParaRPr/>
          </a:p>
        </p:txBody>
      </p:sp>
      <p:sp>
        <p:nvSpPr>
          <p:cNvPr id="338" name="Google Shape;338;p34"/>
          <p:cNvSpPr txBox="1">
            <a:spLocks noGrp="1"/>
          </p:cNvSpPr>
          <p:nvPr>
            <p:ph type="body" idx="1"/>
          </p:nvPr>
        </p:nvSpPr>
        <p:spPr>
          <a:xfrm>
            <a:off x="838200" y="1079500"/>
            <a:ext cx="5425441" cy="4973466"/>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rgbClr val="8D7511"/>
              </a:buClr>
              <a:buSzPts val="2400"/>
              <a:buNone/>
            </a:pPr>
            <a:r>
              <a:rPr lang="es" dirty="0"/>
              <a:t>Todas las fases de mejora del WASH en los establecimientos de salud han de recoger una variedad de puntos de vista.</a:t>
            </a:r>
            <a:endParaRPr dirty="0"/>
          </a:p>
          <a:p>
            <a:pPr marL="0" lvl="0" indent="0" algn="l" rtl="0">
              <a:lnSpc>
                <a:spcPct val="90000"/>
              </a:lnSpc>
              <a:spcBef>
                <a:spcPts val="1000"/>
              </a:spcBef>
              <a:spcAft>
                <a:spcPts val="0"/>
              </a:spcAft>
              <a:buClr>
                <a:srgbClr val="8D7511"/>
              </a:buClr>
              <a:buSzPts val="2400"/>
              <a:buNone/>
            </a:pPr>
            <a:endParaRPr dirty="0"/>
          </a:p>
          <a:p>
            <a:pPr marL="0" lvl="0" indent="0" algn="l" rtl="0">
              <a:lnSpc>
                <a:spcPct val="90000"/>
              </a:lnSpc>
              <a:spcBef>
                <a:spcPts val="1000"/>
              </a:spcBef>
              <a:spcAft>
                <a:spcPts val="0"/>
              </a:spcAft>
              <a:buClr>
                <a:srgbClr val="8D7511"/>
              </a:buClr>
              <a:buSzPts val="2400"/>
              <a:buNone/>
            </a:pPr>
            <a:r>
              <a:rPr lang="es" dirty="0"/>
              <a:t>Las políticas y directrices de los servicios de WASH en los centros pueden describir a grandes rasgos cómo llamar a la participación.</a:t>
            </a:r>
            <a:endParaRPr dirty="0"/>
          </a:p>
          <a:p>
            <a:pPr marL="0" lvl="0" indent="0" algn="l" rtl="0">
              <a:lnSpc>
                <a:spcPct val="90000"/>
              </a:lnSpc>
              <a:spcBef>
                <a:spcPts val="1000"/>
              </a:spcBef>
              <a:spcAft>
                <a:spcPts val="0"/>
              </a:spcAft>
              <a:buClr>
                <a:srgbClr val="8D7511"/>
              </a:buClr>
              <a:buSzPts val="2400"/>
              <a:buNone/>
            </a:pPr>
            <a:endParaRPr dirty="0"/>
          </a:p>
          <a:p>
            <a:pPr marL="0" lvl="0" indent="0" algn="l" rtl="0">
              <a:lnSpc>
                <a:spcPct val="90000"/>
              </a:lnSpc>
              <a:spcBef>
                <a:spcPts val="1000"/>
              </a:spcBef>
              <a:spcAft>
                <a:spcPts val="0"/>
              </a:spcAft>
              <a:buClr>
                <a:srgbClr val="8D7511"/>
              </a:buClr>
              <a:buSzPts val="2400"/>
              <a:buNone/>
            </a:pPr>
            <a:r>
              <a:rPr lang="es" dirty="0"/>
              <a:t>A la hora de colaborar con los ministerios de Salud y demás agentes con el propósito de concebir soluciones de WASH en los establecimientos de salud, hay que implicar a organizaciones de personas con discapacidad, asociaciones locales de mujeres o grupos religiosos y étnicos en juntas consultivas, grupos de trabajo y demás foros.</a:t>
            </a:r>
            <a:endParaRPr dirty="0"/>
          </a:p>
          <a:p>
            <a:pPr marL="0" lvl="0" indent="0" algn="l" rtl="0">
              <a:lnSpc>
                <a:spcPct val="90000"/>
              </a:lnSpc>
              <a:spcBef>
                <a:spcPts val="1000"/>
              </a:spcBef>
              <a:spcAft>
                <a:spcPts val="0"/>
              </a:spcAft>
              <a:buClr>
                <a:srgbClr val="8D7511"/>
              </a:buClr>
              <a:buSzPts val="2400"/>
              <a:buNone/>
            </a:pPr>
            <a:endParaRPr dirty="0"/>
          </a:p>
          <a:p>
            <a:pPr marL="0" lvl="0" indent="0" algn="l" rtl="0">
              <a:lnSpc>
                <a:spcPct val="90000"/>
              </a:lnSpc>
              <a:spcBef>
                <a:spcPts val="1000"/>
              </a:spcBef>
              <a:spcAft>
                <a:spcPts val="0"/>
              </a:spcAft>
              <a:buClr>
                <a:srgbClr val="8D7511"/>
              </a:buClr>
              <a:buSzPts val="2400"/>
              <a:buNone/>
            </a:pPr>
            <a:endParaRPr dirty="0"/>
          </a:p>
          <a:p>
            <a:pPr marL="0" lvl="0" indent="0" algn="l" rtl="0">
              <a:lnSpc>
                <a:spcPct val="90000"/>
              </a:lnSpc>
              <a:spcBef>
                <a:spcPts val="1000"/>
              </a:spcBef>
              <a:spcAft>
                <a:spcPts val="0"/>
              </a:spcAft>
              <a:buClr>
                <a:srgbClr val="8D7511"/>
              </a:buClr>
              <a:buSzPts val="2400"/>
              <a:buNone/>
            </a:pPr>
            <a:endParaRPr sz="2400" dirty="0"/>
          </a:p>
        </p:txBody>
      </p:sp>
      <p:pic>
        <p:nvPicPr>
          <p:cNvPr id="339" name="Google Shape;339;p34" descr="Design Practices: “Nothing about Us without Us” · Design Justice"/>
          <p:cNvPicPr preferRelativeResize="0"/>
          <p:nvPr/>
        </p:nvPicPr>
        <p:blipFill rotWithShape="1">
          <a:blip r:embed="rId3">
            <a:alphaModFix/>
          </a:blip>
          <a:srcRect/>
          <a:stretch/>
        </p:blipFill>
        <p:spPr>
          <a:xfrm>
            <a:off x="6917912" y="1987618"/>
            <a:ext cx="4619815" cy="288276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5"/>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13</a:t>
            </a:fld>
            <a:endParaRPr/>
          </a:p>
        </p:txBody>
      </p:sp>
      <p:sp>
        <p:nvSpPr>
          <p:cNvPr id="348" name="Google Shape;348;p35"/>
          <p:cNvSpPr txBox="1">
            <a:spLocks noGrp="1"/>
          </p:cNvSpPr>
          <p:nvPr>
            <p:ph type="body" idx="2"/>
          </p:nvPr>
        </p:nvSpPr>
        <p:spPr>
          <a:xfrm>
            <a:off x="839788" y="4381500"/>
            <a:ext cx="10507661" cy="1803400"/>
          </a:xfrm>
          <a:prstGeom prst="rect">
            <a:avLst/>
          </a:prstGeom>
          <a:noFill/>
          <a:ln>
            <a:noFill/>
          </a:ln>
        </p:spPr>
        <p:txBody>
          <a:bodyPr spcFirstLastPara="1" wrap="square" lIns="91425" tIns="45700" rIns="91425" bIns="45700" rtlCol="0" anchor="t" anchorCtr="0">
            <a:normAutofit/>
          </a:bodyPr>
          <a:lstStyle/>
          <a:p>
            <a:pPr marL="0" lvl="0" indent="0" algn="l" rtl="0">
              <a:lnSpc>
                <a:spcPct val="90000"/>
              </a:lnSpc>
              <a:spcBef>
                <a:spcPts val="0"/>
              </a:spcBef>
              <a:spcAft>
                <a:spcPts val="0"/>
              </a:spcAft>
              <a:buClr>
                <a:schemeClr val="lt1"/>
              </a:buClr>
              <a:buSzPts val="1200"/>
              <a:buFont typeface="Arial"/>
              <a:buNone/>
            </a:pPr>
            <a:endParaRPr/>
          </a:p>
        </p:txBody>
      </p:sp>
      <p:sp>
        <p:nvSpPr>
          <p:cNvPr id="349" name="Google Shape;349;p35"/>
          <p:cNvSpPr txBox="1">
            <a:spLocks noGrp="1"/>
          </p:cNvSpPr>
          <p:nvPr>
            <p:ph type="title"/>
          </p:nvPr>
        </p:nvSpPr>
        <p:spPr>
          <a:xfrm>
            <a:off x="831849" y="288651"/>
            <a:ext cx="10515600" cy="705487"/>
          </a:xfrm>
          <a:prstGeom prst="rect">
            <a:avLst/>
          </a:prstGeom>
          <a:solidFill>
            <a:schemeClr val="dk2"/>
          </a:solid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chemeClr val="lt1"/>
              </a:buClr>
              <a:buSzPts val="4400"/>
              <a:buFont typeface="Arial Narrow"/>
              <a:buNone/>
            </a:pPr>
            <a:r>
              <a:rPr lang="es" sz="4400">
                <a:latin typeface="Arial Narrow"/>
                <a:ea typeface="Arial Narrow"/>
                <a:cs typeface="Arial Narrow"/>
                <a:sym typeface="Arial Narrow"/>
              </a:rPr>
              <a:t>Elementos de un grupo diverso </a:t>
            </a:r>
            <a:endParaRPr/>
          </a:p>
        </p:txBody>
      </p:sp>
      <p:pic>
        <p:nvPicPr>
          <p:cNvPr id="350" name="Google Shape;350;p35" descr="A group of people sitting on a bench reading books&#10;&#10;Description automatically generated with medium confidence"/>
          <p:cNvPicPr preferRelativeResize="0">
            <a:picLocks noGrp="1"/>
          </p:cNvPicPr>
          <p:nvPr>
            <p:ph type="body" idx="1"/>
          </p:nvPr>
        </p:nvPicPr>
        <p:blipFill rotWithShape="1">
          <a:blip r:embed="rId3">
            <a:alphaModFix/>
          </a:blip>
          <a:srcRect/>
          <a:stretch/>
        </p:blipFill>
        <p:spPr>
          <a:xfrm>
            <a:off x="8135938" y="4106863"/>
            <a:ext cx="4056062" cy="2433637"/>
          </a:xfrm>
          <a:prstGeom prst="rect">
            <a:avLst/>
          </a:prstGeom>
          <a:noFill/>
          <a:ln>
            <a:noFill/>
          </a:ln>
          <a:effectLst>
            <a:outerShdw blurRad="292100" dist="139700" dir="2700000" algn="tl" rotWithShape="0">
              <a:srgbClr val="333333">
                <a:alpha val="64705"/>
              </a:srgbClr>
            </a:outerShdw>
          </a:effectLst>
        </p:spPr>
      </p:pic>
      <p:pic>
        <p:nvPicPr>
          <p:cNvPr id="351" name="Google Shape;351;p35"/>
          <p:cNvPicPr preferRelativeResize="0"/>
          <p:nvPr/>
        </p:nvPicPr>
        <p:blipFill rotWithShape="1">
          <a:blip r:embed="rId4">
            <a:alphaModFix/>
          </a:blip>
          <a:srcRect/>
          <a:stretch/>
        </p:blipFill>
        <p:spPr>
          <a:xfrm>
            <a:off x="553266" y="4168957"/>
            <a:ext cx="3324812" cy="2493609"/>
          </a:xfrm>
          <a:prstGeom prst="rect">
            <a:avLst/>
          </a:prstGeom>
          <a:noFill/>
          <a:ln>
            <a:noFill/>
          </a:ln>
          <a:effectLst>
            <a:outerShdw blurRad="292100" dist="139700" dir="2700000" algn="tl" rotWithShape="0">
              <a:srgbClr val="333333">
                <a:alpha val="64705"/>
              </a:srgbClr>
            </a:outerShdw>
          </a:effectLst>
        </p:spPr>
      </p:pic>
      <p:grpSp>
        <p:nvGrpSpPr>
          <p:cNvPr id="352" name="Google Shape;352;p35"/>
          <p:cNvGrpSpPr/>
          <p:nvPr/>
        </p:nvGrpSpPr>
        <p:grpSpPr>
          <a:xfrm>
            <a:off x="4076048" y="3922348"/>
            <a:ext cx="3554758" cy="2128155"/>
            <a:chOff x="10052541" y="264366"/>
            <a:chExt cx="3254727" cy="1939953"/>
          </a:xfrm>
        </p:grpSpPr>
        <p:pic>
          <p:nvPicPr>
            <p:cNvPr id="353" name="Google Shape;353;p35"/>
            <p:cNvPicPr preferRelativeResize="0"/>
            <p:nvPr/>
          </p:nvPicPr>
          <p:blipFill rotWithShape="1">
            <a:blip r:embed="rId5">
              <a:alphaModFix/>
            </a:blip>
            <a:srcRect/>
            <a:stretch/>
          </p:blipFill>
          <p:spPr>
            <a:xfrm>
              <a:off x="10052541" y="264366"/>
              <a:ext cx="3254727" cy="1939953"/>
            </a:xfrm>
            <a:prstGeom prst="rect">
              <a:avLst/>
            </a:prstGeom>
            <a:noFill/>
            <a:ln>
              <a:noFill/>
            </a:ln>
            <a:effectLst>
              <a:outerShdw blurRad="292100" dist="139700" dir="2700000" algn="tl" rotWithShape="0">
                <a:srgbClr val="333333">
                  <a:alpha val="64705"/>
                </a:srgbClr>
              </a:outerShdw>
            </a:effectLst>
          </p:spPr>
        </p:pic>
        <p:sp>
          <p:nvSpPr>
            <p:cNvPr id="354" name="Google Shape;354;p35"/>
            <p:cNvSpPr txBox="1"/>
            <p:nvPr/>
          </p:nvSpPr>
          <p:spPr>
            <a:xfrm rot="5400000">
              <a:off x="12241991" y="1147533"/>
              <a:ext cx="1731639" cy="225146"/>
            </a:xfrm>
            <a:prstGeom prst="rect">
              <a:avLst/>
            </a:prstGeom>
            <a:noFill/>
            <a:ln>
              <a:noFill/>
            </a:ln>
          </p:spPr>
          <p:txBody>
            <a:bodyPr spcFirstLastPara="1" wrap="square" lIns="91425" tIns="45700" rIns="91425" bIns="45700" rtlCol="0" anchor="t" anchorCtr="0">
              <a:spAutoFit/>
            </a:bodyPr>
            <a:lstStyle/>
            <a:p>
              <a:pPr marL="0" marR="0" lvl="0" indent="0" algn="r" rtl="0">
                <a:spcBef>
                  <a:spcPts val="0"/>
                </a:spcBef>
                <a:spcAft>
                  <a:spcPts val="0"/>
                </a:spcAft>
                <a:buNone/>
              </a:pPr>
              <a:r>
                <a:rPr lang="es" sz="952">
                  <a:solidFill>
                    <a:schemeClr val="accent2"/>
                  </a:solidFill>
                  <a:latin typeface="Calibri"/>
                  <a:ea typeface="Calibri"/>
                  <a:cs typeface="Calibri"/>
                  <a:sym typeface="Calibri"/>
                </a:rPr>
                <a:t>   © </a:t>
              </a:r>
              <a:r>
                <a:rPr lang="es" sz="997">
                  <a:solidFill>
                    <a:schemeClr val="accent2"/>
                  </a:solidFill>
                  <a:latin typeface="Calibri"/>
                  <a:ea typeface="Calibri"/>
                  <a:cs typeface="Calibri"/>
                  <a:sym typeface="Calibri"/>
                </a:rPr>
                <a:t>Shumon Ahmed/CDD</a:t>
              </a:r>
              <a:endParaRPr/>
            </a:p>
          </p:txBody>
        </p:sp>
      </p:grpSp>
      <p:sp>
        <p:nvSpPr>
          <p:cNvPr id="355" name="Google Shape;355;p35"/>
          <p:cNvSpPr txBox="1"/>
          <p:nvPr/>
        </p:nvSpPr>
        <p:spPr>
          <a:xfrm>
            <a:off x="607321" y="1081180"/>
            <a:ext cx="10977357" cy="5198506"/>
          </a:xfrm>
          <a:prstGeom prst="rect">
            <a:avLst/>
          </a:prstGeom>
          <a:noFill/>
          <a:ln>
            <a:noFill/>
          </a:ln>
        </p:spPr>
        <p:txBody>
          <a:bodyPr spcFirstLastPara="1" wrap="square" lIns="91425" tIns="45700" rIns="91425" bIns="45700" rtlCol="0" anchor="t" anchorCtr="0">
            <a:noAutofit/>
          </a:bodyPr>
          <a:lstStyle/>
          <a:p>
            <a:pPr marL="342900" marR="0" lvl="0" indent="-342900" algn="l" rtl="0">
              <a:lnSpc>
                <a:spcPct val="90000"/>
              </a:lnSpc>
              <a:spcBef>
                <a:spcPts val="0"/>
              </a:spcBef>
              <a:spcAft>
                <a:spcPts val="0"/>
              </a:spcAft>
              <a:buClr>
                <a:schemeClr val="dk1"/>
              </a:buClr>
              <a:buSzPts val="2000"/>
              <a:buFont typeface="Arial"/>
              <a:buChar char="•"/>
            </a:pPr>
            <a:r>
              <a:rPr lang="es" sz="1900" b="0" i="0" dirty="0">
                <a:solidFill>
                  <a:schemeClr val="dk1"/>
                </a:solidFill>
                <a:latin typeface="Arial"/>
                <a:ea typeface="Arial"/>
                <a:cs typeface="Arial"/>
                <a:sym typeface="Arial"/>
              </a:rPr>
              <a:t>Personas de grupos marginados (mujeres, personas con discapacidad, personas con un nivel educativo o de renta más bajo, grupos indígenas, etc.) </a:t>
            </a:r>
            <a:endParaRPr sz="1900" dirty="0"/>
          </a:p>
          <a:p>
            <a:pPr marL="342900" marR="0" lvl="0" indent="-342900" algn="l" rtl="0">
              <a:lnSpc>
                <a:spcPct val="90000"/>
              </a:lnSpc>
              <a:spcBef>
                <a:spcPts val="1000"/>
              </a:spcBef>
              <a:spcAft>
                <a:spcPts val="0"/>
              </a:spcAft>
              <a:buClr>
                <a:schemeClr val="dk1"/>
              </a:buClr>
              <a:buSzPts val="2000"/>
              <a:buFont typeface="Arial"/>
              <a:buChar char="•"/>
            </a:pPr>
            <a:r>
              <a:rPr lang="es" sz="1900" b="0" i="0" dirty="0">
                <a:solidFill>
                  <a:schemeClr val="dk1"/>
                </a:solidFill>
                <a:latin typeface="Arial"/>
                <a:ea typeface="Arial"/>
                <a:cs typeface="Arial"/>
                <a:sym typeface="Arial"/>
              </a:rPr>
              <a:t>Un conjunto de principios o métodos de trabajo en grupo para que todo el mundo pueda expresarse </a:t>
            </a:r>
            <a:endParaRPr sz="1900" dirty="0"/>
          </a:p>
          <a:p>
            <a:pPr marL="342900" marR="0" lvl="0" indent="-342900" algn="l" rtl="0">
              <a:lnSpc>
                <a:spcPct val="90000"/>
              </a:lnSpc>
              <a:spcBef>
                <a:spcPts val="1000"/>
              </a:spcBef>
              <a:spcAft>
                <a:spcPts val="0"/>
              </a:spcAft>
              <a:buClr>
                <a:schemeClr val="dk1"/>
              </a:buClr>
              <a:buSzPts val="2000"/>
              <a:buFont typeface="Arial"/>
              <a:buChar char="•"/>
            </a:pPr>
            <a:r>
              <a:rPr lang="es" sz="1900" b="0" i="0" dirty="0">
                <a:solidFill>
                  <a:schemeClr val="dk1"/>
                </a:solidFill>
                <a:latin typeface="Arial"/>
                <a:ea typeface="Arial"/>
                <a:cs typeface="Arial"/>
                <a:sym typeface="Arial"/>
              </a:rPr>
              <a:t>Equilibrio de género </a:t>
            </a:r>
            <a:endParaRPr sz="1900" b="0" i="0" dirty="0">
              <a:solidFill>
                <a:schemeClr val="dk1"/>
              </a:solidFill>
              <a:latin typeface="Arial"/>
              <a:ea typeface="Arial"/>
              <a:cs typeface="Arial"/>
              <a:sym typeface="Arial"/>
            </a:endParaRPr>
          </a:p>
          <a:p>
            <a:pPr marL="342900" marR="0" lvl="0" indent="-342900" algn="l" rtl="0">
              <a:lnSpc>
                <a:spcPct val="90000"/>
              </a:lnSpc>
              <a:spcBef>
                <a:spcPts val="1000"/>
              </a:spcBef>
              <a:spcAft>
                <a:spcPts val="0"/>
              </a:spcAft>
              <a:buClr>
                <a:schemeClr val="dk1"/>
              </a:buClr>
              <a:buSzPts val="2000"/>
              <a:buFont typeface="Arial"/>
              <a:buChar char="•"/>
            </a:pPr>
            <a:r>
              <a:rPr lang="es" sz="1900" b="0" i="0" dirty="0">
                <a:solidFill>
                  <a:schemeClr val="dk1"/>
                </a:solidFill>
                <a:latin typeface="Arial"/>
                <a:ea typeface="Arial"/>
                <a:cs typeface="Arial"/>
                <a:sym typeface="Arial"/>
              </a:rPr>
              <a:t>Distintas categorías y funciones del personal: limpieza, enfermería, partería, dirección y gestión</a:t>
            </a:r>
            <a:endParaRPr sz="1900" dirty="0"/>
          </a:p>
          <a:p>
            <a:pPr marL="342900" marR="0" lvl="0" indent="-342900" algn="l" rtl="0">
              <a:lnSpc>
                <a:spcPct val="90000"/>
              </a:lnSpc>
              <a:spcBef>
                <a:spcPts val="1000"/>
              </a:spcBef>
              <a:spcAft>
                <a:spcPts val="0"/>
              </a:spcAft>
              <a:buClr>
                <a:schemeClr val="dk1"/>
              </a:buClr>
              <a:buSzPts val="2000"/>
              <a:buFont typeface="Arial"/>
              <a:buChar char="•"/>
            </a:pPr>
            <a:r>
              <a:rPr lang="es" sz="1900" b="0" i="0" dirty="0">
                <a:solidFill>
                  <a:schemeClr val="dk1"/>
                </a:solidFill>
                <a:latin typeface="Arial"/>
                <a:ea typeface="Arial"/>
                <a:cs typeface="Arial"/>
                <a:sym typeface="Arial"/>
              </a:rPr>
              <a:t>Pacientes en los establecimientos de salud; por ejemplo, una mujer que ha dado a luz a un bebé en el centro </a:t>
            </a:r>
            <a:endParaRPr sz="1900" b="0" i="0" dirty="0">
              <a:solidFill>
                <a:schemeClr val="dk1"/>
              </a:solidFill>
              <a:latin typeface="Arial"/>
              <a:ea typeface="Arial"/>
              <a:cs typeface="Arial"/>
              <a:sym typeface="Arial"/>
            </a:endParaRPr>
          </a:p>
          <a:p>
            <a:pPr marL="514350" marR="0" lvl="0" indent="-387350" algn="l" rtl="0">
              <a:lnSpc>
                <a:spcPct val="90000"/>
              </a:lnSpc>
              <a:spcBef>
                <a:spcPts val="1000"/>
              </a:spcBef>
              <a:spcAft>
                <a:spcPts val="0"/>
              </a:spcAft>
              <a:buClr>
                <a:schemeClr val="dk1"/>
              </a:buClr>
              <a:buSzPts val="2000"/>
              <a:buFont typeface="Calibri"/>
              <a:buNone/>
            </a:pPr>
            <a:endParaRPr sz="2000" b="0" i="0" dirty="0">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36"/>
          <p:cNvSpPr txBox="1">
            <a:spLocks noGrp="1"/>
          </p:cNvSpPr>
          <p:nvPr>
            <p:ph type="title"/>
          </p:nvPr>
        </p:nvSpPr>
        <p:spPr>
          <a:xfrm>
            <a:off x="838200" y="365125"/>
            <a:ext cx="10515600" cy="714375"/>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dk2"/>
              </a:buClr>
              <a:buSzPts val="4400"/>
              <a:buFont typeface="Arial Narrow"/>
              <a:buNone/>
            </a:pPr>
            <a:r>
              <a:rPr lang="es">
                <a:solidFill>
                  <a:schemeClr val="dk2"/>
                </a:solidFill>
              </a:rPr>
              <a:t>Consejos para facilitar reuniones o talleres</a:t>
            </a:r>
            <a:endParaRPr>
              <a:solidFill>
                <a:schemeClr val="dk2"/>
              </a:solidFill>
            </a:endParaRPr>
          </a:p>
        </p:txBody>
      </p:sp>
      <p:sp>
        <p:nvSpPr>
          <p:cNvPr id="364" name="Google Shape;364;p36"/>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14</a:t>
            </a:fld>
            <a:endParaRPr/>
          </a:p>
        </p:txBody>
      </p:sp>
      <p:sp>
        <p:nvSpPr>
          <p:cNvPr id="365" name="Google Shape;365;p36"/>
          <p:cNvSpPr txBox="1">
            <a:spLocks noGrp="1"/>
          </p:cNvSpPr>
          <p:nvPr>
            <p:ph type="body" idx="1"/>
          </p:nvPr>
        </p:nvSpPr>
        <p:spPr>
          <a:xfrm>
            <a:off x="838199" y="1384300"/>
            <a:ext cx="10514013" cy="4973466"/>
          </a:xfrm>
          <a:prstGeom prst="rect">
            <a:avLst/>
          </a:prstGeom>
          <a:noFill/>
          <a:ln>
            <a:noFill/>
          </a:ln>
        </p:spPr>
        <p:txBody>
          <a:bodyPr spcFirstLastPara="1" wrap="square" lIns="91425" tIns="45700" rIns="91425" bIns="45700" rtlCol="0" anchor="t" anchorCtr="0">
            <a:spAutoFit/>
          </a:bodyPr>
          <a:lstStyle/>
          <a:p>
            <a:pPr marL="285750" lvl="0" indent="-285750" algn="l" rtl="0">
              <a:lnSpc>
                <a:spcPct val="90000"/>
              </a:lnSpc>
              <a:spcBef>
                <a:spcPts val="0"/>
              </a:spcBef>
              <a:spcAft>
                <a:spcPts val="0"/>
              </a:spcAft>
              <a:buClr>
                <a:schemeClr val="dk1"/>
              </a:buClr>
              <a:buSzPts val="2400"/>
              <a:buFont typeface="Noto Sans Symbols"/>
              <a:buChar char="⮚"/>
            </a:pPr>
            <a:r>
              <a:rPr lang="es" sz="2400">
                <a:latin typeface="Arial"/>
                <a:ea typeface="Arial"/>
                <a:cs typeface="Arial"/>
                <a:sym typeface="Arial"/>
              </a:rPr>
              <a:t>Averiguar si se necesita brindar asistencia o apoyo especial para posibilitar la asistencia y la participación activa en la reunión o acontecimiento en cuestión</a:t>
            </a:r>
            <a:endParaRPr sz="2400">
              <a:latin typeface="Arial"/>
              <a:ea typeface="Arial"/>
              <a:cs typeface="Arial"/>
              <a:sym typeface="Arial"/>
            </a:endParaRPr>
          </a:p>
          <a:p>
            <a:pPr marL="285750" lvl="0" indent="-285750" algn="l" rtl="0">
              <a:lnSpc>
                <a:spcPct val="90000"/>
              </a:lnSpc>
              <a:spcBef>
                <a:spcPts val="1000"/>
              </a:spcBef>
              <a:spcAft>
                <a:spcPts val="0"/>
              </a:spcAft>
              <a:buClr>
                <a:schemeClr val="dk1"/>
              </a:buClr>
              <a:buSzPts val="2400"/>
              <a:buFont typeface="Noto Sans Symbols"/>
              <a:buChar char="⮚"/>
            </a:pPr>
            <a:r>
              <a:rPr lang="es" sz="2400">
                <a:latin typeface="Arial"/>
                <a:ea typeface="Arial"/>
                <a:cs typeface="Arial"/>
                <a:sym typeface="Arial"/>
              </a:rPr>
              <a:t>Comprobar que los materiales publicitarios y los documentos de la reunión sean accesibles</a:t>
            </a:r>
            <a:endParaRPr sz="2400">
              <a:latin typeface="Arial"/>
              <a:ea typeface="Arial"/>
              <a:cs typeface="Arial"/>
              <a:sym typeface="Arial"/>
            </a:endParaRPr>
          </a:p>
          <a:p>
            <a:pPr marL="285750" lvl="0" indent="-285750" algn="l" rtl="0">
              <a:lnSpc>
                <a:spcPct val="90000"/>
              </a:lnSpc>
              <a:spcBef>
                <a:spcPts val="1000"/>
              </a:spcBef>
              <a:spcAft>
                <a:spcPts val="0"/>
              </a:spcAft>
              <a:buClr>
                <a:schemeClr val="dk1"/>
              </a:buClr>
              <a:buSzPts val="2400"/>
              <a:buFont typeface="Noto Sans Symbols"/>
              <a:buChar char="⮚"/>
            </a:pPr>
            <a:r>
              <a:rPr lang="es" sz="2400">
                <a:latin typeface="Arial"/>
                <a:ea typeface="Arial"/>
                <a:cs typeface="Arial"/>
                <a:sym typeface="Arial"/>
              </a:rPr>
              <a:t>Celebrar la reunión o acontecimiento en un espacio accesible</a:t>
            </a:r>
            <a:endParaRPr sz="2400">
              <a:latin typeface="Arial"/>
              <a:ea typeface="Arial"/>
              <a:cs typeface="Arial"/>
              <a:sym typeface="Arial"/>
            </a:endParaRPr>
          </a:p>
          <a:p>
            <a:pPr marL="285750" lvl="0" indent="-285750" algn="l" rtl="0">
              <a:lnSpc>
                <a:spcPct val="90000"/>
              </a:lnSpc>
              <a:spcBef>
                <a:spcPts val="1000"/>
              </a:spcBef>
              <a:spcAft>
                <a:spcPts val="0"/>
              </a:spcAft>
              <a:buClr>
                <a:schemeClr val="dk1"/>
              </a:buClr>
              <a:buSzPts val="2400"/>
              <a:buFont typeface="Noto Sans Symbols"/>
              <a:buChar char="⮚"/>
            </a:pPr>
            <a:r>
              <a:rPr lang="es" sz="2400">
                <a:latin typeface="Arial"/>
                <a:ea typeface="Arial"/>
                <a:cs typeface="Arial"/>
                <a:sym typeface="Arial"/>
              </a:rPr>
              <a:t>Recurrir a la comunicación inclusiva</a:t>
            </a:r>
            <a:endParaRPr sz="2400">
              <a:latin typeface="Arial"/>
              <a:ea typeface="Arial"/>
              <a:cs typeface="Arial"/>
              <a:sym typeface="Arial"/>
            </a:endParaRPr>
          </a:p>
          <a:p>
            <a:pPr marL="285750" lvl="0" indent="-285750" algn="l" rtl="0">
              <a:lnSpc>
                <a:spcPct val="90000"/>
              </a:lnSpc>
              <a:spcBef>
                <a:spcPts val="1000"/>
              </a:spcBef>
              <a:spcAft>
                <a:spcPts val="0"/>
              </a:spcAft>
              <a:buClr>
                <a:schemeClr val="dk1"/>
              </a:buClr>
              <a:buSzPts val="2400"/>
              <a:buFont typeface="Noto Sans Symbols"/>
              <a:buChar char="⮚"/>
            </a:pPr>
            <a:r>
              <a:rPr lang="es" sz="2400">
                <a:latin typeface="Arial"/>
                <a:ea typeface="Arial"/>
                <a:cs typeface="Arial"/>
                <a:sym typeface="Arial"/>
              </a:rPr>
              <a:t>Durante la reunión o acontecimiento, facilitar la participación activa</a:t>
            </a:r>
            <a:endParaRPr/>
          </a:p>
          <a:p>
            <a:pPr marL="285750" lvl="0" indent="-285750" algn="l" rtl="0">
              <a:lnSpc>
                <a:spcPct val="90000"/>
              </a:lnSpc>
              <a:spcBef>
                <a:spcPts val="1000"/>
              </a:spcBef>
              <a:spcAft>
                <a:spcPts val="0"/>
              </a:spcAft>
              <a:buClr>
                <a:schemeClr val="dk1"/>
              </a:buClr>
              <a:buSzPts val="2400"/>
              <a:buFont typeface="Noto Sans Symbols"/>
              <a:buChar char="⮚"/>
            </a:pPr>
            <a:r>
              <a:rPr lang="es" sz="2400">
                <a:latin typeface="Arial"/>
                <a:ea typeface="Arial"/>
                <a:cs typeface="Arial"/>
                <a:sym typeface="Arial"/>
              </a:rPr>
              <a:t>Practicar la facilitación inclusiva </a:t>
            </a:r>
            <a:endParaRPr/>
          </a:p>
          <a:p>
            <a:pPr marL="285750" lvl="0" indent="-285750" algn="l" rtl="0">
              <a:lnSpc>
                <a:spcPct val="90000"/>
              </a:lnSpc>
              <a:spcBef>
                <a:spcPts val="1000"/>
              </a:spcBef>
              <a:spcAft>
                <a:spcPts val="0"/>
              </a:spcAft>
              <a:buClr>
                <a:schemeClr val="dk1"/>
              </a:buClr>
              <a:buSzPts val="2400"/>
              <a:buFont typeface="Noto Sans Symbols"/>
              <a:buChar char="⮚"/>
            </a:pPr>
            <a:r>
              <a:rPr lang="es" sz="2400">
                <a:latin typeface="Arial"/>
                <a:ea typeface="Arial"/>
                <a:cs typeface="Arial"/>
                <a:sym typeface="Arial"/>
              </a:rPr>
              <a:t>Tratar los temas delicados (como la menstruación) en espacios seguros donde las mujeres se sientan cómodas</a:t>
            </a:r>
            <a:endParaRPr/>
          </a:p>
          <a:p>
            <a:pPr marL="285750" lvl="0" indent="-285750" algn="l" rtl="0">
              <a:lnSpc>
                <a:spcPct val="90000"/>
              </a:lnSpc>
              <a:spcBef>
                <a:spcPts val="1000"/>
              </a:spcBef>
              <a:spcAft>
                <a:spcPts val="0"/>
              </a:spcAft>
              <a:buClr>
                <a:schemeClr val="dk1"/>
              </a:buClr>
              <a:buSzPts val="2400"/>
              <a:buFont typeface="Noto Sans Symbols"/>
              <a:buChar char="⮚"/>
            </a:pPr>
            <a:r>
              <a:rPr lang="es" sz="2400">
                <a:latin typeface="Arial"/>
                <a:ea typeface="Arial"/>
                <a:cs typeface="Arial"/>
                <a:sym typeface="Arial"/>
              </a:rPr>
              <a:t>Tener en cuenta si el personal puede hablar con libertad</a:t>
            </a:r>
            <a:endParaRPr sz="2400">
              <a:latin typeface="Arial"/>
              <a:ea typeface="Arial"/>
              <a:cs typeface="Arial"/>
              <a:sym typeface="Arial"/>
            </a:endParaRPr>
          </a:p>
          <a:p>
            <a:pPr marL="285750" lvl="0" indent="-133350" algn="l" rtl="0">
              <a:lnSpc>
                <a:spcPct val="90000"/>
              </a:lnSpc>
              <a:spcBef>
                <a:spcPts val="1000"/>
              </a:spcBef>
              <a:spcAft>
                <a:spcPts val="0"/>
              </a:spcAft>
              <a:buClr>
                <a:schemeClr val="dk1"/>
              </a:buClr>
              <a:buSzPts val="2400"/>
              <a:buFont typeface="Noto Sans Symbols"/>
              <a:buNone/>
            </a:pPr>
            <a:endParaRPr sz="2400">
              <a:latin typeface="Arial"/>
              <a:ea typeface="Arial"/>
              <a:cs typeface="Arial"/>
              <a:sym typeface="Arial"/>
            </a:endParaRPr>
          </a:p>
          <a:p>
            <a:pPr marL="0" lvl="0" indent="0" algn="l" rtl="0">
              <a:lnSpc>
                <a:spcPct val="90000"/>
              </a:lnSpc>
              <a:spcBef>
                <a:spcPts val="1000"/>
              </a:spcBef>
              <a:spcAft>
                <a:spcPts val="0"/>
              </a:spcAft>
              <a:buClr>
                <a:schemeClr val="dk1"/>
              </a:buClr>
              <a:buSzPts val="2400"/>
              <a:buNone/>
            </a:pPr>
            <a:endParaRPr sz="2400">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7"/>
          <p:cNvSpPr txBox="1">
            <a:spLocks noGrp="1"/>
          </p:cNvSpPr>
          <p:nvPr>
            <p:ph type="ctrTitle"/>
          </p:nvPr>
        </p:nvSpPr>
        <p:spPr>
          <a:xfrm>
            <a:off x="838200" y="807906"/>
            <a:ext cx="10515600" cy="2512069"/>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lt1"/>
              </a:buClr>
              <a:buSzPts val="8000"/>
              <a:buFont typeface="Arial Narrow"/>
              <a:buNone/>
            </a:pPr>
            <a:r>
              <a:rPr lang="es"/>
              <a:t>Análisis participativo de los obstáculos</a:t>
            </a:r>
            <a:endParaRPr/>
          </a:p>
        </p:txBody>
      </p:sp>
      <p:sp>
        <p:nvSpPr>
          <p:cNvPr id="371" name="Google Shape;371;p37"/>
          <p:cNvSpPr txBox="1">
            <a:spLocks noGrp="1"/>
          </p:cNvSpPr>
          <p:nvPr>
            <p:ph type="subTitle" idx="1"/>
          </p:nvPr>
        </p:nvSpPr>
        <p:spPr>
          <a:xfrm>
            <a:off x="1524000" y="3887788"/>
            <a:ext cx="9144000" cy="1655762"/>
          </a:xfrm>
          <a:prstGeom prst="rect">
            <a:avLst/>
          </a:prstGeom>
          <a:noFill/>
          <a:ln>
            <a:noFill/>
          </a:ln>
        </p:spPr>
        <p:txBody>
          <a:bodyPr spcFirstLastPara="1" wrap="square" lIns="91425" tIns="45700" rIns="91425" bIns="45700" rtlCol="0" anchor="t" anchorCtr="0">
            <a:normAutofit/>
          </a:bodyPr>
          <a:lstStyle/>
          <a:p>
            <a:pPr marL="0" lvl="0" indent="0" algn="ctr" rtl="0">
              <a:lnSpc>
                <a:spcPct val="90000"/>
              </a:lnSpc>
              <a:spcBef>
                <a:spcPts val="0"/>
              </a:spcBef>
              <a:spcAft>
                <a:spcPts val="0"/>
              </a:spcAft>
              <a:buClr>
                <a:schemeClr val="lt2"/>
              </a:buClr>
              <a:buSzPts val="3200"/>
              <a:buNone/>
            </a:pPr>
            <a:r>
              <a:rPr lang="es" sz="3200"/>
              <a:t>Fase 2: Evaluación del establecimiento</a:t>
            </a:r>
            <a:endParaRPr/>
          </a:p>
          <a:p>
            <a:pPr marL="0" lvl="0" indent="0" algn="ctr" rtl="0">
              <a:lnSpc>
                <a:spcPct val="90000"/>
              </a:lnSpc>
              <a:spcBef>
                <a:spcPts val="1000"/>
              </a:spcBef>
              <a:spcAft>
                <a:spcPts val="0"/>
              </a:spcAft>
              <a:buClr>
                <a:schemeClr val="lt2"/>
              </a:buClr>
              <a:buSzPts val="3200"/>
              <a:buNone/>
            </a:pPr>
            <a:r>
              <a:rPr lang="es" sz="3200" i="1"/>
              <a:t>Encontrar y evaluar los obstáculos de forma conjunta</a:t>
            </a:r>
            <a:endParaRPr/>
          </a:p>
          <a:p>
            <a:pPr marL="0" lvl="0" indent="0" algn="ctr" rtl="0">
              <a:lnSpc>
                <a:spcPct val="90000"/>
              </a:lnSpc>
              <a:spcBef>
                <a:spcPts val="1000"/>
              </a:spcBef>
              <a:spcAft>
                <a:spcPts val="0"/>
              </a:spcAft>
              <a:buClr>
                <a:schemeClr val="lt2"/>
              </a:buClr>
              <a:buSzPts val="3200"/>
              <a:buNone/>
            </a:pPr>
            <a:endParaRPr sz="3200"/>
          </a:p>
        </p:txBody>
      </p:sp>
      <p:sp>
        <p:nvSpPr>
          <p:cNvPr id="372" name="Google Shape;372;p37"/>
          <p:cNvSpPr txBox="1">
            <a:spLocks noGrp="1"/>
          </p:cNvSpPr>
          <p:nvPr>
            <p:ph type="sldNum" idx="12"/>
          </p:nvPr>
        </p:nvSpPr>
        <p:spPr>
          <a:xfrm>
            <a:off x="5861098" y="6356350"/>
            <a:ext cx="469804"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sz="1000">
                <a:solidFill>
                  <a:schemeClr val="lt2"/>
                </a:solidFill>
                <a:latin typeface="Arial"/>
                <a:ea typeface="Arial"/>
                <a:cs typeface="Arial"/>
                <a:sym typeface="Arial"/>
              </a:rPr>
              <a:t>15</a:t>
            </a:fld>
            <a:endParaRPr sz="1000">
              <a:solidFill>
                <a:schemeClr val="lt2"/>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8"/>
          <p:cNvSpPr txBox="1">
            <a:spLocks noGrp="1"/>
          </p:cNvSpPr>
          <p:nvPr>
            <p:ph type="body" idx="1"/>
          </p:nvPr>
        </p:nvSpPr>
        <p:spPr>
          <a:xfrm>
            <a:off x="370092" y="1480150"/>
            <a:ext cx="6273991" cy="4761053"/>
          </a:xfrm>
          <a:prstGeom prst="rect">
            <a:avLst/>
          </a:prstGeom>
          <a:noFill/>
          <a:ln>
            <a:noFill/>
          </a:ln>
        </p:spPr>
        <p:txBody>
          <a:bodyPr spcFirstLastPara="1" wrap="square" lIns="91425" tIns="45700" rIns="91425" bIns="45700" rtlCol="0" anchor="t" anchorCtr="0">
            <a:noAutofit/>
          </a:bodyPr>
          <a:lstStyle/>
          <a:p>
            <a:pPr marL="457200" lvl="0" indent="-457200" algn="l" rtl="0">
              <a:lnSpc>
                <a:spcPct val="90000"/>
              </a:lnSpc>
              <a:spcBef>
                <a:spcPts val="0"/>
              </a:spcBef>
              <a:spcAft>
                <a:spcPts val="0"/>
              </a:spcAft>
              <a:buClr>
                <a:schemeClr val="dk1"/>
              </a:buClr>
              <a:buSzPts val="3200"/>
              <a:buFont typeface="Calibri"/>
              <a:buAutoNum type="arabicPeriod"/>
            </a:pPr>
            <a:r>
              <a:rPr lang="es" sz="2800" dirty="0"/>
              <a:t>Llevar a cabo un análisis del WASH FIT de modo inclusivo</a:t>
            </a:r>
            <a:endParaRPr sz="2800" dirty="0"/>
          </a:p>
          <a:p>
            <a:pPr marL="457200" lvl="0" indent="-457200" algn="l" rtl="0">
              <a:lnSpc>
                <a:spcPct val="90000"/>
              </a:lnSpc>
              <a:spcBef>
                <a:spcPts val="453"/>
              </a:spcBef>
              <a:spcAft>
                <a:spcPts val="0"/>
              </a:spcAft>
              <a:buClr>
                <a:schemeClr val="dk1"/>
              </a:buClr>
              <a:buSzPts val="3200"/>
              <a:buFont typeface="Calibri"/>
              <a:buAutoNum type="arabicPeriod"/>
            </a:pPr>
            <a:r>
              <a:rPr lang="es" sz="2800" dirty="0"/>
              <a:t>Concienciar al personal de los obstáculos que existen en los establecimientos de salud a la hora de utilizar los servicios de WASH</a:t>
            </a:r>
            <a:endParaRPr sz="2800" dirty="0"/>
          </a:p>
          <a:p>
            <a:pPr marL="457200" lvl="0" indent="-457200" algn="l" rtl="0">
              <a:lnSpc>
                <a:spcPct val="90000"/>
              </a:lnSpc>
              <a:spcBef>
                <a:spcPts val="453"/>
              </a:spcBef>
              <a:spcAft>
                <a:spcPts val="0"/>
              </a:spcAft>
              <a:buClr>
                <a:schemeClr val="dk1"/>
              </a:buClr>
              <a:buSzPts val="3200"/>
              <a:buFont typeface="Calibri"/>
              <a:buAutoNum type="arabicPeriod"/>
            </a:pPr>
            <a:r>
              <a:rPr lang="es" sz="2800" dirty="0"/>
              <a:t>Dar la palabra a usuarios con perfiles diversos</a:t>
            </a:r>
            <a:endParaRPr sz="2800" dirty="0"/>
          </a:p>
          <a:p>
            <a:pPr marL="457200" lvl="0" indent="-457200" algn="l" rtl="0">
              <a:lnSpc>
                <a:spcPct val="90000"/>
              </a:lnSpc>
              <a:spcBef>
                <a:spcPts val="453"/>
              </a:spcBef>
              <a:spcAft>
                <a:spcPts val="0"/>
              </a:spcAft>
              <a:buClr>
                <a:schemeClr val="dk1"/>
              </a:buClr>
              <a:buSzPts val="3200"/>
              <a:buFont typeface="Calibri"/>
              <a:buAutoNum type="arabicPeriod"/>
            </a:pPr>
            <a:r>
              <a:rPr lang="es" sz="2800" dirty="0"/>
              <a:t>Emplear este enfoque como una herramienta amena de capacitación en todos los niveles del Ministerio de Salud y el WASH</a:t>
            </a:r>
            <a:endParaRPr sz="2800" dirty="0"/>
          </a:p>
        </p:txBody>
      </p:sp>
      <p:sp>
        <p:nvSpPr>
          <p:cNvPr id="381" name="Google Shape;381;p38"/>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16</a:t>
            </a:fld>
            <a:endParaRPr/>
          </a:p>
        </p:txBody>
      </p:sp>
      <p:sp>
        <p:nvSpPr>
          <p:cNvPr id="382" name="Google Shape;382;p38"/>
          <p:cNvSpPr txBox="1">
            <a:spLocks noGrp="1"/>
          </p:cNvSpPr>
          <p:nvPr>
            <p:ph type="body" idx="3"/>
          </p:nvPr>
        </p:nvSpPr>
        <p:spPr>
          <a:xfrm>
            <a:off x="652460" y="135108"/>
            <a:ext cx="5991623" cy="722508"/>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rgbClr val="009CDE"/>
              </a:buClr>
              <a:buSzPts val="4400"/>
              <a:buNone/>
            </a:pPr>
            <a:r>
              <a:rPr lang="es" dirty="0">
                <a:solidFill>
                  <a:srgbClr val="009CDE"/>
                </a:solidFill>
              </a:rPr>
              <a:t>Enfoque del análisis de los obstáculos</a:t>
            </a:r>
            <a:endParaRPr dirty="0"/>
          </a:p>
        </p:txBody>
      </p:sp>
      <p:sp>
        <p:nvSpPr>
          <p:cNvPr id="383" name="Google Shape;383;p38"/>
          <p:cNvSpPr txBox="1"/>
          <p:nvPr/>
        </p:nvSpPr>
        <p:spPr>
          <a:xfrm>
            <a:off x="6831411" y="4005198"/>
            <a:ext cx="4849312" cy="2677616"/>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800" dirty="0">
                <a:solidFill>
                  <a:schemeClr val="lt1"/>
                </a:solidFill>
                <a:latin typeface="Arial"/>
                <a:ea typeface="Arial"/>
                <a:cs typeface="Arial"/>
                <a:sym typeface="Arial"/>
              </a:rPr>
              <a:t>El análisis de los obstáculos es una herramienta práctica y participativa que puede usarse de muchas formas y en todos los niveles del sistema</a:t>
            </a:r>
            <a:endParaRPr sz="2800" dirty="0">
              <a:solidFill>
                <a:schemeClr val="dk1"/>
              </a:solidFill>
              <a:latin typeface="Arial"/>
              <a:ea typeface="Arial"/>
              <a:cs typeface="Arial"/>
              <a:sym typeface="Arial"/>
            </a:endParaRPr>
          </a:p>
        </p:txBody>
      </p:sp>
      <p:pic>
        <p:nvPicPr>
          <p:cNvPr id="384" name="Google Shape;384;p38"/>
          <p:cNvPicPr preferRelativeResize="0"/>
          <p:nvPr/>
        </p:nvPicPr>
        <p:blipFill rotWithShape="1">
          <a:blip r:embed="rId3">
            <a:alphaModFix/>
          </a:blip>
          <a:srcRect/>
          <a:stretch/>
        </p:blipFill>
        <p:spPr>
          <a:xfrm>
            <a:off x="7424530" y="0"/>
            <a:ext cx="4767470" cy="3752754"/>
          </a:xfrm>
          <a:prstGeom prst="rect">
            <a:avLst/>
          </a:prstGeom>
          <a:noFill/>
          <a:ln>
            <a:noFill/>
          </a:ln>
        </p:spPr>
      </p:pic>
      <p:sp>
        <p:nvSpPr>
          <p:cNvPr id="385" name="Google Shape;385;p38"/>
          <p:cNvSpPr txBox="1"/>
          <p:nvPr/>
        </p:nvSpPr>
        <p:spPr>
          <a:xfrm>
            <a:off x="9014791" y="3383422"/>
            <a:ext cx="3177209" cy="369332"/>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1800">
                <a:solidFill>
                  <a:schemeClr val="lt1"/>
                </a:solidFill>
                <a:latin typeface="Calibri"/>
                <a:ea typeface="Calibri"/>
                <a:cs typeface="Calibri"/>
                <a:sym typeface="Calibri"/>
              </a:rPr>
              <a:t>OMS Pakistán/Sebastian Liste</a:t>
            </a:r>
            <a:endParaRPr sz="1800">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39"/>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17</a:t>
            </a:fld>
            <a:endParaRPr/>
          </a:p>
        </p:txBody>
      </p:sp>
      <p:sp>
        <p:nvSpPr>
          <p:cNvPr id="394" name="Google Shape;394;p39"/>
          <p:cNvSpPr txBox="1">
            <a:spLocks noGrp="1"/>
          </p:cNvSpPr>
          <p:nvPr>
            <p:ph type="body" idx="3"/>
          </p:nvPr>
        </p:nvSpPr>
        <p:spPr>
          <a:xfrm>
            <a:off x="6707698" y="4332457"/>
            <a:ext cx="5179502" cy="2025309"/>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lt1"/>
              </a:buClr>
              <a:buSzPts val="4800"/>
              <a:buNone/>
            </a:pPr>
            <a:r>
              <a:rPr lang="es" sz="4800">
                <a:solidFill>
                  <a:schemeClr val="lt1"/>
                </a:solidFill>
              </a:rPr>
              <a:t>Cómo hacer un análisis de los obstáculos</a:t>
            </a:r>
            <a:endParaRPr/>
          </a:p>
        </p:txBody>
      </p:sp>
      <p:pic>
        <p:nvPicPr>
          <p:cNvPr id="395" name="Google Shape;395;p39"/>
          <p:cNvPicPr preferRelativeResize="0"/>
          <p:nvPr/>
        </p:nvPicPr>
        <p:blipFill rotWithShape="1">
          <a:blip r:embed="rId3">
            <a:alphaModFix/>
          </a:blip>
          <a:srcRect/>
          <a:stretch/>
        </p:blipFill>
        <p:spPr>
          <a:xfrm>
            <a:off x="6486144" y="610672"/>
            <a:ext cx="5693663" cy="3192499"/>
          </a:xfrm>
          <a:prstGeom prst="rect">
            <a:avLst/>
          </a:prstGeom>
          <a:noFill/>
          <a:ln>
            <a:noFill/>
          </a:ln>
        </p:spPr>
      </p:pic>
      <p:sp>
        <p:nvSpPr>
          <p:cNvPr id="396" name="Google Shape;396;p39"/>
          <p:cNvSpPr txBox="1"/>
          <p:nvPr/>
        </p:nvSpPr>
        <p:spPr>
          <a:xfrm>
            <a:off x="648276" y="396072"/>
            <a:ext cx="5533069" cy="3970277"/>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3600" dirty="0">
                <a:solidFill>
                  <a:schemeClr val="dk1"/>
                </a:solidFill>
                <a:latin typeface="Arial"/>
                <a:ea typeface="Arial"/>
                <a:cs typeface="Arial"/>
                <a:sym typeface="Arial"/>
              </a:rPr>
              <a:t>Hagan clic en el enlace para ver un vídeo breve sobre cómo llevar a cabo un análisis de los obstáculos: </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es" sz="1800" u="sng" dirty="0">
                <a:solidFill>
                  <a:schemeClr val="hlink"/>
                </a:solidFill>
                <a:latin typeface="Arial"/>
                <a:ea typeface="Arial"/>
                <a:cs typeface="Arial"/>
                <a:sym typeface="Arial"/>
                <a:hlinkClick r:id="rId4"/>
              </a:rPr>
              <a:t>https://www.youtube.com/watch?v=auzQkENrbkM</a:t>
            </a:r>
            <a:r>
              <a:rPr lang="es" sz="1800" dirty="0">
                <a:solidFill>
                  <a:schemeClr val="dk1"/>
                </a:solidFill>
                <a:latin typeface="Arial"/>
                <a:ea typeface="Arial"/>
                <a:cs typeface="Arial"/>
                <a:sym typeface="Arial"/>
              </a:rPr>
              <a:t> </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397" name="Google Shape;397;p39"/>
          <p:cNvSpPr/>
          <p:nvPr/>
        </p:nvSpPr>
        <p:spPr>
          <a:xfrm>
            <a:off x="799640" y="4152309"/>
            <a:ext cx="1397818" cy="2126610"/>
          </a:xfrm>
          <a:prstGeom prst="roundRect">
            <a:avLst>
              <a:gd name="adj" fmla="val 10125"/>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98" name="Google Shape;398;p39"/>
          <p:cNvPicPr preferRelativeResize="0"/>
          <p:nvPr/>
        </p:nvPicPr>
        <p:blipFill rotWithShape="1">
          <a:blip r:embed="rId5">
            <a:alphaModFix/>
          </a:blip>
          <a:srcRect/>
          <a:stretch/>
        </p:blipFill>
        <p:spPr>
          <a:xfrm>
            <a:off x="1124852" y="4366349"/>
            <a:ext cx="852771" cy="938389"/>
          </a:xfrm>
          <a:prstGeom prst="rect">
            <a:avLst/>
          </a:prstGeom>
          <a:noFill/>
          <a:ln>
            <a:noFill/>
          </a:ln>
        </p:spPr>
      </p:pic>
      <p:sp>
        <p:nvSpPr>
          <p:cNvPr id="399" name="Google Shape;399;p39"/>
          <p:cNvSpPr txBox="1"/>
          <p:nvPr/>
        </p:nvSpPr>
        <p:spPr>
          <a:xfrm>
            <a:off x="867842" y="5485376"/>
            <a:ext cx="1366790" cy="832967"/>
          </a:xfrm>
          <a:prstGeom prst="rect">
            <a:avLst/>
          </a:prstGeom>
          <a:noFill/>
          <a:ln>
            <a:noFill/>
          </a:ln>
        </p:spPr>
        <p:txBody>
          <a:bodyPr spcFirstLastPara="1" wrap="square" lIns="100800" tIns="50400" rIns="100800" bIns="50400" rtlCol="0" anchor="t" anchorCtr="0">
            <a:normAutofit/>
          </a:bodyPr>
          <a:lstStyle/>
          <a:p>
            <a:pPr marL="0" marR="0" lvl="0" indent="0" algn="ctr" rtl="0">
              <a:lnSpc>
                <a:spcPct val="90000"/>
              </a:lnSpc>
              <a:spcBef>
                <a:spcPts val="0"/>
              </a:spcBef>
              <a:spcAft>
                <a:spcPts val="0"/>
              </a:spcAft>
              <a:buClr>
                <a:srgbClr val="002060"/>
              </a:buClr>
              <a:buSzPts val="2000"/>
              <a:buFont typeface="Arial"/>
              <a:buNone/>
            </a:pPr>
            <a:r>
              <a:rPr lang="es" sz="2000">
                <a:solidFill>
                  <a:srgbClr val="002060"/>
                </a:solidFill>
                <a:latin typeface="Arial"/>
                <a:ea typeface="Arial"/>
                <a:cs typeface="Arial"/>
                <a:sym typeface="Arial"/>
              </a:rPr>
              <a:t>Vídeo de 1 minuto</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0"/>
          <p:cNvSpPr txBox="1">
            <a:spLocks noGrp="1"/>
          </p:cNvSpPr>
          <p:nvPr>
            <p:ph type="title"/>
          </p:nvPr>
        </p:nvSpPr>
        <p:spPr>
          <a:xfrm>
            <a:off x="427144" y="342159"/>
            <a:ext cx="9411800" cy="1293375"/>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dk2"/>
              </a:buClr>
              <a:buSzPts val="4400"/>
              <a:buFont typeface="Arial Narrow"/>
              <a:buNone/>
            </a:pPr>
            <a:r>
              <a:rPr lang="es">
                <a:solidFill>
                  <a:schemeClr val="dk2"/>
                </a:solidFill>
              </a:rPr>
              <a:t>Ejercicio práctico: lluvia de ideas sobre los obstáculos que dificultan el acceso al WASH en los </a:t>
            </a:r>
            <a:r>
              <a:rPr lang="es"/>
              <a:t>establecimientos de salud</a:t>
            </a:r>
            <a:endParaRPr>
              <a:solidFill>
                <a:schemeClr val="dk2"/>
              </a:solidFill>
            </a:endParaRPr>
          </a:p>
        </p:txBody>
      </p:sp>
      <p:sp>
        <p:nvSpPr>
          <p:cNvPr id="408" name="Google Shape;408;p40"/>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18</a:t>
            </a:fld>
            <a:endParaRPr/>
          </a:p>
        </p:txBody>
      </p:sp>
      <p:graphicFrame>
        <p:nvGraphicFramePr>
          <p:cNvPr id="409" name="Google Shape;409;p40"/>
          <p:cNvGraphicFramePr/>
          <p:nvPr/>
        </p:nvGraphicFramePr>
        <p:xfrm>
          <a:off x="427144" y="2468501"/>
          <a:ext cx="9775650" cy="3534300"/>
        </p:xfrm>
        <a:graphic>
          <a:graphicData uri="http://schemas.openxmlformats.org/drawingml/2006/table">
            <a:tbl>
              <a:tblPr firstRow="1" bandRow="1">
                <a:noFill/>
                <a:tableStyleId>{4ECADDAF-A61E-4ED7-888D-FECC84DE2F4C}</a:tableStyleId>
              </a:tblPr>
              <a:tblGrid>
                <a:gridCol w="3258550">
                  <a:extLst>
                    <a:ext uri="{9D8B030D-6E8A-4147-A177-3AD203B41FA5}">
                      <a16:colId xmlns:a16="http://schemas.microsoft.com/office/drawing/2014/main" val="20000"/>
                    </a:ext>
                  </a:extLst>
                </a:gridCol>
                <a:gridCol w="3258550">
                  <a:extLst>
                    <a:ext uri="{9D8B030D-6E8A-4147-A177-3AD203B41FA5}">
                      <a16:colId xmlns:a16="http://schemas.microsoft.com/office/drawing/2014/main" val="20001"/>
                    </a:ext>
                  </a:extLst>
                </a:gridCol>
                <a:gridCol w="3258550">
                  <a:extLst>
                    <a:ext uri="{9D8B030D-6E8A-4147-A177-3AD203B41FA5}">
                      <a16:colId xmlns:a16="http://schemas.microsoft.com/office/drawing/2014/main" val="20002"/>
                    </a:ext>
                  </a:extLst>
                </a:gridCol>
              </a:tblGrid>
              <a:tr h="883575">
                <a:tc>
                  <a:txBody>
                    <a:bodyPr/>
                    <a:lstStyle/>
                    <a:p>
                      <a:pPr marL="0" marR="0" lvl="0" indent="0" algn="ctr" rtl="0">
                        <a:spcBef>
                          <a:spcPts val="0"/>
                        </a:spcBef>
                        <a:spcAft>
                          <a:spcPts val="0"/>
                        </a:spcAft>
                        <a:buNone/>
                      </a:pPr>
                      <a:endParaRPr sz="1800" u="none" strike="noStrike" cap="none">
                        <a:solidFill>
                          <a:schemeClr val="dk1"/>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s" sz="1800" u="none" strike="noStrike" cap="none">
                          <a:solidFill>
                            <a:schemeClr val="dk1"/>
                          </a:solidFill>
                        </a:rPr>
                        <a:t>Género</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s" sz="1800" u="none" strike="noStrike" cap="none">
                          <a:solidFill>
                            <a:schemeClr val="dk1"/>
                          </a:solidFill>
                        </a:rPr>
                        <a:t>Situación de discapacidad </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883575">
                <a:tc>
                  <a:txBody>
                    <a:bodyPr/>
                    <a:lstStyle/>
                    <a:p>
                      <a:pPr marL="0" marR="0" lvl="0" indent="0" algn="ctr" rtl="0">
                        <a:spcBef>
                          <a:spcPts val="0"/>
                        </a:spcBef>
                        <a:spcAft>
                          <a:spcPts val="0"/>
                        </a:spcAft>
                        <a:buNone/>
                      </a:pPr>
                      <a:r>
                        <a:rPr lang="es" sz="1800" b="1" u="none" strike="noStrike" cap="none"/>
                        <a:t>Físicos</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883575">
                <a:tc>
                  <a:txBody>
                    <a:bodyPr/>
                    <a:lstStyle/>
                    <a:p>
                      <a:pPr marL="0" marR="0" lvl="0" indent="0" algn="ctr" rtl="0">
                        <a:spcBef>
                          <a:spcPts val="0"/>
                        </a:spcBef>
                        <a:spcAft>
                          <a:spcPts val="0"/>
                        </a:spcAft>
                        <a:buNone/>
                      </a:pPr>
                      <a:r>
                        <a:rPr lang="es" sz="1800" b="1"/>
                        <a:t>Sociocultural</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883575">
                <a:tc>
                  <a:txBody>
                    <a:bodyPr/>
                    <a:lstStyle/>
                    <a:p>
                      <a:pPr marL="0" marR="0" lvl="0" indent="0" algn="ctr" rtl="0">
                        <a:spcBef>
                          <a:spcPts val="0"/>
                        </a:spcBef>
                        <a:spcAft>
                          <a:spcPts val="0"/>
                        </a:spcAft>
                        <a:buNone/>
                      </a:pPr>
                      <a:r>
                        <a:rPr lang="es" sz="1800" b="1"/>
                        <a:t>Institucionales </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410" name="Google Shape;410;p40"/>
          <p:cNvSpPr/>
          <p:nvPr/>
        </p:nvSpPr>
        <p:spPr>
          <a:xfrm>
            <a:off x="10435241" y="365125"/>
            <a:ext cx="1397818" cy="2126610"/>
          </a:xfrm>
          <a:prstGeom prst="roundRect">
            <a:avLst>
              <a:gd name="adj" fmla="val 10125"/>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1" name="Google Shape;411;p40"/>
          <p:cNvPicPr preferRelativeResize="0"/>
          <p:nvPr/>
        </p:nvPicPr>
        <p:blipFill rotWithShape="1">
          <a:blip r:embed="rId3">
            <a:alphaModFix/>
          </a:blip>
          <a:srcRect/>
          <a:stretch/>
        </p:blipFill>
        <p:spPr>
          <a:xfrm>
            <a:off x="10707764" y="602400"/>
            <a:ext cx="852771" cy="938389"/>
          </a:xfrm>
          <a:prstGeom prst="rect">
            <a:avLst/>
          </a:prstGeom>
          <a:noFill/>
          <a:ln>
            <a:noFill/>
          </a:ln>
        </p:spPr>
      </p:pic>
      <p:sp>
        <p:nvSpPr>
          <p:cNvPr id="412" name="Google Shape;412;p40"/>
          <p:cNvSpPr txBox="1"/>
          <p:nvPr/>
        </p:nvSpPr>
        <p:spPr>
          <a:xfrm>
            <a:off x="10398066" y="1635534"/>
            <a:ext cx="1366790" cy="832967"/>
          </a:xfrm>
          <a:prstGeom prst="rect">
            <a:avLst/>
          </a:prstGeom>
          <a:noFill/>
          <a:ln>
            <a:noFill/>
          </a:ln>
        </p:spPr>
        <p:txBody>
          <a:bodyPr spcFirstLastPara="1" wrap="square" lIns="100800" tIns="50400" rIns="100800" bIns="50400" rtlCol="0" anchor="t" anchorCtr="0">
            <a:normAutofit lnSpcReduction="10000"/>
          </a:bodyPr>
          <a:lstStyle/>
          <a:p>
            <a:pPr marL="0" marR="0" lvl="0" indent="0" algn="ctr" rtl="0">
              <a:lnSpc>
                <a:spcPct val="90000"/>
              </a:lnSpc>
              <a:spcBef>
                <a:spcPts val="0"/>
              </a:spcBef>
              <a:spcAft>
                <a:spcPts val="0"/>
              </a:spcAft>
              <a:buClr>
                <a:srgbClr val="002060"/>
              </a:buClr>
              <a:buSzPts val="2000"/>
              <a:buFont typeface="Arial"/>
              <a:buNone/>
            </a:pPr>
            <a:r>
              <a:rPr lang="es" sz="2000">
                <a:solidFill>
                  <a:srgbClr val="002060"/>
                </a:solidFill>
                <a:latin typeface="Arial"/>
                <a:ea typeface="Arial"/>
                <a:cs typeface="Arial"/>
                <a:sym typeface="Arial"/>
              </a:rPr>
              <a:t>Ejercicio de 15 minutos</a:t>
            </a:r>
            <a:endParaRPr/>
          </a:p>
        </p:txBody>
      </p:sp>
      <p:grpSp>
        <p:nvGrpSpPr>
          <p:cNvPr id="413" name="Google Shape;413;p40"/>
          <p:cNvGrpSpPr/>
          <p:nvPr/>
        </p:nvGrpSpPr>
        <p:grpSpPr>
          <a:xfrm>
            <a:off x="10603758" y="2729010"/>
            <a:ext cx="1161098" cy="1171184"/>
            <a:chOff x="9555224" y="5116370"/>
            <a:chExt cx="1161098" cy="1171184"/>
          </a:xfrm>
        </p:grpSpPr>
        <p:pic>
          <p:nvPicPr>
            <p:cNvPr id="414" name="Google Shape;414;p40" descr="Shape&#10;&#10;Description automatically generated with low confidence"/>
            <p:cNvPicPr preferRelativeResize="0"/>
            <p:nvPr/>
          </p:nvPicPr>
          <p:blipFill rotWithShape="1">
            <a:blip r:embed="rId4">
              <a:alphaModFix/>
            </a:blip>
            <a:srcRect/>
            <a:stretch/>
          </p:blipFill>
          <p:spPr>
            <a:xfrm>
              <a:off x="9623552" y="5313519"/>
              <a:ext cx="1004243" cy="847983"/>
            </a:xfrm>
            <a:prstGeom prst="rect">
              <a:avLst/>
            </a:prstGeom>
            <a:noFill/>
            <a:ln>
              <a:noFill/>
            </a:ln>
          </p:spPr>
        </p:pic>
        <p:sp>
          <p:nvSpPr>
            <p:cNvPr id="415" name="Google Shape;415;p40"/>
            <p:cNvSpPr/>
            <p:nvPr/>
          </p:nvSpPr>
          <p:spPr>
            <a:xfrm>
              <a:off x="9555224" y="5116370"/>
              <a:ext cx="1161098" cy="1171184"/>
            </a:xfrm>
            <a:prstGeom prst="ellipse">
              <a:avLst/>
            </a:prstGeom>
            <a:noFill/>
            <a:ln w="19050" cap="flat" cmpd="sng">
              <a:solidFill>
                <a:srgbClr val="02020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1"/>
          <p:cNvSpPr txBox="1">
            <a:spLocks noGrp="1"/>
          </p:cNvSpPr>
          <p:nvPr>
            <p:ph type="title"/>
          </p:nvPr>
        </p:nvSpPr>
        <p:spPr>
          <a:xfrm>
            <a:off x="3313269" y="166111"/>
            <a:ext cx="6507428" cy="553998"/>
          </a:xfrm>
          <a:prstGeom prst="rect">
            <a:avLst/>
          </a:prstGeom>
          <a:noFill/>
          <a:ln>
            <a:noFill/>
          </a:ln>
        </p:spPr>
        <p:txBody>
          <a:bodyPr spcFirstLastPara="1" wrap="square" lIns="0" tIns="0" rIns="0" bIns="0" rtlCol="0" anchor="ctr" anchorCtr="0">
            <a:spAutoFit/>
          </a:bodyPr>
          <a:lstStyle/>
          <a:p>
            <a:pPr marL="12700" lvl="0" indent="0" algn="l" rtl="0">
              <a:lnSpc>
                <a:spcPct val="90000"/>
              </a:lnSpc>
              <a:spcBef>
                <a:spcPts val="0"/>
              </a:spcBef>
              <a:spcAft>
                <a:spcPts val="0"/>
              </a:spcAft>
              <a:buClr>
                <a:srgbClr val="00B0F0"/>
              </a:buClr>
              <a:buSzPts val="4000"/>
              <a:buFont typeface="Arial Narrow"/>
              <a:buNone/>
            </a:pPr>
            <a:r>
              <a:rPr lang="es" sz="4000" dirty="0">
                <a:solidFill>
                  <a:srgbClr val="00B0F0"/>
                </a:solidFill>
              </a:rPr>
              <a:t>Los obstáculos a la inclusión</a:t>
            </a:r>
            <a:endParaRPr sz="4000" dirty="0">
              <a:solidFill>
                <a:srgbClr val="00B0F0"/>
              </a:solidFill>
            </a:endParaRPr>
          </a:p>
        </p:txBody>
      </p:sp>
      <p:sp>
        <p:nvSpPr>
          <p:cNvPr id="421" name="Google Shape;421;p41"/>
          <p:cNvSpPr/>
          <p:nvPr/>
        </p:nvSpPr>
        <p:spPr>
          <a:xfrm>
            <a:off x="3503711" y="830362"/>
            <a:ext cx="0" cy="654685"/>
          </a:xfrm>
          <a:custGeom>
            <a:avLst/>
            <a:gdLst/>
            <a:ahLst/>
            <a:cxnLst/>
            <a:rect l="l" t="t" r="r" b="b"/>
            <a:pathLst>
              <a:path w="120000" h="654685" extrusionOk="0">
                <a:moveTo>
                  <a:pt x="0" y="0"/>
                </a:moveTo>
                <a:lnTo>
                  <a:pt x="0" y="654420"/>
                </a:lnTo>
              </a:path>
            </a:pathLst>
          </a:custGeom>
          <a:noFill/>
          <a:ln w="12700" cap="flat" cmpd="sng">
            <a:solidFill>
              <a:srgbClr val="000000"/>
            </a:solidFill>
            <a:prstDash val="solid"/>
            <a:round/>
            <a:headEnd type="none" w="sm" len="sm"/>
            <a:tailEnd type="none" w="sm" len="sm"/>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2" name="Google Shape;422;p41"/>
          <p:cNvSpPr/>
          <p:nvPr/>
        </p:nvSpPr>
        <p:spPr>
          <a:xfrm>
            <a:off x="3503711" y="2315782"/>
            <a:ext cx="0" cy="324485"/>
          </a:xfrm>
          <a:custGeom>
            <a:avLst/>
            <a:gdLst/>
            <a:ahLst/>
            <a:cxnLst/>
            <a:rect l="l" t="t" r="r" b="b"/>
            <a:pathLst>
              <a:path w="120000" h="324485" extrusionOk="0">
                <a:moveTo>
                  <a:pt x="0" y="0"/>
                </a:moveTo>
                <a:lnTo>
                  <a:pt x="0" y="324027"/>
                </a:lnTo>
              </a:path>
            </a:pathLst>
          </a:custGeom>
          <a:noFill/>
          <a:ln w="12700" cap="flat" cmpd="sng">
            <a:solidFill>
              <a:srgbClr val="000000"/>
            </a:solidFill>
            <a:prstDash val="solid"/>
            <a:round/>
            <a:headEnd type="none" w="sm" len="sm"/>
            <a:tailEnd type="none" w="sm" len="sm"/>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3" name="Google Shape;423;p41"/>
          <p:cNvSpPr/>
          <p:nvPr/>
        </p:nvSpPr>
        <p:spPr>
          <a:xfrm>
            <a:off x="3503711" y="3717023"/>
            <a:ext cx="0" cy="2750820"/>
          </a:xfrm>
          <a:custGeom>
            <a:avLst/>
            <a:gdLst/>
            <a:ahLst/>
            <a:cxnLst/>
            <a:rect l="l" t="t" r="r" b="b"/>
            <a:pathLst>
              <a:path w="120000" h="2750820" extrusionOk="0">
                <a:moveTo>
                  <a:pt x="0" y="0"/>
                </a:moveTo>
                <a:lnTo>
                  <a:pt x="0" y="2750601"/>
                </a:lnTo>
              </a:path>
            </a:pathLst>
          </a:custGeom>
          <a:noFill/>
          <a:ln w="12700" cap="flat" cmpd="sng">
            <a:solidFill>
              <a:srgbClr val="000000"/>
            </a:solidFill>
            <a:prstDash val="solid"/>
            <a:round/>
            <a:headEnd type="none" w="sm" len="sm"/>
            <a:tailEnd type="none" w="sm" len="sm"/>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4" name="Google Shape;424;p41"/>
          <p:cNvSpPr/>
          <p:nvPr/>
        </p:nvSpPr>
        <p:spPr>
          <a:xfrm>
            <a:off x="1940757" y="1484784"/>
            <a:ext cx="8490585" cy="0"/>
          </a:xfrm>
          <a:custGeom>
            <a:avLst/>
            <a:gdLst/>
            <a:ahLst/>
            <a:cxnLst/>
            <a:rect l="l" t="t" r="r" b="b"/>
            <a:pathLst>
              <a:path w="8490585" h="120000" extrusionOk="0">
                <a:moveTo>
                  <a:pt x="0" y="0"/>
                </a:moveTo>
                <a:lnTo>
                  <a:pt x="8490013" y="0"/>
                </a:lnTo>
              </a:path>
            </a:pathLst>
          </a:custGeom>
          <a:noFill/>
          <a:ln w="12700" cap="flat" cmpd="sng">
            <a:solidFill>
              <a:srgbClr val="000000"/>
            </a:solidFill>
            <a:prstDash val="solid"/>
            <a:round/>
            <a:headEnd type="none" w="sm" len="sm"/>
            <a:tailEnd type="none" w="sm" len="sm"/>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5" name="Google Shape;425;p41"/>
          <p:cNvSpPr/>
          <p:nvPr/>
        </p:nvSpPr>
        <p:spPr>
          <a:xfrm>
            <a:off x="7752182" y="3688769"/>
            <a:ext cx="1584325" cy="0"/>
          </a:xfrm>
          <a:custGeom>
            <a:avLst/>
            <a:gdLst/>
            <a:ahLst/>
            <a:cxnLst/>
            <a:rect l="l" t="t" r="r" b="b"/>
            <a:pathLst>
              <a:path w="1584325" h="120000" extrusionOk="0">
                <a:moveTo>
                  <a:pt x="0" y="0"/>
                </a:moveTo>
                <a:lnTo>
                  <a:pt x="1584172" y="0"/>
                </a:lnTo>
              </a:path>
            </a:pathLst>
          </a:custGeom>
          <a:noFill/>
          <a:ln w="12700" cap="flat" cmpd="sng">
            <a:solidFill>
              <a:srgbClr val="000000"/>
            </a:solidFill>
            <a:prstDash val="solid"/>
            <a:round/>
            <a:headEnd type="none" w="sm" len="sm"/>
            <a:tailEnd type="none" w="sm" len="sm"/>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6" name="Google Shape;426;p41"/>
          <p:cNvSpPr/>
          <p:nvPr/>
        </p:nvSpPr>
        <p:spPr>
          <a:xfrm>
            <a:off x="1940755" y="3688769"/>
            <a:ext cx="1490980" cy="0"/>
          </a:xfrm>
          <a:custGeom>
            <a:avLst/>
            <a:gdLst/>
            <a:ahLst/>
            <a:cxnLst/>
            <a:rect l="l" t="t" r="r" b="b"/>
            <a:pathLst>
              <a:path w="1490980" h="120000" extrusionOk="0">
                <a:moveTo>
                  <a:pt x="0" y="0"/>
                </a:moveTo>
                <a:lnTo>
                  <a:pt x="1490949" y="0"/>
                </a:lnTo>
              </a:path>
            </a:pathLst>
          </a:custGeom>
          <a:noFill/>
          <a:ln w="12700" cap="flat" cmpd="sng">
            <a:solidFill>
              <a:srgbClr val="000000"/>
            </a:solidFill>
            <a:prstDash val="solid"/>
            <a:round/>
            <a:headEnd type="none" w="sm" len="sm"/>
            <a:tailEnd type="none" w="sm" len="sm"/>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7" name="Google Shape;427;p41"/>
          <p:cNvSpPr/>
          <p:nvPr/>
        </p:nvSpPr>
        <p:spPr>
          <a:xfrm>
            <a:off x="7924939" y="5350531"/>
            <a:ext cx="595631" cy="0"/>
          </a:xfrm>
          <a:custGeom>
            <a:avLst/>
            <a:gdLst/>
            <a:ahLst/>
            <a:cxnLst/>
            <a:rect l="l" t="t" r="r" b="b"/>
            <a:pathLst>
              <a:path w="595629" h="120000" extrusionOk="0">
                <a:moveTo>
                  <a:pt x="0" y="0"/>
                </a:moveTo>
                <a:lnTo>
                  <a:pt x="595350" y="0"/>
                </a:lnTo>
              </a:path>
            </a:pathLst>
          </a:custGeom>
          <a:noFill/>
          <a:ln w="12700" cap="flat" cmpd="sng">
            <a:solidFill>
              <a:srgbClr val="000000"/>
            </a:solidFill>
            <a:prstDash val="solid"/>
            <a:round/>
            <a:headEnd type="none" w="sm" len="sm"/>
            <a:tailEnd type="none" w="sm" len="sm"/>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8" name="Google Shape;428;p41"/>
          <p:cNvSpPr/>
          <p:nvPr/>
        </p:nvSpPr>
        <p:spPr>
          <a:xfrm>
            <a:off x="5721440" y="5350531"/>
            <a:ext cx="57785" cy="0"/>
          </a:xfrm>
          <a:custGeom>
            <a:avLst/>
            <a:gdLst/>
            <a:ahLst/>
            <a:cxnLst/>
            <a:rect l="l" t="t" r="r" b="b"/>
            <a:pathLst>
              <a:path w="57785" h="120000" extrusionOk="0">
                <a:moveTo>
                  <a:pt x="0" y="0"/>
                </a:moveTo>
                <a:lnTo>
                  <a:pt x="57784" y="0"/>
                </a:lnTo>
              </a:path>
            </a:pathLst>
          </a:custGeom>
          <a:noFill/>
          <a:ln w="12700" cap="flat" cmpd="sng">
            <a:solidFill>
              <a:srgbClr val="000000"/>
            </a:solidFill>
            <a:prstDash val="solid"/>
            <a:round/>
            <a:headEnd type="none" w="sm" len="sm"/>
            <a:tailEnd type="none" w="sm" len="sm"/>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9" name="Google Shape;429;p41"/>
          <p:cNvSpPr/>
          <p:nvPr/>
        </p:nvSpPr>
        <p:spPr>
          <a:xfrm>
            <a:off x="1940756" y="5350531"/>
            <a:ext cx="1635125" cy="0"/>
          </a:xfrm>
          <a:custGeom>
            <a:avLst/>
            <a:gdLst/>
            <a:ahLst/>
            <a:cxnLst/>
            <a:rect l="l" t="t" r="r" b="b"/>
            <a:pathLst>
              <a:path w="1635125" h="120000" extrusionOk="0">
                <a:moveTo>
                  <a:pt x="0" y="0"/>
                </a:moveTo>
                <a:lnTo>
                  <a:pt x="1634967" y="0"/>
                </a:lnTo>
              </a:path>
            </a:pathLst>
          </a:custGeom>
          <a:noFill/>
          <a:ln w="12700" cap="flat" cmpd="sng">
            <a:solidFill>
              <a:srgbClr val="000000"/>
            </a:solidFill>
            <a:prstDash val="solid"/>
            <a:round/>
            <a:headEnd type="none" w="sm" len="sm"/>
            <a:tailEnd type="none" w="sm" len="sm"/>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0" name="Google Shape;430;p41"/>
          <p:cNvSpPr/>
          <p:nvPr/>
        </p:nvSpPr>
        <p:spPr>
          <a:xfrm>
            <a:off x="2033783" y="843671"/>
            <a:ext cx="0" cy="5637531"/>
          </a:xfrm>
          <a:custGeom>
            <a:avLst/>
            <a:gdLst/>
            <a:ahLst/>
            <a:cxnLst/>
            <a:rect l="l" t="t" r="r" b="b"/>
            <a:pathLst>
              <a:path w="120000" h="5637530" extrusionOk="0">
                <a:moveTo>
                  <a:pt x="0" y="0"/>
                </a:moveTo>
                <a:lnTo>
                  <a:pt x="0" y="5637263"/>
                </a:lnTo>
              </a:path>
            </a:pathLst>
          </a:custGeom>
          <a:noFill/>
          <a:ln w="28575" cap="flat" cmpd="sng">
            <a:solidFill>
              <a:srgbClr val="000000"/>
            </a:solidFill>
            <a:prstDash val="solid"/>
            <a:round/>
            <a:headEnd type="none" w="sm" len="sm"/>
            <a:tailEnd type="none" w="sm" len="sm"/>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1" name="Google Shape;431;p41"/>
          <p:cNvSpPr/>
          <p:nvPr/>
        </p:nvSpPr>
        <p:spPr>
          <a:xfrm>
            <a:off x="10416479" y="830364"/>
            <a:ext cx="0" cy="654685"/>
          </a:xfrm>
          <a:custGeom>
            <a:avLst/>
            <a:gdLst/>
            <a:ahLst/>
            <a:cxnLst/>
            <a:rect l="l" t="t" r="r" b="b"/>
            <a:pathLst>
              <a:path w="120000" h="654685" extrusionOk="0">
                <a:moveTo>
                  <a:pt x="0" y="0"/>
                </a:moveTo>
                <a:lnTo>
                  <a:pt x="0" y="654418"/>
                </a:lnTo>
              </a:path>
            </a:pathLst>
          </a:custGeom>
          <a:noFill/>
          <a:ln w="28575" cap="flat" cmpd="sng">
            <a:solidFill>
              <a:srgbClr val="000000"/>
            </a:solidFill>
            <a:prstDash val="solid"/>
            <a:round/>
            <a:headEnd type="none" w="sm" len="sm"/>
            <a:tailEnd type="none" w="sm" len="sm"/>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41"/>
          <p:cNvSpPr/>
          <p:nvPr/>
        </p:nvSpPr>
        <p:spPr>
          <a:xfrm>
            <a:off x="10416479" y="2636914"/>
            <a:ext cx="0" cy="465455"/>
          </a:xfrm>
          <a:custGeom>
            <a:avLst/>
            <a:gdLst/>
            <a:ahLst/>
            <a:cxnLst/>
            <a:rect l="l" t="t" r="r" b="b"/>
            <a:pathLst>
              <a:path w="120000" h="465455" extrusionOk="0">
                <a:moveTo>
                  <a:pt x="0" y="0"/>
                </a:moveTo>
                <a:lnTo>
                  <a:pt x="0" y="465137"/>
                </a:lnTo>
              </a:path>
            </a:pathLst>
          </a:custGeom>
          <a:noFill/>
          <a:ln w="28575" cap="flat" cmpd="sng">
            <a:solidFill>
              <a:srgbClr val="000000"/>
            </a:solidFill>
            <a:prstDash val="solid"/>
            <a:round/>
            <a:headEnd type="none" w="sm" len="sm"/>
            <a:tailEnd type="none" w="sm" len="sm"/>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41"/>
          <p:cNvSpPr/>
          <p:nvPr/>
        </p:nvSpPr>
        <p:spPr>
          <a:xfrm>
            <a:off x="10416479" y="4620045"/>
            <a:ext cx="0" cy="66675"/>
          </a:xfrm>
          <a:custGeom>
            <a:avLst/>
            <a:gdLst/>
            <a:ahLst/>
            <a:cxnLst/>
            <a:rect l="l" t="t" r="r" b="b"/>
            <a:pathLst>
              <a:path w="120000" h="66675" extrusionOk="0">
                <a:moveTo>
                  <a:pt x="0" y="0"/>
                </a:moveTo>
                <a:lnTo>
                  <a:pt x="0" y="66192"/>
                </a:lnTo>
              </a:path>
            </a:pathLst>
          </a:custGeom>
          <a:noFill/>
          <a:ln w="28575" cap="flat" cmpd="sng">
            <a:solidFill>
              <a:srgbClr val="000000"/>
            </a:solidFill>
            <a:prstDash val="solid"/>
            <a:round/>
            <a:headEnd type="none" w="sm" len="sm"/>
            <a:tailEnd type="none" w="sm" len="sm"/>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41"/>
          <p:cNvSpPr/>
          <p:nvPr/>
        </p:nvSpPr>
        <p:spPr>
          <a:xfrm>
            <a:off x="10416479" y="5763449"/>
            <a:ext cx="0" cy="74931"/>
          </a:xfrm>
          <a:custGeom>
            <a:avLst/>
            <a:gdLst/>
            <a:ahLst/>
            <a:cxnLst/>
            <a:rect l="l" t="t" r="r" b="b"/>
            <a:pathLst>
              <a:path w="120000" h="74929" extrusionOk="0">
                <a:moveTo>
                  <a:pt x="0" y="0"/>
                </a:moveTo>
                <a:lnTo>
                  <a:pt x="0" y="74917"/>
                </a:lnTo>
              </a:path>
            </a:pathLst>
          </a:custGeom>
          <a:noFill/>
          <a:ln w="28575" cap="flat" cmpd="sng">
            <a:solidFill>
              <a:srgbClr val="000000"/>
            </a:solidFill>
            <a:prstDash val="solid"/>
            <a:round/>
            <a:headEnd type="none" w="sm" len="sm"/>
            <a:tailEnd type="none" w="sm" len="sm"/>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41"/>
          <p:cNvSpPr/>
          <p:nvPr/>
        </p:nvSpPr>
        <p:spPr>
          <a:xfrm>
            <a:off x="1940757" y="836715"/>
            <a:ext cx="8490585" cy="0"/>
          </a:xfrm>
          <a:custGeom>
            <a:avLst/>
            <a:gdLst/>
            <a:ahLst/>
            <a:cxnLst/>
            <a:rect l="l" t="t" r="r" b="b"/>
            <a:pathLst>
              <a:path w="8490585" h="120000" extrusionOk="0">
                <a:moveTo>
                  <a:pt x="0" y="0"/>
                </a:moveTo>
                <a:lnTo>
                  <a:pt x="8490013" y="0"/>
                </a:lnTo>
              </a:path>
            </a:pathLst>
          </a:custGeom>
          <a:noFill/>
          <a:ln w="12700" cap="flat" cmpd="sng">
            <a:solidFill>
              <a:srgbClr val="000000"/>
            </a:solidFill>
            <a:prstDash val="solid"/>
            <a:round/>
            <a:headEnd type="none" w="sm" len="sm"/>
            <a:tailEnd type="none" w="sm" len="sm"/>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41"/>
          <p:cNvSpPr/>
          <p:nvPr/>
        </p:nvSpPr>
        <p:spPr>
          <a:xfrm>
            <a:off x="1940755" y="6453339"/>
            <a:ext cx="5163820" cy="0"/>
          </a:xfrm>
          <a:custGeom>
            <a:avLst/>
            <a:gdLst/>
            <a:ahLst/>
            <a:cxnLst/>
            <a:rect l="l" t="t" r="r" b="b"/>
            <a:pathLst>
              <a:path w="5163820" h="120000" extrusionOk="0">
                <a:moveTo>
                  <a:pt x="0" y="0"/>
                </a:moveTo>
                <a:lnTo>
                  <a:pt x="5163357" y="0"/>
                </a:lnTo>
              </a:path>
            </a:pathLst>
          </a:custGeom>
          <a:noFill/>
          <a:ln w="28575" cap="flat" cmpd="sng">
            <a:solidFill>
              <a:srgbClr val="000000"/>
            </a:solidFill>
            <a:prstDash val="solid"/>
            <a:round/>
            <a:headEnd type="none" w="sm" len="sm"/>
            <a:tailEnd type="none" w="sm" len="sm"/>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41"/>
          <p:cNvSpPr txBox="1"/>
          <p:nvPr/>
        </p:nvSpPr>
        <p:spPr>
          <a:xfrm>
            <a:off x="2033783" y="877351"/>
            <a:ext cx="974091" cy="553998"/>
          </a:xfrm>
          <a:prstGeom prst="rect">
            <a:avLst/>
          </a:prstGeom>
          <a:noFill/>
          <a:ln>
            <a:noFill/>
          </a:ln>
        </p:spPr>
        <p:txBody>
          <a:bodyPr spcFirstLastPara="1" wrap="square" lIns="0" tIns="0" rIns="0" bIns="0" rtlCol="0" anchor="t" anchorCtr="0">
            <a:spAutoFit/>
          </a:bodyPr>
          <a:lstStyle/>
          <a:p>
            <a:pPr marL="12700" marR="5080" lvl="0" indent="0" algn="l" rtl="0">
              <a:spcBef>
                <a:spcPts val="0"/>
              </a:spcBef>
              <a:spcAft>
                <a:spcPts val="0"/>
              </a:spcAft>
              <a:buNone/>
            </a:pPr>
            <a:r>
              <a:rPr lang="es" sz="1200" b="1" i="1" dirty="0">
                <a:solidFill>
                  <a:schemeClr val="dk1"/>
                </a:solidFill>
                <a:latin typeface="Arial"/>
                <a:ea typeface="Arial"/>
                <a:cs typeface="Arial"/>
                <a:sym typeface="Arial"/>
              </a:rPr>
              <a:t>Físicos (origen natural)</a:t>
            </a:r>
            <a:endParaRPr sz="1200" dirty="0">
              <a:solidFill>
                <a:schemeClr val="dk1"/>
              </a:solidFill>
              <a:latin typeface="Arial"/>
              <a:ea typeface="Arial"/>
              <a:cs typeface="Arial"/>
              <a:sym typeface="Arial"/>
            </a:endParaRPr>
          </a:p>
        </p:txBody>
      </p:sp>
      <p:sp>
        <p:nvSpPr>
          <p:cNvPr id="438" name="Google Shape;438;p41"/>
          <p:cNvSpPr txBox="1"/>
          <p:nvPr/>
        </p:nvSpPr>
        <p:spPr>
          <a:xfrm>
            <a:off x="2033783" y="1525359"/>
            <a:ext cx="1342391" cy="369332"/>
          </a:xfrm>
          <a:prstGeom prst="rect">
            <a:avLst/>
          </a:prstGeom>
          <a:noFill/>
          <a:ln>
            <a:noFill/>
          </a:ln>
        </p:spPr>
        <p:txBody>
          <a:bodyPr spcFirstLastPara="1" wrap="square" lIns="0" tIns="0" rIns="0" bIns="0" rtlCol="0" anchor="t" anchorCtr="0">
            <a:spAutoFit/>
          </a:bodyPr>
          <a:lstStyle/>
          <a:p>
            <a:pPr marL="12700" marR="5080" lvl="0" indent="0" algn="l" rtl="0">
              <a:spcBef>
                <a:spcPts val="0"/>
              </a:spcBef>
              <a:spcAft>
                <a:spcPts val="0"/>
              </a:spcAft>
              <a:buNone/>
            </a:pPr>
            <a:r>
              <a:rPr lang="es" sz="1200" b="1" i="1" dirty="0">
                <a:solidFill>
                  <a:schemeClr val="dk1"/>
                </a:solidFill>
                <a:latin typeface="Arial"/>
                <a:ea typeface="Arial"/>
                <a:cs typeface="Arial"/>
                <a:sym typeface="Arial"/>
              </a:rPr>
              <a:t>Físicos (infraestructura)</a:t>
            </a:r>
            <a:endParaRPr sz="1200" dirty="0">
              <a:solidFill>
                <a:schemeClr val="dk1"/>
              </a:solidFill>
              <a:latin typeface="Arial"/>
              <a:ea typeface="Arial"/>
              <a:cs typeface="Arial"/>
              <a:sym typeface="Arial"/>
            </a:endParaRPr>
          </a:p>
        </p:txBody>
      </p:sp>
      <p:sp>
        <p:nvSpPr>
          <p:cNvPr id="439" name="Google Shape;439;p41"/>
          <p:cNvSpPr txBox="1"/>
          <p:nvPr/>
        </p:nvSpPr>
        <p:spPr>
          <a:xfrm>
            <a:off x="2033785" y="3729431"/>
            <a:ext cx="1171575" cy="369332"/>
          </a:xfrm>
          <a:prstGeom prst="rect">
            <a:avLst/>
          </a:prstGeom>
          <a:noFill/>
          <a:ln>
            <a:noFill/>
          </a:ln>
        </p:spPr>
        <p:txBody>
          <a:bodyPr spcFirstLastPara="1" wrap="square" lIns="0" tIns="0" rIns="0" bIns="0" rtlCol="0" anchor="t" anchorCtr="0">
            <a:spAutoFit/>
          </a:bodyPr>
          <a:lstStyle/>
          <a:p>
            <a:pPr marL="12700" marR="5080" lvl="0" indent="0" algn="l" rtl="0">
              <a:spcBef>
                <a:spcPts val="0"/>
              </a:spcBef>
              <a:spcAft>
                <a:spcPts val="0"/>
              </a:spcAft>
              <a:buNone/>
            </a:pPr>
            <a:r>
              <a:rPr lang="es" sz="1200" b="1" i="1" dirty="0">
                <a:solidFill>
                  <a:schemeClr val="dk1"/>
                </a:solidFill>
                <a:latin typeface="Arial"/>
                <a:ea typeface="Arial"/>
                <a:cs typeface="Arial"/>
                <a:sym typeface="Arial"/>
              </a:rPr>
              <a:t>Políticos e institucionales</a:t>
            </a:r>
            <a:endParaRPr sz="1200" dirty="0">
              <a:solidFill>
                <a:schemeClr val="dk1"/>
              </a:solidFill>
              <a:latin typeface="Arial"/>
              <a:ea typeface="Arial"/>
              <a:cs typeface="Arial"/>
              <a:sym typeface="Arial"/>
            </a:endParaRPr>
          </a:p>
        </p:txBody>
      </p:sp>
      <p:sp>
        <p:nvSpPr>
          <p:cNvPr id="440" name="Google Shape;440;p41"/>
          <p:cNvSpPr txBox="1"/>
          <p:nvPr/>
        </p:nvSpPr>
        <p:spPr>
          <a:xfrm>
            <a:off x="2033784" y="5391099"/>
            <a:ext cx="991869" cy="553998"/>
          </a:xfrm>
          <a:prstGeom prst="rect">
            <a:avLst/>
          </a:prstGeom>
          <a:noFill/>
          <a:ln>
            <a:noFill/>
          </a:ln>
        </p:spPr>
        <p:txBody>
          <a:bodyPr spcFirstLastPara="1" wrap="square" lIns="0" tIns="0" rIns="0" bIns="0" rtlCol="0" anchor="t" anchorCtr="0">
            <a:spAutoFit/>
          </a:bodyPr>
          <a:lstStyle/>
          <a:p>
            <a:pPr marL="12700" marR="5080" lvl="0" indent="0" algn="l" rtl="0">
              <a:spcBef>
                <a:spcPts val="0"/>
              </a:spcBef>
              <a:spcAft>
                <a:spcPts val="0"/>
              </a:spcAft>
              <a:buNone/>
            </a:pPr>
            <a:r>
              <a:rPr lang="es" sz="1200" b="1" i="1" dirty="0">
                <a:solidFill>
                  <a:schemeClr val="dk1"/>
                </a:solidFill>
                <a:latin typeface="Arial"/>
                <a:ea typeface="Arial"/>
                <a:cs typeface="Arial"/>
                <a:sym typeface="Arial"/>
              </a:rPr>
              <a:t>Sociales, culturales y de actitud</a:t>
            </a:r>
            <a:endParaRPr sz="1200" dirty="0">
              <a:solidFill>
                <a:schemeClr val="dk1"/>
              </a:solidFill>
              <a:latin typeface="Arial"/>
              <a:ea typeface="Arial"/>
              <a:cs typeface="Arial"/>
              <a:sym typeface="Arial"/>
            </a:endParaRPr>
          </a:p>
        </p:txBody>
      </p:sp>
      <p:sp>
        <p:nvSpPr>
          <p:cNvPr id="441" name="Google Shape;441;p41"/>
          <p:cNvSpPr/>
          <p:nvPr/>
        </p:nvSpPr>
        <p:spPr>
          <a:xfrm>
            <a:off x="9984435" y="6467568"/>
            <a:ext cx="648068" cy="345805"/>
          </a:xfrm>
          <a:prstGeom prst="rect">
            <a:avLst/>
          </a:prstGeom>
          <a:blipFill rotWithShape="1">
            <a:blip r:embed="rId3">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2" name="Google Shape;442;p41"/>
          <p:cNvSpPr/>
          <p:nvPr/>
        </p:nvSpPr>
        <p:spPr>
          <a:xfrm>
            <a:off x="4629913" y="2272285"/>
            <a:ext cx="1292351" cy="445007"/>
          </a:xfrm>
          <a:prstGeom prst="rect">
            <a:avLst/>
          </a:prstGeom>
          <a:blipFill rotWithShape="1">
            <a:blip r:embed="rId4">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3" name="Google Shape;443;p41"/>
          <p:cNvSpPr/>
          <p:nvPr/>
        </p:nvSpPr>
        <p:spPr>
          <a:xfrm>
            <a:off x="4599434" y="2257057"/>
            <a:ext cx="1333487" cy="533387"/>
          </a:xfrm>
          <a:prstGeom prst="rect">
            <a:avLst/>
          </a:prstGeom>
          <a:blipFill rotWithShape="1">
            <a:blip r:embed="rId5">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 name="Google Shape;444;p41"/>
          <p:cNvSpPr/>
          <p:nvPr/>
        </p:nvSpPr>
        <p:spPr>
          <a:xfrm>
            <a:off x="4655846" y="2298357"/>
            <a:ext cx="1186180" cy="339091"/>
          </a:xfrm>
          <a:custGeom>
            <a:avLst/>
            <a:gdLst/>
            <a:ahLst/>
            <a:cxnLst/>
            <a:rect l="l" t="t" r="r" b="b"/>
            <a:pathLst>
              <a:path w="1186179" h="339089" extrusionOk="0">
                <a:moveTo>
                  <a:pt x="0" y="0"/>
                </a:moveTo>
                <a:lnTo>
                  <a:pt x="1185722" y="0"/>
                </a:lnTo>
                <a:lnTo>
                  <a:pt x="1185722" y="338556"/>
                </a:lnTo>
                <a:lnTo>
                  <a:pt x="0" y="338556"/>
                </a:lnTo>
                <a:lnTo>
                  <a:pt x="0" y="0"/>
                </a:lnTo>
                <a:close/>
              </a:path>
            </a:pathLst>
          </a:custGeom>
          <a:solidFill>
            <a:srgbClr val="CC9900"/>
          </a:solid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5" name="Google Shape;445;p41"/>
          <p:cNvSpPr txBox="1"/>
          <p:nvPr/>
        </p:nvSpPr>
        <p:spPr>
          <a:xfrm>
            <a:off x="4734581" y="2338998"/>
            <a:ext cx="1033759" cy="338554"/>
          </a:xfrm>
          <a:prstGeom prst="rect">
            <a:avLst/>
          </a:prstGeom>
          <a:noFill/>
          <a:ln>
            <a:noFill/>
          </a:ln>
        </p:spPr>
        <p:txBody>
          <a:bodyPr spcFirstLastPara="1" wrap="square" lIns="0" tIns="0" rIns="0" bIns="0" rtlCol="0" anchor="t" anchorCtr="0">
            <a:spAutoFit/>
          </a:bodyPr>
          <a:lstStyle/>
          <a:p>
            <a:pPr marL="12700" marR="0" lvl="0" indent="0" algn="l" rtl="0">
              <a:spcBef>
                <a:spcPts val="0"/>
              </a:spcBef>
              <a:spcAft>
                <a:spcPts val="0"/>
              </a:spcAft>
              <a:buNone/>
            </a:pPr>
            <a:r>
              <a:rPr lang="es" sz="1100" dirty="0">
                <a:solidFill>
                  <a:schemeClr val="dk1"/>
                </a:solidFill>
                <a:latin typeface="Arial"/>
                <a:ea typeface="Arial"/>
                <a:cs typeface="Arial"/>
                <a:sym typeface="Arial"/>
              </a:rPr>
              <a:t>Peldaños muy altos</a:t>
            </a:r>
            <a:endParaRPr sz="1100" dirty="0">
              <a:solidFill>
                <a:schemeClr val="dk1"/>
              </a:solidFill>
              <a:latin typeface="Arial"/>
              <a:ea typeface="Arial"/>
              <a:cs typeface="Arial"/>
              <a:sym typeface="Arial"/>
            </a:endParaRPr>
          </a:p>
        </p:txBody>
      </p:sp>
      <p:sp>
        <p:nvSpPr>
          <p:cNvPr id="446" name="Google Shape;446;p41"/>
          <p:cNvSpPr/>
          <p:nvPr/>
        </p:nvSpPr>
        <p:spPr>
          <a:xfrm>
            <a:off x="7670292" y="1458470"/>
            <a:ext cx="1458467" cy="691895"/>
          </a:xfrm>
          <a:prstGeom prst="rect">
            <a:avLst/>
          </a:prstGeom>
          <a:blipFill rotWithShape="1">
            <a:blip r:embed="rId6">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7" name="Google Shape;447;p41"/>
          <p:cNvSpPr/>
          <p:nvPr/>
        </p:nvSpPr>
        <p:spPr>
          <a:xfrm>
            <a:off x="7639812" y="1443229"/>
            <a:ext cx="1365491" cy="777239"/>
          </a:xfrm>
          <a:prstGeom prst="rect">
            <a:avLst/>
          </a:prstGeom>
          <a:blipFill rotWithShape="1">
            <a:blip r:embed="rId7">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8" name="Google Shape;448;p41"/>
          <p:cNvSpPr/>
          <p:nvPr/>
        </p:nvSpPr>
        <p:spPr>
          <a:xfrm>
            <a:off x="7697101" y="1484783"/>
            <a:ext cx="1351280" cy="584835"/>
          </a:xfrm>
          <a:custGeom>
            <a:avLst/>
            <a:gdLst/>
            <a:ahLst/>
            <a:cxnLst/>
            <a:rect l="l" t="t" r="r" b="b"/>
            <a:pathLst>
              <a:path w="1351279" h="584835" extrusionOk="0">
                <a:moveTo>
                  <a:pt x="0" y="0"/>
                </a:moveTo>
                <a:lnTo>
                  <a:pt x="1351229" y="0"/>
                </a:lnTo>
                <a:lnTo>
                  <a:pt x="1351229" y="584771"/>
                </a:lnTo>
                <a:lnTo>
                  <a:pt x="0" y="584771"/>
                </a:lnTo>
                <a:lnTo>
                  <a:pt x="0" y="0"/>
                </a:lnTo>
                <a:close/>
              </a:path>
            </a:pathLst>
          </a:custGeom>
          <a:solidFill>
            <a:srgbClr val="CC9900"/>
          </a:solid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9" name="Google Shape;449;p41"/>
          <p:cNvSpPr txBox="1"/>
          <p:nvPr/>
        </p:nvSpPr>
        <p:spPr>
          <a:xfrm>
            <a:off x="7775846" y="1525423"/>
            <a:ext cx="983615" cy="369332"/>
          </a:xfrm>
          <a:prstGeom prst="rect">
            <a:avLst/>
          </a:prstGeom>
          <a:noFill/>
          <a:ln>
            <a:noFill/>
          </a:ln>
        </p:spPr>
        <p:txBody>
          <a:bodyPr spcFirstLastPara="1" wrap="square" lIns="0" tIns="0" rIns="0" bIns="0" rtlCol="0" anchor="t" anchorCtr="0">
            <a:spAutoFit/>
          </a:bodyPr>
          <a:lstStyle/>
          <a:p>
            <a:pPr marL="12700" marR="5080" lvl="0" indent="0" algn="l" rtl="0">
              <a:spcBef>
                <a:spcPts val="0"/>
              </a:spcBef>
              <a:spcAft>
                <a:spcPts val="0"/>
              </a:spcAft>
              <a:buNone/>
            </a:pPr>
            <a:r>
              <a:rPr lang="es" sz="1200" dirty="0">
                <a:solidFill>
                  <a:schemeClr val="dk1"/>
                </a:solidFill>
                <a:latin typeface="Arial"/>
                <a:ea typeface="Arial"/>
                <a:cs typeface="Arial"/>
                <a:sym typeface="Arial"/>
              </a:rPr>
              <a:t>Escasez de retretes</a:t>
            </a:r>
            <a:endParaRPr sz="1200" dirty="0">
              <a:solidFill>
                <a:schemeClr val="dk1"/>
              </a:solidFill>
              <a:latin typeface="Arial"/>
              <a:ea typeface="Arial"/>
              <a:cs typeface="Arial"/>
              <a:sym typeface="Arial"/>
            </a:endParaRPr>
          </a:p>
        </p:txBody>
      </p:sp>
      <p:sp>
        <p:nvSpPr>
          <p:cNvPr id="450" name="Google Shape;450;p41"/>
          <p:cNvSpPr/>
          <p:nvPr/>
        </p:nvSpPr>
        <p:spPr>
          <a:xfrm>
            <a:off x="6789422" y="2848358"/>
            <a:ext cx="1123175" cy="445007"/>
          </a:xfrm>
          <a:prstGeom prst="rect">
            <a:avLst/>
          </a:prstGeom>
          <a:blipFill rotWithShape="1">
            <a:blip r:embed="rId8">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 name="Google Shape;451;p41"/>
          <p:cNvSpPr/>
          <p:nvPr/>
        </p:nvSpPr>
        <p:spPr>
          <a:xfrm>
            <a:off x="6758940" y="2833129"/>
            <a:ext cx="1153667" cy="533387"/>
          </a:xfrm>
          <a:prstGeom prst="rect">
            <a:avLst/>
          </a:prstGeom>
          <a:blipFill rotWithShape="1">
            <a:blip r:embed="rId9">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2" name="Google Shape;452;p41"/>
          <p:cNvSpPr/>
          <p:nvPr/>
        </p:nvSpPr>
        <p:spPr>
          <a:xfrm>
            <a:off x="6816077" y="2874416"/>
            <a:ext cx="864235" cy="339091"/>
          </a:xfrm>
          <a:custGeom>
            <a:avLst/>
            <a:gdLst/>
            <a:ahLst/>
            <a:cxnLst/>
            <a:rect l="l" t="t" r="r" b="b"/>
            <a:pathLst>
              <a:path w="864235" h="339089" extrusionOk="0">
                <a:moveTo>
                  <a:pt x="0" y="338556"/>
                </a:moveTo>
                <a:lnTo>
                  <a:pt x="864095" y="338556"/>
                </a:lnTo>
                <a:lnTo>
                  <a:pt x="864095" y="0"/>
                </a:lnTo>
                <a:lnTo>
                  <a:pt x="0" y="0"/>
                </a:lnTo>
                <a:lnTo>
                  <a:pt x="0" y="338556"/>
                </a:lnTo>
                <a:close/>
              </a:path>
            </a:pathLst>
          </a:custGeom>
          <a:solidFill>
            <a:srgbClr val="CC9900"/>
          </a:solid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3" name="Google Shape;453;p41"/>
          <p:cNvSpPr txBox="1"/>
          <p:nvPr/>
        </p:nvSpPr>
        <p:spPr>
          <a:xfrm>
            <a:off x="6894821" y="2915062"/>
            <a:ext cx="713105" cy="307777"/>
          </a:xfrm>
          <a:prstGeom prst="rect">
            <a:avLst/>
          </a:prstGeom>
          <a:noFill/>
          <a:ln>
            <a:noFill/>
          </a:ln>
        </p:spPr>
        <p:txBody>
          <a:bodyPr spcFirstLastPara="1" wrap="square" lIns="0" tIns="0" rIns="0" bIns="0" rtlCol="0" anchor="t" anchorCtr="0">
            <a:spAutoFit/>
          </a:bodyPr>
          <a:lstStyle/>
          <a:p>
            <a:pPr marL="12700" marR="0" lvl="0" indent="0" algn="l" rtl="0">
              <a:spcBef>
                <a:spcPts val="0"/>
              </a:spcBef>
              <a:spcAft>
                <a:spcPts val="0"/>
              </a:spcAft>
              <a:buNone/>
            </a:pPr>
            <a:r>
              <a:rPr lang="es" sz="1000" dirty="0">
                <a:solidFill>
                  <a:schemeClr val="dk1"/>
                </a:solidFill>
                <a:latin typeface="Arial"/>
                <a:ea typeface="Arial"/>
                <a:cs typeface="Arial"/>
                <a:sym typeface="Arial"/>
              </a:rPr>
              <a:t>No hay puerta</a:t>
            </a:r>
            <a:endParaRPr sz="1000" dirty="0">
              <a:solidFill>
                <a:schemeClr val="dk1"/>
              </a:solidFill>
              <a:latin typeface="Arial"/>
              <a:ea typeface="Arial"/>
              <a:cs typeface="Arial"/>
              <a:sym typeface="Arial"/>
            </a:endParaRPr>
          </a:p>
        </p:txBody>
      </p:sp>
      <p:sp>
        <p:nvSpPr>
          <p:cNvPr id="454" name="Google Shape;454;p41"/>
          <p:cNvSpPr/>
          <p:nvPr/>
        </p:nvSpPr>
        <p:spPr>
          <a:xfrm>
            <a:off x="9526525" y="2580133"/>
            <a:ext cx="929639" cy="691895"/>
          </a:xfrm>
          <a:prstGeom prst="rect">
            <a:avLst/>
          </a:prstGeom>
          <a:blipFill rotWithShape="1">
            <a:blip r:embed="rId10">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5" name="Google Shape;455;p41"/>
          <p:cNvSpPr/>
          <p:nvPr/>
        </p:nvSpPr>
        <p:spPr>
          <a:xfrm>
            <a:off x="9496045" y="2564894"/>
            <a:ext cx="1028687" cy="777239"/>
          </a:xfrm>
          <a:prstGeom prst="rect">
            <a:avLst/>
          </a:prstGeom>
          <a:blipFill rotWithShape="1">
            <a:blip r:embed="rId11">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6" name="Google Shape;456;p41"/>
          <p:cNvSpPr/>
          <p:nvPr/>
        </p:nvSpPr>
        <p:spPr>
          <a:xfrm>
            <a:off x="9552381" y="2636914"/>
            <a:ext cx="823595" cy="465455"/>
          </a:xfrm>
          <a:custGeom>
            <a:avLst/>
            <a:gdLst/>
            <a:ahLst/>
            <a:cxnLst/>
            <a:rect l="l" t="t" r="r" b="b"/>
            <a:pathLst>
              <a:path w="823595" h="465455" extrusionOk="0">
                <a:moveTo>
                  <a:pt x="0" y="465137"/>
                </a:moveTo>
                <a:lnTo>
                  <a:pt x="823061" y="465137"/>
                </a:lnTo>
                <a:lnTo>
                  <a:pt x="823061" y="0"/>
                </a:lnTo>
                <a:lnTo>
                  <a:pt x="0" y="0"/>
                </a:lnTo>
                <a:lnTo>
                  <a:pt x="0" y="465137"/>
                </a:lnTo>
                <a:close/>
              </a:path>
            </a:pathLst>
          </a:custGeom>
          <a:solidFill>
            <a:srgbClr val="CC9900"/>
          </a:solid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7" name="Google Shape;457;p41"/>
          <p:cNvSpPr txBox="1"/>
          <p:nvPr/>
        </p:nvSpPr>
        <p:spPr>
          <a:xfrm>
            <a:off x="9631124" y="2647290"/>
            <a:ext cx="644525" cy="461665"/>
          </a:xfrm>
          <a:prstGeom prst="rect">
            <a:avLst/>
          </a:prstGeom>
          <a:noFill/>
          <a:ln>
            <a:noFill/>
          </a:ln>
        </p:spPr>
        <p:txBody>
          <a:bodyPr spcFirstLastPara="1" wrap="square" lIns="0" tIns="0" rIns="0" bIns="0" rtlCol="0" anchor="t" anchorCtr="0">
            <a:spAutoFit/>
          </a:bodyPr>
          <a:lstStyle/>
          <a:p>
            <a:pPr marL="12700" marR="5080" lvl="0" indent="0" algn="l" rtl="0">
              <a:spcBef>
                <a:spcPts val="0"/>
              </a:spcBef>
              <a:spcAft>
                <a:spcPts val="0"/>
              </a:spcAft>
              <a:buNone/>
            </a:pPr>
            <a:r>
              <a:rPr lang="es" sz="1000" dirty="0">
                <a:solidFill>
                  <a:schemeClr val="dk1"/>
                </a:solidFill>
                <a:latin typeface="Arial"/>
                <a:ea typeface="Arial"/>
                <a:cs typeface="Arial"/>
                <a:sym typeface="Arial"/>
              </a:rPr>
              <a:t>Puerta demasiado estrecha</a:t>
            </a:r>
            <a:endParaRPr sz="1000" dirty="0">
              <a:solidFill>
                <a:schemeClr val="dk1"/>
              </a:solidFill>
              <a:latin typeface="Arial"/>
              <a:ea typeface="Arial"/>
              <a:cs typeface="Arial"/>
              <a:sym typeface="Arial"/>
            </a:endParaRPr>
          </a:p>
        </p:txBody>
      </p:sp>
      <p:sp>
        <p:nvSpPr>
          <p:cNvPr id="458" name="Google Shape;458;p41"/>
          <p:cNvSpPr/>
          <p:nvPr/>
        </p:nvSpPr>
        <p:spPr>
          <a:xfrm>
            <a:off x="3765804" y="810769"/>
            <a:ext cx="1690115" cy="690371"/>
          </a:xfrm>
          <a:prstGeom prst="rect">
            <a:avLst/>
          </a:prstGeom>
          <a:blipFill rotWithShape="1">
            <a:blip r:embed="rId12">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9" name="Google Shape;459;p41"/>
          <p:cNvSpPr/>
          <p:nvPr/>
        </p:nvSpPr>
        <p:spPr>
          <a:xfrm>
            <a:off x="3743655" y="770841"/>
            <a:ext cx="1491995" cy="777239"/>
          </a:xfrm>
          <a:prstGeom prst="rect">
            <a:avLst/>
          </a:prstGeom>
          <a:blipFill rotWithShape="1">
            <a:blip r:embed="rId13">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0" name="Google Shape;460;p41"/>
          <p:cNvSpPr txBox="1"/>
          <p:nvPr/>
        </p:nvSpPr>
        <p:spPr>
          <a:xfrm>
            <a:off x="3791751" y="836716"/>
            <a:ext cx="1584325" cy="595020"/>
          </a:xfrm>
          <a:prstGeom prst="rect">
            <a:avLst/>
          </a:prstGeom>
          <a:solidFill>
            <a:srgbClr val="92D050"/>
          </a:solidFill>
          <a:ln>
            <a:noFill/>
          </a:ln>
        </p:spPr>
        <p:txBody>
          <a:bodyPr spcFirstLastPara="1" wrap="square" lIns="0" tIns="40625" rIns="0" bIns="0" rtlCol="0" anchor="t" anchorCtr="0">
            <a:spAutoFit/>
          </a:bodyPr>
          <a:lstStyle/>
          <a:p>
            <a:pPr marL="90803" marR="402581" lvl="0" indent="0" algn="l" rtl="0">
              <a:spcBef>
                <a:spcPts val="0"/>
              </a:spcBef>
              <a:spcAft>
                <a:spcPts val="0"/>
              </a:spcAft>
              <a:buNone/>
            </a:pPr>
            <a:r>
              <a:rPr lang="es" sz="1200" dirty="0">
                <a:solidFill>
                  <a:schemeClr val="dk1"/>
                </a:solidFill>
                <a:latin typeface="Arial"/>
                <a:ea typeface="Arial"/>
                <a:cs typeface="Arial"/>
                <a:sym typeface="Arial"/>
              </a:rPr>
              <a:t>Distancia a los centros de salud</a:t>
            </a:r>
            <a:endParaRPr sz="1200" dirty="0">
              <a:solidFill>
                <a:schemeClr val="dk1"/>
              </a:solidFill>
              <a:latin typeface="Arial"/>
              <a:ea typeface="Arial"/>
              <a:cs typeface="Arial"/>
              <a:sym typeface="Arial"/>
            </a:endParaRPr>
          </a:p>
        </p:txBody>
      </p:sp>
      <p:sp>
        <p:nvSpPr>
          <p:cNvPr id="461" name="Google Shape;461;p41"/>
          <p:cNvSpPr/>
          <p:nvPr/>
        </p:nvSpPr>
        <p:spPr>
          <a:xfrm>
            <a:off x="5798820" y="810769"/>
            <a:ext cx="2321051" cy="690371"/>
          </a:xfrm>
          <a:prstGeom prst="rect">
            <a:avLst/>
          </a:prstGeom>
          <a:blipFill rotWithShape="1">
            <a:blip r:embed="rId14">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2" name="Google Shape;462;p41"/>
          <p:cNvSpPr/>
          <p:nvPr/>
        </p:nvSpPr>
        <p:spPr>
          <a:xfrm>
            <a:off x="5768340" y="795529"/>
            <a:ext cx="2372867" cy="777239"/>
          </a:xfrm>
          <a:prstGeom prst="rect">
            <a:avLst/>
          </a:prstGeom>
          <a:blipFill rotWithShape="1">
            <a:blip r:embed="rId15">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3" name="Google Shape;463;p41"/>
          <p:cNvSpPr txBox="1"/>
          <p:nvPr/>
        </p:nvSpPr>
        <p:spPr>
          <a:xfrm>
            <a:off x="5825972" y="836716"/>
            <a:ext cx="2214245" cy="595020"/>
          </a:xfrm>
          <a:prstGeom prst="rect">
            <a:avLst/>
          </a:prstGeom>
          <a:solidFill>
            <a:srgbClr val="92D050"/>
          </a:solidFill>
          <a:ln>
            <a:noFill/>
          </a:ln>
        </p:spPr>
        <p:txBody>
          <a:bodyPr spcFirstLastPara="1" wrap="square" lIns="0" tIns="40625" rIns="0" bIns="0" rtlCol="0" anchor="t" anchorCtr="0">
            <a:spAutoFit/>
          </a:bodyPr>
          <a:lstStyle/>
          <a:p>
            <a:pPr marL="90803" marR="149222" lvl="0" indent="0" algn="l" rtl="0">
              <a:spcBef>
                <a:spcPts val="0"/>
              </a:spcBef>
              <a:spcAft>
                <a:spcPts val="0"/>
              </a:spcAft>
              <a:buNone/>
            </a:pPr>
            <a:r>
              <a:rPr lang="es" sz="1200" dirty="0">
                <a:solidFill>
                  <a:schemeClr val="dk1"/>
                </a:solidFill>
                <a:latin typeface="Arial"/>
                <a:ea typeface="Arial"/>
                <a:cs typeface="Arial"/>
                <a:sym typeface="Arial"/>
              </a:rPr>
              <a:t>Caminos accidentados, mojados, resbaladizos o con impedimentos</a:t>
            </a:r>
            <a:endParaRPr sz="1200" dirty="0">
              <a:solidFill>
                <a:schemeClr val="dk1"/>
              </a:solidFill>
              <a:latin typeface="Arial"/>
              <a:ea typeface="Arial"/>
              <a:cs typeface="Arial"/>
              <a:sym typeface="Arial"/>
            </a:endParaRPr>
          </a:p>
        </p:txBody>
      </p:sp>
      <p:sp>
        <p:nvSpPr>
          <p:cNvPr id="464" name="Google Shape;464;p41"/>
          <p:cNvSpPr/>
          <p:nvPr/>
        </p:nvSpPr>
        <p:spPr>
          <a:xfrm>
            <a:off x="7815074" y="3762756"/>
            <a:ext cx="2761487" cy="937259"/>
          </a:xfrm>
          <a:prstGeom prst="rect">
            <a:avLst/>
          </a:prstGeom>
          <a:blipFill rotWithShape="1">
            <a:blip r:embed="rId16">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5" name="Google Shape;465;p41"/>
          <p:cNvSpPr/>
          <p:nvPr/>
        </p:nvSpPr>
        <p:spPr>
          <a:xfrm>
            <a:off x="7784593" y="3747517"/>
            <a:ext cx="2825495" cy="1021079"/>
          </a:xfrm>
          <a:prstGeom prst="rect">
            <a:avLst/>
          </a:prstGeom>
          <a:blipFill rotWithShape="1">
            <a:blip r:embed="rId17">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6" name="Google Shape;466;p41"/>
          <p:cNvSpPr/>
          <p:nvPr/>
        </p:nvSpPr>
        <p:spPr>
          <a:xfrm>
            <a:off x="7840764" y="3789046"/>
            <a:ext cx="2656205" cy="831215"/>
          </a:xfrm>
          <a:custGeom>
            <a:avLst/>
            <a:gdLst/>
            <a:ahLst/>
            <a:cxnLst/>
            <a:rect l="l" t="t" r="r" b="b"/>
            <a:pathLst>
              <a:path w="2656204" h="831214" extrusionOk="0">
                <a:moveTo>
                  <a:pt x="0" y="0"/>
                </a:moveTo>
                <a:lnTo>
                  <a:pt x="2655989" y="0"/>
                </a:lnTo>
                <a:lnTo>
                  <a:pt x="2655989" y="830999"/>
                </a:lnTo>
                <a:lnTo>
                  <a:pt x="0" y="830999"/>
                </a:lnTo>
                <a:lnTo>
                  <a:pt x="0" y="0"/>
                </a:lnTo>
                <a:close/>
              </a:path>
            </a:pathLst>
          </a:custGeom>
          <a:solidFill>
            <a:srgbClr val="00B0F0"/>
          </a:solid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7" name="Google Shape;467;p41"/>
          <p:cNvSpPr txBox="1"/>
          <p:nvPr/>
        </p:nvSpPr>
        <p:spPr>
          <a:xfrm>
            <a:off x="7900726" y="3891823"/>
            <a:ext cx="2304103" cy="738664"/>
          </a:xfrm>
          <a:prstGeom prst="rect">
            <a:avLst/>
          </a:prstGeom>
          <a:noFill/>
          <a:ln>
            <a:noFill/>
          </a:ln>
        </p:spPr>
        <p:txBody>
          <a:bodyPr spcFirstLastPara="1" wrap="square" lIns="0" tIns="0" rIns="0" bIns="0" rtlCol="0" anchor="t" anchorCtr="0">
            <a:spAutoFit/>
          </a:bodyPr>
          <a:lstStyle/>
          <a:p>
            <a:pPr marL="12700" marR="0" lvl="0" indent="0" algn="l" rtl="0">
              <a:spcBef>
                <a:spcPts val="0"/>
              </a:spcBef>
              <a:spcAft>
                <a:spcPts val="0"/>
              </a:spcAft>
              <a:buNone/>
            </a:pPr>
            <a:r>
              <a:rPr lang="es" sz="1200" dirty="0">
                <a:solidFill>
                  <a:schemeClr val="dk1"/>
                </a:solidFill>
                <a:latin typeface="Arial"/>
                <a:ea typeface="Arial"/>
                <a:cs typeface="Arial"/>
                <a:sym typeface="Arial"/>
              </a:rPr>
              <a:t>No se ha consultado a las personas más pobres, de castas inferiores, las mujeres y las personas con discapacidad</a:t>
            </a:r>
            <a:endParaRPr sz="1200" dirty="0">
              <a:solidFill>
                <a:schemeClr val="dk1"/>
              </a:solidFill>
              <a:latin typeface="Arial"/>
              <a:ea typeface="Arial"/>
              <a:cs typeface="Arial"/>
              <a:sym typeface="Arial"/>
            </a:endParaRPr>
          </a:p>
        </p:txBody>
      </p:sp>
      <p:sp>
        <p:nvSpPr>
          <p:cNvPr id="469" name="Google Shape;469;p41"/>
          <p:cNvSpPr/>
          <p:nvPr/>
        </p:nvSpPr>
        <p:spPr>
          <a:xfrm>
            <a:off x="5061204" y="5707380"/>
            <a:ext cx="2124443" cy="690371"/>
          </a:xfrm>
          <a:prstGeom prst="rect">
            <a:avLst/>
          </a:prstGeom>
          <a:blipFill rotWithShape="1">
            <a:blip r:embed="rId18">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0" name="Google Shape;470;p41"/>
          <p:cNvSpPr/>
          <p:nvPr/>
        </p:nvSpPr>
        <p:spPr>
          <a:xfrm>
            <a:off x="5030724" y="5692141"/>
            <a:ext cx="2077211" cy="777239"/>
          </a:xfrm>
          <a:prstGeom prst="rect">
            <a:avLst/>
          </a:prstGeom>
          <a:blipFill rotWithShape="1">
            <a:blip r:embed="rId19">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1" name="Google Shape;471;p41"/>
          <p:cNvSpPr/>
          <p:nvPr/>
        </p:nvSpPr>
        <p:spPr>
          <a:xfrm>
            <a:off x="5087887" y="5733251"/>
            <a:ext cx="2018664" cy="584835"/>
          </a:xfrm>
          <a:custGeom>
            <a:avLst/>
            <a:gdLst/>
            <a:ahLst/>
            <a:cxnLst/>
            <a:rect l="l" t="t" r="r" b="b"/>
            <a:pathLst>
              <a:path w="2018664" h="584835" extrusionOk="0">
                <a:moveTo>
                  <a:pt x="0" y="0"/>
                </a:moveTo>
                <a:lnTo>
                  <a:pt x="2018080" y="0"/>
                </a:lnTo>
                <a:lnTo>
                  <a:pt x="2018080" y="584771"/>
                </a:lnTo>
                <a:lnTo>
                  <a:pt x="0" y="584771"/>
                </a:lnTo>
                <a:lnTo>
                  <a:pt x="0" y="0"/>
                </a:lnTo>
                <a:close/>
              </a:path>
            </a:pathLst>
          </a:custGeom>
          <a:solidFill>
            <a:srgbClr val="FF0000"/>
          </a:solid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2" name="Google Shape;472;p41"/>
          <p:cNvSpPr txBox="1"/>
          <p:nvPr/>
        </p:nvSpPr>
        <p:spPr>
          <a:xfrm>
            <a:off x="5166628" y="5773897"/>
            <a:ext cx="1695451" cy="369332"/>
          </a:xfrm>
          <a:prstGeom prst="rect">
            <a:avLst/>
          </a:prstGeom>
          <a:noFill/>
          <a:ln>
            <a:noFill/>
          </a:ln>
        </p:spPr>
        <p:txBody>
          <a:bodyPr spcFirstLastPara="1" wrap="square" lIns="0" tIns="0" rIns="0" bIns="0" rtlCol="0" anchor="t" anchorCtr="0">
            <a:spAutoFit/>
          </a:bodyPr>
          <a:lstStyle/>
          <a:p>
            <a:pPr marL="12700" marR="5080" lvl="0" indent="0" algn="l" rtl="0">
              <a:spcBef>
                <a:spcPts val="0"/>
              </a:spcBef>
              <a:spcAft>
                <a:spcPts val="0"/>
              </a:spcAft>
              <a:buNone/>
            </a:pPr>
            <a:r>
              <a:rPr lang="es" sz="1200" dirty="0">
                <a:solidFill>
                  <a:schemeClr val="dk1"/>
                </a:solidFill>
                <a:latin typeface="Arial"/>
                <a:ea typeface="Arial"/>
                <a:cs typeface="Arial"/>
                <a:sym typeface="Arial"/>
              </a:rPr>
              <a:t>Los hombres copan la toma de decisiones</a:t>
            </a:r>
            <a:endParaRPr sz="1200" dirty="0">
              <a:solidFill>
                <a:schemeClr val="dk1"/>
              </a:solidFill>
              <a:latin typeface="Arial"/>
              <a:ea typeface="Arial"/>
              <a:cs typeface="Arial"/>
              <a:sym typeface="Arial"/>
            </a:endParaRPr>
          </a:p>
        </p:txBody>
      </p:sp>
      <p:sp>
        <p:nvSpPr>
          <p:cNvPr id="473" name="Google Shape;473;p41"/>
          <p:cNvSpPr/>
          <p:nvPr/>
        </p:nvSpPr>
        <p:spPr>
          <a:xfrm>
            <a:off x="3549396" y="5562602"/>
            <a:ext cx="1546859" cy="691895"/>
          </a:xfrm>
          <a:prstGeom prst="rect">
            <a:avLst/>
          </a:prstGeom>
          <a:blipFill rotWithShape="1">
            <a:blip r:embed="rId20">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4" name="Google Shape;474;p41"/>
          <p:cNvSpPr/>
          <p:nvPr/>
        </p:nvSpPr>
        <p:spPr>
          <a:xfrm>
            <a:off x="3526537" y="5547361"/>
            <a:ext cx="1703831" cy="777239"/>
          </a:xfrm>
          <a:prstGeom prst="rect">
            <a:avLst/>
          </a:prstGeom>
          <a:blipFill rotWithShape="1">
            <a:blip r:embed="rId21">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5" name="Google Shape;475;p41"/>
          <p:cNvSpPr/>
          <p:nvPr/>
        </p:nvSpPr>
        <p:spPr>
          <a:xfrm>
            <a:off x="3585481" y="5553507"/>
            <a:ext cx="1440180" cy="584835"/>
          </a:xfrm>
          <a:custGeom>
            <a:avLst/>
            <a:gdLst/>
            <a:ahLst/>
            <a:cxnLst/>
            <a:rect l="l" t="t" r="r" b="b"/>
            <a:pathLst>
              <a:path w="1440179" h="584835" extrusionOk="0">
                <a:moveTo>
                  <a:pt x="0" y="0"/>
                </a:moveTo>
                <a:lnTo>
                  <a:pt x="1440154" y="0"/>
                </a:lnTo>
                <a:lnTo>
                  <a:pt x="1440154" y="584771"/>
                </a:lnTo>
                <a:lnTo>
                  <a:pt x="0" y="584771"/>
                </a:lnTo>
                <a:lnTo>
                  <a:pt x="0" y="0"/>
                </a:lnTo>
                <a:close/>
              </a:path>
            </a:pathLst>
          </a:custGeom>
          <a:solidFill>
            <a:srgbClr val="FF0000"/>
          </a:solid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6" name="Google Shape;476;p41"/>
          <p:cNvSpPr txBox="1"/>
          <p:nvPr/>
        </p:nvSpPr>
        <p:spPr>
          <a:xfrm>
            <a:off x="3883715" y="5629879"/>
            <a:ext cx="1040337" cy="153888"/>
          </a:xfrm>
          <a:prstGeom prst="rect">
            <a:avLst/>
          </a:prstGeom>
          <a:noFill/>
          <a:ln>
            <a:noFill/>
          </a:ln>
        </p:spPr>
        <p:txBody>
          <a:bodyPr spcFirstLastPara="1" wrap="square" lIns="0" tIns="0" rIns="0" bIns="0" rtlCol="0" anchor="t" anchorCtr="0">
            <a:spAutoFit/>
          </a:bodyPr>
          <a:lstStyle/>
          <a:p>
            <a:pPr marL="12700" marR="0" lvl="0" indent="0" algn="l" rtl="0">
              <a:spcBef>
                <a:spcPts val="0"/>
              </a:spcBef>
              <a:spcAft>
                <a:spcPts val="0"/>
              </a:spcAft>
              <a:buNone/>
            </a:pPr>
            <a:r>
              <a:rPr lang="es" sz="1000" dirty="0">
                <a:solidFill>
                  <a:schemeClr val="dk1"/>
                </a:solidFill>
                <a:latin typeface="Arial"/>
                <a:ea typeface="Arial"/>
                <a:cs typeface="Arial"/>
                <a:sym typeface="Arial"/>
              </a:rPr>
              <a:t>Se pasan por alto</a:t>
            </a:r>
            <a:endParaRPr sz="1000" dirty="0">
              <a:solidFill>
                <a:schemeClr val="dk1"/>
              </a:solidFill>
              <a:latin typeface="Arial"/>
              <a:ea typeface="Arial"/>
              <a:cs typeface="Arial"/>
              <a:sym typeface="Arial"/>
            </a:endParaRPr>
          </a:p>
        </p:txBody>
      </p:sp>
      <p:sp>
        <p:nvSpPr>
          <p:cNvPr id="477" name="Google Shape;477;p41"/>
          <p:cNvSpPr txBox="1"/>
          <p:nvPr/>
        </p:nvSpPr>
        <p:spPr>
          <a:xfrm>
            <a:off x="3758325" y="5768673"/>
            <a:ext cx="1265555" cy="307777"/>
          </a:xfrm>
          <a:prstGeom prst="rect">
            <a:avLst/>
          </a:prstGeom>
          <a:noFill/>
          <a:ln>
            <a:noFill/>
          </a:ln>
        </p:spPr>
        <p:txBody>
          <a:bodyPr spcFirstLastPara="1" wrap="square" lIns="0" tIns="0" rIns="0" bIns="0" rtlCol="0" anchor="t" anchorCtr="0">
            <a:spAutoFit/>
          </a:bodyPr>
          <a:lstStyle/>
          <a:p>
            <a:pPr marL="12700" marR="0" lvl="0" indent="0" algn="l" rtl="0">
              <a:spcBef>
                <a:spcPts val="0"/>
              </a:spcBef>
              <a:spcAft>
                <a:spcPts val="0"/>
              </a:spcAft>
              <a:buNone/>
            </a:pPr>
            <a:r>
              <a:rPr lang="es" sz="1000" dirty="0">
                <a:solidFill>
                  <a:schemeClr val="dk1"/>
                </a:solidFill>
                <a:latin typeface="Arial"/>
                <a:ea typeface="Arial"/>
                <a:cs typeface="Arial"/>
                <a:sym typeface="Arial"/>
              </a:rPr>
              <a:t>las opiniones de las mujeres</a:t>
            </a:r>
            <a:endParaRPr sz="1000" dirty="0">
              <a:solidFill>
                <a:schemeClr val="dk1"/>
              </a:solidFill>
              <a:latin typeface="Arial"/>
              <a:ea typeface="Arial"/>
              <a:cs typeface="Arial"/>
              <a:sym typeface="Arial"/>
            </a:endParaRPr>
          </a:p>
        </p:txBody>
      </p:sp>
      <p:sp>
        <p:nvSpPr>
          <p:cNvPr id="478" name="Google Shape;478;p41"/>
          <p:cNvSpPr/>
          <p:nvPr/>
        </p:nvSpPr>
        <p:spPr>
          <a:xfrm>
            <a:off x="5775960" y="3762756"/>
            <a:ext cx="2101595" cy="1184147"/>
          </a:xfrm>
          <a:prstGeom prst="rect">
            <a:avLst/>
          </a:prstGeom>
          <a:blipFill rotWithShape="1">
            <a:blip r:embed="rId22">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9" name="Google Shape;479;p41"/>
          <p:cNvSpPr/>
          <p:nvPr/>
        </p:nvSpPr>
        <p:spPr>
          <a:xfrm>
            <a:off x="5745479" y="3747528"/>
            <a:ext cx="2046731" cy="1264907"/>
          </a:xfrm>
          <a:prstGeom prst="rect">
            <a:avLst/>
          </a:prstGeom>
          <a:blipFill rotWithShape="1">
            <a:blip r:embed="rId23">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0" name="Google Shape;480;p41"/>
          <p:cNvSpPr/>
          <p:nvPr/>
        </p:nvSpPr>
        <p:spPr>
          <a:xfrm>
            <a:off x="5802402" y="3789045"/>
            <a:ext cx="1995805" cy="1077595"/>
          </a:xfrm>
          <a:custGeom>
            <a:avLst/>
            <a:gdLst/>
            <a:ahLst/>
            <a:cxnLst/>
            <a:rect l="l" t="t" r="r" b="b"/>
            <a:pathLst>
              <a:path w="1995804" h="1077595" extrusionOk="0">
                <a:moveTo>
                  <a:pt x="0" y="0"/>
                </a:moveTo>
                <a:lnTo>
                  <a:pt x="1995563" y="0"/>
                </a:lnTo>
                <a:lnTo>
                  <a:pt x="1995563" y="1077213"/>
                </a:lnTo>
                <a:lnTo>
                  <a:pt x="0" y="1077213"/>
                </a:lnTo>
                <a:lnTo>
                  <a:pt x="0" y="0"/>
                </a:lnTo>
                <a:close/>
              </a:path>
            </a:pathLst>
          </a:custGeom>
          <a:solidFill>
            <a:srgbClr val="00B0F0"/>
          </a:solid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 name="Google Shape;481;p41"/>
          <p:cNvSpPr txBox="1"/>
          <p:nvPr/>
        </p:nvSpPr>
        <p:spPr>
          <a:xfrm>
            <a:off x="5881141" y="3829680"/>
            <a:ext cx="1663064" cy="861774"/>
          </a:xfrm>
          <a:prstGeom prst="rect">
            <a:avLst/>
          </a:prstGeom>
          <a:noFill/>
          <a:ln>
            <a:noFill/>
          </a:ln>
        </p:spPr>
        <p:txBody>
          <a:bodyPr spcFirstLastPara="1" wrap="square" lIns="0" tIns="0" rIns="0" bIns="0" rtlCol="0" anchor="t" anchorCtr="0">
            <a:spAutoFit/>
          </a:bodyPr>
          <a:lstStyle/>
          <a:p>
            <a:pPr marL="12700" marR="5080" lvl="0" indent="0" algn="l" rtl="0">
              <a:spcBef>
                <a:spcPts val="0"/>
              </a:spcBef>
              <a:spcAft>
                <a:spcPts val="0"/>
              </a:spcAft>
              <a:buNone/>
            </a:pPr>
            <a:r>
              <a:rPr lang="es" dirty="0">
                <a:solidFill>
                  <a:schemeClr val="dk1"/>
                </a:solidFill>
                <a:latin typeface="Arial"/>
                <a:ea typeface="Arial"/>
                <a:cs typeface="Arial"/>
                <a:sym typeface="Arial"/>
              </a:rPr>
              <a:t>Las políticas y procedimientos no tienen en cuenta a los grupos excluidos</a:t>
            </a:r>
            <a:endParaRPr dirty="0">
              <a:solidFill>
                <a:schemeClr val="dk1"/>
              </a:solidFill>
              <a:latin typeface="Arial"/>
              <a:ea typeface="Arial"/>
              <a:cs typeface="Arial"/>
              <a:sym typeface="Arial"/>
            </a:endParaRPr>
          </a:p>
        </p:txBody>
      </p:sp>
      <p:sp>
        <p:nvSpPr>
          <p:cNvPr id="482" name="Google Shape;482;p41"/>
          <p:cNvSpPr/>
          <p:nvPr/>
        </p:nvSpPr>
        <p:spPr>
          <a:xfrm>
            <a:off x="3549397" y="3762756"/>
            <a:ext cx="2212847" cy="937259"/>
          </a:xfrm>
          <a:prstGeom prst="rect">
            <a:avLst/>
          </a:prstGeom>
          <a:blipFill rotWithShape="1">
            <a:blip r:embed="rId24">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3" name="Google Shape;483;p41"/>
          <p:cNvSpPr/>
          <p:nvPr/>
        </p:nvSpPr>
        <p:spPr>
          <a:xfrm>
            <a:off x="3518918" y="3747517"/>
            <a:ext cx="2267711" cy="1021079"/>
          </a:xfrm>
          <a:prstGeom prst="rect">
            <a:avLst/>
          </a:prstGeom>
          <a:blipFill rotWithShape="1">
            <a:blip r:embed="rId25">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4" name="Google Shape;484;p41"/>
          <p:cNvSpPr/>
          <p:nvPr/>
        </p:nvSpPr>
        <p:spPr>
          <a:xfrm>
            <a:off x="3575725" y="3789046"/>
            <a:ext cx="2106295" cy="831215"/>
          </a:xfrm>
          <a:custGeom>
            <a:avLst/>
            <a:gdLst/>
            <a:ahLst/>
            <a:cxnLst/>
            <a:rect l="l" t="t" r="r" b="b"/>
            <a:pathLst>
              <a:path w="2106295" h="831214" extrusionOk="0">
                <a:moveTo>
                  <a:pt x="0" y="0"/>
                </a:moveTo>
                <a:lnTo>
                  <a:pt x="2106231" y="0"/>
                </a:lnTo>
                <a:lnTo>
                  <a:pt x="2106231" y="830999"/>
                </a:lnTo>
                <a:lnTo>
                  <a:pt x="0" y="830999"/>
                </a:lnTo>
                <a:lnTo>
                  <a:pt x="0" y="0"/>
                </a:lnTo>
                <a:close/>
              </a:path>
            </a:pathLst>
          </a:custGeom>
          <a:solidFill>
            <a:srgbClr val="00B0F0"/>
          </a:solid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 name="Google Shape;485;p41"/>
          <p:cNvSpPr txBox="1"/>
          <p:nvPr/>
        </p:nvSpPr>
        <p:spPr>
          <a:xfrm>
            <a:off x="3654459" y="3829680"/>
            <a:ext cx="1885951" cy="738664"/>
          </a:xfrm>
          <a:prstGeom prst="rect">
            <a:avLst/>
          </a:prstGeom>
          <a:noFill/>
          <a:ln>
            <a:noFill/>
          </a:ln>
        </p:spPr>
        <p:txBody>
          <a:bodyPr spcFirstLastPara="1" wrap="square" lIns="0" tIns="0" rIns="0" bIns="0" rtlCol="0" anchor="t" anchorCtr="0">
            <a:spAutoFit/>
          </a:bodyPr>
          <a:lstStyle/>
          <a:p>
            <a:pPr marL="12700" marR="5080" lvl="0" indent="0" algn="l" rtl="0">
              <a:spcBef>
                <a:spcPts val="0"/>
              </a:spcBef>
              <a:spcAft>
                <a:spcPts val="0"/>
              </a:spcAft>
              <a:buNone/>
            </a:pPr>
            <a:r>
              <a:rPr lang="es" sz="1200" dirty="0">
                <a:solidFill>
                  <a:schemeClr val="dk1"/>
                </a:solidFill>
                <a:latin typeface="Arial"/>
                <a:ea typeface="Arial"/>
                <a:cs typeface="Arial"/>
                <a:sym typeface="Arial"/>
              </a:rPr>
              <a:t>Los diseños estándar no incluyen la accesibilidad ni la gestión de la higiene menstrual</a:t>
            </a:r>
            <a:endParaRPr sz="1200" dirty="0">
              <a:solidFill>
                <a:schemeClr val="dk1"/>
              </a:solidFill>
              <a:latin typeface="Arial"/>
              <a:ea typeface="Arial"/>
              <a:cs typeface="Arial"/>
              <a:sym typeface="Arial"/>
            </a:endParaRPr>
          </a:p>
        </p:txBody>
      </p:sp>
      <p:sp>
        <p:nvSpPr>
          <p:cNvPr id="486" name="Google Shape;486;p41"/>
          <p:cNvSpPr/>
          <p:nvPr/>
        </p:nvSpPr>
        <p:spPr>
          <a:xfrm>
            <a:off x="9049512" y="1458470"/>
            <a:ext cx="1519427" cy="691895"/>
          </a:xfrm>
          <a:prstGeom prst="rect">
            <a:avLst/>
          </a:prstGeom>
          <a:blipFill rotWithShape="1">
            <a:blip r:embed="rId26">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41"/>
          <p:cNvSpPr/>
          <p:nvPr/>
        </p:nvSpPr>
        <p:spPr>
          <a:xfrm>
            <a:off x="9019033" y="1443229"/>
            <a:ext cx="1581911" cy="777239"/>
          </a:xfrm>
          <a:prstGeom prst="rect">
            <a:avLst/>
          </a:prstGeom>
          <a:blipFill rotWithShape="1">
            <a:blip r:embed="rId27">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8" name="Google Shape;488;p41"/>
          <p:cNvSpPr/>
          <p:nvPr/>
        </p:nvSpPr>
        <p:spPr>
          <a:xfrm>
            <a:off x="9075573" y="1484783"/>
            <a:ext cx="1413511" cy="584835"/>
          </a:xfrm>
          <a:custGeom>
            <a:avLst/>
            <a:gdLst/>
            <a:ahLst/>
            <a:cxnLst/>
            <a:rect l="l" t="t" r="r" b="b"/>
            <a:pathLst>
              <a:path w="1413509" h="584835" extrusionOk="0">
                <a:moveTo>
                  <a:pt x="0" y="0"/>
                </a:moveTo>
                <a:lnTo>
                  <a:pt x="1412925" y="0"/>
                </a:lnTo>
                <a:lnTo>
                  <a:pt x="1412925" y="584771"/>
                </a:lnTo>
                <a:lnTo>
                  <a:pt x="0" y="584771"/>
                </a:lnTo>
                <a:lnTo>
                  <a:pt x="0" y="0"/>
                </a:lnTo>
                <a:close/>
              </a:path>
            </a:pathLst>
          </a:custGeom>
          <a:solidFill>
            <a:srgbClr val="CC9900"/>
          </a:solid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9" name="Google Shape;489;p41"/>
          <p:cNvSpPr txBox="1"/>
          <p:nvPr/>
        </p:nvSpPr>
        <p:spPr>
          <a:xfrm>
            <a:off x="9154308" y="1525423"/>
            <a:ext cx="1198245" cy="553998"/>
          </a:xfrm>
          <a:prstGeom prst="rect">
            <a:avLst/>
          </a:prstGeom>
          <a:noFill/>
          <a:ln>
            <a:noFill/>
          </a:ln>
        </p:spPr>
        <p:txBody>
          <a:bodyPr spcFirstLastPara="1" wrap="square" lIns="0" tIns="0" rIns="0" bIns="0" rtlCol="0" anchor="t" anchorCtr="0">
            <a:spAutoFit/>
          </a:bodyPr>
          <a:lstStyle/>
          <a:p>
            <a:pPr marL="12700" marR="5080" lvl="0" indent="0" algn="l" rtl="0">
              <a:spcBef>
                <a:spcPts val="0"/>
              </a:spcBef>
              <a:spcAft>
                <a:spcPts val="0"/>
              </a:spcAft>
              <a:buNone/>
            </a:pPr>
            <a:r>
              <a:rPr lang="es" sz="1200" dirty="0">
                <a:solidFill>
                  <a:schemeClr val="dk1"/>
                </a:solidFill>
                <a:latin typeface="Arial"/>
                <a:ea typeface="Arial"/>
                <a:cs typeface="Arial"/>
                <a:sym typeface="Arial"/>
              </a:rPr>
              <a:t>Plataforma elevada sin escalón</a:t>
            </a:r>
            <a:endParaRPr sz="1200" dirty="0">
              <a:solidFill>
                <a:schemeClr val="dk1"/>
              </a:solidFill>
              <a:latin typeface="Arial"/>
              <a:ea typeface="Arial"/>
              <a:cs typeface="Arial"/>
              <a:sym typeface="Arial"/>
            </a:endParaRPr>
          </a:p>
        </p:txBody>
      </p:sp>
      <p:sp>
        <p:nvSpPr>
          <p:cNvPr id="490" name="Google Shape;490;p41"/>
          <p:cNvSpPr/>
          <p:nvPr/>
        </p:nvSpPr>
        <p:spPr>
          <a:xfrm>
            <a:off x="3404616" y="1458469"/>
            <a:ext cx="1028699" cy="937259"/>
          </a:xfrm>
          <a:prstGeom prst="rect">
            <a:avLst/>
          </a:prstGeom>
          <a:blipFill rotWithShape="1">
            <a:blip r:embed="rId28">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1" name="Google Shape;491;p41"/>
          <p:cNvSpPr/>
          <p:nvPr/>
        </p:nvSpPr>
        <p:spPr>
          <a:xfrm>
            <a:off x="3374136" y="1443229"/>
            <a:ext cx="1072883" cy="1021079"/>
          </a:xfrm>
          <a:prstGeom prst="rect">
            <a:avLst/>
          </a:prstGeom>
          <a:blipFill rotWithShape="1">
            <a:blip r:embed="rId29">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2" name="Google Shape;492;p41"/>
          <p:cNvSpPr/>
          <p:nvPr/>
        </p:nvSpPr>
        <p:spPr>
          <a:xfrm>
            <a:off x="3431706" y="1484783"/>
            <a:ext cx="920751" cy="831215"/>
          </a:xfrm>
          <a:custGeom>
            <a:avLst/>
            <a:gdLst/>
            <a:ahLst/>
            <a:cxnLst/>
            <a:rect l="l" t="t" r="r" b="b"/>
            <a:pathLst>
              <a:path w="920750" h="831214" extrusionOk="0">
                <a:moveTo>
                  <a:pt x="0" y="0"/>
                </a:moveTo>
                <a:lnTo>
                  <a:pt x="920622" y="0"/>
                </a:lnTo>
                <a:lnTo>
                  <a:pt x="920622" y="830999"/>
                </a:lnTo>
                <a:lnTo>
                  <a:pt x="0" y="830999"/>
                </a:lnTo>
                <a:lnTo>
                  <a:pt x="0" y="0"/>
                </a:lnTo>
                <a:close/>
              </a:path>
            </a:pathLst>
          </a:custGeom>
          <a:solidFill>
            <a:srgbClr val="CC9900"/>
          </a:solid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3" name="Google Shape;493;p41"/>
          <p:cNvSpPr txBox="1"/>
          <p:nvPr/>
        </p:nvSpPr>
        <p:spPr>
          <a:xfrm>
            <a:off x="3510445" y="1525423"/>
            <a:ext cx="758277" cy="553998"/>
          </a:xfrm>
          <a:prstGeom prst="rect">
            <a:avLst/>
          </a:prstGeom>
          <a:noFill/>
          <a:ln>
            <a:noFill/>
          </a:ln>
        </p:spPr>
        <p:txBody>
          <a:bodyPr spcFirstLastPara="1" wrap="square" lIns="0" tIns="0" rIns="0" bIns="0" rtlCol="0" anchor="t" anchorCtr="0">
            <a:spAutoFit/>
          </a:bodyPr>
          <a:lstStyle/>
          <a:p>
            <a:pPr marL="12700" marR="5080" lvl="0" indent="0" algn="just" rtl="0">
              <a:spcBef>
                <a:spcPts val="0"/>
              </a:spcBef>
              <a:spcAft>
                <a:spcPts val="0"/>
              </a:spcAft>
              <a:buNone/>
            </a:pPr>
            <a:r>
              <a:rPr lang="es" sz="1200" dirty="0">
                <a:solidFill>
                  <a:schemeClr val="dk1"/>
                </a:solidFill>
                <a:latin typeface="Arial"/>
                <a:ea typeface="Arial"/>
                <a:cs typeface="Arial"/>
                <a:sym typeface="Arial"/>
              </a:rPr>
              <a:t>Peldaños rotos o desiguales</a:t>
            </a:r>
            <a:endParaRPr sz="1200" dirty="0">
              <a:solidFill>
                <a:schemeClr val="dk1"/>
              </a:solidFill>
              <a:latin typeface="Arial"/>
              <a:ea typeface="Arial"/>
              <a:cs typeface="Arial"/>
              <a:sym typeface="Arial"/>
            </a:endParaRPr>
          </a:p>
        </p:txBody>
      </p:sp>
      <p:sp>
        <p:nvSpPr>
          <p:cNvPr id="494" name="Google Shape;494;p41"/>
          <p:cNvSpPr/>
          <p:nvPr/>
        </p:nvSpPr>
        <p:spPr>
          <a:xfrm>
            <a:off x="7653529" y="2827020"/>
            <a:ext cx="1048511" cy="937259"/>
          </a:xfrm>
          <a:prstGeom prst="rect">
            <a:avLst/>
          </a:prstGeom>
          <a:blipFill rotWithShape="1">
            <a:blip r:embed="rId30">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5" name="Google Shape;495;p41"/>
          <p:cNvSpPr/>
          <p:nvPr/>
        </p:nvSpPr>
        <p:spPr>
          <a:xfrm>
            <a:off x="7623049" y="2811781"/>
            <a:ext cx="1072895" cy="1021079"/>
          </a:xfrm>
          <a:prstGeom prst="rect">
            <a:avLst/>
          </a:prstGeom>
          <a:blipFill rotWithShape="1">
            <a:blip r:embed="rId31">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6" name="Google Shape;496;p41"/>
          <p:cNvSpPr/>
          <p:nvPr/>
        </p:nvSpPr>
        <p:spPr>
          <a:xfrm>
            <a:off x="7680172" y="2852942"/>
            <a:ext cx="941069" cy="831215"/>
          </a:xfrm>
          <a:custGeom>
            <a:avLst/>
            <a:gdLst/>
            <a:ahLst/>
            <a:cxnLst/>
            <a:rect l="l" t="t" r="r" b="b"/>
            <a:pathLst>
              <a:path w="941070" h="831214" extrusionOk="0">
                <a:moveTo>
                  <a:pt x="0" y="0"/>
                </a:moveTo>
                <a:lnTo>
                  <a:pt x="941069" y="0"/>
                </a:lnTo>
                <a:lnTo>
                  <a:pt x="941069" y="830999"/>
                </a:lnTo>
                <a:lnTo>
                  <a:pt x="0" y="830999"/>
                </a:lnTo>
                <a:lnTo>
                  <a:pt x="0" y="0"/>
                </a:lnTo>
                <a:close/>
              </a:path>
            </a:pathLst>
          </a:custGeom>
          <a:solidFill>
            <a:srgbClr val="CC9900"/>
          </a:solid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7" name="Google Shape;497;p41"/>
          <p:cNvSpPr txBox="1"/>
          <p:nvPr/>
        </p:nvSpPr>
        <p:spPr>
          <a:xfrm>
            <a:off x="7794429" y="3065399"/>
            <a:ext cx="743887" cy="369332"/>
          </a:xfrm>
          <a:prstGeom prst="rect">
            <a:avLst/>
          </a:prstGeom>
          <a:noFill/>
          <a:ln>
            <a:noFill/>
          </a:ln>
        </p:spPr>
        <p:txBody>
          <a:bodyPr spcFirstLastPara="1" wrap="square" lIns="0" tIns="0" rIns="0" bIns="0" rtlCol="0" anchor="t" anchorCtr="0">
            <a:spAutoFit/>
          </a:bodyPr>
          <a:lstStyle/>
          <a:p>
            <a:pPr marL="12700" marR="5080" lvl="0" indent="0" algn="l" rtl="0">
              <a:spcBef>
                <a:spcPts val="0"/>
              </a:spcBef>
              <a:spcAft>
                <a:spcPts val="0"/>
              </a:spcAft>
              <a:buNone/>
            </a:pPr>
            <a:r>
              <a:rPr lang="es" sz="1200" dirty="0">
                <a:solidFill>
                  <a:schemeClr val="dk1"/>
                </a:solidFill>
                <a:latin typeface="Arial"/>
                <a:ea typeface="Arial"/>
                <a:cs typeface="Arial"/>
                <a:sym typeface="Arial"/>
              </a:rPr>
              <a:t>a lo que agarrarse</a:t>
            </a:r>
            <a:endParaRPr sz="1200" dirty="0">
              <a:solidFill>
                <a:schemeClr val="dk1"/>
              </a:solidFill>
              <a:latin typeface="Arial"/>
              <a:ea typeface="Arial"/>
              <a:cs typeface="Arial"/>
              <a:sym typeface="Arial"/>
            </a:endParaRPr>
          </a:p>
        </p:txBody>
      </p:sp>
      <p:sp>
        <p:nvSpPr>
          <p:cNvPr id="498" name="Google Shape;498;p41"/>
          <p:cNvSpPr/>
          <p:nvPr/>
        </p:nvSpPr>
        <p:spPr>
          <a:xfrm>
            <a:off x="8446009" y="2567952"/>
            <a:ext cx="1173479" cy="1182611"/>
          </a:xfrm>
          <a:prstGeom prst="rect">
            <a:avLst/>
          </a:prstGeom>
          <a:blipFill rotWithShape="1">
            <a:blip r:embed="rId32">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9" name="Google Shape;499;p41"/>
          <p:cNvSpPr/>
          <p:nvPr/>
        </p:nvSpPr>
        <p:spPr>
          <a:xfrm>
            <a:off x="8415528" y="2552702"/>
            <a:ext cx="1175003" cy="1264919"/>
          </a:xfrm>
          <a:prstGeom prst="rect">
            <a:avLst/>
          </a:prstGeom>
          <a:blipFill rotWithShape="1">
            <a:blip r:embed="rId33">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0" name="Google Shape;500;p41"/>
          <p:cNvSpPr/>
          <p:nvPr/>
        </p:nvSpPr>
        <p:spPr>
          <a:xfrm>
            <a:off x="8472259" y="2593645"/>
            <a:ext cx="1067435" cy="1077595"/>
          </a:xfrm>
          <a:custGeom>
            <a:avLst/>
            <a:gdLst/>
            <a:ahLst/>
            <a:cxnLst/>
            <a:rect l="l" t="t" r="r" b="b"/>
            <a:pathLst>
              <a:path w="1067434" h="1077595" extrusionOk="0">
                <a:moveTo>
                  <a:pt x="0" y="0"/>
                </a:moveTo>
                <a:lnTo>
                  <a:pt x="1067079" y="0"/>
                </a:lnTo>
                <a:lnTo>
                  <a:pt x="1067079" y="1077214"/>
                </a:lnTo>
                <a:lnTo>
                  <a:pt x="0" y="1077214"/>
                </a:lnTo>
                <a:lnTo>
                  <a:pt x="0" y="0"/>
                </a:lnTo>
                <a:close/>
              </a:path>
            </a:pathLst>
          </a:custGeom>
          <a:solidFill>
            <a:srgbClr val="CC9900"/>
          </a:solid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1" name="Google Shape;501;p41"/>
          <p:cNvSpPr txBox="1"/>
          <p:nvPr/>
        </p:nvSpPr>
        <p:spPr>
          <a:xfrm>
            <a:off x="8693421" y="2615126"/>
            <a:ext cx="793115" cy="307777"/>
          </a:xfrm>
          <a:prstGeom prst="rect">
            <a:avLst/>
          </a:prstGeom>
          <a:noFill/>
          <a:ln>
            <a:noFill/>
          </a:ln>
        </p:spPr>
        <p:txBody>
          <a:bodyPr spcFirstLastPara="1" wrap="square" lIns="0" tIns="0" rIns="0" bIns="0" rtlCol="0" anchor="t" anchorCtr="0">
            <a:spAutoFit/>
          </a:bodyPr>
          <a:lstStyle/>
          <a:p>
            <a:pPr marL="12700" marR="0" lvl="0" indent="0" algn="l" rtl="0">
              <a:spcBef>
                <a:spcPts val="0"/>
              </a:spcBef>
              <a:spcAft>
                <a:spcPts val="0"/>
              </a:spcAft>
              <a:buNone/>
            </a:pPr>
            <a:r>
              <a:rPr lang="es" sz="1000" dirty="0">
                <a:solidFill>
                  <a:schemeClr val="dk1"/>
                </a:solidFill>
                <a:latin typeface="Arial"/>
                <a:ea typeface="Arial"/>
                <a:cs typeface="Arial"/>
                <a:sym typeface="Arial"/>
              </a:rPr>
              <a:t>Hoyo inestable</a:t>
            </a:r>
            <a:endParaRPr sz="1000" dirty="0">
              <a:solidFill>
                <a:schemeClr val="dk1"/>
              </a:solidFill>
              <a:latin typeface="Arial"/>
              <a:ea typeface="Arial"/>
              <a:cs typeface="Arial"/>
              <a:sym typeface="Arial"/>
            </a:endParaRPr>
          </a:p>
        </p:txBody>
      </p:sp>
      <p:sp>
        <p:nvSpPr>
          <p:cNvPr id="502" name="Google Shape;502;p41"/>
          <p:cNvSpPr txBox="1"/>
          <p:nvPr/>
        </p:nvSpPr>
        <p:spPr>
          <a:xfrm>
            <a:off x="7758915" y="2893575"/>
            <a:ext cx="1201420" cy="184666"/>
          </a:xfrm>
          <a:prstGeom prst="rect">
            <a:avLst/>
          </a:prstGeom>
          <a:noFill/>
          <a:ln>
            <a:noFill/>
          </a:ln>
        </p:spPr>
        <p:txBody>
          <a:bodyPr spcFirstLastPara="1" wrap="square" lIns="0" tIns="0" rIns="0" bIns="0" rtlCol="0" anchor="t" anchorCtr="0">
            <a:spAutoFit/>
          </a:bodyPr>
          <a:lstStyle/>
          <a:p>
            <a:pPr marL="12700" marR="0" lvl="0" indent="0" algn="l" rtl="0">
              <a:spcBef>
                <a:spcPts val="0"/>
              </a:spcBef>
              <a:spcAft>
                <a:spcPts val="0"/>
              </a:spcAft>
              <a:buNone/>
            </a:pPr>
            <a:r>
              <a:rPr lang="es" sz="1200" dirty="0">
                <a:solidFill>
                  <a:schemeClr val="dk1"/>
                </a:solidFill>
                <a:latin typeface="Arial"/>
                <a:ea typeface="Arial"/>
                <a:cs typeface="Arial"/>
                <a:sym typeface="Arial"/>
              </a:rPr>
              <a:t>No hay nada</a:t>
            </a:r>
            <a:endParaRPr sz="1200" baseline="30000" dirty="0">
              <a:solidFill>
                <a:schemeClr val="dk1"/>
              </a:solidFill>
              <a:latin typeface="Arial"/>
              <a:ea typeface="Arial"/>
              <a:cs typeface="Arial"/>
              <a:sym typeface="Arial"/>
            </a:endParaRPr>
          </a:p>
        </p:txBody>
      </p:sp>
      <p:sp>
        <p:nvSpPr>
          <p:cNvPr id="503" name="Google Shape;503;p41"/>
          <p:cNvSpPr txBox="1"/>
          <p:nvPr/>
        </p:nvSpPr>
        <p:spPr>
          <a:xfrm>
            <a:off x="8712393" y="2918639"/>
            <a:ext cx="723265" cy="615553"/>
          </a:xfrm>
          <a:prstGeom prst="rect">
            <a:avLst/>
          </a:prstGeom>
          <a:noFill/>
          <a:ln>
            <a:noFill/>
          </a:ln>
        </p:spPr>
        <p:txBody>
          <a:bodyPr spcFirstLastPara="1" wrap="square" lIns="0" tIns="0" rIns="0" bIns="0" rtlCol="0" anchor="t" anchorCtr="0">
            <a:spAutoFit/>
          </a:bodyPr>
          <a:lstStyle/>
          <a:p>
            <a:pPr marL="12700" marR="0" lvl="0" indent="0" algn="l" rtl="0">
              <a:spcBef>
                <a:spcPts val="0"/>
              </a:spcBef>
              <a:spcAft>
                <a:spcPts val="0"/>
              </a:spcAft>
              <a:buNone/>
            </a:pPr>
            <a:r>
              <a:rPr lang="es" sz="1000" dirty="0">
                <a:solidFill>
                  <a:schemeClr val="dk1"/>
                </a:solidFill>
                <a:latin typeface="Arial"/>
                <a:ea typeface="Arial"/>
                <a:cs typeface="Arial"/>
                <a:sym typeface="Arial"/>
              </a:rPr>
              <a:t>con el riesgo de venirse abajo</a:t>
            </a:r>
            <a:endParaRPr sz="1000" dirty="0">
              <a:solidFill>
                <a:schemeClr val="dk1"/>
              </a:solidFill>
              <a:latin typeface="Arial"/>
              <a:ea typeface="Arial"/>
              <a:cs typeface="Arial"/>
              <a:sym typeface="Arial"/>
            </a:endParaRPr>
          </a:p>
        </p:txBody>
      </p:sp>
      <p:sp>
        <p:nvSpPr>
          <p:cNvPr id="504" name="Google Shape;504;p41"/>
          <p:cNvSpPr/>
          <p:nvPr/>
        </p:nvSpPr>
        <p:spPr>
          <a:xfrm>
            <a:off x="6825997" y="3186685"/>
            <a:ext cx="1005839" cy="691895"/>
          </a:xfrm>
          <a:prstGeom prst="rect">
            <a:avLst/>
          </a:prstGeom>
          <a:blipFill rotWithShape="1">
            <a:blip r:embed="rId34">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5" name="Google Shape;505;p41"/>
          <p:cNvSpPr/>
          <p:nvPr/>
        </p:nvSpPr>
        <p:spPr>
          <a:xfrm>
            <a:off x="6795517" y="3171446"/>
            <a:ext cx="1048511" cy="777239"/>
          </a:xfrm>
          <a:prstGeom prst="rect">
            <a:avLst/>
          </a:prstGeom>
          <a:blipFill rotWithShape="1">
            <a:blip r:embed="rId35">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6" name="Google Shape;506;p41"/>
          <p:cNvSpPr/>
          <p:nvPr/>
        </p:nvSpPr>
        <p:spPr>
          <a:xfrm>
            <a:off x="6852082" y="3212973"/>
            <a:ext cx="900431" cy="584835"/>
          </a:xfrm>
          <a:custGeom>
            <a:avLst/>
            <a:gdLst/>
            <a:ahLst/>
            <a:cxnLst/>
            <a:rect l="l" t="t" r="r" b="b"/>
            <a:pathLst>
              <a:path w="900429" h="584835" extrusionOk="0">
                <a:moveTo>
                  <a:pt x="0" y="0"/>
                </a:moveTo>
                <a:lnTo>
                  <a:pt x="900099" y="0"/>
                </a:lnTo>
                <a:lnTo>
                  <a:pt x="900099" y="584771"/>
                </a:lnTo>
                <a:lnTo>
                  <a:pt x="0" y="584771"/>
                </a:lnTo>
                <a:lnTo>
                  <a:pt x="0" y="0"/>
                </a:lnTo>
                <a:close/>
              </a:path>
            </a:pathLst>
          </a:custGeom>
          <a:solidFill>
            <a:srgbClr val="CC9900"/>
          </a:solid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7" name="Google Shape;507;p41"/>
          <p:cNvSpPr txBox="1"/>
          <p:nvPr/>
        </p:nvSpPr>
        <p:spPr>
          <a:xfrm>
            <a:off x="6930824" y="3253615"/>
            <a:ext cx="669291" cy="369332"/>
          </a:xfrm>
          <a:prstGeom prst="rect">
            <a:avLst/>
          </a:prstGeom>
          <a:noFill/>
          <a:ln>
            <a:noFill/>
          </a:ln>
        </p:spPr>
        <p:txBody>
          <a:bodyPr spcFirstLastPara="1" wrap="square" lIns="0" tIns="0" rIns="0" bIns="0" rtlCol="0" anchor="t" anchorCtr="0">
            <a:spAutoFit/>
          </a:bodyPr>
          <a:lstStyle/>
          <a:p>
            <a:pPr marL="12700" marR="5080" lvl="0" indent="0" algn="l" rtl="0">
              <a:spcBef>
                <a:spcPts val="0"/>
              </a:spcBef>
              <a:spcAft>
                <a:spcPts val="0"/>
              </a:spcAft>
              <a:buNone/>
            </a:pPr>
            <a:r>
              <a:rPr lang="es" sz="1200" dirty="0">
                <a:solidFill>
                  <a:schemeClr val="dk1"/>
                </a:solidFill>
                <a:latin typeface="Arial"/>
                <a:ea typeface="Arial"/>
                <a:cs typeface="Arial"/>
                <a:sym typeface="Arial"/>
              </a:rPr>
              <a:t>Falta de intimidad</a:t>
            </a:r>
            <a:endParaRPr sz="1200" dirty="0">
              <a:solidFill>
                <a:schemeClr val="dk1"/>
              </a:solidFill>
              <a:latin typeface="Arial"/>
              <a:ea typeface="Arial"/>
              <a:cs typeface="Arial"/>
              <a:sym typeface="Arial"/>
            </a:endParaRPr>
          </a:p>
        </p:txBody>
      </p:sp>
      <p:sp>
        <p:nvSpPr>
          <p:cNvPr id="508" name="Google Shape;508;p41"/>
          <p:cNvSpPr/>
          <p:nvPr/>
        </p:nvSpPr>
        <p:spPr>
          <a:xfrm>
            <a:off x="9310117" y="2025398"/>
            <a:ext cx="1252727" cy="691895"/>
          </a:xfrm>
          <a:prstGeom prst="rect">
            <a:avLst/>
          </a:prstGeom>
          <a:blipFill rotWithShape="1">
            <a:blip r:embed="rId36">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9" name="Google Shape;509;p41"/>
          <p:cNvSpPr/>
          <p:nvPr/>
        </p:nvSpPr>
        <p:spPr>
          <a:xfrm>
            <a:off x="9279637" y="2010158"/>
            <a:ext cx="1264919" cy="777239"/>
          </a:xfrm>
          <a:prstGeom prst="rect">
            <a:avLst/>
          </a:prstGeom>
          <a:blipFill rotWithShape="1">
            <a:blip r:embed="rId37">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0" name="Google Shape;510;p41"/>
          <p:cNvSpPr/>
          <p:nvPr/>
        </p:nvSpPr>
        <p:spPr>
          <a:xfrm>
            <a:off x="9336355" y="2052143"/>
            <a:ext cx="1147445" cy="584835"/>
          </a:xfrm>
          <a:custGeom>
            <a:avLst/>
            <a:gdLst/>
            <a:ahLst/>
            <a:cxnLst/>
            <a:rect l="l" t="t" r="r" b="b"/>
            <a:pathLst>
              <a:path w="1147445" h="584835" extrusionOk="0">
                <a:moveTo>
                  <a:pt x="0" y="0"/>
                </a:moveTo>
                <a:lnTo>
                  <a:pt x="1146962" y="0"/>
                </a:lnTo>
                <a:lnTo>
                  <a:pt x="1146962" y="584771"/>
                </a:lnTo>
                <a:lnTo>
                  <a:pt x="0" y="584771"/>
                </a:lnTo>
                <a:lnTo>
                  <a:pt x="0" y="0"/>
                </a:lnTo>
                <a:close/>
              </a:path>
            </a:pathLst>
          </a:custGeom>
          <a:solidFill>
            <a:srgbClr val="CC9900"/>
          </a:solid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1" name="Google Shape;511;p41"/>
          <p:cNvSpPr txBox="1"/>
          <p:nvPr/>
        </p:nvSpPr>
        <p:spPr>
          <a:xfrm>
            <a:off x="9415100" y="2092778"/>
            <a:ext cx="883285" cy="553998"/>
          </a:xfrm>
          <a:prstGeom prst="rect">
            <a:avLst/>
          </a:prstGeom>
          <a:noFill/>
          <a:ln>
            <a:noFill/>
          </a:ln>
        </p:spPr>
        <p:txBody>
          <a:bodyPr spcFirstLastPara="1" wrap="square" lIns="0" tIns="0" rIns="0" bIns="0" rtlCol="0" anchor="t" anchorCtr="0">
            <a:spAutoFit/>
          </a:bodyPr>
          <a:lstStyle/>
          <a:p>
            <a:pPr marL="12700" marR="5080" lvl="0" indent="0" algn="l" rtl="0">
              <a:spcBef>
                <a:spcPts val="0"/>
              </a:spcBef>
              <a:spcAft>
                <a:spcPts val="0"/>
              </a:spcAft>
              <a:buNone/>
            </a:pPr>
            <a:r>
              <a:rPr lang="es" sz="1200" dirty="0">
                <a:solidFill>
                  <a:schemeClr val="dk1"/>
                </a:solidFill>
                <a:latin typeface="Arial"/>
                <a:ea typeface="Arial"/>
                <a:cs typeface="Arial"/>
                <a:sym typeface="Arial"/>
              </a:rPr>
              <a:t>Hoyo de defecación muy ancho</a:t>
            </a:r>
            <a:endParaRPr sz="1200" dirty="0">
              <a:solidFill>
                <a:schemeClr val="dk1"/>
              </a:solidFill>
              <a:latin typeface="Arial"/>
              <a:ea typeface="Arial"/>
              <a:cs typeface="Arial"/>
              <a:sym typeface="Arial"/>
            </a:endParaRPr>
          </a:p>
        </p:txBody>
      </p:sp>
      <p:sp>
        <p:nvSpPr>
          <p:cNvPr id="512" name="Google Shape;512;p41"/>
          <p:cNvSpPr/>
          <p:nvPr/>
        </p:nvSpPr>
        <p:spPr>
          <a:xfrm>
            <a:off x="6646165" y="1458470"/>
            <a:ext cx="1130807" cy="691895"/>
          </a:xfrm>
          <a:prstGeom prst="rect">
            <a:avLst/>
          </a:prstGeom>
          <a:blipFill rotWithShape="1">
            <a:blip r:embed="rId38">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3" name="Google Shape;513;p41"/>
          <p:cNvSpPr/>
          <p:nvPr/>
        </p:nvSpPr>
        <p:spPr>
          <a:xfrm>
            <a:off x="6615684" y="1443229"/>
            <a:ext cx="1129283" cy="777239"/>
          </a:xfrm>
          <a:prstGeom prst="rect">
            <a:avLst/>
          </a:prstGeom>
          <a:blipFill rotWithShape="1">
            <a:blip r:embed="rId39">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4" name="Google Shape;514;p41"/>
          <p:cNvSpPr/>
          <p:nvPr/>
        </p:nvSpPr>
        <p:spPr>
          <a:xfrm>
            <a:off x="6672060" y="1484783"/>
            <a:ext cx="1025525" cy="584835"/>
          </a:xfrm>
          <a:custGeom>
            <a:avLst/>
            <a:gdLst/>
            <a:ahLst/>
            <a:cxnLst/>
            <a:rect l="l" t="t" r="r" b="b"/>
            <a:pathLst>
              <a:path w="1025525" h="584835" extrusionOk="0">
                <a:moveTo>
                  <a:pt x="0" y="0"/>
                </a:moveTo>
                <a:lnTo>
                  <a:pt x="1025042" y="0"/>
                </a:lnTo>
                <a:lnTo>
                  <a:pt x="1025042" y="584771"/>
                </a:lnTo>
                <a:lnTo>
                  <a:pt x="0" y="584771"/>
                </a:lnTo>
                <a:lnTo>
                  <a:pt x="0" y="0"/>
                </a:lnTo>
                <a:close/>
              </a:path>
            </a:pathLst>
          </a:custGeom>
          <a:solidFill>
            <a:srgbClr val="CC9900"/>
          </a:solid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5" name="Google Shape;515;p41"/>
          <p:cNvSpPr txBox="1"/>
          <p:nvPr/>
        </p:nvSpPr>
        <p:spPr>
          <a:xfrm>
            <a:off x="6750804" y="1525423"/>
            <a:ext cx="746760" cy="369332"/>
          </a:xfrm>
          <a:prstGeom prst="rect">
            <a:avLst/>
          </a:prstGeom>
          <a:noFill/>
          <a:ln>
            <a:noFill/>
          </a:ln>
        </p:spPr>
        <p:txBody>
          <a:bodyPr spcFirstLastPara="1" wrap="square" lIns="0" tIns="0" rIns="0" bIns="0" rtlCol="0" anchor="t" anchorCtr="0">
            <a:spAutoFit/>
          </a:bodyPr>
          <a:lstStyle/>
          <a:p>
            <a:pPr marL="12700" marR="5080" lvl="0" indent="0" algn="l" rtl="0">
              <a:spcBef>
                <a:spcPts val="0"/>
              </a:spcBef>
              <a:spcAft>
                <a:spcPts val="0"/>
              </a:spcAft>
              <a:buNone/>
            </a:pPr>
            <a:r>
              <a:rPr lang="es" sz="1200" dirty="0">
                <a:solidFill>
                  <a:schemeClr val="dk1"/>
                </a:solidFill>
                <a:latin typeface="Arial"/>
                <a:ea typeface="Arial"/>
                <a:cs typeface="Arial"/>
                <a:sym typeface="Arial"/>
              </a:rPr>
              <a:t>Interiores oscuros</a:t>
            </a:r>
            <a:endParaRPr sz="1200" dirty="0">
              <a:solidFill>
                <a:schemeClr val="dk1"/>
              </a:solidFill>
              <a:latin typeface="Arial"/>
              <a:ea typeface="Arial"/>
              <a:cs typeface="Arial"/>
              <a:sym typeface="Arial"/>
            </a:endParaRPr>
          </a:p>
        </p:txBody>
      </p:sp>
      <p:sp>
        <p:nvSpPr>
          <p:cNvPr id="516" name="Google Shape;516;p41"/>
          <p:cNvSpPr/>
          <p:nvPr/>
        </p:nvSpPr>
        <p:spPr>
          <a:xfrm>
            <a:off x="6717793" y="2025396"/>
            <a:ext cx="1359407" cy="937259"/>
          </a:xfrm>
          <a:prstGeom prst="rect">
            <a:avLst/>
          </a:prstGeom>
          <a:blipFill rotWithShape="1">
            <a:blip r:embed="rId40">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7" name="Google Shape;517;p41"/>
          <p:cNvSpPr/>
          <p:nvPr/>
        </p:nvSpPr>
        <p:spPr>
          <a:xfrm>
            <a:off x="6687312" y="2010158"/>
            <a:ext cx="1403603" cy="1021079"/>
          </a:xfrm>
          <a:prstGeom prst="rect">
            <a:avLst/>
          </a:prstGeom>
          <a:blipFill rotWithShape="1">
            <a:blip r:embed="rId41">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8" name="Google Shape;518;p41"/>
          <p:cNvSpPr/>
          <p:nvPr/>
        </p:nvSpPr>
        <p:spPr>
          <a:xfrm>
            <a:off x="6744070" y="2052143"/>
            <a:ext cx="1252855" cy="831215"/>
          </a:xfrm>
          <a:custGeom>
            <a:avLst/>
            <a:gdLst/>
            <a:ahLst/>
            <a:cxnLst/>
            <a:rect l="l" t="t" r="r" b="b"/>
            <a:pathLst>
              <a:path w="1252854" h="831214" extrusionOk="0">
                <a:moveTo>
                  <a:pt x="0" y="0"/>
                </a:moveTo>
                <a:lnTo>
                  <a:pt x="1252270" y="0"/>
                </a:lnTo>
                <a:lnTo>
                  <a:pt x="1252270" y="830999"/>
                </a:lnTo>
                <a:lnTo>
                  <a:pt x="0" y="830999"/>
                </a:lnTo>
                <a:lnTo>
                  <a:pt x="0" y="0"/>
                </a:lnTo>
                <a:close/>
              </a:path>
            </a:pathLst>
          </a:custGeom>
          <a:solidFill>
            <a:srgbClr val="CC9900"/>
          </a:solid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9" name="Google Shape;519;p41"/>
          <p:cNvSpPr txBox="1"/>
          <p:nvPr/>
        </p:nvSpPr>
        <p:spPr>
          <a:xfrm>
            <a:off x="6822812" y="2092775"/>
            <a:ext cx="894080" cy="184666"/>
          </a:xfrm>
          <a:prstGeom prst="rect">
            <a:avLst/>
          </a:prstGeom>
          <a:noFill/>
          <a:ln>
            <a:noFill/>
          </a:ln>
        </p:spPr>
        <p:txBody>
          <a:bodyPr spcFirstLastPara="1" wrap="square" lIns="0" tIns="0" rIns="0" bIns="0" rtlCol="0" anchor="t" anchorCtr="0">
            <a:spAutoFit/>
          </a:bodyPr>
          <a:lstStyle/>
          <a:p>
            <a:pPr marL="12700" marR="0" lvl="0" indent="0" algn="l" rtl="0">
              <a:spcBef>
                <a:spcPts val="0"/>
              </a:spcBef>
              <a:spcAft>
                <a:spcPts val="0"/>
              </a:spcAft>
              <a:buNone/>
            </a:pPr>
            <a:r>
              <a:rPr lang="es" sz="1200" dirty="0">
                <a:solidFill>
                  <a:schemeClr val="dk1"/>
                </a:solidFill>
                <a:latin typeface="Arial"/>
                <a:ea typeface="Arial"/>
                <a:cs typeface="Arial"/>
                <a:sym typeface="Arial"/>
              </a:rPr>
              <a:t>Puerta difícil</a:t>
            </a:r>
            <a:endParaRPr sz="1200" dirty="0">
              <a:solidFill>
                <a:schemeClr val="dk1"/>
              </a:solidFill>
              <a:latin typeface="Arial"/>
              <a:ea typeface="Arial"/>
              <a:cs typeface="Arial"/>
              <a:sym typeface="Arial"/>
            </a:endParaRPr>
          </a:p>
        </p:txBody>
      </p:sp>
      <p:sp>
        <p:nvSpPr>
          <p:cNvPr id="520" name="Google Shape;520;p41"/>
          <p:cNvSpPr txBox="1"/>
          <p:nvPr/>
        </p:nvSpPr>
        <p:spPr>
          <a:xfrm>
            <a:off x="6822813" y="2580453"/>
            <a:ext cx="1021715" cy="184666"/>
          </a:xfrm>
          <a:prstGeom prst="rect">
            <a:avLst/>
          </a:prstGeom>
          <a:noFill/>
          <a:ln>
            <a:noFill/>
          </a:ln>
        </p:spPr>
        <p:txBody>
          <a:bodyPr spcFirstLastPara="1" wrap="square" lIns="0" tIns="0" rIns="0" bIns="0" rtlCol="0" anchor="t" anchorCtr="0">
            <a:spAutoFit/>
          </a:bodyPr>
          <a:lstStyle/>
          <a:p>
            <a:pPr marL="12700" marR="0" lvl="0" indent="0" algn="l" rtl="0">
              <a:spcBef>
                <a:spcPts val="0"/>
              </a:spcBef>
              <a:spcAft>
                <a:spcPts val="0"/>
              </a:spcAft>
              <a:buNone/>
            </a:pPr>
            <a:r>
              <a:rPr lang="es" sz="1200" dirty="0">
                <a:solidFill>
                  <a:schemeClr val="dk1"/>
                </a:solidFill>
                <a:latin typeface="Arial"/>
                <a:ea typeface="Arial"/>
                <a:cs typeface="Arial"/>
                <a:sym typeface="Arial"/>
              </a:rPr>
              <a:t>desde dentro</a:t>
            </a:r>
            <a:endParaRPr sz="1200" dirty="0">
              <a:solidFill>
                <a:schemeClr val="dk1"/>
              </a:solidFill>
              <a:latin typeface="Arial"/>
              <a:ea typeface="Arial"/>
              <a:cs typeface="Arial"/>
              <a:sym typeface="Arial"/>
            </a:endParaRPr>
          </a:p>
        </p:txBody>
      </p:sp>
      <p:sp>
        <p:nvSpPr>
          <p:cNvPr id="521" name="Google Shape;521;p41"/>
          <p:cNvSpPr/>
          <p:nvPr/>
        </p:nvSpPr>
        <p:spPr>
          <a:xfrm>
            <a:off x="4917949" y="2610612"/>
            <a:ext cx="1042415" cy="1184147"/>
          </a:xfrm>
          <a:prstGeom prst="rect">
            <a:avLst/>
          </a:prstGeom>
          <a:blipFill rotWithShape="1">
            <a:blip r:embed="rId42">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2" name="Google Shape;522;p41"/>
          <p:cNvSpPr/>
          <p:nvPr/>
        </p:nvSpPr>
        <p:spPr>
          <a:xfrm>
            <a:off x="4887469" y="2595384"/>
            <a:ext cx="1139951" cy="1264907"/>
          </a:xfrm>
          <a:prstGeom prst="rect">
            <a:avLst/>
          </a:prstGeom>
          <a:blipFill rotWithShape="1">
            <a:blip r:embed="rId43">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3" name="Google Shape;523;p41"/>
          <p:cNvSpPr/>
          <p:nvPr/>
        </p:nvSpPr>
        <p:spPr>
          <a:xfrm>
            <a:off x="4943869" y="2636913"/>
            <a:ext cx="936625" cy="1077595"/>
          </a:xfrm>
          <a:custGeom>
            <a:avLst/>
            <a:gdLst/>
            <a:ahLst/>
            <a:cxnLst/>
            <a:rect l="l" t="t" r="r" b="b"/>
            <a:pathLst>
              <a:path w="936625" h="1077595" extrusionOk="0">
                <a:moveTo>
                  <a:pt x="0" y="0"/>
                </a:moveTo>
                <a:lnTo>
                  <a:pt x="936104" y="0"/>
                </a:lnTo>
                <a:lnTo>
                  <a:pt x="936104" y="1077214"/>
                </a:lnTo>
                <a:lnTo>
                  <a:pt x="0" y="1077214"/>
                </a:lnTo>
                <a:lnTo>
                  <a:pt x="0" y="0"/>
                </a:lnTo>
                <a:close/>
              </a:path>
            </a:pathLst>
          </a:custGeom>
          <a:solidFill>
            <a:srgbClr val="CC9900"/>
          </a:solid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4" name="Google Shape;524;p41"/>
          <p:cNvSpPr txBox="1"/>
          <p:nvPr/>
        </p:nvSpPr>
        <p:spPr>
          <a:xfrm>
            <a:off x="5032109" y="2783305"/>
            <a:ext cx="757555" cy="553998"/>
          </a:xfrm>
          <a:prstGeom prst="rect">
            <a:avLst/>
          </a:prstGeom>
          <a:noFill/>
          <a:ln>
            <a:noFill/>
          </a:ln>
        </p:spPr>
        <p:txBody>
          <a:bodyPr spcFirstLastPara="1" wrap="square" lIns="0" tIns="0" rIns="0" bIns="0" rtlCol="0" anchor="t" anchorCtr="0">
            <a:spAutoFit/>
          </a:bodyPr>
          <a:lstStyle/>
          <a:p>
            <a:pPr marL="12700" marR="5080" lvl="0" indent="0" algn="l" rtl="0">
              <a:spcBef>
                <a:spcPts val="0"/>
              </a:spcBef>
              <a:spcAft>
                <a:spcPts val="0"/>
              </a:spcAft>
              <a:buNone/>
            </a:pPr>
            <a:r>
              <a:rPr lang="es" sz="1200" dirty="0">
                <a:solidFill>
                  <a:schemeClr val="dk1"/>
                </a:solidFill>
                <a:latin typeface="Arial"/>
                <a:ea typeface="Arial"/>
                <a:cs typeface="Arial"/>
                <a:sym typeface="Arial"/>
              </a:rPr>
              <a:t>Peligro de caer en el pozo</a:t>
            </a:r>
            <a:endParaRPr sz="1200" dirty="0">
              <a:solidFill>
                <a:schemeClr val="dk1"/>
              </a:solidFill>
              <a:latin typeface="Arial"/>
              <a:ea typeface="Arial"/>
              <a:cs typeface="Arial"/>
              <a:sym typeface="Arial"/>
            </a:endParaRPr>
          </a:p>
        </p:txBody>
      </p:sp>
      <p:sp>
        <p:nvSpPr>
          <p:cNvPr id="525" name="Google Shape;525;p41"/>
          <p:cNvSpPr/>
          <p:nvPr/>
        </p:nvSpPr>
        <p:spPr>
          <a:xfrm>
            <a:off x="5565648" y="1520954"/>
            <a:ext cx="1187195" cy="691895"/>
          </a:xfrm>
          <a:prstGeom prst="rect">
            <a:avLst/>
          </a:prstGeom>
          <a:blipFill rotWithShape="1">
            <a:blip r:embed="rId44">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6" name="Google Shape;526;p41"/>
          <p:cNvSpPr/>
          <p:nvPr/>
        </p:nvSpPr>
        <p:spPr>
          <a:xfrm>
            <a:off x="5535169" y="1505714"/>
            <a:ext cx="1194815" cy="777239"/>
          </a:xfrm>
          <a:prstGeom prst="rect">
            <a:avLst/>
          </a:prstGeom>
          <a:blipFill rotWithShape="1">
            <a:blip r:embed="rId45">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7" name="Google Shape;527;p41"/>
          <p:cNvSpPr/>
          <p:nvPr/>
        </p:nvSpPr>
        <p:spPr>
          <a:xfrm>
            <a:off x="5591950" y="1548080"/>
            <a:ext cx="1080135" cy="584835"/>
          </a:xfrm>
          <a:custGeom>
            <a:avLst/>
            <a:gdLst/>
            <a:ahLst/>
            <a:cxnLst/>
            <a:rect l="l" t="t" r="r" b="b"/>
            <a:pathLst>
              <a:path w="1080135" h="584835" extrusionOk="0">
                <a:moveTo>
                  <a:pt x="0" y="0"/>
                </a:moveTo>
                <a:lnTo>
                  <a:pt x="1080122" y="0"/>
                </a:lnTo>
                <a:lnTo>
                  <a:pt x="1080122" y="584771"/>
                </a:lnTo>
                <a:lnTo>
                  <a:pt x="0" y="584771"/>
                </a:lnTo>
                <a:lnTo>
                  <a:pt x="0" y="0"/>
                </a:lnTo>
                <a:close/>
              </a:path>
            </a:pathLst>
          </a:custGeom>
          <a:solidFill>
            <a:srgbClr val="CC9900"/>
          </a:solid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8" name="Google Shape;528;p41"/>
          <p:cNvSpPr txBox="1"/>
          <p:nvPr/>
        </p:nvSpPr>
        <p:spPr>
          <a:xfrm>
            <a:off x="5670684" y="1588720"/>
            <a:ext cx="814069" cy="553998"/>
          </a:xfrm>
          <a:prstGeom prst="rect">
            <a:avLst/>
          </a:prstGeom>
          <a:noFill/>
          <a:ln>
            <a:noFill/>
          </a:ln>
        </p:spPr>
        <p:txBody>
          <a:bodyPr spcFirstLastPara="1" wrap="square" lIns="0" tIns="0" rIns="0" bIns="0" rtlCol="0" anchor="t" anchorCtr="0">
            <a:spAutoFit/>
          </a:bodyPr>
          <a:lstStyle/>
          <a:p>
            <a:pPr marL="12700" marR="5080" lvl="0" indent="0" algn="l" rtl="0">
              <a:spcBef>
                <a:spcPts val="0"/>
              </a:spcBef>
              <a:spcAft>
                <a:spcPts val="0"/>
              </a:spcAft>
              <a:buNone/>
            </a:pPr>
            <a:r>
              <a:rPr lang="es" sz="1200" dirty="0">
                <a:solidFill>
                  <a:schemeClr val="dk1"/>
                </a:solidFill>
                <a:latin typeface="Arial"/>
                <a:ea typeface="Arial"/>
                <a:cs typeface="Arial"/>
                <a:sym typeface="Arial"/>
              </a:rPr>
              <a:t>Muros del pozo muy altos</a:t>
            </a:r>
            <a:endParaRPr sz="1200" dirty="0">
              <a:solidFill>
                <a:schemeClr val="dk1"/>
              </a:solidFill>
              <a:latin typeface="Arial"/>
              <a:ea typeface="Arial"/>
              <a:cs typeface="Arial"/>
              <a:sym typeface="Arial"/>
            </a:endParaRPr>
          </a:p>
        </p:txBody>
      </p:sp>
      <p:sp>
        <p:nvSpPr>
          <p:cNvPr id="529" name="Google Shape;529;p41"/>
          <p:cNvSpPr/>
          <p:nvPr/>
        </p:nvSpPr>
        <p:spPr>
          <a:xfrm>
            <a:off x="3549397" y="4626864"/>
            <a:ext cx="2252471" cy="937259"/>
          </a:xfrm>
          <a:prstGeom prst="rect">
            <a:avLst/>
          </a:prstGeom>
          <a:blipFill rotWithShape="1">
            <a:blip r:embed="rId46">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0" name="Google Shape;530;p41"/>
          <p:cNvSpPr/>
          <p:nvPr/>
        </p:nvSpPr>
        <p:spPr>
          <a:xfrm>
            <a:off x="3518918" y="4611625"/>
            <a:ext cx="2325623" cy="1021079"/>
          </a:xfrm>
          <a:prstGeom prst="rect">
            <a:avLst/>
          </a:prstGeom>
          <a:blipFill rotWithShape="1">
            <a:blip r:embed="rId47">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1" name="Google Shape;531;p41"/>
          <p:cNvSpPr/>
          <p:nvPr/>
        </p:nvSpPr>
        <p:spPr>
          <a:xfrm>
            <a:off x="3575723" y="4653142"/>
            <a:ext cx="2146300" cy="831215"/>
          </a:xfrm>
          <a:custGeom>
            <a:avLst/>
            <a:gdLst/>
            <a:ahLst/>
            <a:cxnLst/>
            <a:rect l="l" t="t" r="r" b="b"/>
            <a:pathLst>
              <a:path w="2146300" h="831214" extrusionOk="0">
                <a:moveTo>
                  <a:pt x="0" y="0"/>
                </a:moveTo>
                <a:lnTo>
                  <a:pt x="2145715" y="0"/>
                </a:lnTo>
                <a:lnTo>
                  <a:pt x="2145715" y="830999"/>
                </a:lnTo>
                <a:lnTo>
                  <a:pt x="0" y="830999"/>
                </a:lnTo>
                <a:lnTo>
                  <a:pt x="0" y="0"/>
                </a:lnTo>
                <a:close/>
              </a:path>
            </a:pathLst>
          </a:custGeom>
          <a:solidFill>
            <a:srgbClr val="00B0F0"/>
          </a:solid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2" name="Google Shape;532;p41"/>
          <p:cNvSpPr txBox="1"/>
          <p:nvPr/>
        </p:nvSpPr>
        <p:spPr>
          <a:xfrm>
            <a:off x="3654459" y="4693775"/>
            <a:ext cx="1943100" cy="677108"/>
          </a:xfrm>
          <a:prstGeom prst="rect">
            <a:avLst/>
          </a:prstGeom>
          <a:noFill/>
          <a:ln>
            <a:noFill/>
          </a:ln>
        </p:spPr>
        <p:txBody>
          <a:bodyPr spcFirstLastPara="1" wrap="square" lIns="0" tIns="0" rIns="0" bIns="0" rtlCol="0" anchor="t" anchorCtr="0">
            <a:spAutoFit/>
          </a:bodyPr>
          <a:lstStyle/>
          <a:p>
            <a:pPr marL="12700" marR="5080" lvl="0" indent="0" algn="l" rtl="0">
              <a:spcBef>
                <a:spcPts val="0"/>
              </a:spcBef>
              <a:spcAft>
                <a:spcPts val="0"/>
              </a:spcAft>
              <a:buNone/>
            </a:pPr>
            <a:r>
              <a:rPr lang="es" sz="1100" dirty="0">
                <a:solidFill>
                  <a:schemeClr val="dk1"/>
                </a:solidFill>
                <a:latin typeface="Arial"/>
                <a:ea typeface="Arial"/>
                <a:cs typeface="Arial"/>
                <a:sym typeface="Arial"/>
              </a:rPr>
              <a:t>Falta de información sobre las opciones de accesibilidad y los requisitos de la gestión de la higiene menstrual</a:t>
            </a:r>
            <a:endParaRPr sz="1100" dirty="0">
              <a:solidFill>
                <a:schemeClr val="dk1"/>
              </a:solidFill>
              <a:latin typeface="Arial"/>
              <a:ea typeface="Arial"/>
              <a:cs typeface="Arial"/>
              <a:sym typeface="Arial"/>
            </a:endParaRPr>
          </a:p>
        </p:txBody>
      </p:sp>
      <p:sp>
        <p:nvSpPr>
          <p:cNvPr id="533" name="Google Shape;533;p41"/>
          <p:cNvSpPr/>
          <p:nvPr/>
        </p:nvSpPr>
        <p:spPr>
          <a:xfrm>
            <a:off x="8493252" y="4660393"/>
            <a:ext cx="2174747" cy="1182623"/>
          </a:xfrm>
          <a:prstGeom prst="rect">
            <a:avLst/>
          </a:prstGeom>
          <a:blipFill rotWithShape="1">
            <a:blip r:embed="rId48">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4" name="Google Shape;534;p41"/>
          <p:cNvSpPr/>
          <p:nvPr/>
        </p:nvSpPr>
        <p:spPr>
          <a:xfrm>
            <a:off x="8462772" y="4645154"/>
            <a:ext cx="2205227" cy="1264919"/>
          </a:xfrm>
          <a:prstGeom prst="rect">
            <a:avLst/>
          </a:prstGeom>
          <a:blipFill rotWithShape="1">
            <a:blip r:embed="rId49">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5" name="Google Shape;535;p41"/>
          <p:cNvSpPr/>
          <p:nvPr/>
        </p:nvSpPr>
        <p:spPr>
          <a:xfrm>
            <a:off x="8555354" y="4704021"/>
            <a:ext cx="2112645" cy="1077595"/>
          </a:xfrm>
          <a:custGeom>
            <a:avLst/>
            <a:gdLst/>
            <a:ahLst/>
            <a:cxnLst/>
            <a:rect l="l" t="t" r="r" b="b"/>
            <a:pathLst>
              <a:path w="2112645" h="1077595" extrusionOk="0">
                <a:moveTo>
                  <a:pt x="0" y="0"/>
                </a:moveTo>
                <a:lnTo>
                  <a:pt x="2112213" y="0"/>
                </a:lnTo>
                <a:lnTo>
                  <a:pt x="2112213" y="1077214"/>
                </a:lnTo>
                <a:lnTo>
                  <a:pt x="0" y="1077214"/>
                </a:lnTo>
                <a:lnTo>
                  <a:pt x="0" y="0"/>
                </a:lnTo>
                <a:close/>
              </a:path>
            </a:pathLst>
          </a:custGeom>
          <a:solidFill>
            <a:srgbClr val="00B0F0"/>
          </a:solid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6" name="Google Shape;536;p41"/>
          <p:cNvSpPr txBox="1"/>
          <p:nvPr/>
        </p:nvSpPr>
        <p:spPr>
          <a:xfrm>
            <a:off x="8599032" y="4726875"/>
            <a:ext cx="1831339" cy="553998"/>
          </a:xfrm>
          <a:prstGeom prst="rect">
            <a:avLst/>
          </a:prstGeom>
          <a:noFill/>
          <a:ln>
            <a:noFill/>
          </a:ln>
        </p:spPr>
        <p:txBody>
          <a:bodyPr spcFirstLastPara="1" wrap="square" lIns="0" tIns="0" rIns="0" bIns="0" rtlCol="0" anchor="t" anchorCtr="0">
            <a:spAutoFit/>
          </a:bodyPr>
          <a:lstStyle/>
          <a:p>
            <a:pPr marL="12700" marR="0" lvl="0" indent="0" algn="l" rtl="0">
              <a:spcBef>
                <a:spcPts val="0"/>
              </a:spcBef>
              <a:spcAft>
                <a:spcPts val="0"/>
              </a:spcAft>
              <a:buNone/>
            </a:pPr>
            <a:r>
              <a:rPr lang="es" sz="1200" dirty="0">
                <a:solidFill>
                  <a:schemeClr val="dk1"/>
                </a:solidFill>
                <a:latin typeface="Arial"/>
                <a:ea typeface="Arial"/>
                <a:cs typeface="Arial"/>
                <a:sym typeface="Arial"/>
              </a:rPr>
              <a:t>Técnicos que carecen de conocimientos y competencias</a:t>
            </a:r>
            <a:endParaRPr sz="1200" dirty="0">
              <a:solidFill>
                <a:schemeClr val="dk1"/>
              </a:solidFill>
              <a:latin typeface="Arial"/>
              <a:ea typeface="Arial"/>
              <a:cs typeface="Arial"/>
              <a:sym typeface="Arial"/>
            </a:endParaRPr>
          </a:p>
        </p:txBody>
      </p:sp>
      <p:sp>
        <p:nvSpPr>
          <p:cNvPr id="537" name="Google Shape;537;p41"/>
          <p:cNvSpPr txBox="1"/>
          <p:nvPr/>
        </p:nvSpPr>
        <p:spPr>
          <a:xfrm>
            <a:off x="8599032" y="5237159"/>
            <a:ext cx="1864360" cy="553998"/>
          </a:xfrm>
          <a:prstGeom prst="rect">
            <a:avLst/>
          </a:prstGeom>
          <a:noFill/>
          <a:ln>
            <a:noFill/>
          </a:ln>
        </p:spPr>
        <p:txBody>
          <a:bodyPr spcFirstLastPara="1" wrap="square" lIns="0" tIns="0" rIns="0" bIns="0" rtlCol="0" anchor="t" anchorCtr="0">
            <a:spAutoFit/>
          </a:bodyPr>
          <a:lstStyle/>
          <a:p>
            <a:pPr marL="12700" marR="5080" lvl="0" indent="0" algn="l" rtl="0">
              <a:spcBef>
                <a:spcPts val="0"/>
              </a:spcBef>
              <a:spcAft>
                <a:spcPts val="0"/>
              </a:spcAft>
              <a:buNone/>
            </a:pPr>
            <a:r>
              <a:rPr lang="es" sz="1200" dirty="0">
                <a:solidFill>
                  <a:schemeClr val="dk1"/>
                </a:solidFill>
                <a:latin typeface="Arial"/>
                <a:ea typeface="Arial"/>
                <a:cs typeface="Arial"/>
                <a:sym typeface="Arial"/>
              </a:rPr>
              <a:t>en materia de accesibilidad y gestión de la higiene menstrual</a:t>
            </a:r>
            <a:endParaRPr sz="1200" dirty="0">
              <a:solidFill>
                <a:schemeClr val="dk1"/>
              </a:solidFill>
              <a:latin typeface="Arial"/>
              <a:ea typeface="Arial"/>
              <a:cs typeface="Arial"/>
              <a:sym typeface="Arial"/>
            </a:endParaRPr>
          </a:p>
        </p:txBody>
      </p:sp>
      <p:sp>
        <p:nvSpPr>
          <p:cNvPr id="538" name="Google Shape;538;p41"/>
          <p:cNvSpPr/>
          <p:nvPr/>
        </p:nvSpPr>
        <p:spPr>
          <a:xfrm>
            <a:off x="8734043" y="5812536"/>
            <a:ext cx="1906523" cy="937259"/>
          </a:xfrm>
          <a:prstGeom prst="rect">
            <a:avLst/>
          </a:prstGeom>
          <a:blipFill rotWithShape="1">
            <a:blip r:embed="rId50">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9" name="Google Shape;539;p41"/>
          <p:cNvSpPr/>
          <p:nvPr/>
        </p:nvSpPr>
        <p:spPr>
          <a:xfrm>
            <a:off x="8703564" y="5797297"/>
            <a:ext cx="1863851" cy="1021079"/>
          </a:xfrm>
          <a:prstGeom prst="rect">
            <a:avLst/>
          </a:prstGeom>
          <a:blipFill rotWithShape="1">
            <a:blip r:embed="rId51">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0" name="Google Shape;540;p41"/>
          <p:cNvSpPr/>
          <p:nvPr/>
        </p:nvSpPr>
        <p:spPr>
          <a:xfrm>
            <a:off x="8945131" y="5838369"/>
            <a:ext cx="1615440" cy="831215"/>
          </a:xfrm>
          <a:custGeom>
            <a:avLst/>
            <a:gdLst/>
            <a:ahLst/>
            <a:cxnLst/>
            <a:rect l="l" t="t" r="r" b="b"/>
            <a:pathLst>
              <a:path w="1615440" h="831215" extrusionOk="0">
                <a:moveTo>
                  <a:pt x="0" y="830999"/>
                </a:moveTo>
                <a:lnTo>
                  <a:pt x="1615363" y="830999"/>
                </a:lnTo>
                <a:lnTo>
                  <a:pt x="1615363" y="0"/>
                </a:lnTo>
                <a:lnTo>
                  <a:pt x="0" y="0"/>
                </a:lnTo>
                <a:lnTo>
                  <a:pt x="0" y="830999"/>
                </a:lnTo>
                <a:close/>
              </a:path>
            </a:pathLst>
          </a:custGeom>
          <a:solidFill>
            <a:srgbClr val="FF0000"/>
          </a:solid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1" name="Google Shape;541;p41"/>
          <p:cNvSpPr txBox="1"/>
          <p:nvPr/>
        </p:nvSpPr>
        <p:spPr>
          <a:xfrm>
            <a:off x="9076748" y="6110018"/>
            <a:ext cx="1369033" cy="184666"/>
          </a:xfrm>
          <a:prstGeom prst="rect">
            <a:avLst/>
          </a:prstGeom>
          <a:noFill/>
          <a:ln>
            <a:noFill/>
          </a:ln>
        </p:spPr>
        <p:txBody>
          <a:bodyPr spcFirstLastPara="1" wrap="square" lIns="0" tIns="0" rIns="0" bIns="0" rtlCol="0" anchor="t" anchorCtr="0">
            <a:spAutoFit/>
          </a:bodyPr>
          <a:lstStyle/>
          <a:p>
            <a:pPr marL="12700" marR="0" lvl="0" indent="0" algn="l" rtl="0">
              <a:spcBef>
                <a:spcPts val="0"/>
              </a:spcBef>
              <a:spcAft>
                <a:spcPts val="0"/>
              </a:spcAft>
              <a:buNone/>
            </a:pPr>
            <a:r>
              <a:rPr lang="es" sz="1200" dirty="0">
                <a:solidFill>
                  <a:schemeClr val="dk1"/>
                </a:solidFill>
                <a:latin typeface="Arial"/>
                <a:ea typeface="Arial"/>
                <a:cs typeface="Arial"/>
                <a:sym typeface="Arial"/>
              </a:rPr>
              <a:t>y desconocimiento</a:t>
            </a:r>
            <a:endParaRPr sz="1200" dirty="0">
              <a:solidFill>
                <a:schemeClr val="dk1"/>
              </a:solidFill>
              <a:latin typeface="Arial"/>
              <a:ea typeface="Arial"/>
              <a:cs typeface="Arial"/>
              <a:sym typeface="Arial"/>
            </a:endParaRPr>
          </a:p>
        </p:txBody>
      </p:sp>
      <p:sp>
        <p:nvSpPr>
          <p:cNvPr id="542" name="Google Shape;542;p41"/>
          <p:cNvSpPr txBox="1"/>
          <p:nvPr/>
        </p:nvSpPr>
        <p:spPr>
          <a:xfrm>
            <a:off x="7637943" y="5834079"/>
            <a:ext cx="2820875" cy="318662"/>
          </a:xfrm>
          <a:prstGeom prst="rect">
            <a:avLst/>
          </a:prstGeom>
          <a:noFill/>
          <a:ln>
            <a:noFill/>
          </a:ln>
        </p:spPr>
        <p:txBody>
          <a:bodyPr spcFirstLastPara="1" wrap="square" lIns="0" tIns="132700" rIns="0" bIns="0" rtlCol="0" anchor="t" anchorCtr="0">
            <a:spAutoFit/>
          </a:bodyPr>
          <a:lstStyle/>
          <a:p>
            <a:pPr marL="1747476" marR="0" lvl="0" indent="0" algn="l" rtl="0">
              <a:spcBef>
                <a:spcPts val="0"/>
              </a:spcBef>
              <a:spcAft>
                <a:spcPts val="0"/>
              </a:spcAft>
              <a:buNone/>
            </a:pPr>
            <a:r>
              <a:rPr lang="es" sz="1200" dirty="0">
                <a:solidFill>
                  <a:schemeClr val="dk1"/>
                </a:solidFill>
                <a:latin typeface="Arial"/>
                <a:ea typeface="Arial"/>
                <a:cs typeface="Arial"/>
                <a:sym typeface="Arial"/>
              </a:rPr>
              <a:t>Tabúes</a:t>
            </a:r>
            <a:endParaRPr sz="1200" dirty="0">
              <a:solidFill>
                <a:schemeClr val="dk1"/>
              </a:solidFill>
              <a:latin typeface="Arial"/>
              <a:ea typeface="Arial"/>
              <a:cs typeface="Arial"/>
              <a:sym typeface="Arial"/>
            </a:endParaRPr>
          </a:p>
        </p:txBody>
      </p:sp>
      <p:sp>
        <p:nvSpPr>
          <p:cNvPr id="543" name="Google Shape;543;p41"/>
          <p:cNvSpPr txBox="1"/>
          <p:nvPr/>
        </p:nvSpPr>
        <p:spPr>
          <a:xfrm>
            <a:off x="9185475" y="6230439"/>
            <a:ext cx="1322071" cy="184666"/>
          </a:xfrm>
          <a:prstGeom prst="rect">
            <a:avLst/>
          </a:prstGeom>
          <a:noFill/>
          <a:ln>
            <a:noFill/>
          </a:ln>
        </p:spPr>
        <p:txBody>
          <a:bodyPr spcFirstLastPara="1" wrap="square" lIns="0" tIns="0" rIns="0" bIns="0" rtlCol="0" anchor="t" anchorCtr="0">
            <a:spAutoFit/>
          </a:bodyPr>
          <a:lstStyle/>
          <a:p>
            <a:pPr marL="12700" marR="0" lvl="0" indent="0" algn="l" rtl="0">
              <a:spcBef>
                <a:spcPts val="0"/>
              </a:spcBef>
              <a:spcAft>
                <a:spcPts val="0"/>
              </a:spcAft>
              <a:buNone/>
            </a:pPr>
            <a:r>
              <a:rPr lang="es" sz="1200" dirty="0">
                <a:solidFill>
                  <a:schemeClr val="dk1"/>
                </a:solidFill>
                <a:latin typeface="Arial"/>
                <a:ea typeface="Arial"/>
                <a:cs typeface="Arial"/>
                <a:sym typeface="Arial"/>
              </a:rPr>
              <a:t>en torno a la</a:t>
            </a:r>
            <a:endParaRPr sz="1200" dirty="0">
              <a:solidFill>
                <a:schemeClr val="dk1"/>
              </a:solidFill>
              <a:latin typeface="Arial"/>
              <a:ea typeface="Arial"/>
              <a:cs typeface="Arial"/>
              <a:sym typeface="Arial"/>
            </a:endParaRPr>
          </a:p>
        </p:txBody>
      </p:sp>
      <p:sp>
        <p:nvSpPr>
          <p:cNvPr id="544" name="Google Shape;544;p41"/>
          <p:cNvSpPr txBox="1"/>
          <p:nvPr/>
        </p:nvSpPr>
        <p:spPr>
          <a:xfrm>
            <a:off x="9185475" y="6392586"/>
            <a:ext cx="1198880" cy="184666"/>
          </a:xfrm>
          <a:prstGeom prst="rect">
            <a:avLst/>
          </a:prstGeom>
          <a:noFill/>
          <a:ln>
            <a:noFill/>
          </a:ln>
        </p:spPr>
        <p:txBody>
          <a:bodyPr spcFirstLastPara="1" wrap="square" lIns="0" tIns="0" rIns="0" bIns="0" rtlCol="0" anchor="t" anchorCtr="0">
            <a:spAutoFit/>
          </a:bodyPr>
          <a:lstStyle/>
          <a:p>
            <a:pPr marL="12700" marR="0" lvl="0" indent="0" algn="l" rtl="0">
              <a:spcBef>
                <a:spcPts val="0"/>
              </a:spcBef>
              <a:spcAft>
                <a:spcPts val="0"/>
              </a:spcAft>
              <a:buNone/>
            </a:pPr>
            <a:r>
              <a:rPr lang="es" sz="1200" dirty="0">
                <a:solidFill>
                  <a:schemeClr val="dk1"/>
                </a:solidFill>
                <a:latin typeface="Arial"/>
                <a:ea typeface="Arial"/>
                <a:cs typeface="Arial"/>
                <a:sym typeface="Arial"/>
              </a:rPr>
              <a:t>menstruación</a:t>
            </a:r>
            <a:endParaRPr sz="1200" dirty="0">
              <a:solidFill>
                <a:schemeClr val="dk1"/>
              </a:solidFill>
              <a:latin typeface="Arial"/>
              <a:ea typeface="Arial"/>
              <a:cs typeface="Arial"/>
              <a:sym typeface="Arial"/>
            </a:endParaRPr>
          </a:p>
        </p:txBody>
      </p:sp>
      <p:sp>
        <p:nvSpPr>
          <p:cNvPr id="545" name="Google Shape;545;p41"/>
          <p:cNvSpPr/>
          <p:nvPr/>
        </p:nvSpPr>
        <p:spPr>
          <a:xfrm>
            <a:off x="8244842" y="810769"/>
            <a:ext cx="2252471" cy="690371"/>
          </a:xfrm>
          <a:prstGeom prst="rect">
            <a:avLst/>
          </a:prstGeom>
          <a:blipFill rotWithShape="1">
            <a:blip r:embed="rId52">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6" name="Google Shape;546;p41"/>
          <p:cNvSpPr/>
          <p:nvPr/>
        </p:nvSpPr>
        <p:spPr>
          <a:xfrm>
            <a:off x="8214361" y="795529"/>
            <a:ext cx="2249423" cy="777239"/>
          </a:xfrm>
          <a:prstGeom prst="rect">
            <a:avLst/>
          </a:prstGeom>
          <a:blipFill rotWithShape="1">
            <a:blip r:embed="rId53">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7" name="Google Shape;547;p41"/>
          <p:cNvSpPr/>
          <p:nvPr/>
        </p:nvSpPr>
        <p:spPr>
          <a:xfrm>
            <a:off x="8271029" y="836715"/>
            <a:ext cx="2145665" cy="584835"/>
          </a:xfrm>
          <a:custGeom>
            <a:avLst/>
            <a:gdLst/>
            <a:ahLst/>
            <a:cxnLst/>
            <a:rect l="l" t="t" r="r" b="b"/>
            <a:pathLst>
              <a:path w="2145665" h="584835" extrusionOk="0">
                <a:moveTo>
                  <a:pt x="0" y="0"/>
                </a:moveTo>
                <a:lnTo>
                  <a:pt x="2145449" y="0"/>
                </a:lnTo>
                <a:lnTo>
                  <a:pt x="2145449" y="584771"/>
                </a:lnTo>
                <a:lnTo>
                  <a:pt x="0" y="584771"/>
                </a:lnTo>
                <a:lnTo>
                  <a:pt x="0" y="0"/>
                </a:lnTo>
                <a:close/>
              </a:path>
            </a:pathLst>
          </a:custGeom>
          <a:solidFill>
            <a:srgbClr val="92D050"/>
          </a:solid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8" name="Google Shape;548;p41"/>
          <p:cNvSpPr txBox="1"/>
          <p:nvPr/>
        </p:nvSpPr>
        <p:spPr>
          <a:xfrm>
            <a:off x="8349764" y="877351"/>
            <a:ext cx="1866264" cy="369332"/>
          </a:xfrm>
          <a:prstGeom prst="rect">
            <a:avLst/>
          </a:prstGeom>
          <a:noFill/>
          <a:ln>
            <a:noFill/>
          </a:ln>
        </p:spPr>
        <p:txBody>
          <a:bodyPr spcFirstLastPara="1" wrap="square" lIns="0" tIns="0" rIns="0" bIns="0" rtlCol="0" anchor="t" anchorCtr="0">
            <a:spAutoFit/>
          </a:bodyPr>
          <a:lstStyle/>
          <a:p>
            <a:pPr marL="12700" marR="5080" lvl="0" indent="0" algn="l" rtl="0">
              <a:spcBef>
                <a:spcPts val="0"/>
              </a:spcBef>
              <a:spcAft>
                <a:spcPts val="0"/>
              </a:spcAft>
              <a:buNone/>
            </a:pPr>
            <a:r>
              <a:rPr lang="es" sz="1200" dirty="0">
                <a:solidFill>
                  <a:schemeClr val="dk1"/>
                </a:solidFill>
                <a:latin typeface="Arial"/>
                <a:ea typeface="Arial"/>
                <a:cs typeface="Arial"/>
                <a:sym typeface="Arial"/>
              </a:rPr>
              <a:t>Fuentes contaminadas no protegidas</a:t>
            </a:r>
            <a:endParaRPr sz="1200" dirty="0">
              <a:solidFill>
                <a:schemeClr val="dk1"/>
              </a:solidFill>
              <a:latin typeface="Arial"/>
              <a:ea typeface="Arial"/>
              <a:cs typeface="Arial"/>
              <a:sym typeface="Arial"/>
            </a:endParaRPr>
          </a:p>
        </p:txBody>
      </p:sp>
      <p:sp>
        <p:nvSpPr>
          <p:cNvPr id="549" name="Google Shape;549;p41"/>
          <p:cNvSpPr/>
          <p:nvPr/>
        </p:nvSpPr>
        <p:spPr>
          <a:xfrm>
            <a:off x="9310116" y="3075432"/>
            <a:ext cx="1357883" cy="937259"/>
          </a:xfrm>
          <a:prstGeom prst="rect">
            <a:avLst/>
          </a:prstGeom>
          <a:blipFill rotWithShape="1">
            <a:blip r:embed="rId54">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0" name="Google Shape;550;p41"/>
          <p:cNvSpPr/>
          <p:nvPr/>
        </p:nvSpPr>
        <p:spPr>
          <a:xfrm>
            <a:off x="9279636" y="3060193"/>
            <a:ext cx="1388363" cy="1021079"/>
          </a:xfrm>
          <a:prstGeom prst="rect">
            <a:avLst/>
          </a:prstGeom>
          <a:blipFill rotWithShape="1">
            <a:blip r:embed="rId55">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1" name="Google Shape;551;p41"/>
          <p:cNvSpPr/>
          <p:nvPr/>
        </p:nvSpPr>
        <p:spPr>
          <a:xfrm>
            <a:off x="9336355" y="3102053"/>
            <a:ext cx="1323340" cy="831215"/>
          </a:xfrm>
          <a:custGeom>
            <a:avLst/>
            <a:gdLst/>
            <a:ahLst/>
            <a:cxnLst/>
            <a:rect l="l" t="t" r="r" b="b"/>
            <a:pathLst>
              <a:path w="1323340" h="831214" extrusionOk="0">
                <a:moveTo>
                  <a:pt x="0" y="830999"/>
                </a:moveTo>
                <a:lnTo>
                  <a:pt x="1323314" y="830999"/>
                </a:lnTo>
                <a:lnTo>
                  <a:pt x="1323314" y="0"/>
                </a:lnTo>
                <a:lnTo>
                  <a:pt x="0" y="0"/>
                </a:lnTo>
                <a:lnTo>
                  <a:pt x="0" y="830999"/>
                </a:lnTo>
                <a:close/>
              </a:path>
            </a:pathLst>
          </a:custGeom>
          <a:solidFill>
            <a:srgbClr val="CC9900"/>
          </a:solid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2" name="Google Shape;552;p41"/>
          <p:cNvSpPr txBox="1"/>
          <p:nvPr/>
        </p:nvSpPr>
        <p:spPr>
          <a:xfrm>
            <a:off x="9415102" y="3142698"/>
            <a:ext cx="1225464" cy="338554"/>
          </a:xfrm>
          <a:prstGeom prst="rect">
            <a:avLst/>
          </a:prstGeom>
          <a:noFill/>
          <a:ln>
            <a:noFill/>
          </a:ln>
        </p:spPr>
        <p:txBody>
          <a:bodyPr spcFirstLastPara="1" wrap="square" lIns="0" tIns="0" rIns="0" bIns="0" rtlCol="0" anchor="t" anchorCtr="0">
            <a:spAutoFit/>
          </a:bodyPr>
          <a:lstStyle/>
          <a:p>
            <a:pPr marL="12700" marR="0" lvl="0" indent="0" algn="l" rtl="0">
              <a:spcBef>
                <a:spcPts val="0"/>
              </a:spcBef>
              <a:spcAft>
                <a:spcPts val="0"/>
              </a:spcAft>
              <a:buNone/>
            </a:pPr>
            <a:r>
              <a:rPr lang="es" sz="1100" dirty="0">
                <a:solidFill>
                  <a:schemeClr val="dk1"/>
                </a:solidFill>
                <a:latin typeface="Arial"/>
                <a:ea typeface="Arial"/>
                <a:cs typeface="Arial"/>
                <a:sym typeface="Arial"/>
              </a:rPr>
              <a:t>Se necesita mucha fuerza para utilizar</a:t>
            </a:r>
            <a:endParaRPr sz="1100" dirty="0">
              <a:solidFill>
                <a:schemeClr val="dk1"/>
              </a:solidFill>
              <a:latin typeface="Arial"/>
              <a:ea typeface="Arial"/>
              <a:cs typeface="Arial"/>
              <a:sym typeface="Arial"/>
            </a:endParaRPr>
          </a:p>
        </p:txBody>
      </p:sp>
      <p:sp>
        <p:nvSpPr>
          <p:cNvPr id="554" name="Google Shape;554;p41"/>
          <p:cNvSpPr txBox="1"/>
          <p:nvPr/>
        </p:nvSpPr>
        <p:spPr>
          <a:xfrm>
            <a:off x="9450299" y="3497353"/>
            <a:ext cx="939800" cy="338554"/>
          </a:xfrm>
          <a:prstGeom prst="rect">
            <a:avLst/>
          </a:prstGeom>
          <a:noFill/>
          <a:ln>
            <a:noFill/>
          </a:ln>
        </p:spPr>
        <p:txBody>
          <a:bodyPr spcFirstLastPara="1" wrap="square" lIns="0" tIns="0" rIns="0" bIns="0" rtlCol="0" anchor="t" anchorCtr="0">
            <a:spAutoFit/>
          </a:bodyPr>
          <a:lstStyle/>
          <a:p>
            <a:pPr marL="12700" marR="0" lvl="0" indent="0" algn="l" rtl="0">
              <a:spcBef>
                <a:spcPts val="0"/>
              </a:spcBef>
              <a:spcAft>
                <a:spcPts val="0"/>
              </a:spcAft>
              <a:buNone/>
            </a:pPr>
            <a:r>
              <a:rPr lang="es" sz="1100" dirty="0">
                <a:solidFill>
                  <a:schemeClr val="dk1"/>
                </a:solidFill>
                <a:latin typeface="Arial"/>
                <a:ea typeface="Arial"/>
                <a:cs typeface="Arial"/>
                <a:sym typeface="Arial"/>
              </a:rPr>
              <a:t>las bombas manuales</a:t>
            </a:r>
            <a:endParaRPr sz="1100" dirty="0">
              <a:solidFill>
                <a:schemeClr val="dk1"/>
              </a:solidFill>
              <a:latin typeface="Arial"/>
              <a:ea typeface="Arial"/>
              <a:cs typeface="Arial"/>
              <a:sym typeface="Arial"/>
            </a:endParaRPr>
          </a:p>
        </p:txBody>
      </p:sp>
      <p:sp>
        <p:nvSpPr>
          <p:cNvPr id="555" name="Google Shape;555;p41"/>
          <p:cNvSpPr/>
          <p:nvPr/>
        </p:nvSpPr>
        <p:spPr>
          <a:xfrm>
            <a:off x="4341876" y="1458469"/>
            <a:ext cx="1339595" cy="937259"/>
          </a:xfrm>
          <a:prstGeom prst="rect">
            <a:avLst/>
          </a:prstGeom>
          <a:blipFill rotWithShape="1">
            <a:blip r:embed="rId56">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6" name="Google Shape;556;p41"/>
          <p:cNvSpPr/>
          <p:nvPr/>
        </p:nvSpPr>
        <p:spPr>
          <a:xfrm>
            <a:off x="4311396" y="1443229"/>
            <a:ext cx="1354835" cy="1021079"/>
          </a:xfrm>
          <a:prstGeom prst="rect">
            <a:avLst/>
          </a:prstGeom>
          <a:blipFill rotWithShape="1">
            <a:blip r:embed="rId57">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7" name="Google Shape;557;p41"/>
          <p:cNvSpPr/>
          <p:nvPr/>
        </p:nvSpPr>
        <p:spPr>
          <a:xfrm>
            <a:off x="4367810" y="1484783"/>
            <a:ext cx="1233805" cy="831215"/>
          </a:xfrm>
          <a:custGeom>
            <a:avLst/>
            <a:gdLst/>
            <a:ahLst/>
            <a:cxnLst/>
            <a:rect l="l" t="t" r="r" b="b"/>
            <a:pathLst>
              <a:path w="1233804" h="831214" extrusionOk="0">
                <a:moveTo>
                  <a:pt x="0" y="0"/>
                </a:moveTo>
                <a:lnTo>
                  <a:pt x="1233525" y="0"/>
                </a:lnTo>
                <a:lnTo>
                  <a:pt x="1233525" y="830999"/>
                </a:lnTo>
                <a:lnTo>
                  <a:pt x="0" y="830999"/>
                </a:lnTo>
                <a:lnTo>
                  <a:pt x="0" y="0"/>
                </a:lnTo>
                <a:close/>
              </a:path>
            </a:pathLst>
          </a:custGeom>
          <a:solidFill>
            <a:srgbClr val="CC9900"/>
          </a:solid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8" name="Google Shape;558;p41"/>
          <p:cNvSpPr txBox="1"/>
          <p:nvPr/>
        </p:nvSpPr>
        <p:spPr>
          <a:xfrm>
            <a:off x="4446550" y="1525423"/>
            <a:ext cx="973455" cy="738664"/>
          </a:xfrm>
          <a:prstGeom prst="rect">
            <a:avLst/>
          </a:prstGeom>
          <a:noFill/>
          <a:ln>
            <a:noFill/>
          </a:ln>
        </p:spPr>
        <p:txBody>
          <a:bodyPr spcFirstLastPara="1" wrap="square" lIns="0" tIns="0" rIns="0" bIns="0" rtlCol="0" anchor="t" anchorCtr="0">
            <a:spAutoFit/>
          </a:bodyPr>
          <a:lstStyle/>
          <a:p>
            <a:pPr marL="12700" marR="5080" lvl="0" indent="0" algn="l" rtl="0">
              <a:spcBef>
                <a:spcPts val="0"/>
              </a:spcBef>
              <a:spcAft>
                <a:spcPts val="0"/>
              </a:spcAft>
              <a:buNone/>
            </a:pPr>
            <a:r>
              <a:rPr lang="es" sz="1200" dirty="0">
                <a:solidFill>
                  <a:schemeClr val="dk1"/>
                </a:solidFill>
                <a:latin typeface="Arial"/>
                <a:ea typeface="Arial"/>
                <a:cs typeface="Arial"/>
                <a:sym typeface="Arial"/>
              </a:rPr>
              <a:t>Ubicaciones inseguras para las mujeres</a:t>
            </a:r>
            <a:endParaRPr sz="1200" dirty="0">
              <a:solidFill>
                <a:schemeClr val="dk1"/>
              </a:solidFill>
              <a:latin typeface="Arial"/>
              <a:ea typeface="Arial"/>
              <a:cs typeface="Arial"/>
              <a:sym typeface="Arial"/>
            </a:endParaRPr>
          </a:p>
        </p:txBody>
      </p:sp>
      <p:sp>
        <p:nvSpPr>
          <p:cNvPr id="559" name="Google Shape;559;p41"/>
          <p:cNvSpPr/>
          <p:nvPr/>
        </p:nvSpPr>
        <p:spPr>
          <a:xfrm>
            <a:off x="5853685" y="2177798"/>
            <a:ext cx="1078991" cy="691895"/>
          </a:xfrm>
          <a:prstGeom prst="rect">
            <a:avLst/>
          </a:prstGeom>
          <a:blipFill rotWithShape="1">
            <a:blip r:embed="rId58">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0" name="Google Shape;560;p41"/>
          <p:cNvSpPr/>
          <p:nvPr/>
        </p:nvSpPr>
        <p:spPr>
          <a:xfrm>
            <a:off x="5823205" y="2162558"/>
            <a:ext cx="1176527" cy="777239"/>
          </a:xfrm>
          <a:prstGeom prst="rect">
            <a:avLst/>
          </a:prstGeom>
          <a:blipFill rotWithShape="1">
            <a:blip r:embed="rId59">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1" name="Google Shape;561;p41"/>
          <p:cNvSpPr/>
          <p:nvPr/>
        </p:nvSpPr>
        <p:spPr>
          <a:xfrm>
            <a:off x="5879973" y="2204860"/>
            <a:ext cx="972185" cy="584835"/>
          </a:xfrm>
          <a:custGeom>
            <a:avLst/>
            <a:gdLst/>
            <a:ahLst/>
            <a:cxnLst/>
            <a:rect l="l" t="t" r="r" b="b"/>
            <a:pathLst>
              <a:path w="972185" h="584835" extrusionOk="0">
                <a:moveTo>
                  <a:pt x="0" y="0"/>
                </a:moveTo>
                <a:lnTo>
                  <a:pt x="972108" y="0"/>
                </a:lnTo>
                <a:lnTo>
                  <a:pt x="972108" y="584771"/>
                </a:lnTo>
                <a:lnTo>
                  <a:pt x="0" y="584771"/>
                </a:lnTo>
                <a:lnTo>
                  <a:pt x="0" y="0"/>
                </a:lnTo>
                <a:close/>
              </a:path>
            </a:pathLst>
          </a:custGeom>
          <a:solidFill>
            <a:srgbClr val="CC9900"/>
          </a:solid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2" name="Google Shape;562;p41"/>
          <p:cNvSpPr txBox="1"/>
          <p:nvPr/>
        </p:nvSpPr>
        <p:spPr>
          <a:xfrm>
            <a:off x="5875567" y="2296006"/>
            <a:ext cx="976028" cy="430887"/>
          </a:xfrm>
          <a:prstGeom prst="rect">
            <a:avLst/>
          </a:prstGeom>
          <a:noFill/>
          <a:ln>
            <a:noFill/>
          </a:ln>
        </p:spPr>
        <p:txBody>
          <a:bodyPr spcFirstLastPara="1" wrap="square" lIns="0" tIns="0" rIns="0" bIns="0" rtlCol="0" anchor="t" anchorCtr="0">
            <a:spAutoFit/>
          </a:bodyPr>
          <a:lstStyle/>
          <a:p>
            <a:pPr marL="12700" marR="0" lvl="0" indent="0" algn="l" rtl="0">
              <a:spcBef>
                <a:spcPts val="0"/>
              </a:spcBef>
              <a:spcAft>
                <a:spcPts val="0"/>
              </a:spcAft>
              <a:buNone/>
            </a:pPr>
            <a:r>
              <a:rPr lang="es" sz="1200" baseline="30000" dirty="0">
                <a:solidFill>
                  <a:schemeClr val="dk1"/>
                </a:solidFill>
                <a:latin typeface="Arial"/>
                <a:ea typeface="Arial"/>
                <a:cs typeface="Arial"/>
                <a:sym typeface="Arial"/>
              </a:rPr>
              <a:t>No hay instalaciones de gestión de la higiene menstrual</a:t>
            </a:r>
            <a:endParaRPr sz="1200" dirty="0">
              <a:solidFill>
                <a:schemeClr val="dk1"/>
              </a:solidFill>
              <a:latin typeface="Arial"/>
              <a:ea typeface="Arial"/>
              <a:cs typeface="Arial"/>
              <a:sym typeface="Arial"/>
            </a:endParaRPr>
          </a:p>
        </p:txBody>
      </p:sp>
      <p:sp>
        <p:nvSpPr>
          <p:cNvPr id="563" name="Google Shape;563;p41"/>
          <p:cNvSpPr txBox="1"/>
          <p:nvPr/>
        </p:nvSpPr>
        <p:spPr>
          <a:xfrm>
            <a:off x="6894884" y="2349207"/>
            <a:ext cx="749935" cy="184666"/>
          </a:xfrm>
          <a:prstGeom prst="rect">
            <a:avLst/>
          </a:prstGeom>
          <a:noFill/>
          <a:ln>
            <a:noFill/>
          </a:ln>
        </p:spPr>
        <p:txBody>
          <a:bodyPr spcFirstLastPara="1" wrap="square" lIns="0" tIns="0" rIns="0" bIns="0" rtlCol="0" anchor="t" anchorCtr="0">
            <a:spAutoFit/>
          </a:bodyPr>
          <a:lstStyle/>
          <a:p>
            <a:pPr marL="12700" marR="0" lvl="0" indent="0" algn="l" rtl="0">
              <a:spcBef>
                <a:spcPts val="0"/>
              </a:spcBef>
              <a:spcAft>
                <a:spcPts val="0"/>
              </a:spcAft>
              <a:buNone/>
            </a:pPr>
            <a:r>
              <a:rPr lang="es" sz="1200" dirty="0">
                <a:solidFill>
                  <a:schemeClr val="dk1"/>
                </a:solidFill>
                <a:latin typeface="Arial"/>
                <a:ea typeface="Arial"/>
                <a:cs typeface="Arial"/>
                <a:sym typeface="Arial"/>
              </a:rPr>
              <a:t>de cerrar</a:t>
            </a:r>
            <a:endParaRPr sz="1200" dirty="0">
              <a:solidFill>
                <a:schemeClr val="dk1"/>
              </a:solidFill>
              <a:latin typeface="Arial"/>
              <a:ea typeface="Arial"/>
              <a:cs typeface="Arial"/>
              <a:sym typeface="Arial"/>
            </a:endParaRPr>
          </a:p>
        </p:txBody>
      </p:sp>
      <p:sp>
        <p:nvSpPr>
          <p:cNvPr id="564" name="Google Shape;564;p41"/>
          <p:cNvSpPr/>
          <p:nvPr/>
        </p:nvSpPr>
        <p:spPr>
          <a:xfrm>
            <a:off x="3467100" y="2305814"/>
            <a:ext cx="1321307" cy="445007"/>
          </a:xfrm>
          <a:prstGeom prst="rect">
            <a:avLst/>
          </a:prstGeom>
          <a:blipFill rotWithShape="1">
            <a:blip r:embed="rId60">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5" name="Google Shape;565;p41"/>
          <p:cNvSpPr/>
          <p:nvPr/>
        </p:nvSpPr>
        <p:spPr>
          <a:xfrm>
            <a:off x="3436620" y="2290573"/>
            <a:ext cx="1421891" cy="533399"/>
          </a:xfrm>
          <a:prstGeom prst="rect">
            <a:avLst/>
          </a:prstGeom>
          <a:blipFill rotWithShape="1">
            <a:blip r:embed="rId61">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566" name="Google Shape;566;p41"/>
          <p:cNvSpPr/>
          <p:nvPr/>
        </p:nvSpPr>
        <p:spPr>
          <a:xfrm>
            <a:off x="3493109" y="2332521"/>
            <a:ext cx="1214755" cy="307340"/>
          </a:xfrm>
          <a:custGeom>
            <a:avLst/>
            <a:gdLst/>
            <a:ahLst/>
            <a:cxnLst/>
            <a:rect l="l" t="t" r="r" b="b"/>
            <a:pathLst>
              <a:path w="1214755" h="307339" extrusionOk="0">
                <a:moveTo>
                  <a:pt x="0" y="307289"/>
                </a:moveTo>
                <a:lnTo>
                  <a:pt x="1214716" y="307289"/>
                </a:lnTo>
                <a:lnTo>
                  <a:pt x="1214716" y="0"/>
                </a:lnTo>
                <a:lnTo>
                  <a:pt x="0" y="0"/>
                </a:lnTo>
                <a:lnTo>
                  <a:pt x="0" y="307289"/>
                </a:lnTo>
                <a:close/>
              </a:path>
            </a:pathLst>
          </a:custGeom>
          <a:solidFill>
            <a:srgbClr val="CC9900"/>
          </a:solid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7" name="Google Shape;567;p41"/>
          <p:cNvSpPr txBox="1"/>
          <p:nvPr/>
        </p:nvSpPr>
        <p:spPr>
          <a:xfrm>
            <a:off x="3572062" y="2346111"/>
            <a:ext cx="1040131" cy="307777"/>
          </a:xfrm>
          <a:prstGeom prst="rect">
            <a:avLst/>
          </a:prstGeom>
          <a:noFill/>
          <a:ln>
            <a:noFill/>
          </a:ln>
        </p:spPr>
        <p:txBody>
          <a:bodyPr spcFirstLastPara="1" wrap="square" lIns="0" tIns="0" rIns="0" bIns="0" rtlCol="0" anchor="t" anchorCtr="0">
            <a:spAutoFit/>
          </a:bodyPr>
          <a:lstStyle/>
          <a:p>
            <a:pPr marL="12700" marR="0" lvl="0" indent="0" algn="l" rtl="0">
              <a:spcBef>
                <a:spcPts val="0"/>
              </a:spcBef>
              <a:spcAft>
                <a:spcPts val="0"/>
              </a:spcAft>
              <a:buNone/>
            </a:pPr>
            <a:r>
              <a:rPr lang="es" sz="1000" dirty="0">
                <a:solidFill>
                  <a:schemeClr val="dk1"/>
                </a:solidFill>
                <a:latin typeface="Arial"/>
                <a:ea typeface="Arial"/>
                <a:cs typeface="Arial"/>
                <a:sym typeface="Arial"/>
              </a:rPr>
              <a:t>Ausencia de plataforma</a:t>
            </a:r>
            <a:endParaRPr sz="1000" dirty="0">
              <a:solidFill>
                <a:schemeClr val="dk1"/>
              </a:solidFill>
              <a:latin typeface="Arial"/>
              <a:ea typeface="Arial"/>
              <a:cs typeface="Arial"/>
              <a:sym typeface="Arial"/>
            </a:endParaRPr>
          </a:p>
        </p:txBody>
      </p:sp>
      <p:sp>
        <p:nvSpPr>
          <p:cNvPr id="568" name="Google Shape;568;p41"/>
          <p:cNvSpPr/>
          <p:nvPr/>
        </p:nvSpPr>
        <p:spPr>
          <a:xfrm>
            <a:off x="5853685" y="2898648"/>
            <a:ext cx="1078991" cy="937259"/>
          </a:xfrm>
          <a:prstGeom prst="rect">
            <a:avLst/>
          </a:prstGeom>
          <a:blipFill rotWithShape="1">
            <a:blip r:embed="rId62">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9" name="Google Shape;569;p41"/>
          <p:cNvSpPr/>
          <p:nvPr/>
        </p:nvSpPr>
        <p:spPr>
          <a:xfrm>
            <a:off x="5823204" y="2883409"/>
            <a:ext cx="1120139" cy="1021079"/>
          </a:xfrm>
          <a:prstGeom prst="rect">
            <a:avLst/>
          </a:prstGeom>
          <a:blipFill rotWithShape="1">
            <a:blip r:embed="rId63">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0" name="Google Shape;570;p41"/>
          <p:cNvSpPr/>
          <p:nvPr/>
        </p:nvSpPr>
        <p:spPr>
          <a:xfrm>
            <a:off x="5879973" y="2924950"/>
            <a:ext cx="972185" cy="831215"/>
          </a:xfrm>
          <a:custGeom>
            <a:avLst/>
            <a:gdLst/>
            <a:ahLst/>
            <a:cxnLst/>
            <a:rect l="l" t="t" r="r" b="b"/>
            <a:pathLst>
              <a:path w="972185" h="831214" extrusionOk="0">
                <a:moveTo>
                  <a:pt x="0" y="0"/>
                </a:moveTo>
                <a:lnTo>
                  <a:pt x="972108" y="0"/>
                </a:lnTo>
                <a:lnTo>
                  <a:pt x="972108" y="830999"/>
                </a:lnTo>
                <a:lnTo>
                  <a:pt x="0" y="830999"/>
                </a:lnTo>
                <a:lnTo>
                  <a:pt x="0" y="0"/>
                </a:lnTo>
                <a:close/>
              </a:path>
            </a:pathLst>
          </a:custGeom>
          <a:solidFill>
            <a:srgbClr val="CC9900"/>
          </a:solid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1" name="Google Shape;571;p41"/>
          <p:cNvSpPr txBox="1"/>
          <p:nvPr/>
        </p:nvSpPr>
        <p:spPr>
          <a:xfrm>
            <a:off x="5958717" y="2965584"/>
            <a:ext cx="738505" cy="738664"/>
          </a:xfrm>
          <a:prstGeom prst="rect">
            <a:avLst/>
          </a:prstGeom>
          <a:noFill/>
          <a:ln>
            <a:noFill/>
          </a:ln>
        </p:spPr>
        <p:txBody>
          <a:bodyPr spcFirstLastPara="1" wrap="square" lIns="0" tIns="0" rIns="0" bIns="0" rtlCol="0" anchor="t" anchorCtr="0">
            <a:spAutoFit/>
          </a:bodyPr>
          <a:lstStyle/>
          <a:p>
            <a:pPr marL="12700" marR="5080" lvl="0" indent="0" algn="l" rtl="0">
              <a:spcBef>
                <a:spcPts val="0"/>
              </a:spcBef>
              <a:spcAft>
                <a:spcPts val="0"/>
              </a:spcAft>
              <a:buNone/>
            </a:pPr>
            <a:r>
              <a:rPr lang="es" sz="1200" dirty="0">
                <a:solidFill>
                  <a:schemeClr val="dk1"/>
                </a:solidFill>
                <a:latin typeface="Arial"/>
                <a:ea typeface="Arial"/>
                <a:cs typeface="Arial"/>
                <a:sym typeface="Arial"/>
              </a:rPr>
              <a:t>Dificultad para limpiar las letrinas</a:t>
            </a:r>
            <a:endParaRPr sz="1200" dirty="0">
              <a:solidFill>
                <a:schemeClr val="dk1"/>
              </a:solidFill>
              <a:latin typeface="Arial"/>
              <a:ea typeface="Arial"/>
              <a:cs typeface="Arial"/>
              <a:sym typeface="Arial"/>
            </a:endParaRPr>
          </a:p>
        </p:txBody>
      </p:sp>
      <p:sp>
        <p:nvSpPr>
          <p:cNvPr id="572" name="Google Shape;572;p41"/>
          <p:cNvSpPr/>
          <p:nvPr/>
        </p:nvSpPr>
        <p:spPr>
          <a:xfrm>
            <a:off x="5753102" y="4843272"/>
            <a:ext cx="2252471" cy="937259"/>
          </a:xfrm>
          <a:prstGeom prst="rect">
            <a:avLst/>
          </a:prstGeom>
          <a:blipFill rotWithShape="1">
            <a:blip r:embed="rId64">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3" name="Google Shape;573;p41"/>
          <p:cNvSpPr/>
          <p:nvPr/>
        </p:nvSpPr>
        <p:spPr>
          <a:xfrm>
            <a:off x="5722622" y="4828033"/>
            <a:ext cx="2282951" cy="1021079"/>
          </a:xfrm>
          <a:prstGeom prst="rect">
            <a:avLst/>
          </a:prstGeom>
          <a:blipFill rotWithShape="1">
            <a:blip r:embed="rId65">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4" name="Google Shape;574;p41"/>
          <p:cNvSpPr/>
          <p:nvPr/>
        </p:nvSpPr>
        <p:spPr>
          <a:xfrm>
            <a:off x="5779223" y="4869155"/>
            <a:ext cx="2146300" cy="831215"/>
          </a:xfrm>
          <a:custGeom>
            <a:avLst/>
            <a:gdLst/>
            <a:ahLst/>
            <a:cxnLst/>
            <a:rect l="l" t="t" r="r" b="b"/>
            <a:pathLst>
              <a:path w="2146300" h="831214" extrusionOk="0">
                <a:moveTo>
                  <a:pt x="0" y="0"/>
                </a:moveTo>
                <a:lnTo>
                  <a:pt x="2145715" y="0"/>
                </a:lnTo>
                <a:lnTo>
                  <a:pt x="2145715" y="830999"/>
                </a:lnTo>
                <a:lnTo>
                  <a:pt x="0" y="830999"/>
                </a:lnTo>
                <a:lnTo>
                  <a:pt x="0" y="0"/>
                </a:lnTo>
                <a:close/>
              </a:path>
            </a:pathLst>
          </a:custGeom>
          <a:solidFill>
            <a:srgbClr val="00B0F0"/>
          </a:solid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5" name="Google Shape;575;p41"/>
          <p:cNvSpPr txBox="1"/>
          <p:nvPr/>
        </p:nvSpPr>
        <p:spPr>
          <a:xfrm>
            <a:off x="5919566" y="4883719"/>
            <a:ext cx="1899285" cy="861774"/>
          </a:xfrm>
          <a:prstGeom prst="rect">
            <a:avLst/>
          </a:prstGeom>
          <a:noFill/>
          <a:ln>
            <a:noFill/>
          </a:ln>
        </p:spPr>
        <p:txBody>
          <a:bodyPr spcFirstLastPara="1" wrap="square" lIns="0" tIns="0" rIns="0" bIns="0" rtlCol="0" anchor="t" anchorCtr="0">
            <a:spAutoFit/>
          </a:bodyPr>
          <a:lstStyle/>
          <a:p>
            <a:pPr marL="12700" marR="5080" lvl="0" indent="0" algn="l" rtl="0">
              <a:spcBef>
                <a:spcPts val="0"/>
              </a:spcBef>
              <a:spcAft>
                <a:spcPts val="0"/>
              </a:spcAft>
              <a:buNone/>
            </a:pPr>
            <a:r>
              <a:rPr lang="es" dirty="0">
                <a:solidFill>
                  <a:schemeClr val="dk1"/>
                </a:solidFill>
                <a:latin typeface="Arial"/>
                <a:ea typeface="Arial"/>
                <a:cs typeface="Arial"/>
                <a:sym typeface="Arial"/>
              </a:rPr>
              <a:t>Falta de planificación en torno a la seguridad y la intimidad de las mujeres</a:t>
            </a:r>
            <a:endParaRPr dirty="0">
              <a:solidFill>
                <a:schemeClr val="dk1"/>
              </a:solidFill>
              <a:latin typeface="Arial"/>
              <a:ea typeface="Arial"/>
              <a:cs typeface="Arial"/>
              <a:sym typeface="Arial"/>
            </a:endParaRPr>
          </a:p>
        </p:txBody>
      </p:sp>
      <p:sp>
        <p:nvSpPr>
          <p:cNvPr id="576" name="Google Shape;576;p41"/>
          <p:cNvSpPr/>
          <p:nvPr/>
        </p:nvSpPr>
        <p:spPr>
          <a:xfrm>
            <a:off x="3404616" y="2613660"/>
            <a:ext cx="1620011" cy="1184147"/>
          </a:xfrm>
          <a:prstGeom prst="rect">
            <a:avLst/>
          </a:prstGeom>
          <a:blipFill rotWithShape="1">
            <a:blip r:embed="rId66">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7" name="Google Shape;577;p41"/>
          <p:cNvSpPr/>
          <p:nvPr/>
        </p:nvSpPr>
        <p:spPr>
          <a:xfrm>
            <a:off x="3374136" y="2598421"/>
            <a:ext cx="1693163" cy="1264919"/>
          </a:xfrm>
          <a:prstGeom prst="rect">
            <a:avLst/>
          </a:prstGeom>
          <a:blipFill rotWithShape="1">
            <a:blip r:embed="rId67">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8" name="Google Shape;578;p41"/>
          <p:cNvSpPr/>
          <p:nvPr/>
        </p:nvSpPr>
        <p:spPr>
          <a:xfrm>
            <a:off x="3431705" y="2639809"/>
            <a:ext cx="1512571" cy="1077595"/>
          </a:xfrm>
          <a:custGeom>
            <a:avLst/>
            <a:gdLst/>
            <a:ahLst/>
            <a:cxnLst/>
            <a:rect l="l" t="t" r="r" b="b"/>
            <a:pathLst>
              <a:path w="1512570" h="1077595" extrusionOk="0">
                <a:moveTo>
                  <a:pt x="0" y="0"/>
                </a:moveTo>
                <a:lnTo>
                  <a:pt x="1512163" y="0"/>
                </a:lnTo>
                <a:lnTo>
                  <a:pt x="1512163" y="1077214"/>
                </a:lnTo>
                <a:lnTo>
                  <a:pt x="0" y="1077214"/>
                </a:lnTo>
                <a:lnTo>
                  <a:pt x="0" y="0"/>
                </a:lnTo>
                <a:close/>
              </a:path>
            </a:pathLst>
          </a:custGeom>
          <a:solidFill>
            <a:srgbClr val="CC9900"/>
          </a:solid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9" name="Google Shape;579;p41"/>
          <p:cNvSpPr txBox="1"/>
          <p:nvPr/>
        </p:nvSpPr>
        <p:spPr>
          <a:xfrm>
            <a:off x="3510445" y="2680456"/>
            <a:ext cx="1313815" cy="738664"/>
          </a:xfrm>
          <a:prstGeom prst="rect">
            <a:avLst/>
          </a:prstGeom>
          <a:noFill/>
          <a:ln>
            <a:noFill/>
          </a:ln>
        </p:spPr>
        <p:txBody>
          <a:bodyPr spcFirstLastPara="1" wrap="square" lIns="0" tIns="0" rIns="0" bIns="0" rtlCol="0" anchor="t" anchorCtr="0">
            <a:spAutoFit/>
          </a:bodyPr>
          <a:lstStyle/>
          <a:p>
            <a:pPr marL="12700" marR="5080" lvl="0" indent="0" algn="l" rtl="0">
              <a:spcBef>
                <a:spcPts val="0"/>
              </a:spcBef>
              <a:spcAft>
                <a:spcPts val="0"/>
              </a:spcAft>
              <a:buNone/>
            </a:pPr>
            <a:r>
              <a:rPr lang="es" sz="1200" dirty="0">
                <a:solidFill>
                  <a:schemeClr val="dk1"/>
                </a:solidFill>
                <a:latin typeface="Arial"/>
                <a:ea typeface="Arial"/>
                <a:cs typeface="Arial"/>
                <a:sym typeface="Arial"/>
              </a:rPr>
              <a:t>Baños masculinos y femeninos muy cercanos entre sí; falta de intimidad</a:t>
            </a:r>
            <a:endParaRPr sz="1200" dirty="0">
              <a:solidFill>
                <a:schemeClr val="dk1"/>
              </a:solidFill>
              <a:latin typeface="Arial"/>
              <a:ea typeface="Arial"/>
              <a:cs typeface="Arial"/>
              <a:sym typeface="Arial"/>
            </a:endParaRPr>
          </a:p>
        </p:txBody>
      </p:sp>
      <p:sp>
        <p:nvSpPr>
          <p:cNvPr id="580" name="Google Shape;580;p41"/>
          <p:cNvSpPr/>
          <p:nvPr/>
        </p:nvSpPr>
        <p:spPr>
          <a:xfrm>
            <a:off x="7077457" y="5719573"/>
            <a:ext cx="1947671" cy="1030223"/>
          </a:xfrm>
          <a:prstGeom prst="rect">
            <a:avLst/>
          </a:prstGeom>
          <a:blipFill rotWithShape="1">
            <a:blip r:embed="rId68">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1" name="Google Shape;581;p41"/>
          <p:cNvSpPr/>
          <p:nvPr/>
        </p:nvSpPr>
        <p:spPr>
          <a:xfrm>
            <a:off x="7031737" y="5696711"/>
            <a:ext cx="2083295" cy="1135379"/>
          </a:xfrm>
          <a:prstGeom prst="rect">
            <a:avLst/>
          </a:prstGeom>
          <a:blipFill rotWithShape="1">
            <a:blip r:embed="rId69">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2" name="Google Shape;582;p41"/>
          <p:cNvSpPr/>
          <p:nvPr/>
        </p:nvSpPr>
        <p:spPr>
          <a:xfrm>
            <a:off x="7104575" y="5782660"/>
            <a:ext cx="1841500" cy="923925"/>
          </a:xfrm>
          <a:custGeom>
            <a:avLst/>
            <a:gdLst/>
            <a:ahLst/>
            <a:cxnLst/>
            <a:rect l="l" t="t" r="r" b="b"/>
            <a:pathLst>
              <a:path w="1841500" h="923925" extrusionOk="0">
                <a:moveTo>
                  <a:pt x="0" y="0"/>
                </a:moveTo>
                <a:lnTo>
                  <a:pt x="1841017" y="0"/>
                </a:lnTo>
                <a:lnTo>
                  <a:pt x="1841017" y="923328"/>
                </a:lnTo>
                <a:lnTo>
                  <a:pt x="0" y="923328"/>
                </a:lnTo>
                <a:lnTo>
                  <a:pt x="0" y="0"/>
                </a:lnTo>
                <a:close/>
              </a:path>
            </a:pathLst>
          </a:custGeom>
          <a:solidFill>
            <a:srgbClr val="FF0000"/>
          </a:solid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3" name="Google Shape;583;p41"/>
          <p:cNvSpPr txBox="1"/>
          <p:nvPr/>
        </p:nvSpPr>
        <p:spPr>
          <a:xfrm>
            <a:off x="7184822" y="5953701"/>
            <a:ext cx="1661160" cy="369332"/>
          </a:xfrm>
          <a:prstGeom prst="rect">
            <a:avLst/>
          </a:prstGeom>
          <a:noFill/>
          <a:ln>
            <a:noFill/>
          </a:ln>
        </p:spPr>
        <p:txBody>
          <a:bodyPr spcFirstLastPara="1" wrap="square" lIns="0" tIns="0" rIns="0" bIns="0" rtlCol="0" anchor="t" anchorCtr="0">
            <a:spAutoFit/>
          </a:bodyPr>
          <a:lstStyle/>
          <a:p>
            <a:pPr marL="12700" marR="5080" lvl="0" indent="0" algn="l" rtl="0">
              <a:spcBef>
                <a:spcPts val="0"/>
              </a:spcBef>
              <a:spcAft>
                <a:spcPts val="0"/>
              </a:spcAft>
              <a:buNone/>
            </a:pPr>
            <a:r>
              <a:rPr lang="es" sz="1200" dirty="0">
                <a:solidFill>
                  <a:schemeClr val="dk1"/>
                </a:solidFill>
                <a:latin typeface="Arial"/>
                <a:ea typeface="Arial"/>
                <a:cs typeface="Arial"/>
                <a:sym typeface="Arial"/>
              </a:rPr>
              <a:t>Violencia contra las mujeres, niñas y niños</a:t>
            </a:r>
            <a:endParaRPr sz="1200" dirty="0">
              <a:solidFill>
                <a:schemeClr val="dk1"/>
              </a:solidFill>
              <a:latin typeface="Arial"/>
              <a:ea typeface="Arial"/>
              <a:cs typeface="Arial"/>
              <a:sym typeface="Arial"/>
            </a:endParaRPr>
          </a:p>
        </p:txBody>
      </p:sp>
      <p:sp>
        <p:nvSpPr>
          <p:cNvPr id="584" name="Google Shape;584;p41"/>
          <p:cNvSpPr/>
          <p:nvPr/>
        </p:nvSpPr>
        <p:spPr>
          <a:xfrm>
            <a:off x="3701796" y="6088381"/>
            <a:ext cx="1546859" cy="445007"/>
          </a:xfrm>
          <a:prstGeom prst="rect">
            <a:avLst/>
          </a:prstGeom>
          <a:blipFill rotWithShape="1">
            <a:blip r:embed="rId70">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5" name="Google Shape;585;p41"/>
          <p:cNvSpPr/>
          <p:nvPr/>
        </p:nvSpPr>
        <p:spPr>
          <a:xfrm>
            <a:off x="3998977" y="6073141"/>
            <a:ext cx="1005839" cy="533399"/>
          </a:xfrm>
          <a:prstGeom prst="rect">
            <a:avLst/>
          </a:prstGeom>
          <a:blipFill rotWithShape="1">
            <a:blip r:embed="rId71">
              <a:alphaModFix/>
            </a:blip>
            <a:stretch>
              <a:fillRect/>
            </a:stretch>
          </a:blip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6" name="Google Shape;586;p41"/>
          <p:cNvSpPr/>
          <p:nvPr/>
        </p:nvSpPr>
        <p:spPr>
          <a:xfrm>
            <a:off x="3728123" y="6114783"/>
            <a:ext cx="1440180" cy="339091"/>
          </a:xfrm>
          <a:custGeom>
            <a:avLst/>
            <a:gdLst/>
            <a:ahLst/>
            <a:cxnLst/>
            <a:rect l="l" t="t" r="r" b="b"/>
            <a:pathLst>
              <a:path w="1440179" h="339089" extrusionOk="0">
                <a:moveTo>
                  <a:pt x="0" y="0"/>
                </a:moveTo>
                <a:lnTo>
                  <a:pt x="1440154" y="0"/>
                </a:lnTo>
                <a:lnTo>
                  <a:pt x="1440154" y="338556"/>
                </a:lnTo>
                <a:lnTo>
                  <a:pt x="0" y="338556"/>
                </a:lnTo>
                <a:lnTo>
                  <a:pt x="0" y="0"/>
                </a:lnTo>
                <a:close/>
              </a:path>
            </a:pathLst>
          </a:custGeom>
          <a:solidFill>
            <a:srgbClr val="FF0000"/>
          </a:solidFill>
          <a:ln>
            <a:noFill/>
          </a:ln>
        </p:spPr>
        <p:txBody>
          <a:bodyPr spcFirstLastPara="1" wrap="square" lIns="0" tIns="0" rIns="0" bIns="0" rtlCol="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7" name="Google Shape;587;p41"/>
          <p:cNvSpPr txBox="1"/>
          <p:nvPr/>
        </p:nvSpPr>
        <p:spPr>
          <a:xfrm>
            <a:off x="4135176" y="6155422"/>
            <a:ext cx="624205" cy="184666"/>
          </a:xfrm>
          <a:prstGeom prst="rect">
            <a:avLst/>
          </a:prstGeom>
          <a:noFill/>
          <a:ln>
            <a:noFill/>
          </a:ln>
        </p:spPr>
        <p:txBody>
          <a:bodyPr spcFirstLastPara="1" wrap="square" lIns="0" tIns="0" rIns="0" bIns="0" rtlCol="0" anchor="t" anchorCtr="0">
            <a:spAutoFit/>
          </a:bodyPr>
          <a:lstStyle/>
          <a:p>
            <a:pPr marL="12700" marR="0" lvl="0" indent="0" algn="l" rtl="0">
              <a:spcBef>
                <a:spcPts val="0"/>
              </a:spcBef>
              <a:spcAft>
                <a:spcPts val="0"/>
              </a:spcAft>
              <a:buNone/>
            </a:pPr>
            <a:r>
              <a:rPr lang="es" sz="1200" dirty="0">
                <a:solidFill>
                  <a:schemeClr val="dk1"/>
                </a:solidFill>
                <a:latin typeface="Arial"/>
                <a:ea typeface="Arial"/>
                <a:cs typeface="Arial"/>
                <a:sym typeface="Arial"/>
              </a:rPr>
              <a:t>Estigma</a:t>
            </a:r>
            <a:endParaRPr sz="1200" dirty="0">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4"/>
          <p:cNvSpPr txBox="1">
            <a:spLocks noGrp="1"/>
          </p:cNvSpPr>
          <p:nvPr>
            <p:ph type="ctrTitle"/>
          </p:nvPr>
        </p:nvSpPr>
        <p:spPr>
          <a:xfrm>
            <a:off x="838200" y="602166"/>
            <a:ext cx="10515600" cy="3728534"/>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lt1"/>
              </a:buClr>
              <a:buSzPts val="6600"/>
              <a:buFont typeface="Arial Narrow"/>
              <a:buNone/>
            </a:pPr>
            <a:r>
              <a:rPr lang="es" sz="6000" dirty="0"/>
              <a:t>Servicios de WASH fáciles de usar en los establecimientos de salud y su relación con el WASH FIT </a:t>
            </a:r>
            <a:endParaRPr sz="6000" dirty="0"/>
          </a:p>
        </p:txBody>
      </p:sp>
      <p:sp>
        <p:nvSpPr>
          <p:cNvPr id="194" name="Google Shape;194;p24"/>
          <p:cNvSpPr txBox="1">
            <a:spLocks noGrp="1"/>
          </p:cNvSpPr>
          <p:nvPr>
            <p:ph type="sldNum" idx="12"/>
          </p:nvPr>
        </p:nvSpPr>
        <p:spPr>
          <a:xfrm>
            <a:off x="5861098" y="6356350"/>
            <a:ext cx="469804"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sz="1000" b="0" i="0" u="none" strike="noStrike" cap="none">
                <a:solidFill>
                  <a:schemeClr val="lt2"/>
                </a:solidFill>
                <a:latin typeface="Arial"/>
                <a:ea typeface="Arial"/>
                <a:cs typeface="Arial"/>
                <a:sym typeface="Arial"/>
              </a:rPr>
              <a:t>2</a:t>
            </a:fld>
            <a:endParaRPr sz="1000" b="0" i="0" u="none" strike="noStrike" cap="none">
              <a:solidFill>
                <a:schemeClr val="lt2"/>
              </a:solidFill>
              <a:latin typeface="Arial"/>
              <a:ea typeface="Arial"/>
              <a:cs typeface="Arial"/>
              <a:sym typeface="Arial"/>
            </a:endParaRPr>
          </a:p>
        </p:txBody>
      </p:sp>
      <p:grpSp>
        <p:nvGrpSpPr>
          <p:cNvPr id="195" name="Google Shape;195;p24"/>
          <p:cNvGrpSpPr/>
          <p:nvPr/>
        </p:nvGrpSpPr>
        <p:grpSpPr>
          <a:xfrm>
            <a:off x="11034456" y="3425043"/>
            <a:ext cx="1005144" cy="2293914"/>
            <a:chOff x="10851227" y="3425043"/>
            <a:chExt cx="1005144" cy="2293914"/>
          </a:xfrm>
        </p:grpSpPr>
        <p:sp>
          <p:nvSpPr>
            <p:cNvPr id="196" name="Google Shape;196;p24"/>
            <p:cNvSpPr/>
            <p:nvPr/>
          </p:nvSpPr>
          <p:spPr>
            <a:xfrm>
              <a:off x="10851227" y="3425043"/>
              <a:ext cx="1005143" cy="2286000"/>
            </a:xfrm>
            <a:prstGeom prst="rect">
              <a:avLst/>
            </a:prstGeom>
            <a:solidFill>
              <a:schemeClr val="lt1"/>
            </a:solidFill>
            <a:ln w="12700" cap="flat" cmpd="sng">
              <a:solidFill>
                <a:srgbClr val="B4AB88"/>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97" name="Google Shape;197;p24" descr="Icon&#10;&#10;Description automatically generated"/>
            <p:cNvPicPr preferRelativeResize="0"/>
            <p:nvPr/>
          </p:nvPicPr>
          <p:blipFill rotWithShape="1">
            <a:blip r:embed="rId3">
              <a:alphaModFix/>
            </a:blip>
            <a:srcRect/>
            <a:stretch/>
          </p:blipFill>
          <p:spPr>
            <a:xfrm>
              <a:off x="10851228" y="3432957"/>
              <a:ext cx="1005143" cy="2286000"/>
            </a:xfrm>
            <a:prstGeom prst="rect">
              <a:avLst/>
            </a:prstGeom>
            <a:noFill/>
            <a:ln>
              <a:noFill/>
            </a:ln>
          </p:spPr>
        </p:pic>
      </p:grpSp>
      <p:sp>
        <p:nvSpPr>
          <p:cNvPr id="198" name="Google Shape;198;p24"/>
          <p:cNvSpPr txBox="1"/>
          <p:nvPr/>
        </p:nvSpPr>
        <p:spPr>
          <a:xfrm>
            <a:off x="9364394" y="5831026"/>
            <a:ext cx="2827606" cy="707886"/>
          </a:xfrm>
          <a:prstGeom prst="rect">
            <a:avLst/>
          </a:prstGeom>
          <a:noFill/>
          <a:ln>
            <a:noFill/>
          </a:ln>
        </p:spPr>
        <p:txBody>
          <a:bodyPr spcFirstLastPara="1" wrap="square" lIns="91425" tIns="45700" rIns="91425" bIns="45700" rtlCol="0" anchor="t" anchorCtr="0">
            <a:spAutoFit/>
          </a:bodyPr>
          <a:lstStyle/>
          <a:p>
            <a:pPr marL="0" marR="0" lvl="0" indent="0" algn="r" rtl="0">
              <a:spcBef>
                <a:spcPts val="0"/>
              </a:spcBef>
              <a:spcAft>
                <a:spcPts val="0"/>
              </a:spcAft>
              <a:buNone/>
            </a:pPr>
            <a:r>
              <a:rPr lang="es" sz="2000" b="0" i="0" u="none" strike="noStrike" cap="none">
                <a:solidFill>
                  <a:schemeClr val="lt1"/>
                </a:solidFill>
                <a:latin typeface="Arial Narrow"/>
                <a:ea typeface="Arial Narrow"/>
                <a:cs typeface="Arial Narrow"/>
                <a:sym typeface="Arial Narrow"/>
              </a:rPr>
              <a:t>Creado en colaboración con WaterAid </a:t>
            </a:r>
            <a:endParaRPr/>
          </a:p>
        </p:txBody>
      </p:sp>
      <p:sp>
        <p:nvSpPr>
          <p:cNvPr id="199" name="Google Shape;199;p24"/>
          <p:cNvSpPr txBox="1">
            <a:spLocks noGrp="1"/>
          </p:cNvSpPr>
          <p:nvPr>
            <p:ph type="subTitle" idx="1"/>
          </p:nvPr>
        </p:nvSpPr>
        <p:spPr>
          <a:xfrm>
            <a:off x="838200" y="4827362"/>
            <a:ext cx="10515600" cy="1759461"/>
          </a:xfrm>
          <a:prstGeom prst="rect">
            <a:avLst/>
          </a:prstGeom>
          <a:noFill/>
          <a:ln>
            <a:noFill/>
          </a:ln>
        </p:spPr>
        <p:txBody>
          <a:bodyPr spcFirstLastPara="1" wrap="square" lIns="91425" tIns="45700" rIns="91425" bIns="45700" rtlCol="0" anchor="t" anchorCtr="0">
            <a:normAutofit/>
          </a:bodyPr>
          <a:lstStyle/>
          <a:p>
            <a:pPr marL="0" lvl="0" indent="0" algn="ctr" rtl="0">
              <a:lnSpc>
                <a:spcPct val="90000"/>
              </a:lnSpc>
              <a:spcBef>
                <a:spcPts val="0"/>
              </a:spcBef>
              <a:spcAft>
                <a:spcPts val="0"/>
              </a:spcAft>
              <a:buClr>
                <a:schemeClr val="lt2"/>
              </a:buClr>
              <a:buSzPts val="2400"/>
              <a:buNone/>
            </a:pPr>
            <a:r>
              <a:rPr lang="es" dirty="0"/>
              <a:t>Añadir fecha y ubicación</a:t>
            </a:r>
            <a:endParaRPr dirty="0"/>
          </a:p>
        </p:txBody>
      </p:sp>
      <p:sp>
        <p:nvSpPr>
          <p:cNvPr id="200" name="Google Shape;200;p24"/>
          <p:cNvSpPr txBox="1"/>
          <p:nvPr/>
        </p:nvSpPr>
        <p:spPr>
          <a:xfrm>
            <a:off x="1073102" y="3959496"/>
            <a:ext cx="10515600" cy="1759461"/>
          </a:xfrm>
          <a:prstGeom prst="rect">
            <a:avLst/>
          </a:prstGeom>
          <a:noFill/>
          <a:ln>
            <a:noFill/>
          </a:ln>
        </p:spPr>
        <p:txBody>
          <a:bodyPr spcFirstLastPara="1" wrap="square" lIns="91425" tIns="45700" rIns="91425" bIns="45700" rtlCol="0" anchor="t" anchorCtr="0">
            <a:normAutofit/>
          </a:bodyPr>
          <a:lstStyle/>
          <a:p>
            <a:pPr marL="0" marR="0" lvl="0" indent="0" algn="ctr" rtl="0">
              <a:lnSpc>
                <a:spcPct val="90000"/>
              </a:lnSpc>
              <a:spcBef>
                <a:spcPts val="0"/>
              </a:spcBef>
              <a:spcAft>
                <a:spcPts val="0"/>
              </a:spcAft>
              <a:buClr>
                <a:schemeClr val="lt2"/>
              </a:buClr>
              <a:buSzPts val="3200"/>
              <a:buFont typeface="Arial"/>
              <a:buNone/>
            </a:pPr>
            <a:r>
              <a:rPr lang="es" sz="3200" b="1" i="0" u="none" strike="noStrike" cap="none">
                <a:solidFill>
                  <a:schemeClr val="lt2"/>
                </a:solidFill>
                <a:latin typeface="Arial"/>
                <a:ea typeface="Arial"/>
                <a:cs typeface="Arial"/>
                <a:sym typeface="Arial"/>
              </a:rPr>
              <a:t>Módulo técnico del WASH FIT</a:t>
            </a:r>
            <a:endParaRPr sz="3200" b="1" i="0" u="none" strike="noStrike" cap="none">
              <a:solidFill>
                <a:schemeClr val="lt2"/>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42"/>
          <p:cNvSpPr txBox="1">
            <a:spLocks noGrp="1"/>
          </p:cNvSpPr>
          <p:nvPr>
            <p:ph type="ctrTitle"/>
          </p:nvPr>
        </p:nvSpPr>
        <p:spPr>
          <a:xfrm>
            <a:off x="838200" y="807906"/>
            <a:ext cx="10515600" cy="3728534"/>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lt1"/>
              </a:buClr>
              <a:buSzPts val="8000"/>
              <a:buFont typeface="Arial Narrow"/>
              <a:buNone/>
            </a:pPr>
            <a:r>
              <a:rPr lang="es"/>
              <a:t>Entrar en acción</a:t>
            </a:r>
            <a:endParaRPr/>
          </a:p>
        </p:txBody>
      </p:sp>
      <p:sp>
        <p:nvSpPr>
          <p:cNvPr id="594" name="Google Shape;594;p42"/>
          <p:cNvSpPr txBox="1">
            <a:spLocks noGrp="1"/>
          </p:cNvSpPr>
          <p:nvPr>
            <p:ph type="subTitle" idx="1"/>
          </p:nvPr>
        </p:nvSpPr>
        <p:spPr>
          <a:xfrm>
            <a:off x="1524000" y="3887788"/>
            <a:ext cx="9144000" cy="1655762"/>
          </a:xfrm>
          <a:prstGeom prst="rect">
            <a:avLst/>
          </a:prstGeom>
          <a:noFill/>
          <a:ln>
            <a:noFill/>
          </a:ln>
        </p:spPr>
        <p:txBody>
          <a:bodyPr spcFirstLastPara="1" wrap="square" lIns="91425" tIns="45700" rIns="91425" bIns="45700" rtlCol="0" anchor="t" anchorCtr="0">
            <a:normAutofit fontScale="92500"/>
          </a:bodyPr>
          <a:lstStyle/>
          <a:p>
            <a:pPr marL="0" lvl="0" indent="0" algn="ctr" rtl="0">
              <a:lnSpc>
                <a:spcPct val="90000"/>
              </a:lnSpc>
              <a:spcBef>
                <a:spcPts val="0"/>
              </a:spcBef>
              <a:spcAft>
                <a:spcPts val="0"/>
              </a:spcAft>
              <a:buClr>
                <a:schemeClr val="lt2"/>
              </a:buClr>
              <a:buSzPct val="100000"/>
              <a:buNone/>
            </a:pPr>
            <a:r>
              <a:rPr lang="es" sz="3200"/>
              <a:t>Fases 3 y 4: Evaluación de los riesgos y formulación de un plan de mejora </a:t>
            </a:r>
            <a:endParaRPr/>
          </a:p>
          <a:p>
            <a:pPr marL="0" lvl="0" indent="0" algn="ctr" rtl="0">
              <a:lnSpc>
                <a:spcPct val="90000"/>
              </a:lnSpc>
              <a:spcBef>
                <a:spcPts val="1000"/>
              </a:spcBef>
              <a:spcAft>
                <a:spcPts val="0"/>
              </a:spcAft>
              <a:buClr>
                <a:schemeClr val="lt2"/>
              </a:buClr>
              <a:buSzPct val="100000"/>
              <a:buNone/>
            </a:pPr>
            <a:r>
              <a:rPr lang="es" sz="3200" i="1"/>
              <a:t>Cómo idear e introducir mejoras fáciles de usar</a:t>
            </a:r>
            <a:endParaRPr/>
          </a:p>
        </p:txBody>
      </p:sp>
      <p:sp>
        <p:nvSpPr>
          <p:cNvPr id="595" name="Google Shape;595;p42"/>
          <p:cNvSpPr txBox="1">
            <a:spLocks noGrp="1"/>
          </p:cNvSpPr>
          <p:nvPr>
            <p:ph type="sldNum" idx="12"/>
          </p:nvPr>
        </p:nvSpPr>
        <p:spPr>
          <a:xfrm>
            <a:off x="5861098" y="6356350"/>
            <a:ext cx="469804"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sz="1000">
                <a:solidFill>
                  <a:schemeClr val="lt2"/>
                </a:solidFill>
                <a:latin typeface="Arial"/>
                <a:ea typeface="Arial"/>
                <a:cs typeface="Arial"/>
                <a:sym typeface="Arial"/>
              </a:rPr>
              <a:t>20</a:t>
            </a:fld>
            <a:endParaRPr sz="1000">
              <a:solidFill>
                <a:schemeClr val="lt2"/>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43"/>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solidFill>
                  <a:srgbClr val="000000"/>
                </a:solidFill>
              </a:rPr>
              <a:t>21</a:t>
            </a:fld>
            <a:endParaRPr>
              <a:solidFill>
                <a:srgbClr val="000000"/>
              </a:solidFill>
            </a:endParaRPr>
          </a:p>
        </p:txBody>
      </p:sp>
      <p:sp>
        <p:nvSpPr>
          <p:cNvPr id="604" name="Google Shape;604;p43"/>
          <p:cNvSpPr txBox="1">
            <a:spLocks noGrp="1"/>
          </p:cNvSpPr>
          <p:nvPr>
            <p:ph type="title"/>
          </p:nvPr>
        </p:nvSpPr>
        <p:spPr>
          <a:xfrm>
            <a:off x="465488" y="337714"/>
            <a:ext cx="4449411" cy="2734100"/>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chemeClr val="lt1"/>
              </a:buClr>
              <a:buSzPts val="6000"/>
              <a:buFont typeface="Arial Narrow"/>
              <a:buNone/>
            </a:pPr>
            <a:r>
              <a:rPr lang="es" sz="6000"/>
              <a:t>Higiene menstrual     </a:t>
            </a:r>
            <a:endParaRPr/>
          </a:p>
        </p:txBody>
      </p:sp>
      <p:pic>
        <p:nvPicPr>
          <p:cNvPr id="605" name="Google Shape;605;p43" descr="A pile of trash&#10;&#10;Description automatically generated with low confidence"/>
          <p:cNvPicPr preferRelativeResize="0">
            <a:picLocks noGrp="1"/>
          </p:cNvPicPr>
          <p:nvPr>
            <p:ph type="body" idx="1"/>
          </p:nvPr>
        </p:nvPicPr>
        <p:blipFill rotWithShape="1">
          <a:blip r:embed="rId3">
            <a:alphaModFix/>
          </a:blip>
          <a:srcRect/>
          <a:stretch/>
        </p:blipFill>
        <p:spPr>
          <a:xfrm>
            <a:off x="0" y="2098675"/>
            <a:ext cx="5472113" cy="3638550"/>
          </a:xfrm>
          <a:prstGeom prst="rect">
            <a:avLst/>
          </a:prstGeom>
          <a:noFill/>
          <a:ln>
            <a:noFill/>
          </a:ln>
        </p:spPr>
      </p:pic>
      <p:sp>
        <p:nvSpPr>
          <p:cNvPr id="606" name="Google Shape;606;p43"/>
          <p:cNvSpPr/>
          <p:nvPr/>
        </p:nvSpPr>
        <p:spPr>
          <a:xfrm>
            <a:off x="252310" y="2521578"/>
            <a:ext cx="6356870" cy="4201314"/>
          </a:xfrm>
          <a:prstGeom prst="cloudCallout">
            <a:avLst>
              <a:gd name="adj1" fmla="val 53895"/>
              <a:gd name="adj2" fmla="val -13744"/>
            </a:avLst>
          </a:prstGeom>
          <a:solidFill>
            <a:srgbClr val="F6EBB9"/>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632" i="1" dirty="0">
              <a:solidFill>
                <a:srgbClr val="09164D"/>
              </a:solidFill>
              <a:latin typeface="Arial"/>
              <a:ea typeface="Arial"/>
              <a:cs typeface="Arial"/>
              <a:sym typeface="Arial"/>
            </a:endParaRPr>
          </a:p>
          <a:p>
            <a:pPr marL="0" marR="0" lvl="0" indent="0" algn="ctr" rtl="0">
              <a:spcBef>
                <a:spcPts val="0"/>
              </a:spcBef>
              <a:spcAft>
                <a:spcPts val="0"/>
              </a:spcAft>
              <a:buNone/>
            </a:pPr>
            <a:r>
              <a:rPr lang="es" sz="1800" i="1" dirty="0">
                <a:solidFill>
                  <a:schemeClr val="dk1"/>
                </a:solidFill>
                <a:latin typeface="Arial"/>
                <a:ea typeface="Arial"/>
                <a:cs typeface="Arial"/>
                <a:sym typeface="Arial"/>
              </a:rPr>
              <a:t>“Tener la regla mientras llevas un equipo de protección personal es complicado, sobre todo si menstrúas mucho y puede que manches el traje, ya que el material de nuestros EPP también es de mala calidad. Me da vergüenza hablar de estas cosas, pero es tan</a:t>
            </a:r>
            <a:endParaRPr sz="1800" dirty="0"/>
          </a:p>
          <a:p>
            <a:pPr marL="0" marR="0" lvl="0" indent="0" algn="ctr" rtl="0">
              <a:spcBef>
                <a:spcPts val="0"/>
              </a:spcBef>
              <a:spcAft>
                <a:spcPts val="0"/>
              </a:spcAft>
              <a:buNone/>
            </a:pPr>
            <a:r>
              <a:rPr lang="es" sz="1800" i="1" dirty="0">
                <a:solidFill>
                  <a:schemeClr val="dk1"/>
                </a:solidFill>
                <a:latin typeface="Arial"/>
                <a:ea typeface="Arial"/>
                <a:cs typeface="Arial"/>
                <a:sym typeface="Arial"/>
              </a:rPr>
              <a:t>evidente… Los gestores deben tenerlo en cuenta”. </a:t>
            </a:r>
            <a:endParaRPr sz="1800" dirty="0"/>
          </a:p>
          <a:p>
            <a:pPr marL="0" marR="0" lvl="0" indent="0" algn="ctr" rtl="0">
              <a:spcBef>
                <a:spcPts val="0"/>
              </a:spcBef>
              <a:spcAft>
                <a:spcPts val="0"/>
              </a:spcAft>
              <a:buNone/>
            </a:pPr>
            <a:r>
              <a:rPr lang="es" sz="1800" dirty="0">
                <a:solidFill>
                  <a:schemeClr val="dk1"/>
                </a:solidFill>
                <a:latin typeface="Arial"/>
                <a:ea typeface="Arial"/>
                <a:cs typeface="Arial"/>
                <a:sym typeface="Arial"/>
              </a:rPr>
              <a:t>Enfermera jefa, la India</a:t>
            </a:r>
            <a:endParaRPr sz="1800" i="1" dirty="0">
              <a:solidFill>
                <a:schemeClr val="dk1"/>
              </a:solidFill>
              <a:latin typeface="Arial"/>
              <a:ea typeface="Arial"/>
              <a:cs typeface="Arial"/>
              <a:sym typeface="Arial"/>
            </a:endParaRPr>
          </a:p>
        </p:txBody>
      </p:sp>
      <p:sp>
        <p:nvSpPr>
          <p:cNvPr id="607" name="Google Shape;607;p43"/>
          <p:cNvSpPr txBox="1">
            <a:spLocks noGrp="1"/>
          </p:cNvSpPr>
          <p:nvPr>
            <p:ph type="body" idx="1"/>
          </p:nvPr>
        </p:nvSpPr>
        <p:spPr>
          <a:xfrm>
            <a:off x="5855505" y="105973"/>
            <a:ext cx="6084185" cy="5931681"/>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rgbClr val="00B0F0"/>
              </a:buClr>
              <a:buSzPts val="3400"/>
              <a:buFont typeface="Arial"/>
              <a:buNone/>
            </a:pPr>
            <a:r>
              <a:rPr lang="es" sz="3400" b="1" dirty="0">
                <a:solidFill>
                  <a:srgbClr val="00B0F0"/>
                </a:solidFill>
                <a:latin typeface="Arial"/>
                <a:ea typeface="Arial"/>
                <a:cs typeface="Arial"/>
                <a:sym typeface="Arial"/>
              </a:rPr>
              <a:t>ELEMENTOS BÁSICOS</a:t>
            </a:r>
            <a:endParaRPr dirty="0"/>
          </a:p>
          <a:p>
            <a:pPr marL="0" lvl="0" indent="0" algn="l" rtl="0">
              <a:lnSpc>
                <a:spcPct val="90000"/>
              </a:lnSpc>
              <a:spcBef>
                <a:spcPts val="1000"/>
              </a:spcBef>
              <a:spcAft>
                <a:spcPts val="0"/>
              </a:spcAft>
              <a:buClr>
                <a:schemeClr val="dk1"/>
              </a:buClr>
              <a:buSzPts val="2300"/>
              <a:buNone/>
            </a:pPr>
            <a:r>
              <a:rPr lang="es" sz="2300" dirty="0">
                <a:solidFill>
                  <a:schemeClr val="dk1"/>
                </a:solidFill>
                <a:latin typeface="Arial"/>
                <a:ea typeface="Arial"/>
                <a:cs typeface="Arial"/>
                <a:sym typeface="Arial"/>
              </a:rPr>
              <a:t>Acceso a información sobre la menstruación y prácticas higiénicas</a:t>
            </a:r>
            <a:endParaRPr sz="2300" dirty="0">
              <a:solidFill>
                <a:schemeClr val="dk1"/>
              </a:solidFill>
              <a:latin typeface="Arial"/>
              <a:ea typeface="Arial"/>
              <a:cs typeface="Arial"/>
              <a:sym typeface="Arial"/>
            </a:endParaRPr>
          </a:p>
          <a:p>
            <a:pPr marL="0" lvl="0" indent="0" algn="l" rtl="0">
              <a:lnSpc>
                <a:spcPct val="90000"/>
              </a:lnSpc>
              <a:spcBef>
                <a:spcPts val="1000"/>
              </a:spcBef>
              <a:spcAft>
                <a:spcPts val="0"/>
              </a:spcAft>
              <a:buClr>
                <a:schemeClr val="dk2"/>
              </a:buClr>
              <a:buSzPts val="2300"/>
              <a:buNone/>
            </a:pPr>
            <a:endParaRPr sz="2300" dirty="0">
              <a:solidFill>
                <a:schemeClr val="dk1"/>
              </a:solidFill>
              <a:latin typeface="Arial"/>
              <a:ea typeface="Arial"/>
              <a:cs typeface="Arial"/>
              <a:sym typeface="Arial"/>
            </a:endParaRPr>
          </a:p>
          <a:p>
            <a:pPr marL="0" lvl="0" indent="0" algn="l" rtl="0">
              <a:lnSpc>
                <a:spcPct val="90000"/>
              </a:lnSpc>
              <a:spcBef>
                <a:spcPts val="1000"/>
              </a:spcBef>
              <a:spcAft>
                <a:spcPts val="0"/>
              </a:spcAft>
              <a:buClr>
                <a:schemeClr val="dk1"/>
              </a:buClr>
              <a:buSzPts val="2300"/>
              <a:buNone/>
            </a:pPr>
            <a:r>
              <a:rPr lang="es" sz="2300" dirty="0">
                <a:solidFill>
                  <a:schemeClr val="dk1"/>
                </a:solidFill>
                <a:latin typeface="Arial"/>
                <a:ea typeface="Arial"/>
                <a:cs typeface="Arial"/>
                <a:sym typeface="Arial"/>
              </a:rPr>
              <a:t>Acceso a productos menstruales</a:t>
            </a:r>
            <a:endParaRPr dirty="0"/>
          </a:p>
          <a:p>
            <a:pPr marL="0" lvl="0" indent="0" algn="l" rtl="0">
              <a:lnSpc>
                <a:spcPct val="90000"/>
              </a:lnSpc>
              <a:spcBef>
                <a:spcPts val="1000"/>
              </a:spcBef>
              <a:spcAft>
                <a:spcPts val="0"/>
              </a:spcAft>
              <a:buClr>
                <a:schemeClr val="dk2"/>
              </a:buClr>
              <a:buSzPts val="2300"/>
              <a:buNone/>
            </a:pPr>
            <a:endParaRPr sz="2300" dirty="0">
              <a:solidFill>
                <a:schemeClr val="dk1"/>
              </a:solidFill>
              <a:latin typeface="Arial"/>
              <a:ea typeface="Arial"/>
              <a:cs typeface="Arial"/>
              <a:sym typeface="Arial"/>
            </a:endParaRPr>
          </a:p>
          <a:p>
            <a:pPr marL="0" lvl="0" indent="0" algn="l" rtl="0">
              <a:lnSpc>
                <a:spcPct val="90000"/>
              </a:lnSpc>
              <a:spcBef>
                <a:spcPts val="1000"/>
              </a:spcBef>
              <a:spcAft>
                <a:spcPts val="0"/>
              </a:spcAft>
              <a:buClr>
                <a:schemeClr val="dk1"/>
              </a:buClr>
              <a:buSzPts val="2300"/>
              <a:buNone/>
            </a:pPr>
            <a:r>
              <a:rPr lang="es" sz="2300" dirty="0">
                <a:solidFill>
                  <a:schemeClr val="dk1"/>
                </a:solidFill>
                <a:latin typeface="Arial"/>
                <a:ea typeface="Arial"/>
                <a:cs typeface="Arial"/>
                <a:sym typeface="Arial"/>
              </a:rPr>
              <a:t>Instalaciones y servicios de WASH para: </a:t>
            </a:r>
            <a:endParaRPr dirty="0"/>
          </a:p>
          <a:p>
            <a:pPr marL="285750" lvl="0" indent="-139700" algn="l" rtl="0">
              <a:lnSpc>
                <a:spcPct val="90000"/>
              </a:lnSpc>
              <a:spcBef>
                <a:spcPts val="1000"/>
              </a:spcBef>
              <a:spcAft>
                <a:spcPts val="0"/>
              </a:spcAft>
              <a:buClr>
                <a:schemeClr val="dk2"/>
              </a:buClr>
              <a:buSzPts val="2300"/>
              <a:buFont typeface="Arial"/>
              <a:buNone/>
            </a:pPr>
            <a:endParaRPr sz="2300" dirty="0">
              <a:solidFill>
                <a:schemeClr val="dk1"/>
              </a:solidFill>
              <a:latin typeface="Arial"/>
              <a:ea typeface="Arial"/>
              <a:cs typeface="Arial"/>
              <a:sym typeface="Arial"/>
            </a:endParaRPr>
          </a:p>
          <a:p>
            <a:pPr marL="742950" lvl="1" indent="-285750" algn="l" rtl="0">
              <a:lnSpc>
                <a:spcPct val="90000"/>
              </a:lnSpc>
              <a:spcBef>
                <a:spcPts val="500"/>
              </a:spcBef>
              <a:spcAft>
                <a:spcPts val="0"/>
              </a:spcAft>
              <a:buClr>
                <a:schemeClr val="dk1"/>
              </a:buClr>
              <a:buSzPts val="2300"/>
              <a:buFont typeface="Arial"/>
              <a:buChar char="•"/>
            </a:pPr>
            <a:r>
              <a:rPr lang="es" sz="2300" dirty="0">
                <a:latin typeface="Arial"/>
                <a:ea typeface="Arial"/>
                <a:cs typeface="Arial"/>
                <a:sym typeface="Arial"/>
              </a:rPr>
              <a:t>Lavarse el cuerpo y las manos </a:t>
            </a:r>
            <a:endParaRPr dirty="0"/>
          </a:p>
          <a:p>
            <a:pPr marL="742950" lvl="1" indent="-285750" algn="l" rtl="0">
              <a:lnSpc>
                <a:spcPct val="90000"/>
              </a:lnSpc>
              <a:spcBef>
                <a:spcPts val="500"/>
              </a:spcBef>
              <a:spcAft>
                <a:spcPts val="0"/>
              </a:spcAft>
              <a:buClr>
                <a:schemeClr val="dk1"/>
              </a:buClr>
              <a:buSzPts val="2300"/>
              <a:buFont typeface="Arial"/>
              <a:buChar char="•"/>
            </a:pPr>
            <a:r>
              <a:rPr lang="es" sz="2300" dirty="0">
                <a:latin typeface="Arial"/>
                <a:ea typeface="Arial"/>
                <a:cs typeface="Arial"/>
                <a:sym typeface="Arial"/>
              </a:rPr>
              <a:t>Cambiarse los productos menstruales en privado </a:t>
            </a:r>
            <a:endParaRPr dirty="0"/>
          </a:p>
          <a:p>
            <a:pPr marL="742950" lvl="1" indent="-285750" algn="l" rtl="0">
              <a:lnSpc>
                <a:spcPct val="90000"/>
              </a:lnSpc>
              <a:spcBef>
                <a:spcPts val="500"/>
              </a:spcBef>
              <a:spcAft>
                <a:spcPts val="0"/>
              </a:spcAft>
              <a:buClr>
                <a:schemeClr val="dk1"/>
              </a:buClr>
              <a:buSzPts val="2300"/>
              <a:buFont typeface="Arial"/>
              <a:buChar char="•"/>
            </a:pPr>
            <a:r>
              <a:rPr lang="es" sz="2300" dirty="0">
                <a:latin typeface="Arial"/>
                <a:ea typeface="Arial"/>
                <a:cs typeface="Arial"/>
                <a:sym typeface="Arial"/>
              </a:rPr>
              <a:t>Limpiar o desechar los productos usados</a:t>
            </a:r>
            <a:endParaRPr dirty="0"/>
          </a:p>
          <a:p>
            <a:pPr marL="742950" lvl="1" indent="-139700" algn="l" rtl="0">
              <a:lnSpc>
                <a:spcPct val="90000"/>
              </a:lnSpc>
              <a:spcBef>
                <a:spcPts val="500"/>
              </a:spcBef>
              <a:spcAft>
                <a:spcPts val="0"/>
              </a:spcAft>
              <a:buClr>
                <a:schemeClr val="dk1"/>
              </a:buClr>
              <a:buSzPts val="2300"/>
              <a:buFont typeface="Arial"/>
              <a:buNone/>
            </a:pPr>
            <a:endParaRPr sz="2300" dirty="0">
              <a:latin typeface="Arial"/>
              <a:ea typeface="Arial"/>
              <a:cs typeface="Arial"/>
              <a:sym typeface="Arial"/>
            </a:endParaRPr>
          </a:p>
          <a:p>
            <a:pPr marL="0" lvl="0" indent="0" algn="l" rtl="0">
              <a:lnSpc>
                <a:spcPct val="90000"/>
              </a:lnSpc>
              <a:spcBef>
                <a:spcPts val="1000"/>
              </a:spcBef>
              <a:spcAft>
                <a:spcPts val="0"/>
              </a:spcAft>
              <a:buClr>
                <a:schemeClr val="dk1"/>
              </a:buClr>
              <a:buSzPts val="2300"/>
              <a:buNone/>
            </a:pPr>
            <a:r>
              <a:rPr lang="es" sz="2300" dirty="0">
                <a:solidFill>
                  <a:schemeClr val="dk1"/>
                </a:solidFill>
                <a:latin typeface="Arial"/>
                <a:ea typeface="Arial"/>
                <a:cs typeface="Arial"/>
                <a:sym typeface="Arial"/>
              </a:rPr>
              <a:t>Las mujeres encabezan la participación y la toma de decisiones (en comités de WASH, etc.)</a:t>
            </a:r>
            <a:endParaRPr dirty="0">
              <a:solidFill>
                <a:schemeClr val="dk1"/>
              </a:solidFill>
              <a:latin typeface="Arial"/>
              <a:ea typeface="Arial"/>
              <a:cs typeface="Arial"/>
              <a:sym typeface="Arial"/>
            </a:endParaRPr>
          </a:p>
          <a:p>
            <a:pPr marL="0" lvl="0" indent="0" algn="l" rtl="0">
              <a:lnSpc>
                <a:spcPct val="90000"/>
              </a:lnSpc>
              <a:spcBef>
                <a:spcPts val="1000"/>
              </a:spcBef>
              <a:spcAft>
                <a:spcPts val="0"/>
              </a:spcAft>
              <a:buClr>
                <a:schemeClr val="dk2"/>
              </a:buClr>
              <a:buSzPts val="2400"/>
              <a:buFont typeface="Arial Narrow"/>
              <a:buNone/>
            </a:pPr>
            <a:endParaRPr dirty="0">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44"/>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22</a:t>
            </a:fld>
            <a:endParaRPr/>
          </a:p>
        </p:txBody>
      </p:sp>
      <p:pic>
        <p:nvPicPr>
          <p:cNvPr id="616" name="Google Shape;616;p44"/>
          <p:cNvPicPr preferRelativeResize="0"/>
          <p:nvPr/>
        </p:nvPicPr>
        <p:blipFill rotWithShape="1">
          <a:blip r:embed="rId3">
            <a:alphaModFix/>
          </a:blip>
          <a:srcRect/>
          <a:stretch/>
        </p:blipFill>
        <p:spPr>
          <a:xfrm>
            <a:off x="324379" y="3716557"/>
            <a:ext cx="5464610" cy="2989720"/>
          </a:xfrm>
          <a:prstGeom prst="rect">
            <a:avLst/>
          </a:prstGeom>
          <a:noFill/>
          <a:ln>
            <a:noFill/>
          </a:ln>
        </p:spPr>
      </p:pic>
      <p:sp>
        <p:nvSpPr>
          <p:cNvPr id="617" name="Google Shape;617;p44"/>
          <p:cNvSpPr txBox="1"/>
          <p:nvPr/>
        </p:nvSpPr>
        <p:spPr>
          <a:xfrm>
            <a:off x="5942494" y="40771"/>
            <a:ext cx="6096000" cy="6555600"/>
          </a:xfrm>
          <a:prstGeom prst="rect">
            <a:avLst/>
          </a:prstGeom>
          <a:noFill/>
          <a:ln>
            <a:noFill/>
          </a:ln>
        </p:spPr>
        <p:txBody>
          <a:bodyPr spcFirstLastPara="1" wrap="square" lIns="91425" tIns="45700" rIns="91425" bIns="45700" rtlCol="0" anchor="t" anchorCtr="0">
            <a:spAutoFit/>
          </a:bodyPr>
          <a:lstStyle/>
          <a:p>
            <a:pPr marL="457200" marR="0" lvl="0" indent="-457200" algn="l" rtl="0">
              <a:spcBef>
                <a:spcPts val="0"/>
              </a:spcBef>
              <a:spcAft>
                <a:spcPts val="0"/>
              </a:spcAft>
              <a:buClr>
                <a:schemeClr val="dk1"/>
              </a:buClr>
              <a:buSzPts val="3000"/>
              <a:buFont typeface="Arial"/>
              <a:buChar char="•"/>
            </a:pPr>
            <a:r>
              <a:rPr lang="es" sz="2800" dirty="0">
                <a:solidFill>
                  <a:schemeClr val="dk1"/>
                </a:solidFill>
                <a:latin typeface="Arial"/>
                <a:ea typeface="Arial"/>
                <a:cs typeface="Arial"/>
                <a:sym typeface="Arial"/>
              </a:rPr>
              <a:t>Si la sala de maternidad no dispone de servicios de WASH, hay que encontrar un espacio adecuado no muy lejos de ella que reúna estas condiciones:</a:t>
            </a:r>
            <a:endParaRPr sz="2800" dirty="0"/>
          </a:p>
          <a:p>
            <a:pPr marL="914400" marR="0" lvl="1" indent="-457200" algn="l" rtl="0">
              <a:spcBef>
                <a:spcPts val="0"/>
              </a:spcBef>
              <a:spcAft>
                <a:spcPts val="0"/>
              </a:spcAft>
              <a:buClr>
                <a:schemeClr val="dk1"/>
              </a:buClr>
              <a:buSzPts val="3000"/>
              <a:buFont typeface="Arial"/>
              <a:buChar char="•"/>
            </a:pPr>
            <a:r>
              <a:rPr lang="es" sz="2800" b="0" i="0" u="none" strike="noStrike" cap="none" dirty="0">
                <a:solidFill>
                  <a:schemeClr val="dk1"/>
                </a:solidFill>
                <a:latin typeface="Arial"/>
                <a:ea typeface="Arial"/>
                <a:cs typeface="Arial"/>
                <a:sym typeface="Arial"/>
              </a:rPr>
              <a:t>Ubicación central segura y bien iluminada</a:t>
            </a:r>
            <a:endParaRPr sz="2800" dirty="0"/>
          </a:p>
          <a:p>
            <a:pPr marL="914400" marR="0" lvl="1" indent="-457200" algn="l" rtl="0">
              <a:spcBef>
                <a:spcPts val="0"/>
              </a:spcBef>
              <a:spcAft>
                <a:spcPts val="0"/>
              </a:spcAft>
              <a:buClr>
                <a:schemeClr val="dk1"/>
              </a:buClr>
              <a:buSzPts val="3000"/>
              <a:buFont typeface="Arial"/>
              <a:buChar char="•"/>
            </a:pPr>
            <a:r>
              <a:rPr lang="es" sz="2800" b="0" i="0" u="none" strike="noStrike" cap="none" dirty="0">
                <a:solidFill>
                  <a:schemeClr val="dk1"/>
                </a:solidFill>
                <a:latin typeface="Arial"/>
                <a:ea typeface="Arial"/>
                <a:cs typeface="Arial"/>
                <a:sym typeface="Arial"/>
              </a:rPr>
              <a:t>Las vías para entrar y salir no tienen obstáculos</a:t>
            </a:r>
            <a:endParaRPr sz="2800" dirty="0"/>
          </a:p>
          <a:p>
            <a:pPr marL="914400" marR="0" lvl="1" indent="-457200" algn="l" rtl="0">
              <a:spcBef>
                <a:spcPts val="0"/>
              </a:spcBef>
              <a:spcAft>
                <a:spcPts val="0"/>
              </a:spcAft>
              <a:buClr>
                <a:schemeClr val="dk1"/>
              </a:buClr>
              <a:buSzPts val="3000"/>
              <a:buFont typeface="Arial"/>
              <a:buChar char="•"/>
            </a:pPr>
            <a:r>
              <a:rPr lang="es" sz="2800" b="0" i="0" u="none" strike="noStrike" cap="none" dirty="0">
                <a:solidFill>
                  <a:schemeClr val="dk1"/>
                </a:solidFill>
                <a:latin typeface="Arial"/>
                <a:ea typeface="Arial"/>
                <a:cs typeface="Arial"/>
                <a:sym typeface="Arial"/>
              </a:rPr>
              <a:t>Caminos anchos con rebordes </a:t>
            </a:r>
            <a:endParaRPr sz="2800" dirty="0"/>
          </a:p>
          <a:p>
            <a:pPr marL="914400" marR="0" lvl="1" indent="-457200" algn="l" rtl="0">
              <a:spcBef>
                <a:spcPts val="0"/>
              </a:spcBef>
              <a:spcAft>
                <a:spcPts val="0"/>
              </a:spcAft>
              <a:buClr>
                <a:schemeClr val="dk1"/>
              </a:buClr>
              <a:buSzPts val="3000"/>
              <a:buFont typeface="Arial"/>
              <a:buChar char="•"/>
            </a:pPr>
            <a:r>
              <a:rPr lang="es" sz="2800" b="0" i="0" u="none" strike="noStrike" cap="none" dirty="0">
                <a:solidFill>
                  <a:schemeClr val="dk1"/>
                </a:solidFill>
                <a:latin typeface="Arial"/>
                <a:ea typeface="Arial"/>
                <a:cs typeface="Arial"/>
                <a:sym typeface="Arial"/>
              </a:rPr>
              <a:t>Pasamanos o cuerdas guía</a:t>
            </a:r>
            <a:endParaRPr sz="2800" dirty="0"/>
          </a:p>
          <a:p>
            <a:pPr marL="914400" marR="0" lvl="1" indent="-457200" algn="l" rtl="0">
              <a:spcBef>
                <a:spcPts val="0"/>
              </a:spcBef>
              <a:spcAft>
                <a:spcPts val="0"/>
              </a:spcAft>
              <a:buClr>
                <a:schemeClr val="dk1"/>
              </a:buClr>
              <a:buSzPts val="3000"/>
              <a:buFont typeface="Arial"/>
              <a:buChar char="•"/>
            </a:pPr>
            <a:r>
              <a:rPr lang="es" sz="2800" b="0" i="0" u="none" strike="noStrike" cap="none" dirty="0">
                <a:solidFill>
                  <a:schemeClr val="dk1"/>
                </a:solidFill>
                <a:latin typeface="Arial"/>
                <a:ea typeface="Arial"/>
                <a:cs typeface="Arial"/>
                <a:sym typeface="Arial"/>
              </a:rPr>
              <a:t>Señalización clara que indique dónde están las instalaciones de agua, saneamiento e higiene </a:t>
            </a:r>
            <a:endParaRPr sz="2800" dirty="0"/>
          </a:p>
        </p:txBody>
      </p:sp>
      <p:pic>
        <p:nvPicPr>
          <p:cNvPr id="618" name="Google Shape;618;p44" descr="A picture containing text, person&#10;&#10;Description automatically generated"/>
          <p:cNvPicPr preferRelativeResize="0"/>
          <p:nvPr/>
        </p:nvPicPr>
        <p:blipFill rotWithShape="1">
          <a:blip r:embed="rId4">
            <a:alphaModFix/>
          </a:blip>
          <a:srcRect/>
          <a:stretch/>
        </p:blipFill>
        <p:spPr>
          <a:xfrm>
            <a:off x="355375" y="111941"/>
            <a:ext cx="5464610" cy="364703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45"/>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solidFill>
                  <a:srgbClr val="000000"/>
                </a:solidFill>
              </a:rPr>
              <a:t>23</a:t>
            </a:fld>
            <a:endParaRPr>
              <a:solidFill>
                <a:srgbClr val="000000"/>
              </a:solidFill>
            </a:endParaRPr>
          </a:p>
        </p:txBody>
      </p:sp>
      <p:sp>
        <p:nvSpPr>
          <p:cNvPr id="627" name="Google Shape;627;p45"/>
          <p:cNvSpPr txBox="1">
            <a:spLocks noGrp="1"/>
          </p:cNvSpPr>
          <p:nvPr>
            <p:ph type="title"/>
          </p:nvPr>
        </p:nvSpPr>
        <p:spPr>
          <a:xfrm>
            <a:off x="429977" y="135108"/>
            <a:ext cx="4449411" cy="2734100"/>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chemeClr val="lt1"/>
              </a:buClr>
              <a:buSzPts val="6000"/>
              <a:buFont typeface="Arial Narrow"/>
              <a:buNone/>
            </a:pPr>
            <a:r>
              <a:rPr lang="es" sz="4500" dirty="0"/>
              <a:t>Elementos de seguridad y accesibilidad</a:t>
            </a:r>
            <a:endParaRPr sz="4500" dirty="0"/>
          </a:p>
        </p:txBody>
      </p:sp>
      <p:pic>
        <p:nvPicPr>
          <p:cNvPr id="628" name="Google Shape;628;p45" descr="A pile of trash&#10;&#10;Description automatically generated with low confidence"/>
          <p:cNvPicPr preferRelativeResize="0">
            <a:picLocks noGrp="1"/>
          </p:cNvPicPr>
          <p:nvPr>
            <p:ph type="body" idx="1"/>
          </p:nvPr>
        </p:nvPicPr>
        <p:blipFill rotWithShape="1">
          <a:blip r:embed="rId3">
            <a:alphaModFix/>
          </a:blip>
          <a:srcRect/>
          <a:stretch/>
        </p:blipFill>
        <p:spPr>
          <a:xfrm>
            <a:off x="0" y="2098675"/>
            <a:ext cx="5472113" cy="3638550"/>
          </a:xfrm>
          <a:prstGeom prst="rect">
            <a:avLst/>
          </a:prstGeom>
          <a:noFill/>
          <a:ln>
            <a:noFill/>
          </a:ln>
        </p:spPr>
      </p:pic>
      <p:pic>
        <p:nvPicPr>
          <p:cNvPr id="629" name="Google Shape;629;p45"/>
          <p:cNvPicPr preferRelativeResize="0"/>
          <p:nvPr/>
        </p:nvPicPr>
        <p:blipFill rotWithShape="1">
          <a:blip r:embed="rId4">
            <a:alphaModFix/>
          </a:blip>
          <a:srcRect l="6706" t="14589" r="2935" b="1691"/>
          <a:stretch/>
        </p:blipFill>
        <p:spPr>
          <a:xfrm>
            <a:off x="139974" y="3801742"/>
            <a:ext cx="3164269" cy="3077699"/>
          </a:xfrm>
          <a:prstGeom prst="rect">
            <a:avLst/>
          </a:prstGeom>
          <a:noFill/>
          <a:ln>
            <a:noFill/>
          </a:ln>
        </p:spPr>
      </p:pic>
      <p:sp>
        <p:nvSpPr>
          <p:cNvPr id="630" name="Google Shape;630;p45"/>
          <p:cNvSpPr txBox="1"/>
          <p:nvPr/>
        </p:nvSpPr>
        <p:spPr>
          <a:xfrm>
            <a:off x="5472113" y="291209"/>
            <a:ext cx="5735416" cy="3477835"/>
          </a:xfrm>
          <a:prstGeom prst="rect">
            <a:avLst/>
          </a:prstGeom>
          <a:noFill/>
          <a:ln>
            <a:noFill/>
          </a:ln>
        </p:spPr>
        <p:txBody>
          <a:bodyPr spcFirstLastPara="1" wrap="square" lIns="91425" tIns="45700" rIns="91425" bIns="45700" rtlCol="0" anchor="t" anchorCtr="0">
            <a:spAutoFit/>
          </a:bodyPr>
          <a:lstStyle/>
          <a:p>
            <a:pPr marL="342900" marR="0" lvl="0" indent="-342900" algn="l" rtl="0">
              <a:spcBef>
                <a:spcPts val="0"/>
              </a:spcBef>
              <a:spcAft>
                <a:spcPts val="0"/>
              </a:spcAft>
              <a:buClr>
                <a:schemeClr val="dk1"/>
              </a:buClr>
              <a:buSzPts val="2400"/>
              <a:buFont typeface="Arial"/>
              <a:buChar char="•"/>
            </a:pPr>
            <a:r>
              <a:rPr lang="es" sz="2000" dirty="0">
                <a:solidFill>
                  <a:schemeClr val="dk1"/>
                </a:solidFill>
                <a:latin typeface="Arial"/>
                <a:ea typeface="Arial"/>
                <a:cs typeface="Arial"/>
                <a:sym typeface="Arial"/>
              </a:rPr>
              <a:t>Separados por sexo y claramente señalizados</a:t>
            </a:r>
            <a:endParaRPr sz="2000" dirty="0"/>
          </a:p>
          <a:p>
            <a:pPr marL="342900" marR="0" lvl="0" indent="-342900" algn="l" rtl="0">
              <a:spcBef>
                <a:spcPts val="0"/>
              </a:spcBef>
              <a:spcAft>
                <a:spcPts val="0"/>
              </a:spcAft>
              <a:buClr>
                <a:schemeClr val="dk1"/>
              </a:buClr>
              <a:buSzPts val="2400"/>
              <a:buFont typeface="Arial"/>
              <a:buChar char="•"/>
            </a:pPr>
            <a:r>
              <a:rPr lang="es" sz="2000" dirty="0">
                <a:solidFill>
                  <a:schemeClr val="dk1"/>
                </a:solidFill>
                <a:latin typeface="Arial"/>
                <a:ea typeface="Arial"/>
                <a:cs typeface="Arial"/>
                <a:sym typeface="Arial"/>
              </a:rPr>
              <a:t>Bien iluminado, puertas con pestillo y sin huecos</a:t>
            </a:r>
            <a:endParaRPr sz="2000" dirty="0"/>
          </a:p>
          <a:p>
            <a:pPr marL="342900" marR="0" lvl="0" indent="-342900" algn="l" rtl="0">
              <a:spcBef>
                <a:spcPts val="0"/>
              </a:spcBef>
              <a:spcAft>
                <a:spcPts val="0"/>
              </a:spcAft>
              <a:buClr>
                <a:schemeClr val="dk1"/>
              </a:buClr>
              <a:buSzPts val="2400"/>
              <a:buFont typeface="Arial"/>
              <a:buChar char="•"/>
            </a:pPr>
            <a:r>
              <a:rPr lang="es" sz="2000" dirty="0">
                <a:solidFill>
                  <a:schemeClr val="dk1"/>
                </a:solidFill>
                <a:latin typeface="Arial"/>
                <a:ea typeface="Arial"/>
                <a:cs typeface="Arial"/>
                <a:sym typeface="Arial"/>
              </a:rPr>
              <a:t>Puertas y entradas anchas </a:t>
            </a:r>
            <a:endParaRPr sz="2000" dirty="0"/>
          </a:p>
          <a:p>
            <a:pPr marL="342900" marR="0" lvl="0" indent="-342900" algn="l" rtl="0">
              <a:spcBef>
                <a:spcPts val="0"/>
              </a:spcBef>
              <a:spcAft>
                <a:spcPts val="0"/>
              </a:spcAft>
              <a:buClr>
                <a:schemeClr val="dk1"/>
              </a:buClr>
              <a:buSzPts val="2400"/>
              <a:buFont typeface="Arial"/>
              <a:buChar char="•"/>
            </a:pPr>
            <a:r>
              <a:rPr lang="es" sz="2000" dirty="0">
                <a:solidFill>
                  <a:schemeClr val="dk1"/>
                </a:solidFill>
                <a:latin typeface="Arial"/>
                <a:ea typeface="Arial"/>
                <a:cs typeface="Arial"/>
                <a:sym typeface="Arial"/>
              </a:rPr>
              <a:t>Puertas que se abren hacia afuera con picaportes bajos</a:t>
            </a:r>
            <a:endParaRPr sz="2000" dirty="0"/>
          </a:p>
          <a:p>
            <a:pPr marL="342900" marR="0" lvl="0" indent="-342900" algn="l" rtl="0">
              <a:spcBef>
                <a:spcPts val="0"/>
              </a:spcBef>
              <a:spcAft>
                <a:spcPts val="0"/>
              </a:spcAft>
              <a:buClr>
                <a:schemeClr val="dk1"/>
              </a:buClr>
              <a:buSzPts val="2400"/>
              <a:buFont typeface="Arial"/>
              <a:buChar char="•"/>
            </a:pPr>
            <a:r>
              <a:rPr lang="es" sz="2000" dirty="0">
                <a:solidFill>
                  <a:schemeClr val="dk1"/>
                </a:solidFill>
                <a:latin typeface="Arial"/>
                <a:ea typeface="Arial"/>
                <a:cs typeface="Arial"/>
                <a:sym typeface="Arial"/>
              </a:rPr>
              <a:t>Rampas seguras en cuanto a la inclinación (1:12)</a:t>
            </a:r>
            <a:endParaRPr sz="2000" dirty="0"/>
          </a:p>
          <a:p>
            <a:pPr marL="342900" marR="0" lvl="0" indent="-342900" algn="l" rtl="0">
              <a:spcBef>
                <a:spcPts val="0"/>
              </a:spcBef>
              <a:spcAft>
                <a:spcPts val="0"/>
              </a:spcAft>
              <a:buClr>
                <a:schemeClr val="dk1"/>
              </a:buClr>
              <a:buSzPts val="2400"/>
              <a:buFont typeface="Arial"/>
              <a:buChar char="•"/>
            </a:pPr>
            <a:r>
              <a:rPr lang="es" sz="2000" dirty="0">
                <a:solidFill>
                  <a:schemeClr val="dk1"/>
                </a:solidFill>
                <a:latin typeface="Arial"/>
                <a:ea typeface="Arial"/>
                <a:cs typeface="Arial"/>
                <a:sym typeface="Arial"/>
              </a:rPr>
              <a:t>Peldaños anchos (si no puede instalarse una rampa)</a:t>
            </a:r>
            <a:endParaRPr sz="2000" dirty="0"/>
          </a:p>
          <a:p>
            <a:pPr marL="342900" marR="0" lvl="0" indent="-342900" algn="l" rtl="0">
              <a:spcBef>
                <a:spcPts val="0"/>
              </a:spcBef>
              <a:spcAft>
                <a:spcPts val="0"/>
              </a:spcAft>
              <a:buClr>
                <a:schemeClr val="dk1"/>
              </a:buClr>
              <a:buSzPts val="2400"/>
              <a:buFont typeface="Arial"/>
              <a:buChar char="•"/>
            </a:pPr>
            <a:r>
              <a:rPr lang="es" sz="2000" dirty="0">
                <a:solidFill>
                  <a:schemeClr val="dk1"/>
                </a:solidFill>
                <a:latin typeface="Arial"/>
                <a:ea typeface="Arial"/>
                <a:cs typeface="Arial"/>
                <a:sym typeface="Arial"/>
              </a:rPr>
              <a:t>Señalización táctil en el suelo (si es posible)</a:t>
            </a:r>
            <a:endParaRPr sz="2000" dirty="0"/>
          </a:p>
        </p:txBody>
      </p:sp>
      <p:sp>
        <p:nvSpPr>
          <p:cNvPr id="631" name="Google Shape;631;p45"/>
          <p:cNvSpPr txBox="1"/>
          <p:nvPr/>
        </p:nvSpPr>
        <p:spPr>
          <a:xfrm>
            <a:off x="6516987" y="3925593"/>
            <a:ext cx="5254023" cy="2308324"/>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400" dirty="0">
                <a:solidFill>
                  <a:schemeClr val="dk1"/>
                </a:solidFill>
                <a:latin typeface="Arial"/>
                <a:ea typeface="Arial"/>
                <a:cs typeface="Arial"/>
                <a:sym typeface="Arial"/>
              </a:rPr>
              <a:t>Indicadores del WASH FIT:</a:t>
            </a:r>
            <a:endParaRPr dirty="0"/>
          </a:p>
          <a:p>
            <a:pPr marL="0" marR="0" lvl="0" indent="0" algn="l" rtl="0">
              <a:spcBef>
                <a:spcPts val="0"/>
              </a:spcBef>
              <a:spcAft>
                <a:spcPts val="0"/>
              </a:spcAft>
              <a:buNone/>
            </a:pPr>
            <a:r>
              <a:rPr lang="es" sz="2400" b="1" dirty="0">
                <a:solidFill>
                  <a:schemeClr val="dk1"/>
                </a:solidFill>
                <a:latin typeface="Arial"/>
                <a:ea typeface="Arial"/>
                <a:cs typeface="Arial"/>
                <a:sym typeface="Arial"/>
              </a:rPr>
              <a:t>2.3</a:t>
            </a:r>
            <a:r>
              <a:rPr lang="es" sz="2400" dirty="0">
                <a:solidFill>
                  <a:schemeClr val="dk1"/>
                </a:solidFill>
                <a:latin typeface="Arial"/>
                <a:ea typeface="Arial"/>
                <a:cs typeface="Arial"/>
                <a:sym typeface="Arial"/>
              </a:rPr>
              <a:t> Los retretes o letrinas mejoradas para hombres y para mujeres están claramente separados</a:t>
            </a:r>
            <a:endParaRPr dirty="0"/>
          </a:p>
          <a:p>
            <a:pPr marL="0" marR="0" lvl="0" indent="0" algn="l" rtl="0">
              <a:spcBef>
                <a:spcPts val="0"/>
              </a:spcBef>
              <a:spcAft>
                <a:spcPts val="0"/>
              </a:spcAft>
              <a:buNone/>
            </a:pPr>
            <a:r>
              <a:rPr lang="es" sz="2400" b="1" dirty="0">
                <a:solidFill>
                  <a:schemeClr val="dk1"/>
                </a:solidFill>
                <a:latin typeface="Arial"/>
                <a:ea typeface="Arial"/>
                <a:cs typeface="Arial"/>
                <a:sym typeface="Arial"/>
              </a:rPr>
              <a:t>2.10 </a:t>
            </a:r>
            <a:r>
              <a:rPr lang="es" sz="2400" dirty="0">
                <a:solidFill>
                  <a:schemeClr val="dk1"/>
                </a:solidFill>
                <a:latin typeface="Arial"/>
                <a:ea typeface="Arial"/>
                <a:cs typeface="Arial"/>
                <a:sym typeface="Arial"/>
              </a:rPr>
              <a:t>La iluminación de las letrinas es adecuada, incluso de noche </a:t>
            </a:r>
            <a:endParaRPr dirty="0"/>
          </a:p>
        </p:txBody>
      </p:sp>
      <p:pic>
        <p:nvPicPr>
          <p:cNvPr id="632" name="Google Shape;632;p45"/>
          <p:cNvPicPr preferRelativeResize="0"/>
          <p:nvPr/>
        </p:nvPicPr>
        <p:blipFill rotWithShape="1">
          <a:blip r:embed="rId5">
            <a:alphaModFix/>
          </a:blip>
          <a:srcRect/>
          <a:stretch/>
        </p:blipFill>
        <p:spPr>
          <a:xfrm>
            <a:off x="3306179" y="3801742"/>
            <a:ext cx="2921150" cy="29211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46"/>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solidFill>
                  <a:srgbClr val="000000"/>
                </a:solidFill>
              </a:rPr>
              <a:t>24</a:t>
            </a:fld>
            <a:endParaRPr>
              <a:solidFill>
                <a:srgbClr val="000000"/>
              </a:solidFill>
            </a:endParaRPr>
          </a:p>
        </p:txBody>
      </p:sp>
      <p:sp>
        <p:nvSpPr>
          <p:cNvPr id="641" name="Google Shape;641;p46"/>
          <p:cNvSpPr txBox="1">
            <a:spLocks noGrp="1"/>
          </p:cNvSpPr>
          <p:nvPr>
            <p:ph type="title"/>
          </p:nvPr>
        </p:nvSpPr>
        <p:spPr>
          <a:xfrm>
            <a:off x="511350" y="135108"/>
            <a:ext cx="4449411" cy="2734100"/>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chemeClr val="lt1"/>
              </a:buClr>
              <a:buSzPts val="6000"/>
              <a:buFont typeface="Arial Narrow"/>
              <a:buNone/>
            </a:pPr>
            <a:r>
              <a:rPr lang="es" sz="4500" dirty="0"/>
              <a:t>Elementos de seguridad y accesibilidad</a:t>
            </a:r>
            <a:endParaRPr sz="4500" dirty="0"/>
          </a:p>
        </p:txBody>
      </p:sp>
      <p:pic>
        <p:nvPicPr>
          <p:cNvPr id="642" name="Google Shape;642;p46" descr="A pile of trash&#10;&#10;Description automatically generated with low confidence"/>
          <p:cNvPicPr preferRelativeResize="0">
            <a:picLocks noGrp="1"/>
          </p:cNvPicPr>
          <p:nvPr>
            <p:ph type="body" idx="1"/>
          </p:nvPr>
        </p:nvPicPr>
        <p:blipFill rotWithShape="1">
          <a:blip r:embed="rId3">
            <a:alphaModFix/>
          </a:blip>
          <a:srcRect/>
          <a:stretch/>
        </p:blipFill>
        <p:spPr>
          <a:xfrm>
            <a:off x="0" y="2098675"/>
            <a:ext cx="5472113" cy="3638550"/>
          </a:xfrm>
          <a:prstGeom prst="rect">
            <a:avLst/>
          </a:prstGeom>
          <a:noFill/>
          <a:ln>
            <a:noFill/>
          </a:ln>
        </p:spPr>
      </p:pic>
      <p:sp>
        <p:nvSpPr>
          <p:cNvPr id="643" name="Google Shape;643;p46"/>
          <p:cNvSpPr txBox="1"/>
          <p:nvPr/>
        </p:nvSpPr>
        <p:spPr>
          <a:xfrm>
            <a:off x="5785861" y="135108"/>
            <a:ext cx="6113054" cy="3785652"/>
          </a:xfrm>
          <a:prstGeom prst="rect">
            <a:avLst/>
          </a:prstGeom>
          <a:noFill/>
          <a:ln>
            <a:noFill/>
          </a:ln>
        </p:spPr>
        <p:txBody>
          <a:bodyPr spcFirstLastPara="1" wrap="square" lIns="91425" tIns="45700" rIns="91425" bIns="45700" rtlCol="0" anchor="t" anchorCtr="0">
            <a:spAutoFit/>
          </a:bodyPr>
          <a:lstStyle/>
          <a:p>
            <a:pPr marL="342900" marR="0" lvl="0" indent="-342900" algn="l" rtl="0">
              <a:spcBef>
                <a:spcPts val="0"/>
              </a:spcBef>
              <a:spcAft>
                <a:spcPts val="0"/>
              </a:spcAft>
              <a:buClr>
                <a:schemeClr val="dk1"/>
              </a:buClr>
              <a:buSzPts val="2400"/>
              <a:buFont typeface="Arial"/>
              <a:buChar char="•"/>
            </a:pPr>
            <a:r>
              <a:rPr lang="es" sz="2000" dirty="0">
                <a:solidFill>
                  <a:schemeClr val="dk1"/>
                </a:solidFill>
                <a:latin typeface="Arial"/>
                <a:ea typeface="Arial"/>
                <a:cs typeface="Arial"/>
                <a:sym typeface="Arial"/>
              </a:rPr>
              <a:t>Espacio suficiente en el interior para maniobrar con una silla de ruedas o para que pueda entrar un ayudante</a:t>
            </a:r>
            <a:endParaRPr sz="2000" dirty="0"/>
          </a:p>
          <a:p>
            <a:pPr marL="342900" marR="0" lvl="0" indent="-342900" algn="l" rtl="0">
              <a:spcBef>
                <a:spcPts val="0"/>
              </a:spcBef>
              <a:spcAft>
                <a:spcPts val="0"/>
              </a:spcAft>
              <a:buClr>
                <a:schemeClr val="dk1"/>
              </a:buClr>
              <a:buSzPts val="2400"/>
              <a:buFont typeface="Arial"/>
              <a:buChar char="•"/>
            </a:pPr>
            <a:r>
              <a:rPr lang="es" sz="2000" dirty="0">
                <a:solidFill>
                  <a:schemeClr val="dk1"/>
                </a:solidFill>
                <a:latin typeface="Arial"/>
                <a:ea typeface="Arial"/>
                <a:cs typeface="Arial"/>
                <a:sym typeface="Arial"/>
              </a:rPr>
              <a:t>Pasamanos </a:t>
            </a:r>
            <a:endParaRPr sz="2000" dirty="0"/>
          </a:p>
          <a:p>
            <a:pPr marL="342900" marR="0" lvl="0" indent="-342900" algn="l" rtl="0">
              <a:spcBef>
                <a:spcPts val="0"/>
              </a:spcBef>
              <a:spcAft>
                <a:spcPts val="0"/>
              </a:spcAft>
              <a:buClr>
                <a:schemeClr val="dk1"/>
              </a:buClr>
              <a:buSzPts val="2400"/>
              <a:buFont typeface="Arial"/>
              <a:buChar char="•"/>
            </a:pPr>
            <a:r>
              <a:rPr lang="es" sz="2000" dirty="0">
                <a:solidFill>
                  <a:schemeClr val="dk1"/>
                </a:solidFill>
                <a:latin typeface="Arial"/>
                <a:ea typeface="Arial"/>
                <a:cs typeface="Arial"/>
                <a:sym typeface="Arial"/>
              </a:rPr>
              <a:t>Asientos en los retretes</a:t>
            </a:r>
            <a:endParaRPr sz="2000" dirty="0"/>
          </a:p>
          <a:p>
            <a:pPr marL="342900" marR="0" lvl="0" indent="-342900" algn="l" rtl="0">
              <a:spcBef>
                <a:spcPts val="0"/>
              </a:spcBef>
              <a:spcAft>
                <a:spcPts val="0"/>
              </a:spcAft>
              <a:buClr>
                <a:schemeClr val="dk1"/>
              </a:buClr>
              <a:buSzPts val="2400"/>
              <a:buFont typeface="Arial"/>
              <a:buChar char="•"/>
            </a:pPr>
            <a:r>
              <a:rPr lang="es" sz="2000" dirty="0">
                <a:solidFill>
                  <a:schemeClr val="dk1"/>
                </a:solidFill>
                <a:latin typeface="Arial"/>
                <a:ea typeface="Arial"/>
                <a:cs typeface="Arial"/>
                <a:sym typeface="Arial"/>
              </a:rPr>
              <a:t>Agua en el interior para limpiarse que pueda alcanzarse</a:t>
            </a:r>
            <a:endParaRPr sz="2000" dirty="0"/>
          </a:p>
          <a:p>
            <a:pPr marL="342900" marR="0" lvl="0" indent="-342900" algn="l" rtl="0">
              <a:spcBef>
                <a:spcPts val="0"/>
              </a:spcBef>
              <a:spcAft>
                <a:spcPts val="0"/>
              </a:spcAft>
              <a:buClr>
                <a:schemeClr val="dk1"/>
              </a:buClr>
              <a:buSzPts val="2400"/>
              <a:buFont typeface="Arial"/>
              <a:buChar char="•"/>
            </a:pPr>
            <a:r>
              <a:rPr lang="es" sz="2000" dirty="0">
                <a:solidFill>
                  <a:schemeClr val="dk1"/>
                </a:solidFill>
                <a:latin typeface="Arial"/>
                <a:ea typeface="Arial"/>
                <a:cs typeface="Arial"/>
                <a:sym typeface="Arial"/>
              </a:rPr>
              <a:t>Grifos fáciles de usar</a:t>
            </a:r>
            <a:endParaRPr sz="2000" dirty="0"/>
          </a:p>
          <a:p>
            <a:pPr marL="342900" marR="0" lvl="0" indent="-342900" algn="l" rtl="0">
              <a:spcBef>
                <a:spcPts val="0"/>
              </a:spcBef>
              <a:spcAft>
                <a:spcPts val="0"/>
              </a:spcAft>
              <a:buClr>
                <a:schemeClr val="dk1"/>
              </a:buClr>
              <a:buSzPts val="2400"/>
              <a:buFont typeface="Arial"/>
              <a:buChar char="•"/>
            </a:pPr>
            <a:r>
              <a:rPr lang="es" sz="2000" dirty="0">
                <a:solidFill>
                  <a:schemeClr val="dk1"/>
                </a:solidFill>
                <a:latin typeface="Arial"/>
                <a:ea typeface="Arial"/>
                <a:cs typeface="Arial"/>
                <a:sym typeface="Arial"/>
              </a:rPr>
              <a:t>Papeleras para desechar productos menstruales</a:t>
            </a:r>
            <a:endParaRPr sz="2000" dirty="0"/>
          </a:p>
          <a:p>
            <a:pPr marL="342900" marR="0" lvl="0" indent="-342900" algn="l" rtl="0">
              <a:spcBef>
                <a:spcPts val="0"/>
              </a:spcBef>
              <a:spcAft>
                <a:spcPts val="0"/>
              </a:spcAft>
              <a:buClr>
                <a:schemeClr val="dk1"/>
              </a:buClr>
              <a:buSzPts val="2400"/>
              <a:buFont typeface="Arial"/>
              <a:buChar char="•"/>
            </a:pPr>
            <a:r>
              <a:rPr lang="es" sz="2000" dirty="0">
                <a:solidFill>
                  <a:schemeClr val="dk1"/>
                </a:solidFill>
                <a:latin typeface="Arial"/>
                <a:ea typeface="Arial"/>
                <a:cs typeface="Arial"/>
                <a:sym typeface="Arial"/>
              </a:rPr>
              <a:t>Instalaciones para el lavado de manos a poca altura</a:t>
            </a:r>
            <a:endParaRPr sz="2000" dirty="0"/>
          </a:p>
          <a:p>
            <a:pPr marL="342900" marR="0" lvl="0" indent="-342900" algn="l" rtl="0">
              <a:spcBef>
                <a:spcPts val="0"/>
              </a:spcBef>
              <a:spcAft>
                <a:spcPts val="0"/>
              </a:spcAft>
              <a:buClr>
                <a:schemeClr val="dk1"/>
              </a:buClr>
              <a:buSzPts val="2400"/>
              <a:buFont typeface="Arial"/>
              <a:buChar char="•"/>
            </a:pPr>
            <a:r>
              <a:rPr lang="es" sz="2000" dirty="0">
                <a:solidFill>
                  <a:schemeClr val="dk1"/>
                </a:solidFill>
                <a:latin typeface="Arial"/>
                <a:ea typeface="Arial"/>
                <a:cs typeface="Arial"/>
                <a:sym typeface="Arial"/>
              </a:rPr>
              <a:t>Suelo antideslizante</a:t>
            </a:r>
            <a:endParaRPr sz="2000" dirty="0"/>
          </a:p>
        </p:txBody>
      </p:sp>
      <p:sp>
        <p:nvSpPr>
          <p:cNvPr id="644" name="Google Shape;644;p46"/>
          <p:cNvSpPr txBox="1"/>
          <p:nvPr/>
        </p:nvSpPr>
        <p:spPr>
          <a:xfrm>
            <a:off x="5191932" y="4369359"/>
            <a:ext cx="7020732" cy="2246729"/>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000" dirty="0">
                <a:solidFill>
                  <a:schemeClr val="dk1"/>
                </a:solidFill>
                <a:latin typeface="Arial"/>
                <a:ea typeface="Arial"/>
                <a:cs typeface="Arial"/>
                <a:sym typeface="Arial"/>
              </a:rPr>
              <a:t>Indicadores del WASH FIT:  </a:t>
            </a:r>
            <a:endParaRPr sz="2000" dirty="0"/>
          </a:p>
          <a:p>
            <a:pPr marL="0" marR="0" lvl="0" indent="0" algn="l" rtl="0">
              <a:spcBef>
                <a:spcPts val="0"/>
              </a:spcBef>
              <a:spcAft>
                <a:spcPts val="0"/>
              </a:spcAft>
              <a:buNone/>
            </a:pPr>
            <a:r>
              <a:rPr lang="es" sz="2000" dirty="0">
                <a:solidFill>
                  <a:schemeClr val="dk1"/>
                </a:solidFill>
                <a:latin typeface="Arial"/>
                <a:ea typeface="Arial"/>
                <a:cs typeface="Arial"/>
                <a:sym typeface="Arial"/>
              </a:rPr>
              <a:t>2.4 Al menos un retrete o letrina mejorada dispone de artículos para la higiene menstrual</a:t>
            </a:r>
            <a:endParaRPr sz="2000" dirty="0"/>
          </a:p>
          <a:p>
            <a:pPr marL="0" marR="0" lvl="0" indent="0" algn="l" rtl="0">
              <a:spcBef>
                <a:spcPts val="0"/>
              </a:spcBef>
              <a:spcAft>
                <a:spcPts val="0"/>
              </a:spcAft>
              <a:buNone/>
            </a:pPr>
            <a:r>
              <a:rPr lang="es" sz="2000" dirty="0">
                <a:solidFill>
                  <a:schemeClr val="dk1"/>
                </a:solidFill>
                <a:latin typeface="Arial"/>
                <a:ea typeface="Arial"/>
                <a:cs typeface="Arial"/>
                <a:sym typeface="Arial"/>
              </a:rPr>
              <a:t>2.5 Al menos un retrete se adapta a las necesidades de las personas con movilidad reducida</a:t>
            </a:r>
            <a:endParaRPr sz="2000" dirty="0"/>
          </a:p>
          <a:p>
            <a:pPr marL="0" marR="0" lvl="0" indent="0" algn="l" rtl="0">
              <a:spcBef>
                <a:spcPts val="0"/>
              </a:spcBef>
              <a:spcAft>
                <a:spcPts val="0"/>
              </a:spcAft>
              <a:buNone/>
            </a:pPr>
            <a:r>
              <a:rPr lang="es" sz="2000" dirty="0">
                <a:solidFill>
                  <a:schemeClr val="dk1"/>
                </a:solidFill>
                <a:latin typeface="Arial"/>
                <a:ea typeface="Arial"/>
                <a:cs typeface="Arial"/>
                <a:sym typeface="Arial"/>
              </a:rPr>
              <a:t>3.2 Materiales para la promoción de la higiene de las manos comprensibles, visibles y situados en lugares estratégicos</a:t>
            </a:r>
            <a:endParaRPr sz="2000" dirty="0">
              <a:solidFill>
                <a:schemeClr val="dk1"/>
              </a:solidFill>
              <a:latin typeface="Arial"/>
              <a:ea typeface="Arial"/>
              <a:cs typeface="Arial"/>
              <a:sym typeface="Arial"/>
            </a:endParaRPr>
          </a:p>
        </p:txBody>
      </p:sp>
      <p:pic>
        <p:nvPicPr>
          <p:cNvPr id="645" name="Google Shape;645;p46"/>
          <p:cNvPicPr preferRelativeResize="0"/>
          <p:nvPr/>
        </p:nvPicPr>
        <p:blipFill rotWithShape="1">
          <a:blip r:embed="rId4">
            <a:alphaModFix/>
          </a:blip>
          <a:srcRect/>
          <a:stretch/>
        </p:blipFill>
        <p:spPr>
          <a:xfrm>
            <a:off x="293085" y="3786187"/>
            <a:ext cx="3866239" cy="19154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47"/>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25</a:t>
            </a:fld>
            <a:endParaRPr/>
          </a:p>
        </p:txBody>
      </p:sp>
      <p:sp>
        <p:nvSpPr>
          <p:cNvPr id="654" name="Google Shape;654;p47"/>
          <p:cNvSpPr txBox="1"/>
          <p:nvPr/>
        </p:nvSpPr>
        <p:spPr>
          <a:xfrm>
            <a:off x="362848" y="309965"/>
            <a:ext cx="5247540" cy="1034947"/>
          </a:xfrm>
          <a:prstGeom prst="rect">
            <a:avLst/>
          </a:prstGeom>
          <a:noFill/>
          <a:ln>
            <a:noFill/>
          </a:ln>
        </p:spPr>
        <p:txBody>
          <a:bodyPr spcFirstLastPara="1" wrap="square" lIns="91425" tIns="45700" rIns="91425" bIns="45700" rtlCol="0" anchor="t" anchorCtr="0">
            <a:normAutofit fontScale="90000" lnSpcReduction="20000"/>
          </a:bodyPr>
          <a:lstStyle/>
          <a:p>
            <a:pPr marL="0" marR="0" lvl="0" indent="0" algn="ctr" rtl="0">
              <a:lnSpc>
                <a:spcPct val="90000"/>
              </a:lnSpc>
              <a:spcBef>
                <a:spcPts val="0"/>
              </a:spcBef>
              <a:spcAft>
                <a:spcPts val="0"/>
              </a:spcAft>
              <a:buClr>
                <a:srgbClr val="00B0F0"/>
              </a:buClr>
              <a:buSzPct val="100000"/>
              <a:buFont typeface="Arial Narrow"/>
              <a:buNone/>
            </a:pPr>
            <a:r>
              <a:rPr lang="es" sz="4400" b="1" i="0">
                <a:solidFill>
                  <a:srgbClr val="00B0F0"/>
                </a:solidFill>
                <a:latin typeface="Arial Narrow"/>
                <a:ea typeface="Arial Narrow"/>
                <a:cs typeface="Arial Narrow"/>
                <a:sym typeface="Arial Narrow"/>
              </a:rPr>
              <a:t>Gestión de la higiene menstrual </a:t>
            </a:r>
            <a:endParaRPr/>
          </a:p>
        </p:txBody>
      </p:sp>
      <p:graphicFrame>
        <p:nvGraphicFramePr>
          <p:cNvPr id="655" name="Google Shape;655;p47"/>
          <p:cNvGraphicFramePr/>
          <p:nvPr>
            <p:extLst>
              <p:ext uri="{D42A27DB-BD31-4B8C-83A1-F6EECF244321}">
                <p14:modId xmlns:p14="http://schemas.microsoft.com/office/powerpoint/2010/main" val="914433840"/>
              </p:ext>
            </p:extLst>
          </p:nvPr>
        </p:nvGraphicFramePr>
        <p:xfrm>
          <a:off x="549099" y="1844141"/>
          <a:ext cx="10098250" cy="4807425"/>
        </p:xfrm>
        <a:graphic>
          <a:graphicData uri="http://schemas.openxmlformats.org/drawingml/2006/table">
            <a:tbl>
              <a:tblPr firstRow="1" bandRow="1">
                <a:noFill/>
                <a:tableStyleId>{9F87E4BD-2CAB-478F-91B3-1ABFC8828192}</a:tableStyleId>
              </a:tblPr>
              <a:tblGrid>
                <a:gridCol w="3354675">
                  <a:extLst>
                    <a:ext uri="{9D8B030D-6E8A-4147-A177-3AD203B41FA5}">
                      <a16:colId xmlns:a16="http://schemas.microsoft.com/office/drawing/2014/main" val="20000"/>
                    </a:ext>
                  </a:extLst>
                </a:gridCol>
                <a:gridCol w="6743575">
                  <a:extLst>
                    <a:ext uri="{9D8B030D-6E8A-4147-A177-3AD203B41FA5}">
                      <a16:colId xmlns:a16="http://schemas.microsoft.com/office/drawing/2014/main" val="20001"/>
                    </a:ext>
                  </a:extLst>
                </a:gridCol>
              </a:tblGrid>
              <a:tr h="399775">
                <a:tc>
                  <a:txBody>
                    <a:bodyPr/>
                    <a:lstStyle/>
                    <a:p>
                      <a:pPr marL="0" marR="0" lvl="0" indent="0" algn="ctr" rtl="0">
                        <a:spcBef>
                          <a:spcPts val="0"/>
                        </a:spcBef>
                        <a:spcAft>
                          <a:spcPts val="0"/>
                        </a:spcAft>
                        <a:buNone/>
                      </a:pPr>
                      <a:r>
                        <a:rPr lang="es" sz="1800" dirty="0"/>
                        <a:t>Necesidad en materia de gestión de la higiene menstrual</a:t>
                      </a:r>
                      <a:endParaRPr sz="1800" dirty="0">
                        <a:latin typeface="Arial"/>
                        <a:ea typeface="Arial"/>
                        <a:cs typeface="Arial"/>
                        <a:sym typeface="Arial"/>
                      </a:endParaRPr>
                    </a:p>
                  </a:txBody>
                  <a:tcPr marL="91450" marR="91450" marT="45725" marB="45725">
                    <a:solidFill>
                      <a:schemeClr val="dk1"/>
                    </a:solidFill>
                  </a:tcPr>
                </a:tc>
                <a:tc>
                  <a:txBody>
                    <a:bodyPr/>
                    <a:lstStyle/>
                    <a:p>
                      <a:pPr marL="0" marR="0" lvl="0" indent="0" algn="ctr" rtl="0">
                        <a:spcBef>
                          <a:spcPts val="0"/>
                        </a:spcBef>
                        <a:spcAft>
                          <a:spcPts val="0"/>
                        </a:spcAft>
                        <a:buNone/>
                      </a:pPr>
                      <a:r>
                        <a:rPr lang="es" sz="1800" dirty="0"/>
                        <a:t>Soluciones de WASH en centros de salud</a:t>
                      </a:r>
                      <a:endParaRPr sz="1800" dirty="0">
                        <a:latin typeface="Arial"/>
                        <a:ea typeface="Arial"/>
                        <a:cs typeface="Arial"/>
                        <a:sym typeface="Arial"/>
                      </a:endParaRPr>
                    </a:p>
                  </a:txBody>
                  <a:tcPr marL="91450" marR="91450" marT="45725" marB="45725">
                    <a:solidFill>
                      <a:schemeClr val="dk1"/>
                    </a:solidFill>
                  </a:tcPr>
                </a:tc>
                <a:extLst>
                  <a:ext uri="{0D108BD9-81ED-4DB2-BD59-A6C34878D82A}">
                    <a16:rowId xmlns:a16="http://schemas.microsoft.com/office/drawing/2014/main" val="10000"/>
                  </a:ext>
                </a:extLst>
              </a:tr>
              <a:tr h="690025">
                <a:tc>
                  <a:txBody>
                    <a:bodyPr/>
                    <a:lstStyle/>
                    <a:p>
                      <a:pPr marL="0" marR="0" lvl="0" indent="0" algn="l" rtl="0">
                        <a:spcBef>
                          <a:spcPts val="0"/>
                        </a:spcBef>
                        <a:spcAft>
                          <a:spcPts val="0"/>
                        </a:spcAft>
                        <a:buNone/>
                      </a:pPr>
                      <a:r>
                        <a:rPr lang="es" sz="1800"/>
                        <a:t>Lavarse el cuerpo y las manos en privado</a:t>
                      </a:r>
                      <a:endParaRPr sz="1800">
                        <a:latin typeface="Arial"/>
                        <a:ea typeface="Arial"/>
                        <a:cs typeface="Arial"/>
                        <a:sym typeface="Arial"/>
                      </a:endParaRPr>
                    </a:p>
                  </a:txBody>
                  <a:tcPr marL="91450" marR="91450" marT="45725" marB="45725"/>
                </a:tc>
                <a:tc>
                  <a:txBody>
                    <a:bodyPr/>
                    <a:lstStyle/>
                    <a:p>
                      <a:pPr marL="0" marR="0" lvl="0" indent="0" algn="l" rtl="0">
                        <a:spcBef>
                          <a:spcPts val="0"/>
                        </a:spcBef>
                        <a:spcAft>
                          <a:spcPts val="0"/>
                        </a:spcAft>
                        <a:buNone/>
                      </a:pPr>
                      <a:r>
                        <a:rPr lang="es" sz="1800" dirty="0"/>
                        <a:t>Baños de mujeres con pestillo que garanticen la intimidad </a:t>
                      </a:r>
                      <a:endParaRPr sz="1800" dirty="0">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690025">
                <a:tc>
                  <a:txBody>
                    <a:bodyPr/>
                    <a:lstStyle/>
                    <a:p>
                      <a:pPr marL="0" marR="0" lvl="0" indent="0" algn="l" rtl="0">
                        <a:lnSpc>
                          <a:spcPct val="100000"/>
                        </a:lnSpc>
                        <a:spcBef>
                          <a:spcPts val="0"/>
                        </a:spcBef>
                        <a:spcAft>
                          <a:spcPts val="0"/>
                        </a:spcAft>
                        <a:buClr>
                          <a:schemeClr val="dk1"/>
                        </a:buClr>
                        <a:buSzPts val="2200"/>
                        <a:buFont typeface="Calibri"/>
                        <a:buNone/>
                      </a:pPr>
                      <a:r>
                        <a:rPr lang="es" sz="1800" dirty="0"/>
                        <a:t>Cambiarse la compresa u otros productos menstruales en privado</a:t>
                      </a:r>
                      <a:endParaRPr sz="1800" dirty="0">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2200"/>
                        <a:buFont typeface="Calibri"/>
                        <a:buNone/>
                      </a:pPr>
                      <a:r>
                        <a:rPr lang="es" sz="1800" dirty="0"/>
                        <a:t>El baño cuenta con agua o papel higiénico para limpiarse</a:t>
                      </a:r>
                      <a:endParaRPr sz="1800" dirty="0">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r h="1577175">
                <a:tc>
                  <a:txBody>
                    <a:bodyPr/>
                    <a:lstStyle/>
                    <a:p>
                      <a:pPr marL="0" marR="0" lvl="0" indent="0" algn="l" rtl="0">
                        <a:spcBef>
                          <a:spcPts val="0"/>
                        </a:spcBef>
                        <a:spcAft>
                          <a:spcPts val="0"/>
                        </a:spcAft>
                        <a:buNone/>
                      </a:pPr>
                      <a:r>
                        <a:rPr lang="es" sz="1800"/>
                        <a:t>Limpiar o desechar los productos usados</a:t>
                      </a:r>
                      <a:endParaRPr sz="1800">
                        <a:latin typeface="Arial"/>
                        <a:ea typeface="Arial"/>
                        <a:cs typeface="Arial"/>
                        <a:sym typeface="Arial"/>
                      </a:endParaRPr>
                    </a:p>
                  </a:txBody>
                  <a:tcPr marL="91450" marR="91450" marT="45725" marB="45725"/>
                </a:tc>
                <a:tc>
                  <a:txBody>
                    <a:bodyPr/>
                    <a:lstStyle/>
                    <a:p>
                      <a:pPr marL="0" marR="0" lvl="0" indent="0" algn="l" rtl="0">
                        <a:spcBef>
                          <a:spcPts val="0"/>
                        </a:spcBef>
                        <a:spcAft>
                          <a:spcPts val="0"/>
                        </a:spcAft>
                        <a:buNone/>
                      </a:pPr>
                      <a:r>
                        <a:rPr lang="es" sz="1800" dirty="0"/>
                        <a:t>Baños o aseos con pestillo y agua que garanticen la intimidad</a:t>
                      </a:r>
                      <a:endParaRPr sz="1800" dirty="0"/>
                    </a:p>
                    <a:p>
                      <a:pPr marL="0" marR="0" lvl="0" indent="0" algn="l" rtl="0">
                        <a:spcBef>
                          <a:spcPts val="0"/>
                        </a:spcBef>
                        <a:spcAft>
                          <a:spcPts val="0"/>
                        </a:spcAft>
                        <a:buNone/>
                      </a:pPr>
                      <a:r>
                        <a:rPr lang="es" sz="1800" dirty="0"/>
                        <a:t>Papelera dentro del cubículo</a:t>
                      </a:r>
                      <a:endParaRPr sz="1800" dirty="0"/>
                    </a:p>
                    <a:p>
                      <a:pPr marL="0" marR="0" lvl="0" indent="0" algn="l" rtl="0">
                        <a:spcBef>
                          <a:spcPts val="0"/>
                        </a:spcBef>
                        <a:spcAft>
                          <a:spcPts val="0"/>
                        </a:spcAft>
                        <a:buNone/>
                      </a:pPr>
                      <a:r>
                        <a:rPr lang="es" sz="1800" dirty="0"/>
                        <a:t>Sistema de gestión de los desechos para vaciar las papeleras y eliminar de forma segura los productos usados</a:t>
                      </a:r>
                      <a:endParaRPr sz="1800" dirty="0">
                        <a:latin typeface="Arial"/>
                        <a:ea typeface="Arial"/>
                        <a:cs typeface="Arial"/>
                        <a:sym typeface="Arial"/>
                      </a:endParaRPr>
                    </a:p>
                  </a:txBody>
                  <a:tcPr marL="91450" marR="91450" marT="45725" marB="45725"/>
                </a:tc>
                <a:extLst>
                  <a:ext uri="{0D108BD9-81ED-4DB2-BD59-A6C34878D82A}">
                    <a16:rowId xmlns:a16="http://schemas.microsoft.com/office/drawing/2014/main" val="10003"/>
                  </a:ext>
                </a:extLst>
              </a:tr>
              <a:tr h="985725">
                <a:tc>
                  <a:txBody>
                    <a:bodyPr/>
                    <a:lstStyle/>
                    <a:p>
                      <a:pPr marL="0" marR="0" lvl="0" indent="0" algn="l" rtl="0">
                        <a:spcBef>
                          <a:spcPts val="0"/>
                        </a:spcBef>
                        <a:spcAft>
                          <a:spcPts val="0"/>
                        </a:spcAft>
                        <a:buNone/>
                      </a:pPr>
                      <a:r>
                        <a:rPr lang="es" sz="1800" dirty="0"/>
                        <a:t>Entorno positivo y respetuoso</a:t>
                      </a:r>
                      <a:endParaRPr sz="1800" dirty="0">
                        <a:latin typeface="Arial"/>
                        <a:ea typeface="Arial"/>
                        <a:cs typeface="Arial"/>
                        <a:sym typeface="Arial"/>
                      </a:endParaRPr>
                    </a:p>
                  </a:txBody>
                  <a:tcPr marL="91450" marR="91450" marT="45725" marB="45725"/>
                </a:tc>
                <a:tc>
                  <a:txBody>
                    <a:bodyPr/>
                    <a:lstStyle/>
                    <a:p>
                      <a:pPr marL="0" marR="0" lvl="0" indent="0" algn="l" rtl="0">
                        <a:spcBef>
                          <a:spcPts val="0"/>
                        </a:spcBef>
                        <a:spcAft>
                          <a:spcPts val="0"/>
                        </a:spcAft>
                        <a:buNone/>
                      </a:pPr>
                      <a:r>
                        <a:rPr lang="es" sz="1800" dirty="0"/>
                        <a:t>Los equipos del WASH FIT incluyen a mujeres que participan en las evaluaciones y ponen en común sus necesidades en materia de higiene menstrual</a:t>
                      </a:r>
                      <a:endParaRPr sz="1800" dirty="0">
                        <a:latin typeface="Arial"/>
                        <a:ea typeface="Arial"/>
                        <a:cs typeface="Arial"/>
                        <a:sym typeface="Arial"/>
                      </a:endParaRPr>
                    </a:p>
                  </a:txBody>
                  <a:tcPr marL="91450" marR="91450" marT="45725" marB="45725"/>
                </a:tc>
                <a:extLst>
                  <a:ext uri="{0D108BD9-81ED-4DB2-BD59-A6C34878D82A}">
                    <a16:rowId xmlns:a16="http://schemas.microsoft.com/office/drawing/2014/main" val="10004"/>
                  </a:ext>
                </a:extLst>
              </a:tr>
            </a:tbl>
          </a:graphicData>
        </a:graphic>
      </p:graphicFrame>
      <p:sp>
        <p:nvSpPr>
          <p:cNvPr id="656" name="Google Shape;656;p47"/>
          <p:cNvSpPr txBox="1"/>
          <p:nvPr/>
        </p:nvSpPr>
        <p:spPr>
          <a:xfrm>
            <a:off x="6803136" y="0"/>
            <a:ext cx="5022738" cy="1785104"/>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200" dirty="0">
                <a:solidFill>
                  <a:schemeClr val="dk1"/>
                </a:solidFill>
                <a:latin typeface="Arial"/>
                <a:ea typeface="Arial"/>
                <a:cs typeface="Arial"/>
                <a:sym typeface="Arial"/>
              </a:rPr>
              <a:t>Indicador del WASH FIT:</a:t>
            </a:r>
            <a:endParaRPr dirty="0"/>
          </a:p>
          <a:p>
            <a:pPr marL="0" marR="0" lvl="0" indent="0" algn="l" rtl="0">
              <a:spcBef>
                <a:spcPts val="0"/>
              </a:spcBef>
              <a:spcAft>
                <a:spcPts val="0"/>
              </a:spcAft>
              <a:buNone/>
            </a:pPr>
            <a:r>
              <a:rPr lang="es" sz="2200" dirty="0">
                <a:solidFill>
                  <a:schemeClr val="dk1"/>
                </a:solidFill>
                <a:latin typeface="Arial"/>
                <a:ea typeface="Arial"/>
                <a:cs typeface="Arial"/>
                <a:sym typeface="Arial"/>
              </a:rPr>
              <a:t>S_6: Al menos un retrete mejorado y utilizable dispone de los medios para cubrir las necesidades en materia de gestión de la higiene menstrual</a:t>
            </a:r>
            <a:endParaRPr sz="2200" dirty="0">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48"/>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26</a:t>
            </a:fld>
            <a:endParaRPr/>
          </a:p>
        </p:txBody>
      </p:sp>
      <p:sp>
        <p:nvSpPr>
          <p:cNvPr id="665" name="Google Shape;665;p48"/>
          <p:cNvSpPr txBox="1"/>
          <p:nvPr/>
        </p:nvSpPr>
        <p:spPr>
          <a:xfrm>
            <a:off x="4670948" y="5425852"/>
            <a:ext cx="2464242" cy="276999"/>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1200">
                <a:solidFill>
                  <a:schemeClr val="lt1"/>
                </a:solidFill>
                <a:latin typeface="Calibri"/>
                <a:ea typeface="Calibri"/>
                <a:cs typeface="Calibri"/>
                <a:sym typeface="Calibri"/>
              </a:rPr>
              <a:t>OMS Filipinas/Sebastian Liste </a:t>
            </a:r>
            <a:endParaRPr/>
          </a:p>
        </p:txBody>
      </p:sp>
      <p:pic>
        <p:nvPicPr>
          <p:cNvPr id="666" name="Google Shape;666;p48"/>
          <p:cNvPicPr preferRelativeResize="0"/>
          <p:nvPr/>
        </p:nvPicPr>
        <p:blipFill rotWithShape="1">
          <a:blip r:embed="rId3">
            <a:alphaModFix/>
          </a:blip>
          <a:srcRect/>
          <a:stretch/>
        </p:blipFill>
        <p:spPr>
          <a:xfrm>
            <a:off x="252233" y="3889512"/>
            <a:ext cx="6632517" cy="2921150"/>
          </a:xfrm>
          <a:prstGeom prst="rect">
            <a:avLst/>
          </a:prstGeom>
          <a:noFill/>
          <a:ln>
            <a:noFill/>
          </a:ln>
        </p:spPr>
      </p:pic>
      <p:pic>
        <p:nvPicPr>
          <p:cNvPr id="667" name="Google Shape;667;p48"/>
          <p:cNvPicPr preferRelativeResize="0"/>
          <p:nvPr/>
        </p:nvPicPr>
        <p:blipFill rotWithShape="1">
          <a:blip r:embed="rId4">
            <a:alphaModFix/>
          </a:blip>
          <a:srcRect/>
          <a:stretch/>
        </p:blipFill>
        <p:spPr>
          <a:xfrm>
            <a:off x="6884750" y="3889512"/>
            <a:ext cx="2921150" cy="2921150"/>
          </a:xfrm>
          <a:prstGeom prst="rect">
            <a:avLst/>
          </a:prstGeom>
          <a:noFill/>
          <a:ln>
            <a:noFill/>
          </a:ln>
        </p:spPr>
      </p:pic>
      <p:sp>
        <p:nvSpPr>
          <p:cNvPr id="668" name="Google Shape;668;p48"/>
          <p:cNvSpPr txBox="1"/>
          <p:nvPr/>
        </p:nvSpPr>
        <p:spPr>
          <a:xfrm>
            <a:off x="697424" y="145111"/>
            <a:ext cx="9931930" cy="707886"/>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4000" b="1">
                <a:solidFill>
                  <a:srgbClr val="00B0F0"/>
                </a:solidFill>
                <a:latin typeface="Arial"/>
                <a:ea typeface="Arial"/>
                <a:cs typeface="Arial"/>
                <a:sym typeface="Arial"/>
              </a:rPr>
              <a:t>Mejoras sencillas y de bajo costo</a:t>
            </a:r>
            <a:endParaRPr/>
          </a:p>
        </p:txBody>
      </p:sp>
      <p:sp>
        <p:nvSpPr>
          <p:cNvPr id="669" name="Google Shape;669;p48"/>
          <p:cNvSpPr txBox="1"/>
          <p:nvPr/>
        </p:nvSpPr>
        <p:spPr>
          <a:xfrm>
            <a:off x="1086184" y="927726"/>
            <a:ext cx="6371059" cy="2677656"/>
          </a:xfrm>
          <a:prstGeom prst="rect">
            <a:avLst/>
          </a:prstGeom>
          <a:noFill/>
          <a:ln>
            <a:noFill/>
          </a:ln>
        </p:spPr>
        <p:txBody>
          <a:bodyPr spcFirstLastPara="1" wrap="square" lIns="91425" tIns="45700" rIns="91425" bIns="45700" rtlCol="0" anchor="t" anchorCtr="0">
            <a:spAutoFit/>
          </a:bodyPr>
          <a:lstStyle/>
          <a:p>
            <a:pPr marL="342900" marR="0" lvl="0" indent="-342900" algn="l" rtl="0">
              <a:spcBef>
                <a:spcPts val="0"/>
              </a:spcBef>
              <a:spcAft>
                <a:spcPts val="0"/>
              </a:spcAft>
              <a:buClr>
                <a:schemeClr val="dk1"/>
              </a:buClr>
              <a:buSzPts val="2400"/>
              <a:buFont typeface="Arial"/>
              <a:buChar char="•"/>
            </a:pPr>
            <a:r>
              <a:rPr lang="es" sz="2400" dirty="0">
                <a:solidFill>
                  <a:schemeClr val="dk1"/>
                </a:solidFill>
                <a:latin typeface="Arial"/>
                <a:ea typeface="Arial"/>
                <a:cs typeface="Arial"/>
                <a:sym typeface="Arial"/>
              </a:rPr>
              <a:t>Pasamanos </a:t>
            </a:r>
            <a:endParaRPr dirty="0"/>
          </a:p>
          <a:p>
            <a:pPr marL="342900" marR="0" lvl="0" indent="-342900" algn="l" rtl="0">
              <a:spcBef>
                <a:spcPts val="0"/>
              </a:spcBef>
              <a:spcAft>
                <a:spcPts val="0"/>
              </a:spcAft>
              <a:buClr>
                <a:schemeClr val="dk1"/>
              </a:buClr>
              <a:buSzPts val="2400"/>
              <a:buFont typeface="Arial"/>
              <a:buChar char="•"/>
            </a:pPr>
            <a:r>
              <a:rPr lang="es" sz="2400" dirty="0">
                <a:solidFill>
                  <a:schemeClr val="dk1"/>
                </a:solidFill>
                <a:latin typeface="Arial"/>
                <a:ea typeface="Arial"/>
                <a:cs typeface="Arial"/>
                <a:sym typeface="Arial"/>
              </a:rPr>
              <a:t>Asientos provisionales en los retretes</a:t>
            </a:r>
            <a:endParaRPr dirty="0"/>
          </a:p>
          <a:p>
            <a:pPr marL="342900" marR="0" lvl="0" indent="-342900" algn="l" rtl="0">
              <a:spcBef>
                <a:spcPts val="0"/>
              </a:spcBef>
              <a:spcAft>
                <a:spcPts val="0"/>
              </a:spcAft>
              <a:buClr>
                <a:schemeClr val="dk1"/>
              </a:buClr>
              <a:buSzPts val="2400"/>
              <a:buFont typeface="Arial"/>
              <a:buChar char="•"/>
            </a:pPr>
            <a:r>
              <a:rPr lang="es" sz="2400" dirty="0">
                <a:solidFill>
                  <a:schemeClr val="dk1"/>
                </a:solidFill>
                <a:latin typeface="Arial"/>
                <a:ea typeface="Arial"/>
                <a:cs typeface="Arial"/>
                <a:sym typeface="Arial"/>
              </a:rPr>
              <a:t>Papeleras dentro de los cubículos para desechar productos menstruales</a:t>
            </a:r>
            <a:endParaRPr dirty="0"/>
          </a:p>
          <a:p>
            <a:pPr marL="342900" marR="0" lvl="0" indent="-342900" algn="l" rtl="0">
              <a:spcBef>
                <a:spcPts val="0"/>
              </a:spcBef>
              <a:spcAft>
                <a:spcPts val="0"/>
              </a:spcAft>
              <a:buClr>
                <a:schemeClr val="dk1"/>
              </a:buClr>
              <a:buSzPts val="2400"/>
              <a:buFont typeface="Arial"/>
              <a:buChar char="•"/>
            </a:pPr>
            <a:r>
              <a:rPr lang="es" sz="2400" dirty="0">
                <a:solidFill>
                  <a:schemeClr val="dk1"/>
                </a:solidFill>
                <a:latin typeface="Arial"/>
                <a:ea typeface="Arial"/>
                <a:cs typeface="Arial"/>
                <a:sym typeface="Arial"/>
              </a:rPr>
              <a:t>Cuerdas para guiar a los usuarios por el camino</a:t>
            </a:r>
            <a:endParaRPr dirty="0"/>
          </a:p>
          <a:p>
            <a:pPr marL="342900" marR="0" lvl="0" indent="-342900" algn="l" rtl="0">
              <a:spcBef>
                <a:spcPts val="0"/>
              </a:spcBef>
              <a:spcAft>
                <a:spcPts val="0"/>
              </a:spcAft>
              <a:buClr>
                <a:schemeClr val="dk1"/>
              </a:buClr>
              <a:buSzPts val="2400"/>
              <a:buFont typeface="Arial"/>
              <a:buChar char="•"/>
            </a:pPr>
            <a:r>
              <a:rPr lang="es" sz="2400" dirty="0">
                <a:solidFill>
                  <a:schemeClr val="dk1"/>
                </a:solidFill>
                <a:latin typeface="Arial"/>
                <a:ea typeface="Arial"/>
                <a:cs typeface="Arial"/>
                <a:sym typeface="Arial"/>
              </a:rPr>
              <a:t>Señalización simple </a:t>
            </a:r>
            <a:endParaRPr dirty="0"/>
          </a:p>
        </p:txBody>
      </p:sp>
      <p:pic>
        <p:nvPicPr>
          <p:cNvPr id="670" name="Google Shape;670;p48"/>
          <p:cNvPicPr preferRelativeResize="0"/>
          <p:nvPr/>
        </p:nvPicPr>
        <p:blipFill rotWithShape="1">
          <a:blip r:embed="rId5">
            <a:alphaModFix/>
          </a:blip>
          <a:srcRect/>
          <a:stretch/>
        </p:blipFill>
        <p:spPr>
          <a:xfrm>
            <a:off x="7977367" y="852997"/>
            <a:ext cx="3962400" cy="306865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49"/>
          <p:cNvSpPr txBox="1">
            <a:spLocks noGrp="1"/>
          </p:cNvSpPr>
          <p:nvPr>
            <p:ph type="ctrTitle"/>
          </p:nvPr>
        </p:nvSpPr>
        <p:spPr>
          <a:xfrm>
            <a:off x="838200" y="807906"/>
            <a:ext cx="10515600" cy="3728534"/>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lt1"/>
              </a:buClr>
              <a:buSzPts val="8000"/>
              <a:buFont typeface="Arial Narrow"/>
              <a:buNone/>
            </a:pPr>
            <a:r>
              <a:rPr lang="es"/>
              <a:t>Seguimiento y aprendizaje</a:t>
            </a:r>
            <a:endParaRPr/>
          </a:p>
        </p:txBody>
      </p:sp>
      <p:sp>
        <p:nvSpPr>
          <p:cNvPr id="677" name="Google Shape;677;p49"/>
          <p:cNvSpPr txBox="1">
            <a:spLocks noGrp="1"/>
          </p:cNvSpPr>
          <p:nvPr>
            <p:ph type="subTitle" idx="1"/>
          </p:nvPr>
        </p:nvSpPr>
        <p:spPr>
          <a:xfrm>
            <a:off x="1524000" y="3887788"/>
            <a:ext cx="9144000" cy="1655762"/>
          </a:xfrm>
          <a:prstGeom prst="rect">
            <a:avLst/>
          </a:prstGeom>
          <a:noFill/>
          <a:ln>
            <a:noFill/>
          </a:ln>
        </p:spPr>
        <p:txBody>
          <a:bodyPr spcFirstLastPara="1" wrap="square" lIns="91425" tIns="45700" rIns="91425" bIns="45700" rtlCol="0" anchor="t" anchorCtr="0">
            <a:normAutofit/>
          </a:bodyPr>
          <a:lstStyle/>
          <a:p>
            <a:pPr marL="0" lvl="0" indent="0" algn="ctr" rtl="0">
              <a:lnSpc>
                <a:spcPct val="90000"/>
              </a:lnSpc>
              <a:spcBef>
                <a:spcPts val="0"/>
              </a:spcBef>
              <a:spcAft>
                <a:spcPts val="0"/>
              </a:spcAft>
              <a:buClr>
                <a:schemeClr val="lt2"/>
              </a:buClr>
              <a:buSzPts val="3200"/>
              <a:buNone/>
            </a:pPr>
            <a:r>
              <a:rPr lang="es" sz="3200"/>
              <a:t>Fase 5: Seguimiento de los cambios, reflexión y adaptación</a:t>
            </a:r>
            <a:endParaRPr sz="3200"/>
          </a:p>
          <a:p>
            <a:pPr marL="0" lvl="0" indent="0" algn="ctr" rtl="0">
              <a:lnSpc>
                <a:spcPct val="90000"/>
              </a:lnSpc>
              <a:spcBef>
                <a:spcPts val="1000"/>
              </a:spcBef>
              <a:spcAft>
                <a:spcPts val="0"/>
              </a:spcAft>
              <a:buClr>
                <a:schemeClr val="lt2"/>
              </a:buClr>
              <a:buSzPts val="3200"/>
              <a:buNone/>
            </a:pPr>
            <a:endParaRPr sz="3200"/>
          </a:p>
        </p:txBody>
      </p:sp>
      <p:sp>
        <p:nvSpPr>
          <p:cNvPr id="678" name="Google Shape;678;p49"/>
          <p:cNvSpPr txBox="1">
            <a:spLocks noGrp="1"/>
          </p:cNvSpPr>
          <p:nvPr>
            <p:ph type="sldNum" idx="12"/>
          </p:nvPr>
        </p:nvSpPr>
        <p:spPr>
          <a:xfrm>
            <a:off x="5861098" y="6356350"/>
            <a:ext cx="469804"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sz="1000">
                <a:solidFill>
                  <a:schemeClr val="lt2"/>
                </a:solidFill>
                <a:latin typeface="Arial"/>
                <a:ea typeface="Arial"/>
                <a:cs typeface="Arial"/>
                <a:sym typeface="Arial"/>
              </a:rPr>
              <a:t>27</a:t>
            </a:fld>
            <a:endParaRPr sz="1000">
              <a:solidFill>
                <a:schemeClr val="lt2"/>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50"/>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28</a:t>
            </a:fld>
            <a:endParaRPr/>
          </a:p>
        </p:txBody>
      </p:sp>
      <p:sp>
        <p:nvSpPr>
          <p:cNvPr id="687" name="Google Shape;687;p50"/>
          <p:cNvSpPr txBox="1"/>
          <p:nvPr/>
        </p:nvSpPr>
        <p:spPr>
          <a:xfrm>
            <a:off x="4670948" y="5425852"/>
            <a:ext cx="2464242" cy="276999"/>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1200">
                <a:solidFill>
                  <a:schemeClr val="lt1"/>
                </a:solidFill>
                <a:latin typeface="Calibri"/>
                <a:ea typeface="Calibri"/>
                <a:cs typeface="Calibri"/>
                <a:sym typeface="Calibri"/>
              </a:rPr>
              <a:t>OMS Filipinas/Sebastian Liste </a:t>
            </a:r>
            <a:endParaRPr/>
          </a:p>
        </p:txBody>
      </p:sp>
      <p:sp>
        <p:nvSpPr>
          <p:cNvPr id="688" name="Google Shape;688;p50"/>
          <p:cNvSpPr/>
          <p:nvPr/>
        </p:nvSpPr>
        <p:spPr>
          <a:xfrm>
            <a:off x="4878530" y="673033"/>
            <a:ext cx="4712994" cy="1628263"/>
          </a:xfrm>
          <a:prstGeom prst="roundRect">
            <a:avLst>
              <a:gd name="adj" fmla="val 16667"/>
            </a:avLst>
          </a:prstGeom>
          <a:noFill/>
          <a:ln>
            <a:noFill/>
          </a:ln>
        </p:spPr>
        <p:txBody>
          <a:bodyPr spcFirstLastPara="1" wrap="square" lIns="91425" tIns="45700" rIns="91425" bIns="45700" rtlCol="0" anchor="t" anchorCtr="0">
            <a:noAutofit/>
          </a:bodyPr>
          <a:lstStyle/>
          <a:p>
            <a:pPr marL="0" marR="0" lvl="0" indent="0" algn="ctr" rtl="0">
              <a:lnSpc>
                <a:spcPct val="90000"/>
              </a:lnSpc>
              <a:spcBef>
                <a:spcPts val="0"/>
              </a:spcBef>
              <a:spcAft>
                <a:spcPts val="0"/>
              </a:spcAft>
              <a:buClr>
                <a:srgbClr val="00B0F0"/>
              </a:buClr>
              <a:buSzPts val="3600"/>
              <a:buFont typeface="Arial Narrow"/>
              <a:buNone/>
            </a:pPr>
            <a:r>
              <a:rPr lang="es" sz="3600" b="1" i="0" dirty="0">
                <a:solidFill>
                  <a:srgbClr val="00B0F0"/>
                </a:solidFill>
                <a:latin typeface="Arial Narrow"/>
                <a:ea typeface="Arial Narrow"/>
                <a:cs typeface="Arial Narrow"/>
                <a:sym typeface="Arial Narrow"/>
              </a:rPr>
              <a:t>Recurso práctico: la escala de la participación</a:t>
            </a:r>
            <a:endParaRPr sz="3600" b="1" i="0" dirty="0">
              <a:solidFill>
                <a:srgbClr val="00B0F0"/>
              </a:solidFill>
              <a:latin typeface="Arial Narrow"/>
              <a:ea typeface="Arial Narrow"/>
              <a:cs typeface="Arial Narrow"/>
              <a:sym typeface="Arial Narrow"/>
            </a:endParaRPr>
          </a:p>
        </p:txBody>
      </p:sp>
      <p:pic>
        <p:nvPicPr>
          <p:cNvPr id="689" name="Google Shape;689;p50"/>
          <p:cNvPicPr preferRelativeResize="0"/>
          <p:nvPr/>
        </p:nvPicPr>
        <p:blipFill rotWithShape="1">
          <a:blip r:embed="rId3">
            <a:alphaModFix/>
          </a:blip>
          <a:srcRect l="5507" t="21496"/>
          <a:stretch/>
        </p:blipFill>
        <p:spPr>
          <a:xfrm>
            <a:off x="3043900" y="2309122"/>
            <a:ext cx="9301451" cy="4548878"/>
          </a:xfrm>
          <a:prstGeom prst="rect">
            <a:avLst/>
          </a:prstGeom>
          <a:noFill/>
          <a:ln>
            <a:noFill/>
          </a:ln>
        </p:spPr>
      </p:pic>
      <p:sp>
        <p:nvSpPr>
          <p:cNvPr id="690" name="Google Shape;690;p50"/>
          <p:cNvSpPr/>
          <p:nvPr/>
        </p:nvSpPr>
        <p:spPr>
          <a:xfrm>
            <a:off x="512718" y="488093"/>
            <a:ext cx="4665737" cy="4137173"/>
          </a:xfrm>
          <a:prstGeom prst="roundRect">
            <a:avLst>
              <a:gd name="adj" fmla="val 5618"/>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rtlCol="0" anchor="t" anchorCtr="0">
            <a:noAutofit/>
          </a:bodyPr>
          <a:lstStyle/>
          <a:p>
            <a:pPr marL="0" marR="0" lvl="0" indent="0" algn="l" rtl="0">
              <a:spcBef>
                <a:spcPts val="0"/>
              </a:spcBef>
              <a:spcAft>
                <a:spcPts val="0"/>
              </a:spcAft>
              <a:buNone/>
            </a:pPr>
            <a:r>
              <a:rPr lang="es" sz="2000" dirty="0">
                <a:solidFill>
                  <a:schemeClr val="dk1"/>
                </a:solidFill>
                <a:latin typeface="Arial"/>
                <a:ea typeface="Arial"/>
                <a:cs typeface="Arial"/>
                <a:sym typeface="Arial"/>
              </a:rPr>
              <a:t>Intercambio de ideas por parejas:</a:t>
            </a:r>
            <a:endParaRPr sz="2000" dirty="0"/>
          </a:p>
          <a:p>
            <a:pPr marL="0" marR="0" lvl="0" indent="0" algn="l" rtl="0">
              <a:spcBef>
                <a:spcPts val="0"/>
              </a:spcBef>
              <a:spcAft>
                <a:spcPts val="0"/>
              </a:spcAft>
              <a:buNone/>
            </a:pPr>
            <a:endParaRPr sz="2000" dirty="0">
              <a:solidFill>
                <a:schemeClr val="dk1"/>
              </a:solidFill>
              <a:latin typeface="Arial"/>
              <a:ea typeface="Arial"/>
              <a:cs typeface="Arial"/>
              <a:sym typeface="Arial"/>
            </a:endParaRPr>
          </a:p>
          <a:p>
            <a:pPr marL="171450" marR="0" lvl="0" indent="-171450" algn="l" rtl="0">
              <a:spcBef>
                <a:spcPts val="0"/>
              </a:spcBef>
              <a:spcAft>
                <a:spcPts val="0"/>
              </a:spcAft>
              <a:buClr>
                <a:schemeClr val="dk1"/>
              </a:buClr>
              <a:buSzPts val="2400"/>
              <a:buFont typeface="Arial"/>
              <a:buChar char="•"/>
            </a:pPr>
            <a:r>
              <a:rPr lang="es" sz="2000" dirty="0">
                <a:solidFill>
                  <a:schemeClr val="dk1"/>
                </a:solidFill>
                <a:latin typeface="Arial"/>
                <a:ea typeface="Arial"/>
                <a:cs typeface="Arial"/>
                <a:sym typeface="Arial"/>
              </a:rPr>
              <a:t>Imaginen que se organiza una reunión del equipo del WASH FIT:</a:t>
            </a:r>
            <a:endParaRPr sz="2000" dirty="0"/>
          </a:p>
          <a:p>
            <a:pPr marL="171450" marR="0" lvl="0" indent="-171450" algn="l" rtl="0">
              <a:spcBef>
                <a:spcPts val="0"/>
              </a:spcBef>
              <a:spcAft>
                <a:spcPts val="0"/>
              </a:spcAft>
              <a:buClr>
                <a:schemeClr val="dk1"/>
              </a:buClr>
              <a:buSzPts val="2400"/>
              <a:buFont typeface="Arial"/>
              <a:buChar char="•"/>
            </a:pPr>
            <a:r>
              <a:rPr lang="es" sz="2000" dirty="0">
                <a:solidFill>
                  <a:schemeClr val="dk1"/>
                </a:solidFill>
                <a:latin typeface="Arial"/>
                <a:ea typeface="Arial"/>
                <a:cs typeface="Arial"/>
                <a:sym typeface="Arial"/>
              </a:rPr>
              <a:t>¿Qué lugar ocuparían los asistentes en la escala de participación según su puesto, género, edad, etc.?</a:t>
            </a:r>
            <a:endParaRPr sz="2000" dirty="0"/>
          </a:p>
          <a:p>
            <a:pPr marL="171450" marR="0" lvl="0" indent="-171450" algn="l" rtl="0">
              <a:spcBef>
                <a:spcPts val="0"/>
              </a:spcBef>
              <a:spcAft>
                <a:spcPts val="0"/>
              </a:spcAft>
              <a:buClr>
                <a:schemeClr val="dk1"/>
              </a:buClr>
              <a:buSzPts val="2400"/>
              <a:buFont typeface="Arial"/>
              <a:buChar char="•"/>
            </a:pPr>
            <a:r>
              <a:rPr lang="es" sz="2000" dirty="0">
                <a:solidFill>
                  <a:schemeClr val="dk1"/>
                </a:solidFill>
                <a:latin typeface="Arial"/>
                <a:ea typeface="Arial"/>
                <a:cs typeface="Arial"/>
                <a:sym typeface="Arial"/>
              </a:rPr>
              <a:t>¿Por qué les han asignado ese lugar?</a:t>
            </a:r>
            <a:endParaRPr sz="2000" dirty="0"/>
          </a:p>
          <a:p>
            <a:pPr marL="171450" marR="0" lvl="0" indent="-171450" algn="l" rtl="0">
              <a:spcBef>
                <a:spcPts val="0"/>
              </a:spcBef>
              <a:spcAft>
                <a:spcPts val="0"/>
              </a:spcAft>
              <a:buClr>
                <a:schemeClr val="dk1"/>
              </a:buClr>
              <a:buSzPts val="2400"/>
              <a:buFont typeface="Arial"/>
              <a:buChar char="•"/>
            </a:pPr>
            <a:r>
              <a:rPr lang="es" sz="2000" dirty="0">
                <a:solidFill>
                  <a:schemeClr val="dk1"/>
                </a:solidFill>
                <a:latin typeface="Arial"/>
                <a:ea typeface="Arial"/>
                <a:cs typeface="Arial"/>
                <a:sym typeface="Arial"/>
              </a:rPr>
              <a:t>¿Qué medidas puede tomar el facilitador para que los asistentes progresen en la escala?</a:t>
            </a:r>
            <a:endParaRPr sz="2000" dirty="0"/>
          </a:p>
        </p:txBody>
      </p:sp>
      <p:sp>
        <p:nvSpPr>
          <p:cNvPr id="691" name="Google Shape;691;p50"/>
          <p:cNvSpPr/>
          <p:nvPr/>
        </p:nvSpPr>
        <p:spPr>
          <a:xfrm>
            <a:off x="10452726" y="51244"/>
            <a:ext cx="1366790" cy="1990328"/>
          </a:xfrm>
          <a:prstGeom prst="roundRect">
            <a:avLst>
              <a:gd name="adj" fmla="val 10125"/>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92" name="Google Shape;692;p50"/>
          <p:cNvPicPr preferRelativeResize="0"/>
          <p:nvPr/>
        </p:nvPicPr>
        <p:blipFill rotWithShape="1">
          <a:blip r:embed="rId4">
            <a:alphaModFix/>
          </a:blip>
          <a:srcRect/>
          <a:stretch/>
        </p:blipFill>
        <p:spPr>
          <a:xfrm>
            <a:off x="10709735" y="135108"/>
            <a:ext cx="852771" cy="938389"/>
          </a:xfrm>
          <a:prstGeom prst="rect">
            <a:avLst/>
          </a:prstGeom>
          <a:noFill/>
          <a:ln>
            <a:noFill/>
          </a:ln>
        </p:spPr>
      </p:pic>
      <p:sp>
        <p:nvSpPr>
          <p:cNvPr id="693" name="Google Shape;693;p50"/>
          <p:cNvSpPr txBox="1"/>
          <p:nvPr/>
        </p:nvSpPr>
        <p:spPr>
          <a:xfrm>
            <a:off x="10452726" y="1208605"/>
            <a:ext cx="1366790" cy="832967"/>
          </a:xfrm>
          <a:prstGeom prst="rect">
            <a:avLst/>
          </a:prstGeom>
          <a:noFill/>
          <a:ln>
            <a:noFill/>
          </a:ln>
        </p:spPr>
        <p:txBody>
          <a:bodyPr spcFirstLastPara="1" wrap="square" lIns="100800" tIns="50400" rIns="100800" bIns="50400" rtlCol="0" anchor="t" anchorCtr="0">
            <a:normAutofit lnSpcReduction="10000"/>
          </a:bodyPr>
          <a:lstStyle/>
          <a:p>
            <a:pPr marL="0" marR="0" lvl="0" indent="0" algn="ctr" rtl="0">
              <a:lnSpc>
                <a:spcPct val="90000"/>
              </a:lnSpc>
              <a:spcBef>
                <a:spcPts val="0"/>
              </a:spcBef>
              <a:spcAft>
                <a:spcPts val="0"/>
              </a:spcAft>
              <a:buClr>
                <a:srgbClr val="002060"/>
              </a:buClr>
              <a:buSzPts val="2000"/>
              <a:buFont typeface="Arial"/>
              <a:buNone/>
            </a:pPr>
            <a:r>
              <a:rPr lang="es" sz="2000">
                <a:solidFill>
                  <a:srgbClr val="002060"/>
                </a:solidFill>
                <a:latin typeface="Arial"/>
                <a:ea typeface="Arial"/>
                <a:cs typeface="Arial"/>
                <a:sym typeface="Arial"/>
              </a:rPr>
              <a:t>Ejercicio de 5 minutos</a:t>
            </a:r>
            <a:endParaRPr/>
          </a:p>
        </p:txBody>
      </p:sp>
      <p:grpSp>
        <p:nvGrpSpPr>
          <p:cNvPr id="694" name="Google Shape;694;p50"/>
          <p:cNvGrpSpPr/>
          <p:nvPr/>
        </p:nvGrpSpPr>
        <p:grpSpPr>
          <a:xfrm>
            <a:off x="9131955" y="135108"/>
            <a:ext cx="1161098" cy="1171184"/>
            <a:chOff x="9555224" y="5116370"/>
            <a:chExt cx="1161098" cy="1171184"/>
          </a:xfrm>
        </p:grpSpPr>
        <p:pic>
          <p:nvPicPr>
            <p:cNvPr id="695" name="Google Shape;695;p50" descr="Shape&#10;&#10;Description automatically generated with low confidence"/>
            <p:cNvPicPr preferRelativeResize="0"/>
            <p:nvPr/>
          </p:nvPicPr>
          <p:blipFill rotWithShape="1">
            <a:blip r:embed="rId5">
              <a:alphaModFix/>
            </a:blip>
            <a:srcRect/>
            <a:stretch/>
          </p:blipFill>
          <p:spPr>
            <a:xfrm>
              <a:off x="9623552" y="5313519"/>
              <a:ext cx="1004243" cy="847983"/>
            </a:xfrm>
            <a:prstGeom prst="rect">
              <a:avLst/>
            </a:prstGeom>
            <a:noFill/>
            <a:ln>
              <a:noFill/>
            </a:ln>
          </p:spPr>
        </p:pic>
        <p:sp>
          <p:nvSpPr>
            <p:cNvPr id="696" name="Google Shape;696;p50"/>
            <p:cNvSpPr/>
            <p:nvPr/>
          </p:nvSpPr>
          <p:spPr>
            <a:xfrm>
              <a:off x="9555224" y="5116370"/>
              <a:ext cx="1161098" cy="1171184"/>
            </a:xfrm>
            <a:prstGeom prst="ellipse">
              <a:avLst/>
            </a:prstGeom>
            <a:noFill/>
            <a:ln w="19050" cap="flat" cmpd="sng">
              <a:solidFill>
                <a:srgbClr val="02020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51"/>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29</a:t>
            </a:fld>
            <a:endParaRPr/>
          </a:p>
        </p:txBody>
      </p:sp>
      <p:sp>
        <p:nvSpPr>
          <p:cNvPr id="705" name="Google Shape;705;p51"/>
          <p:cNvSpPr txBox="1"/>
          <p:nvPr/>
        </p:nvSpPr>
        <p:spPr>
          <a:xfrm>
            <a:off x="4670948" y="5425852"/>
            <a:ext cx="2464242" cy="276999"/>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1200">
                <a:solidFill>
                  <a:schemeClr val="lt1"/>
                </a:solidFill>
                <a:latin typeface="Calibri"/>
                <a:ea typeface="Calibri"/>
                <a:cs typeface="Calibri"/>
                <a:sym typeface="Calibri"/>
              </a:rPr>
              <a:t>OMS Filipinas/Sebastian Liste </a:t>
            </a:r>
            <a:endParaRPr/>
          </a:p>
        </p:txBody>
      </p:sp>
      <p:sp>
        <p:nvSpPr>
          <p:cNvPr id="706" name="Google Shape;706;p51"/>
          <p:cNvSpPr txBox="1"/>
          <p:nvPr/>
        </p:nvSpPr>
        <p:spPr>
          <a:xfrm>
            <a:off x="448916" y="135108"/>
            <a:ext cx="11294165" cy="1325563"/>
          </a:xfrm>
          <a:prstGeom prst="rect">
            <a:avLst/>
          </a:prstGeom>
          <a:noFill/>
          <a:ln>
            <a:noFill/>
          </a:ln>
        </p:spPr>
        <p:txBody>
          <a:bodyPr spcFirstLastPara="1" wrap="square" lIns="91425" tIns="45700" rIns="91425" bIns="45700" rtlCol="0" anchor="t" anchorCtr="0">
            <a:noAutofit/>
          </a:bodyPr>
          <a:lstStyle/>
          <a:p>
            <a:pPr marL="0" marR="0" lvl="0" indent="0" algn="ctr" rtl="0">
              <a:lnSpc>
                <a:spcPct val="90000"/>
              </a:lnSpc>
              <a:spcBef>
                <a:spcPts val="0"/>
              </a:spcBef>
              <a:spcAft>
                <a:spcPts val="0"/>
              </a:spcAft>
              <a:buClr>
                <a:srgbClr val="00B0F0"/>
              </a:buClr>
              <a:buSzPts val="4400"/>
              <a:buFont typeface="Arial Narrow"/>
              <a:buNone/>
            </a:pPr>
            <a:r>
              <a:rPr lang="es" sz="4400" b="1" i="0" dirty="0">
                <a:solidFill>
                  <a:srgbClr val="00B0F0"/>
                </a:solidFill>
                <a:latin typeface="Arial Narrow"/>
                <a:ea typeface="Arial Narrow"/>
                <a:cs typeface="Arial Narrow"/>
                <a:sym typeface="Arial Narrow"/>
              </a:rPr>
              <a:t>WASH FIT inclusivo y empoderante: lecciones clave</a:t>
            </a:r>
            <a:endParaRPr dirty="0"/>
          </a:p>
        </p:txBody>
      </p:sp>
      <p:pic>
        <p:nvPicPr>
          <p:cNvPr id="707" name="Google Shape;707;p51"/>
          <p:cNvPicPr preferRelativeResize="0"/>
          <p:nvPr/>
        </p:nvPicPr>
        <p:blipFill rotWithShape="1">
          <a:blip r:embed="rId3">
            <a:alphaModFix/>
          </a:blip>
          <a:srcRect/>
          <a:stretch/>
        </p:blipFill>
        <p:spPr>
          <a:xfrm>
            <a:off x="6228521" y="1428059"/>
            <a:ext cx="5737867" cy="407808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5"/>
          <p:cNvSpPr txBox="1">
            <a:spLocks noGrp="1"/>
          </p:cNvSpPr>
          <p:nvPr>
            <p:ph type="title"/>
          </p:nvPr>
        </p:nvSpPr>
        <p:spPr>
          <a:xfrm>
            <a:off x="838200" y="365125"/>
            <a:ext cx="10515600" cy="714375"/>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dk2"/>
              </a:buClr>
              <a:buSzPts val="4400"/>
              <a:buFont typeface="Arial Narrow"/>
              <a:buNone/>
            </a:pPr>
            <a:r>
              <a:rPr lang="es"/>
              <a:t>Objetivos de aprendizaje </a:t>
            </a:r>
            <a:endParaRPr/>
          </a:p>
        </p:txBody>
      </p:sp>
      <p:sp>
        <p:nvSpPr>
          <p:cNvPr id="207" name="Google Shape;207;p25"/>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3</a:t>
            </a:fld>
            <a:endParaRPr/>
          </a:p>
        </p:txBody>
      </p:sp>
      <p:sp>
        <p:nvSpPr>
          <p:cNvPr id="208" name="Google Shape;208;p25"/>
          <p:cNvSpPr txBox="1">
            <a:spLocks noGrp="1"/>
          </p:cNvSpPr>
          <p:nvPr>
            <p:ph type="body" idx="1"/>
          </p:nvPr>
        </p:nvSpPr>
        <p:spPr>
          <a:xfrm>
            <a:off x="892383" y="1216586"/>
            <a:ext cx="8672242" cy="5506306"/>
          </a:xfrm>
          <a:prstGeom prst="rect">
            <a:avLst/>
          </a:prstGeom>
          <a:noFill/>
          <a:ln>
            <a:noFill/>
          </a:ln>
        </p:spPr>
        <p:txBody>
          <a:bodyPr spcFirstLastPara="1" wrap="square" lIns="91425" tIns="45700" rIns="91425" bIns="45700" rtlCol="0" anchor="t" anchorCtr="0">
            <a:normAutofit/>
          </a:bodyPr>
          <a:lstStyle/>
          <a:p>
            <a:pPr marL="0" lvl="0" indent="0" algn="l" rtl="0">
              <a:lnSpc>
                <a:spcPct val="90000"/>
              </a:lnSpc>
              <a:spcBef>
                <a:spcPts val="0"/>
              </a:spcBef>
              <a:spcAft>
                <a:spcPts val="0"/>
              </a:spcAft>
              <a:buClr>
                <a:schemeClr val="dk1"/>
              </a:buClr>
              <a:buSzPts val="2400"/>
              <a:buNone/>
            </a:pPr>
            <a:r>
              <a:rPr lang="es" sz="2400"/>
              <a:t>Al terminar esta sesión, los participantes:</a:t>
            </a:r>
            <a:endParaRPr/>
          </a:p>
          <a:p>
            <a:pPr marL="457200" lvl="0" indent="-457200" algn="l" rtl="0">
              <a:lnSpc>
                <a:spcPct val="90000"/>
              </a:lnSpc>
              <a:spcBef>
                <a:spcPts val="1000"/>
              </a:spcBef>
              <a:spcAft>
                <a:spcPts val="0"/>
              </a:spcAft>
              <a:buClr>
                <a:schemeClr val="dk1"/>
              </a:buClr>
              <a:buSzPts val="2400"/>
              <a:buFont typeface="Calibri"/>
              <a:buAutoNum type="arabicPeriod"/>
            </a:pPr>
            <a:r>
              <a:rPr lang="es" sz="2400"/>
              <a:t>Entenderán cómo y por qué hay personas que sufren </a:t>
            </a:r>
            <a:r>
              <a:rPr lang="es" sz="2400" b="1"/>
              <a:t>exclusión y discriminación</a:t>
            </a:r>
            <a:r>
              <a:rPr lang="es" sz="2400"/>
              <a:t> como usuarias de establecimientos de salud</a:t>
            </a:r>
            <a:endParaRPr/>
          </a:p>
          <a:p>
            <a:pPr marL="457200" lvl="0" indent="-457200" algn="l" rtl="0">
              <a:lnSpc>
                <a:spcPct val="90000"/>
              </a:lnSpc>
              <a:spcBef>
                <a:spcPts val="1000"/>
              </a:spcBef>
              <a:spcAft>
                <a:spcPts val="0"/>
              </a:spcAft>
              <a:buClr>
                <a:schemeClr val="dk1"/>
              </a:buClr>
              <a:buSzPts val="2400"/>
              <a:buFont typeface="Calibri"/>
              <a:buAutoNum type="arabicPeriod"/>
            </a:pPr>
            <a:r>
              <a:rPr lang="es" sz="2400"/>
              <a:t>Estarán informados sobre cómo impulsar </a:t>
            </a:r>
            <a:r>
              <a:rPr lang="es" sz="2400" b="1"/>
              <a:t>la participación de las mujeres y las personas con discapacidad</a:t>
            </a:r>
            <a:r>
              <a:rPr lang="es" sz="2400"/>
              <a:t> a la hora de implantar el WASH FIT</a:t>
            </a:r>
            <a:endParaRPr sz="2400"/>
          </a:p>
          <a:p>
            <a:pPr marL="457200" lvl="0" indent="-457200" algn="l" rtl="0">
              <a:lnSpc>
                <a:spcPct val="90000"/>
              </a:lnSpc>
              <a:spcBef>
                <a:spcPts val="1000"/>
              </a:spcBef>
              <a:spcAft>
                <a:spcPts val="0"/>
              </a:spcAft>
              <a:buClr>
                <a:schemeClr val="dk1"/>
              </a:buClr>
              <a:buSzPts val="2400"/>
              <a:buFont typeface="Calibri"/>
              <a:buAutoNum type="arabicPeriod"/>
            </a:pPr>
            <a:r>
              <a:rPr lang="es" sz="2400"/>
              <a:t>Podrán explicar en qué consisten las </a:t>
            </a:r>
            <a:r>
              <a:rPr lang="es" sz="2400" b="1"/>
              <a:t>soluciones de WASH accesibles e inclusivas </a:t>
            </a:r>
            <a:r>
              <a:rPr lang="es" sz="2400"/>
              <a:t>de los centros sanitarios en el marco del modelo WASH FIT</a:t>
            </a:r>
            <a:endParaRPr sz="2400"/>
          </a:p>
          <a:p>
            <a:pPr marL="457200" lvl="0" indent="-457200" algn="l" rtl="0">
              <a:lnSpc>
                <a:spcPct val="90000"/>
              </a:lnSpc>
              <a:spcBef>
                <a:spcPts val="1000"/>
              </a:spcBef>
              <a:spcAft>
                <a:spcPts val="0"/>
              </a:spcAft>
              <a:buClr>
                <a:schemeClr val="dk1"/>
              </a:buClr>
              <a:buSzPts val="2400"/>
              <a:buFont typeface="Calibri"/>
              <a:buAutoNum type="arabicPeriod"/>
            </a:pPr>
            <a:r>
              <a:rPr lang="es" sz="2400"/>
              <a:t>Sabrán describir a grandes rasgos </a:t>
            </a:r>
            <a:r>
              <a:rPr lang="es" sz="2400" b="1"/>
              <a:t>el respaldo a la inclusión y al empoderamiento que prestan los indicadores del WASH FIT</a:t>
            </a:r>
            <a:r>
              <a:rPr lang="es" sz="2400"/>
              <a:t>, que engloban la infraestructura accesible y los procesos participativos </a:t>
            </a:r>
            <a:endParaRPr sz="2400"/>
          </a:p>
          <a:p>
            <a:pPr marL="525194" lvl="1" indent="0" algn="l" rtl="0">
              <a:lnSpc>
                <a:spcPct val="90000"/>
              </a:lnSpc>
              <a:spcBef>
                <a:spcPts val="5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000"/>
              <a:buFont typeface="Arial"/>
              <a:buNone/>
            </a:pPr>
            <a:endParaRPr/>
          </a:p>
        </p:txBody>
      </p:sp>
      <p:sp>
        <p:nvSpPr>
          <p:cNvPr id="209" name="Google Shape;209;p25"/>
          <p:cNvSpPr txBox="1"/>
          <p:nvPr/>
        </p:nvSpPr>
        <p:spPr>
          <a:xfrm>
            <a:off x="9400224" y="5176543"/>
            <a:ext cx="2225784" cy="769401"/>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2400" b="1" i="0" u="none" strike="noStrike" cap="none" dirty="0">
                <a:solidFill>
                  <a:schemeClr val="lt2"/>
                </a:solidFill>
                <a:latin typeface="Arial"/>
                <a:ea typeface="Arial"/>
                <a:cs typeface="Arial"/>
                <a:sym typeface="Arial"/>
              </a:rPr>
              <a:t>Trabajo </a:t>
            </a:r>
            <a:endParaRPr dirty="0"/>
          </a:p>
          <a:p>
            <a:pPr marL="0" marR="0" lvl="0" indent="0" algn="ctr" rtl="0">
              <a:spcBef>
                <a:spcPts val="0"/>
              </a:spcBef>
              <a:spcAft>
                <a:spcPts val="0"/>
              </a:spcAft>
              <a:buNone/>
            </a:pPr>
            <a:r>
              <a:rPr lang="es" sz="2000" b="1" i="0" u="none" strike="noStrike" cap="none" dirty="0">
                <a:solidFill>
                  <a:schemeClr val="lt2"/>
                </a:solidFill>
                <a:latin typeface="Arial"/>
                <a:ea typeface="Arial"/>
                <a:cs typeface="Arial"/>
                <a:sym typeface="Arial"/>
              </a:rPr>
              <a:t>en grupo </a:t>
            </a:r>
            <a:endParaRPr sz="2000" dirty="0"/>
          </a:p>
        </p:txBody>
      </p:sp>
      <p:sp>
        <p:nvSpPr>
          <p:cNvPr id="210" name="Google Shape;210;p25"/>
          <p:cNvSpPr txBox="1"/>
          <p:nvPr/>
        </p:nvSpPr>
        <p:spPr>
          <a:xfrm>
            <a:off x="9566376" y="2278301"/>
            <a:ext cx="1798436" cy="1323399"/>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2000" b="1" i="0" u="none" strike="noStrike" cap="none" dirty="0">
                <a:solidFill>
                  <a:schemeClr val="lt2"/>
                </a:solidFill>
                <a:latin typeface="Arial"/>
                <a:ea typeface="Arial"/>
                <a:cs typeface="Arial"/>
                <a:sym typeface="Arial"/>
              </a:rPr>
              <a:t>Relacionado con un ejemplo </a:t>
            </a:r>
            <a:endParaRPr sz="2000" dirty="0"/>
          </a:p>
          <a:p>
            <a:pPr marL="0" marR="0" lvl="0" indent="0" algn="ctr" rtl="0">
              <a:spcBef>
                <a:spcPts val="0"/>
              </a:spcBef>
              <a:spcAft>
                <a:spcPts val="0"/>
              </a:spcAft>
              <a:buNone/>
            </a:pPr>
            <a:r>
              <a:rPr lang="es" sz="2000" b="1" i="0" u="none" strike="noStrike" cap="none" dirty="0">
                <a:solidFill>
                  <a:schemeClr val="lt2"/>
                </a:solidFill>
                <a:latin typeface="Arial"/>
                <a:ea typeface="Arial"/>
                <a:cs typeface="Arial"/>
                <a:sym typeface="Arial"/>
              </a:rPr>
              <a:t>de país</a:t>
            </a:r>
            <a:endParaRPr sz="2000" dirty="0"/>
          </a:p>
        </p:txBody>
      </p:sp>
      <p:grpSp>
        <p:nvGrpSpPr>
          <p:cNvPr id="211" name="Google Shape;211;p25"/>
          <p:cNvGrpSpPr/>
          <p:nvPr/>
        </p:nvGrpSpPr>
        <p:grpSpPr>
          <a:xfrm>
            <a:off x="9882370" y="1173718"/>
            <a:ext cx="1255021" cy="987485"/>
            <a:chOff x="6769457" y="5116370"/>
            <a:chExt cx="1106024" cy="1171184"/>
          </a:xfrm>
        </p:grpSpPr>
        <p:pic>
          <p:nvPicPr>
            <p:cNvPr id="212" name="Google Shape;212;p25" descr="Shape&#10;&#10;Description automatically generated with low confidence"/>
            <p:cNvPicPr preferRelativeResize="0"/>
            <p:nvPr/>
          </p:nvPicPr>
          <p:blipFill rotWithShape="1">
            <a:blip r:embed="rId3">
              <a:alphaModFix/>
            </a:blip>
            <a:srcRect/>
            <a:stretch/>
          </p:blipFill>
          <p:spPr>
            <a:xfrm>
              <a:off x="6847514" y="5258958"/>
              <a:ext cx="1027967" cy="935628"/>
            </a:xfrm>
            <a:prstGeom prst="rect">
              <a:avLst/>
            </a:prstGeom>
            <a:noFill/>
            <a:ln>
              <a:noFill/>
            </a:ln>
          </p:spPr>
        </p:pic>
        <p:sp>
          <p:nvSpPr>
            <p:cNvPr id="213" name="Google Shape;213;p25"/>
            <p:cNvSpPr/>
            <p:nvPr/>
          </p:nvSpPr>
          <p:spPr>
            <a:xfrm>
              <a:off x="6769457" y="5116370"/>
              <a:ext cx="1027967" cy="1171184"/>
            </a:xfrm>
            <a:prstGeom prst="ellipse">
              <a:avLst/>
            </a:prstGeom>
            <a:noFill/>
            <a:ln w="19050" cap="flat" cmpd="sng">
              <a:solidFill>
                <a:srgbClr val="02020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214" name="Google Shape;214;p25"/>
          <p:cNvGrpSpPr/>
          <p:nvPr/>
        </p:nvGrpSpPr>
        <p:grpSpPr>
          <a:xfrm>
            <a:off x="9928553" y="3985176"/>
            <a:ext cx="1169127" cy="987485"/>
            <a:chOff x="9555224" y="5116370"/>
            <a:chExt cx="1161098" cy="1171184"/>
          </a:xfrm>
        </p:grpSpPr>
        <p:pic>
          <p:nvPicPr>
            <p:cNvPr id="215" name="Google Shape;215;p25" descr="Shape&#10;&#10;Description automatically generated with low confidence"/>
            <p:cNvPicPr preferRelativeResize="0"/>
            <p:nvPr/>
          </p:nvPicPr>
          <p:blipFill rotWithShape="1">
            <a:blip r:embed="rId4">
              <a:alphaModFix/>
            </a:blip>
            <a:srcRect/>
            <a:stretch/>
          </p:blipFill>
          <p:spPr>
            <a:xfrm>
              <a:off x="9623552" y="5313519"/>
              <a:ext cx="1004243" cy="847983"/>
            </a:xfrm>
            <a:prstGeom prst="rect">
              <a:avLst/>
            </a:prstGeom>
            <a:noFill/>
            <a:ln>
              <a:noFill/>
            </a:ln>
          </p:spPr>
        </p:pic>
        <p:sp>
          <p:nvSpPr>
            <p:cNvPr id="216" name="Google Shape;216;p25"/>
            <p:cNvSpPr/>
            <p:nvPr/>
          </p:nvSpPr>
          <p:spPr>
            <a:xfrm>
              <a:off x="9555224" y="5116370"/>
              <a:ext cx="1161098" cy="1171184"/>
            </a:xfrm>
            <a:prstGeom prst="ellipse">
              <a:avLst/>
            </a:prstGeom>
            <a:noFill/>
            <a:ln w="19050" cap="flat" cmpd="sng">
              <a:solidFill>
                <a:srgbClr val="02020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17" name="Google Shape;217;p25"/>
          <p:cNvSpPr txBox="1"/>
          <p:nvPr/>
        </p:nvSpPr>
        <p:spPr>
          <a:xfrm rot="-5400000">
            <a:off x="9453185" y="4120780"/>
            <a:ext cx="5012775" cy="461665"/>
          </a:xfrm>
          <a:prstGeom prst="rect">
            <a:avLst/>
          </a:prstGeom>
          <a:solidFill>
            <a:schemeClr val="dk1"/>
          </a:solid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2400" b="0" i="0" u="none" strike="noStrike" cap="none">
                <a:solidFill>
                  <a:schemeClr val="lt1"/>
                </a:solidFill>
                <a:latin typeface="Arial"/>
                <a:ea typeface="Arial"/>
                <a:cs typeface="Arial"/>
                <a:sym typeface="Arial"/>
              </a:rPr>
              <a:t>Presten atención a estos iconos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52"/>
          <p:cNvSpPr txBox="1">
            <a:spLocks noGrp="1"/>
          </p:cNvSpPr>
          <p:nvPr>
            <p:ph type="title"/>
          </p:nvPr>
        </p:nvSpPr>
        <p:spPr>
          <a:xfrm>
            <a:off x="0" y="4490772"/>
            <a:ext cx="5257800" cy="714375"/>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dk2"/>
              </a:buClr>
              <a:buSzPts val="6000"/>
              <a:buFont typeface="Arial Narrow"/>
              <a:buNone/>
            </a:pPr>
            <a:r>
              <a:rPr lang="es" sz="6000">
                <a:solidFill>
                  <a:schemeClr val="dk2"/>
                </a:solidFill>
              </a:rPr>
              <a:t>¿Alguna duda?</a:t>
            </a:r>
            <a:endParaRPr sz="6000">
              <a:solidFill>
                <a:schemeClr val="dk2"/>
              </a:solidFill>
            </a:endParaRPr>
          </a:p>
        </p:txBody>
      </p:sp>
      <p:sp>
        <p:nvSpPr>
          <p:cNvPr id="716" name="Google Shape;716;p52"/>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30</a:t>
            </a:fld>
            <a:endParaRPr/>
          </a:p>
        </p:txBody>
      </p:sp>
      <p:pic>
        <p:nvPicPr>
          <p:cNvPr id="717" name="Google Shape;717;p52"/>
          <p:cNvPicPr preferRelativeResize="0"/>
          <p:nvPr/>
        </p:nvPicPr>
        <p:blipFill rotWithShape="1">
          <a:blip r:embed="rId3">
            <a:alphaModFix/>
          </a:blip>
          <a:srcRect/>
          <a:stretch/>
        </p:blipFill>
        <p:spPr>
          <a:xfrm>
            <a:off x="1603763" y="1284316"/>
            <a:ext cx="2425796" cy="2425796"/>
          </a:xfrm>
          <a:prstGeom prst="rect">
            <a:avLst/>
          </a:prstGeom>
          <a:noFill/>
          <a:ln>
            <a:noFill/>
          </a:ln>
        </p:spPr>
      </p:pic>
      <p:pic>
        <p:nvPicPr>
          <p:cNvPr id="718" name="Google Shape;718;p52"/>
          <p:cNvPicPr preferRelativeResize="0"/>
          <p:nvPr/>
        </p:nvPicPr>
        <p:blipFill rotWithShape="1">
          <a:blip r:embed="rId4">
            <a:alphaModFix/>
          </a:blip>
          <a:srcRect/>
          <a:stretch/>
        </p:blipFill>
        <p:spPr>
          <a:xfrm>
            <a:off x="5114442" y="1096044"/>
            <a:ext cx="7077558" cy="5135197"/>
          </a:xfrm>
          <a:prstGeom prst="rect">
            <a:avLst/>
          </a:prstGeom>
          <a:noFill/>
          <a:ln>
            <a:noFill/>
          </a:ln>
        </p:spPr>
      </p:pic>
      <p:sp>
        <p:nvSpPr>
          <p:cNvPr id="719" name="Google Shape;719;p52"/>
          <p:cNvSpPr txBox="1"/>
          <p:nvPr/>
        </p:nvSpPr>
        <p:spPr>
          <a:xfrm>
            <a:off x="9899373" y="5761956"/>
            <a:ext cx="2292626" cy="275117"/>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1200">
                <a:solidFill>
                  <a:schemeClr val="lt1"/>
                </a:solidFill>
                <a:latin typeface="Calibri"/>
                <a:ea typeface="Calibri"/>
                <a:cs typeface="Calibri"/>
                <a:sym typeface="Calibri"/>
              </a:rPr>
              <a:t>OMS Tayikistán/Sebastian Liste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53"/>
          <p:cNvSpPr txBox="1">
            <a:spLocks noGrp="1"/>
          </p:cNvSpPr>
          <p:nvPr>
            <p:ph type="title"/>
          </p:nvPr>
        </p:nvSpPr>
        <p:spPr>
          <a:xfrm>
            <a:off x="838200" y="365125"/>
            <a:ext cx="10515600" cy="714375"/>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dk2"/>
              </a:buClr>
              <a:buSzPts val="4400"/>
              <a:buFont typeface="Arial Narrow"/>
              <a:buNone/>
            </a:pPr>
            <a:r>
              <a:rPr lang="es">
                <a:solidFill>
                  <a:schemeClr val="dk2"/>
                </a:solidFill>
              </a:rPr>
              <a:t>Bibliografía complementaria</a:t>
            </a:r>
            <a:endParaRPr>
              <a:solidFill>
                <a:schemeClr val="dk2"/>
              </a:solidFill>
            </a:endParaRPr>
          </a:p>
        </p:txBody>
      </p:sp>
      <p:sp>
        <p:nvSpPr>
          <p:cNvPr id="728" name="Google Shape;728;p53"/>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31</a:t>
            </a:fld>
            <a:endParaRPr/>
          </a:p>
        </p:txBody>
      </p:sp>
      <p:sp>
        <p:nvSpPr>
          <p:cNvPr id="729" name="Google Shape;729;p53"/>
          <p:cNvSpPr txBox="1"/>
          <p:nvPr/>
        </p:nvSpPr>
        <p:spPr>
          <a:xfrm>
            <a:off x="4670948" y="5425852"/>
            <a:ext cx="2464242" cy="276999"/>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1200">
                <a:solidFill>
                  <a:schemeClr val="lt1"/>
                </a:solidFill>
                <a:latin typeface="Calibri"/>
                <a:ea typeface="Calibri"/>
                <a:cs typeface="Calibri"/>
                <a:sym typeface="Calibri"/>
              </a:rPr>
              <a:t>OMS Filipinas/Sebastian Liste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54"/>
          <p:cNvSpPr txBox="1">
            <a:spLocks noGrp="1"/>
          </p:cNvSpPr>
          <p:nvPr>
            <p:ph type="ctrTitle"/>
          </p:nvPr>
        </p:nvSpPr>
        <p:spPr>
          <a:xfrm>
            <a:off x="838200" y="602166"/>
            <a:ext cx="10515600" cy="3728534"/>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lt1"/>
              </a:buClr>
              <a:buSzPts val="8000"/>
              <a:buFont typeface="Arial Narrow"/>
              <a:buNone/>
            </a:pPr>
            <a:r>
              <a:rPr lang="es"/>
              <a:t>Diapositivas complementarias </a:t>
            </a:r>
            <a:endParaRPr/>
          </a:p>
        </p:txBody>
      </p:sp>
      <p:sp>
        <p:nvSpPr>
          <p:cNvPr id="735" name="Google Shape;735;p54"/>
          <p:cNvSpPr txBox="1">
            <a:spLocks noGrp="1"/>
          </p:cNvSpPr>
          <p:nvPr>
            <p:ph type="subTitle" idx="1"/>
          </p:nvPr>
        </p:nvSpPr>
        <p:spPr>
          <a:xfrm>
            <a:off x="715537" y="2979807"/>
            <a:ext cx="10515600" cy="1759461"/>
          </a:xfrm>
          <a:prstGeom prst="rect">
            <a:avLst/>
          </a:prstGeom>
          <a:noFill/>
          <a:ln>
            <a:noFill/>
          </a:ln>
        </p:spPr>
        <p:txBody>
          <a:bodyPr spcFirstLastPara="1" wrap="square" lIns="91425" tIns="45700" rIns="91425" bIns="45700" rtlCol="0" anchor="t" anchorCtr="0">
            <a:normAutofit/>
          </a:bodyPr>
          <a:lstStyle/>
          <a:p>
            <a:pPr marL="0" lvl="0" indent="0" algn="ctr" rtl="0">
              <a:lnSpc>
                <a:spcPct val="90000"/>
              </a:lnSpc>
              <a:spcBef>
                <a:spcPts val="0"/>
              </a:spcBef>
              <a:spcAft>
                <a:spcPts val="0"/>
              </a:spcAft>
              <a:buClr>
                <a:schemeClr val="lt2"/>
              </a:buClr>
              <a:buSzPts val="2400"/>
              <a:buNone/>
            </a:pPr>
            <a:r>
              <a:rPr lang="es"/>
              <a:t>y bibliografía complementaria </a:t>
            </a:r>
            <a:endParaRPr/>
          </a:p>
        </p:txBody>
      </p:sp>
      <p:sp>
        <p:nvSpPr>
          <p:cNvPr id="736" name="Google Shape;736;p54"/>
          <p:cNvSpPr txBox="1">
            <a:spLocks noGrp="1"/>
          </p:cNvSpPr>
          <p:nvPr>
            <p:ph type="sldNum" idx="12"/>
          </p:nvPr>
        </p:nvSpPr>
        <p:spPr>
          <a:xfrm>
            <a:off x="5861098" y="6356350"/>
            <a:ext cx="469804"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55"/>
          <p:cNvSpPr txBox="1">
            <a:spLocks noGrp="1"/>
          </p:cNvSpPr>
          <p:nvPr>
            <p:ph type="title"/>
          </p:nvPr>
        </p:nvSpPr>
        <p:spPr>
          <a:xfrm>
            <a:off x="838200" y="365125"/>
            <a:ext cx="10515600" cy="714375"/>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dk2"/>
              </a:buClr>
              <a:buSzPts val="4400"/>
              <a:buFont typeface="Arial Narrow"/>
              <a:buNone/>
            </a:pPr>
            <a:r>
              <a:rPr lang="es">
                <a:solidFill>
                  <a:schemeClr val="dk2"/>
                </a:solidFill>
              </a:rPr>
              <a:t>Comprensión de la discapacidad </a:t>
            </a:r>
            <a:endParaRPr>
              <a:solidFill>
                <a:schemeClr val="dk2"/>
              </a:solidFill>
            </a:endParaRPr>
          </a:p>
        </p:txBody>
      </p:sp>
      <p:sp>
        <p:nvSpPr>
          <p:cNvPr id="745" name="Google Shape;745;p55"/>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33</a:t>
            </a:fld>
            <a:endParaRPr/>
          </a:p>
        </p:txBody>
      </p:sp>
      <p:sp>
        <p:nvSpPr>
          <p:cNvPr id="746" name="Google Shape;746;p55"/>
          <p:cNvSpPr txBox="1"/>
          <p:nvPr/>
        </p:nvSpPr>
        <p:spPr>
          <a:xfrm>
            <a:off x="4670948" y="5425852"/>
            <a:ext cx="2464242" cy="276999"/>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1200">
                <a:solidFill>
                  <a:schemeClr val="lt1"/>
                </a:solidFill>
                <a:latin typeface="Calibri"/>
                <a:ea typeface="Calibri"/>
                <a:cs typeface="Calibri"/>
                <a:sym typeface="Calibri"/>
              </a:rPr>
              <a:t>OMS Filipinas/Sebastian Liste </a:t>
            </a:r>
            <a:endParaRPr/>
          </a:p>
        </p:txBody>
      </p:sp>
      <p:pic>
        <p:nvPicPr>
          <p:cNvPr id="747" name="Google Shape;747;p55"/>
          <p:cNvPicPr preferRelativeResize="0"/>
          <p:nvPr/>
        </p:nvPicPr>
        <p:blipFill rotWithShape="1">
          <a:blip r:embed="rId3">
            <a:alphaModFix/>
          </a:blip>
          <a:srcRect/>
          <a:stretch/>
        </p:blipFill>
        <p:spPr>
          <a:xfrm>
            <a:off x="1215585" y="1958456"/>
            <a:ext cx="8864019" cy="1502610"/>
          </a:xfrm>
          <a:prstGeom prst="rect">
            <a:avLst/>
          </a:prstGeom>
          <a:noFill/>
          <a:ln>
            <a:noFill/>
          </a:ln>
        </p:spPr>
      </p:pic>
      <p:grpSp>
        <p:nvGrpSpPr>
          <p:cNvPr id="748" name="Google Shape;748;p55"/>
          <p:cNvGrpSpPr/>
          <p:nvPr/>
        </p:nvGrpSpPr>
        <p:grpSpPr>
          <a:xfrm>
            <a:off x="3989649" y="3795085"/>
            <a:ext cx="3522345" cy="2160269"/>
            <a:chOff x="4334827" y="3954781"/>
            <a:chExt cx="3522345" cy="2160269"/>
          </a:xfrm>
        </p:grpSpPr>
        <p:sp>
          <p:nvSpPr>
            <p:cNvPr id="749" name="Google Shape;749;p55"/>
            <p:cNvSpPr/>
            <p:nvPr/>
          </p:nvSpPr>
          <p:spPr>
            <a:xfrm>
              <a:off x="4334827" y="4500053"/>
              <a:ext cx="3522345" cy="1614997"/>
            </a:xfrm>
            <a:prstGeom prst="rect">
              <a:avLst/>
            </a:prstGeom>
            <a:solidFill>
              <a:srgbClr val="FBF6E3"/>
            </a:solidFill>
            <a:ln>
              <a:noFill/>
            </a:ln>
          </p:spPr>
          <p:txBody>
            <a:bodyPr spcFirstLastPara="1" wrap="square" lIns="91425" tIns="45700" rIns="91425" bIns="45700" rtlCol="0" anchor="ctr" anchorCtr="0">
              <a:noAutofit/>
            </a:bodyPr>
            <a:lstStyle/>
            <a:p>
              <a:pPr marL="285750" marR="0" lvl="0" indent="-285750" algn="l" rtl="0">
                <a:spcBef>
                  <a:spcPts val="0"/>
                </a:spcBef>
                <a:spcAft>
                  <a:spcPts val="0"/>
                </a:spcAft>
                <a:buClr>
                  <a:schemeClr val="dk1"/>
                </a:buClr>
                <a:buSzPts val="2000"/>
                <a:buFont typeface="Arial"/>
                <a:buChar char="•"/>
              </a:pPr>
              <a:r>
                <a:rPr lang="es" sz="2000">
                  <a:solidFill>
                    <a:schemeClr val="dk1"/>
                  </a:solidFill>
                  <a:latin typeface="Arial"/>
                  <a:ea typeface="Arial"/>
                  <a:cs typeface="Arial"/>
                  <a:sym typeface="Arial"/>
                </a:rPr>
                <a:t>Físicos</a:t>
              </a:r>
              <a:endParaRPr/>
            </a:p>
            <a:p>
              <a:pPr marL="0" marR="0" lvl="0" indent="0" algn="l" rtl="0">
                <a:spcBef>
                  <a:spcPts val="0"/>
                </a:spcBef>
                <a:spcAft>
                  <a:spcPts val="0"/>
                </a:spcAft>
                <a:buNone/>
              </a:pPr>
              <a:endParaRPr sz="20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2000"/>
                <a:buFont typeface="Arial"/>
                <a:buChar char="•"/>
              </a:pPr>
              <a:r>
                <a:rPr lang="es" sz="2000">
                  <a:solidFill>
                    <a:schemeClr val="dk1"/>
                  </a:solidFill>
                  <a:latin typeface="Arial"/>
                  <a:ea typeface="Arial"/>
                  <a:cs typeface="Arial"/>
                  <a:sym typeface="Arial"/>
                </a:rPr>
                <a:t>Políticos e institucionales</a:t>
              </a:r>
              <a:endParaRPr/>
            </a:p>
            <a:p>
              <a:pPr marL="0" marR="0" lvl="0" indent="0" algn="l" rtl="0">
                <a:spcBef>
                  <a:spcPts val="0"/>
                </a:spcBef>
                <a:spcAft>
                  <a:spcPts val="0"/>
                </a:spcAft>
                <a:buNone/>
              </a:pPr>
              <a:endParaRPr sz="20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2000"/>
                <a:buFont typeface="Arial"/>
                <a:buChar char="•"/>
              </a:pPr>
              <a:r>
                <a:rPr lang="es" sz="2000">
                  <a:solidFill>
                    <a:schemeClr val="dk1"/>
                  </a:solidFill>
                  <a:latin typeface="Arial"/>
                  <a:ea typeface="Arial"/>
                  <a:cs typeface="Arial"/>
                  <a:sym typeface="Arial"/>
                </a:rPr>
                <a:t>Sociales y de actitud</a:t>
              </a:r>
              <a:endParaRPr/>
            </a:p>
          </p:txBody>
        </p:sp>
        <p:cxnSp>
          <p:nvCxnSpPr>
            <p:cNvPr id="750" name="Google Shape;750;p55"/>
            <p:cNvCxnSpPr/>
            <p:nvPr/>
          </p:nvCxnSpPr>
          <p:spPr>
            <a:xfrm rot="10800000">
              <a:off x="6096000" y="3954781"/>
              <a:ext cx="0" cy="662939"/>
            </a:xfrm>
            <a:prstGeom prst="straightConnector1">
              <a:avLst/>
            </a:prstGeom>
            <a:noFill/>
            <a:ln w="44450" cap="flat" cmpd="sng">
              <a:solidFill>
                <a:srgbClr val="FBF6E3"/>
              </a:solidFill>
              <a:prstDash val="solid"/>
              <a:miter lim="800000"/>
              <a:headEnd type="none" w="sm" len="sm"/>
              <a:tailEnd type="triangle" w="med" len="med"/>
            </a:ln>
          </p:spPr>
        </p:cxn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56"/>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solidFill>
                  <a:srgbClr val="000000"/>
                </a:solidFill>
              </a:rPr>
              <a:t>34</a:t>
            </a:fld>
            <a:endParaRPr>
              <a:solidFill>
                <a:srgbClr val="000000"/>
              </a:solidFill>
            </a:endParaRPr>
          </a:p>
        </p:txBody>
      </p:sp>
      <p:sp>
        <p:nvSpPr>
          <p:cNvPr id="759" name="Google Shape;759;p56"/>
          <p:cNvSpPr txBox="1">
            <a:spLocks noGrp="1"/>
          </p:cNvSpPr>
          <p:nvPr>
            <p:ph type="title"/>
          </p:nvPr>
        </p:nvSpPr>
        <p:spPr>
          <a:xfrm>
            <a:off x="92626" y="98233"/>
            <a:ext cx="5159053" cy="2734100"/>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chemeClr val="lt1"/>
              </a:buClr>
              <a:buSzPts val="6000"/>
              <a:buFont typeface="Arial Narrow"/>
              <a:buNone/>
            </a:pPr>
            <a:r>
              <a:rPr lang="es" sz="3500" dirty="0"/>
              <a:t>Los servicios deficientes de WASH en los centros de salud repercuten en las mujeres    </a:t>
            </a:r>
            <a:endParaRPr sz="3500" dirty="0"/>
          </a:p>
        </p:txBody>
      </p:sp>
      <p:sp>
        <p:nvSpPr>
          <p:cNvPr id="760" name="Google Shape;760;p56"/>
          <p:cNvSpPr txBox="1">
            <a:spLocks noGrp="1"/>
          </p:cNvSpPr>
          <p:nvPr>
            <p:ph type="body" idx="1"/>
          </p:nvPr>
        </p:nvSpPr>
        <p:spPr>
          <a:xfrm>
            <a:off x="5472113" y="190968"/>
            <a:ext cx="6356870" cy="5931681"/>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rgbClr val="002060"/>
              </a:buClr>
              <a:buSzPts val="3400"/>
              <a:buFont typeface="Arial"/>
              <a:buNone/>
            </a:pPr>
            <a:r>
              <a:rPr lang="es" sz="3400" b="1">
                <a:solidFill>
                  <a:srgbClr val="002060"/>
                </a:solidFill>
                <a:latin typeface="Arial"/>
                <a:ea typeface="Arial"/>
                <a:cs typeface="Arial"/>
                <a:sym typeface="Arial"/>
              </a:rPr>
              <a:t>¿POR QUÉ?</a:t>
            </a:r>
            <a:endParaRPr/>
          </a:p>
          <a:p>
            <a:pPr marL="0" lvl="0" indent="0" algn="l" rtl="0">
              <a:lnSpc>
                <a:spcPct val="90000"/>
              </a:lnSpc>
              <a:spcBef>
                <a:spcPts val="1000"/>
              </a:spcBef>
              <a:spcAft>
                <a:spcPts val="0"/>
              </a:spcAft>
              <a:buClr>
                <a:schemeClr val="dk2"/>
              </a:buClr>
              <a:buSzPts val="2400"/>
              <a:buFont typeface="Arial"/>
              <a:buNone/>
            </a:pPr>
            <a:r>
              <a:rPr lang="es">
                <a:solidFill>
                  <a:schemeClr val="dk2"/>
                </a:solidFill>
                <a:latin typeface="Arial"/>
                <a:ea typeface="Arial"/>
                <a:cs typeface="Arial"/>
                <a:sym typeface="Arial"/>
              </a:rPr>
              <a:t>La mayor parte del personal de enfermería y partería son mujeres</a:t>
            </a:r>
            <a:endParaRPr/>
          </a:p>
          <a:p>
            <a:pPr marL="0" lvl="0" indent="0" algn="l" rtl="0">
              <a:lnSpc>
                <a:spcPct val="90000"/>
              </a:lnSpc>
              <a:spcBef>
                <a:spcPts val="1000"/>
              </a:spcBef>
              <a:spcAft>
                <a:spcPts val="0"/>
              </a:spcAft>
              <a:buClr>
                <a:schemeClr val="dk2"/>
              </a:buClr>
              <a:buSzPts val="2400"/>
              <a:buFont typeface="Arial"/>
              <a:buNone/>
            </a:pPr>
            <a:r>
              <a:rPr lang="es">
                <a:solidFill>
                  <a:schemeClr val="dk2"/>
                </a:solidFill>
                <a:latin typeface="Arial"/>
                <a:ea typeface="Arial"/>
                <a:cs typeface="Arial"/>
                <a:sym typeface="Arial"/>
              </a:rPr>
              <a:t>Las parturientas son vulnerables a las carencias en cuanto a la PCI</a:t>
            </a:r>
            <a:endParaRPr/>
          </a:p>
          <a:p>
            <a:pPr marL="0" lvl="0" indent="0" algn="l" rtl="0">
              <a:lnSpc>
                <a:spcPct val="90000"/>
              </a:lnSpc>
              <a:spcBef>
                <a:spcPts val="1000"/>
              </a:spcBef>
              <a:spcAft>
                <a:spcPts val="0"/>
              </a:spcAft>
              <a:buClr>
                <a:schemeClr val="dk2"/>
              </a:buClr>
              <a:buSzPts val="2400"/>
              <a:buFont typeface="Arial"/>
              <a:buNone/>
            </a:pPr>
            <a:r>
              <a:rPr lang="es">
                <a:solidFill>
                  <a:schemeClr val="dk2"/>
                </a:solidFill>
                <a:latin typeface="Arial"/>
                <a:ea typeface="Arial"/>
                <a:cs typeface="Arial"/>
                <a:sym typeface="Arial"/>
              </a:rPr>
              <a:t>Seguridad, intimidad y dignidad a la hora de usar las instalaciones de baño y los retretes en un período muy vulnerable</a:t>
            </a:r>
            <a:endParaRPr/>
          </a:p>
          <a:p>
            <a:pPr marL="0" lvl="0" indent="0" algn="l" rtl="0">
              <a:lnSpc>
                <a:spcPct val="90000"/>
              </a:lnSpc>
              <a:spcBef>
                <a:spcPts val="1000"/>
              </a:spcBef>
              <a:spcAft>
                <a:spcPts val="0"/>
              </a:spcAft>
              <a:buClr>
                <a:schemeClr val="dk2"/>
              </a:buClr>
              <a:buSzPts val="2400"/>
              <a:buFont typeface="Arial"/>
              <a:buNone/>
            </a:pPr>
            <a:r>
              <a:rPr lang="es">
                <a:latin typeface="Arial"/>
                <a:ea typeface="Arial"/>
                <a:cs typeface="Arial"/>
                <a:sym typeface="Arial"/>
              </a:rPr>
              <a:t>Pocas directivas en los sistemas sanitarios (pese a que la mayoría del personal son mujeres)</a:t>
            </a:r>
            <a:endParaRPr/>
          </a:p>
          <a:p>
            <a:pPr marL="0" lvl="0" indent="0" algn="l" rtl="0">
              <a:lnSpc>
                <a:spcPct val="90000"/>
              </a:lnSpc>
              <a:spcBef>
                <a:spcPts val="1000"/>
              </a:spcBef>
              <a:spcAft>
                <a:spcPts val="0"/>
              </a:spcAft>
              <a:buClr>
                <a:schemeClr val="dk2"/>
              </a:buClr>
              <a:buSzPts val="2400"/>
              <a:buFont typeface="Arial"/>
              <a:buNone/>
            </a:pPr>
            <a:r>
              <a:rPr lang="es">
                <a:latin typeface="Arial"/>
                <a:ea typeface="Arial"/>
                <a:cs typeface="Arial"/>
                <a:sym typeface="Arial"/>
              </a:rPr>
              <a:t>Maltrato a las trabajadoras sanitarias</a:t>
            </a:r>
            <a:endParaRPr/>
          </a:p>
          <a:p>
            <a:pPr marL="0" lvl="0" indent="0" algn="l" rtl="0">
              <a:lnSpc>
                <a:spcPct val="90000"/>
              </a:lnSpc>
              <a:spcBef>
                <a:spcPts val="1000"/>
              </a:spcBef>
              <a:spcAft>
                <a:spcPts val="0"/>
              </a:spcAft>
              <a:buClr>
                <a:schemeClr val="dk2"/>
              </a:buClr>
              <a:buSzPts val="2400"/>
              <a:buFont typeface="Arial"/>
              <a:buNone/>
            </a:pPr>
            <a:r>
              <a:rPr lang="es">
                <a:latin typeface="Arial"/>
                <a:ea typeface="Arial"/>
                <a:cs typeface="Arial"/>
                <a:sym typeface="Arial"/>
              </a:rPr>
              <a:t>Parturientas en una situación de vulnerabilidad, maltrato y abusos</a:t>
            </a:r>
            <a:endParaRPr/>
          </a:p>
          <a:p>
            <a:pPr marL="0" lvl="0" indent="0" algn="l" rtl="0">
              <a:lnSpc>
                <a:spcPct val="90000"/>
              </a:lnSpc>
              <a:spcBef>
                <a:spcPts val="1000"/>
              </a:spcBef>
              <a:spcAft>
                <a:spcPts val="0"/>
              </a:spcAft>
              <a:buClr>
                <a:schemeClr val="dk2"/>
              </a:buClr>
              <a:buSzPts val="2400"/>
              <a:buFont typeface="Arial"/>
              <a:buNone/>
            </a:pPr>
            <a:r>
              <a:rPr lang="es">
                <a:latin typeface="Arial"/>
                <a:ea typeface="Arial"/>
                <a:cs typeface="Arial"/>
                <a:sym typeface="Arial"/>
              </a:rPr>
              <a:t>División del trabajo con sesgo de género </a:t>
            </a:r>
            <a:endParaRPr/>
          </a:p>
          <a:p>
            <a:pPr marL="310976" lvl="0" indent="-310976" algn="l" rtl="0">
              <a:lnSpc>
                <a:spcPct val="90000"/>
              </a:lnSpc>
              <a:spcBef>
                <a:spcPts val="1000"/>
              </a:spcBef>
              <a:spcAft>
                <a:spcPts val="0"/>
              </a:spcAft>
              <a:buClr>
                <a:schemeClr val="dk2"/>
              </a:buClr>
              <a:buSzPts val="2400"/>
              <a:buNone/>
            </a:pPr>
            <a:endParaRPr>
              <a:latin typeface="Arial"/>
              <a:ea typeface="Arial"/>
              <a:cs typeface="Arial"/>
              <a:sym typeface="Arial"/>
            </a:endParaRPr>
          </a:p>
          <a:p>
            <a:pPr marL="0" lvl="0" indent="0" algn="l" rtl="0">
              <a:lnSpc>
                <a:spcPct val="90000"/>
              </a:lnSpc>
              <a:spcBef>
                <a:spcPts val="1000"/>
              </a:spcBef>
              <a:spcAft>
                <a:spcPts val="0"/>
              </a:spcAft>
              <a:buClr>
                <a:schemeClr val="dk2"/>
              </a:buClr>
              <a:buSzPts val="2400"/>
              <a:buFont typeface="Arial Narrow"/>
              <a:buNone/>
            </a:pPr>
            <a:endParaRPr>
              <a:latin typeface="Arial"/>
              <a:ea typeface="Arial"/>
              <a:cs typeface="Arial"/>
              <a:sym typeface="Arial"/>
            </a:endParaRPr>
          </a:p>
        </p:txBody>
      </p:sp>
      <p:pic>
        <p:nvPicPr>
          <p:cNvPr id="761" name="Google Shape;761;p56" descr="A pile of trash&#10;&#10;Description automatically generated with low confidence"/>
          <p:cNvPicPr preferRelativeResize="0">
            <a:picLocks noGrp="1"/>
          </p:cNvPicPr>
          <p:nvPr>
            <p:ph type="body" idx="1"/>
          </p:nvPr>
        </p:nvPicPr>
        <p:blipFill rotWithShape="1">
          <a:blip r:embed="rId3">
            <a:alphaModFix/>
          </a:blip>
          <a:srcRect/>
          <a:stretch/>
        </p:blipFill>
        <p:spPr>
          <a:xfrm>
            <a:off x="0" y="2098675"/>
            <a:ext cx="5472113" cy="3638550"/>
          </a:xfrm>
          <a:prstGeom prst="rect">
            <a:avLst/>
          </a:prstGeom>
          <a:noFill/>
          <a:ln>
            <a:noFill/>
          </a:ln>
        </p:spPr>
      </p:pic>
      <p:pic>
        <p:nvPicPr>
          <p:cNvPr id="762" name="Google Shape;762;p56"/>
          <p:cNvPicPr preferRelativeResize="0"/>
          <p:nvPr/>
        </p:nvPicPr>
        <p:blipFill rotWithShape="1">
          <a:blip r:embed="rId4">
            <a:alphaModFix/>
          </a:blip>
          <a:srcRect/>
          <a:stretch/>
        </p:blipFill>
        <p:spPr>
          <a:xfrm>
            <a:off x="210023" y="3786186"/>
            <a:ext cx="5041656" cy="319521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57"/>
          <p:cNvSpPr txBox="1">
            <a:spLocks noGrp="1"/>
          </p:cNvSpPr>
          <p:nvPr>
            <p:ph type="title"/>
          </p:nvPr>
        </p:nvSpPr>
        <p:spPr>
          <a:xfrm>
            <a:off x="1977334" y="278306"/>
            <a:ext cx="9308024" cy="714375"/>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dk2"/>
              </a:buClr>
              <a:buSzPts val="4400"/>
              <a:buFont typeface="Arial Narrow"/>
              <a:buNone/>
            </a:pPr>
            <a:r>
              <a:rPr lang="es" sz="3500" dirty="0"/>
              <a:t>Estudio de caso: servicios de WASH fáciles de utilizar en los centros de salud de Camboya</a:t>
            </a:r>
            <a:endParaRPr sz="3500" dirty="0">
              <a:solidFill>
                <a:schemeClr val="dk2"/>
              </a:solidFill>
            </a:endParaRPr>
          </a:p>
        </p:txBody>
      </p:sp>
      <p:sp>
        <p:nvSpPr>
          <p:cNvPr id="771" name="Google Shape;771;p57"/>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35</a:t>
            </a:fld>
            <a:endParaRPr/>
          </a:p>
        </p:txBody>
      </p:sp>
      <p:sp>
        <p:nvSpPr>
          <p:cNvPr id="772" name="Google Shape;772;p57"/>
          <p:cNvSpPr/>
          <p:nvPr/>
        </p:nvSpPr>
        <p:spPr>
          <a:xfrm>
            <a:off x="488086" y="2311013"/>
            <a:ext cx="5378395" cy="1631216"/>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2000" u="sng">
              <a:solidFill>
                <a:schemeClr val="hlink"/>
              </a:solidFill>
              <a:latin typeface="Calibri"/>
              <a:ea typeface="Calibri"/>
              <a:cs typeface="Calibri"/>
              <a:sym typeface="Calibri"/>
              <a:hlinkClick r:id="rId3"/>
            </a:endParaRPr>
          </a:p>
          <a:p>
            <a:pPr marL="0" marR="0" lvl="0" indent="0" algn="l" rtl="0">
              <a:spcBef>
                <a:spcPts val="0"/>
              </a:spcBef>
              <a:spcAft>
                <a:spcPts val="0"/>
              </a:spcAft>
              <a:buNone/>
            </a:pPr>
            <a:endParaRPr sz="2000" u="sng">
              <a:solidFill>
                <a:schemeClr val="hlink"/>
              </a:solidFill>
              <a:latin typeface="Calibri"/>
              <a:ea typeface="Calibri"/>
              <a:cs typeface="Calibri"/>
              <a:sym typeface="Calibri"/>
              <a:hlinkClick r:id="rId3"/>
            </a:endParaRPr>
          </a:p>
          <a:p>
            <a:pPr marL="0" marR="0" lvl="0" indent="0" algn="l" rtl="0">
              <a:spcBef>
                <a:spcPts val="0"/>
              </a:spcBef>
              <a:spcAft>
                <a:spcPts val="0"/>
              </a:spcAft>
              <a:buNone/>
            </a:pPr>
            <a:r>
              <a:rPr lang="es" sz="2000" u="sng">
                <a:solidFill>
                  <a:schemeClr val="hlink"/>
                </a:solidFill>
                <a:latin typeface="Calibri"/>
                <a:ea typeface="Calibri"/>
                <a:cs typeface="Calibri"/>
                <a:sym typeface="Calibri"/>
                <a:hlinkClick r:id="rId3"/>
              </a:rPr>
              <a:t>https://www.youtube.com/watch?v=YHftVsC97Ck</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pic>
        <p:nvPicPr>
          <p:cNvPr id="773" name="Google Shape;773;p57"/>
          <p:cNvPicPr preferRelativeResize="0"/>
          <p:nvPr/>
        </p:nvPicPr>
        <p:blipFill rotWithShape="1">
          <a:blip r:embed="rId4">
            <a:alphaModFix/>
          </a:blip>
          <a:srcRect/>
          <a:stretch/>
        </p:blipFill>
        <p:spPr>
          <a:xfrm>
            <a:off x="5641383" y="1597439"/>
            <a:ext cx="6550616" cy="3663122"/>
          </a:xfrm>
          <a:prstGeom prst="rect">
            <a:avLst/>
          </a:prstGeom>
          <a:noFill/>
          <a:ln>
            <a:noFill/>
          </a:ln>
        </p:spPr>
      </p:pic>
      <p:pic>
        <p:nvPicPr>
          <p:cNvPr id="774" name="Google Shape;774;p57"/>
          <p:cNvPicPr preferRelativeResize="0"/>
          <p:nvPr/>
        </p:nvPicPr>
        <p:blipFill rotWithShape="1">
          <a:blip r:embed="rId5">
            <a:alphaModFix/>
          </a:blip>
          <a:srcRect/>
          <a:stretch/>
        </p:blipFill>
        <p:spPr>
          <a:xfrm>
            <a:off x="558393" y="3899127"/>
            <a:ext cx="2385465" cy="1482324"/>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775" name="Google Shape;775;p57"/>
          <p:cNvPicPr preferRelativeResize="0"/>
          <p:nvPr/>
        </p:nvPicPr>
        <p:blipFill rotWithShape="1">
          <a:blip r:embed="rId6">
            <a:alphaModFix/>
          </a:blip>
          <a:srcRect/>
          <a:stretch/>
        </p:blipFill>
        <p:spPr>
          <a:xfrm>
            <a:off x="2414604" y="4931263"/>
            <a:ext cx="2935006" cy="1609066"/>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776" name="Google Shape;776;p57"/>
          <p:cNvSpPr/>
          <p:nvPr/>
        </p:nvSpPr>
        <p:spPr>
          <a:xfrm>
            <a:off x="224614" y="298232"/>
            <a:ext cx="1397818" cy="2126610"/>
          </a:xfrm>
          <a:prstGeom prst="roundRect">
            <a:avLst>
              <a:gd name="adj" fmla="val 10125"/>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77" name="Google Shape;777;p57"/>
          <p:cNvPicPr preferRelativeResize="0"/>
          <p:nvPr/>
        </p:nvPicPr>
        <p:blipFill rotWithShape="1">
          <a:blip r:embed="rId7">
            <a:alphaModFix/>
          </a:blip>
          <a:srcRect/>
          <a:stretch/>
        </p:blipFill>
        <p:spPr>
          <a:xfrm>
            <a:off x="534312" y="495736"/>
            <a:ext cx="852771" cy="938389"/>
          </a:xfrm>
          <a:prstGeom prst="rect">
            <a:avLst/>
          </a:prstGeom>
          <a:noFill/>
          <a:ln>
            <a:noFill/>
          </a:ln>
        </p:spPr>
      </p:pic>
      <p:sp>
        <p:nvSpPr>
          <p:cNvPr id="778" name="Google Shape;778;p57"/>
          <p:cNvSpPr txBox="1"/>
          <p:nvPr/>
        </p:nvSpPr>
        <p:spPr>
          <a:xfrm>
            <a:off x="224614" y="1528870"/>
            <a:ext cx="1366790" cy="832967"/>
          </a:xfrm>
          <a:prstGeom prst="rect">
            <a:avLst/>
          </a:prstGeom>
          <a:noFill/>
          <a:ln>
            <a:noFill/>
          </a:ln>
        </p:spPr>
        <p:txBody>
          <a:bodyPr spcFirstLastPara="1" wrap="square" lIns="100800" tIns="50400" rIns="100800" bIns="50400" rtlCol="0" anchor="t" anchorCtr="0">
            <a:normAutofit/>
          </a:bodyPr>
          <a:lstStyle/>
          <a:p>
            <a:pPr marL="0" marR="0" lvl="0" indent="0" algn="ctr" rtl="0">
              <a:lnSpc>
                <a:spcPct val="90000"/>
              </a:lnSpc>
              <a:spcBef>
                <a:spcPts val="0"/>
              </a:spcBef>
              <a:spcAft>
                <a:spcPts val="0"/>
              </a:spcAft>
              <a:buClr>
                <a:srgbClr val="002060"/>
              </a:buClr>
              <a:buSzPts val="2000"/>
              <a:buFont typeface="Arial"/>
              <a:buNone/>
            </a:pPr>
            <a:r>
              <a:rPr lang="es" sz="2000">
                <a:solidFill>
                  <a:srgbClr val="002060"/>
                </a:solidFill>
                <a:latin typeface="Arial"/>
                <a:ea typeface="Arial"/>
                <a:cs typeface="Arial"/>
                <a:sym typeface="Arial"/>
              </a:rPr>
              <a:t>Vídeo de 6 minutos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6"/>
          <p:cNvSpPr txBox="1">
            <a:spLocks noGrp="1"/>
          </p:cNvSpPr>
          <p:nvPr>
            <p:ph type="title"/>
          </p:nvPr>
        </p:nvSpPr>
        <p:spPr>
          <a:xfrm>
            <a:off x="371266" y="312737"/>
            <a:ext cx="10515600" cy="714375"/>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dk2"/>
              </a:buClr>
              <a:buSzPts val="4400"/>
              <a:buFont typeface="Arial Narrow"/>
              <a:buNone/>
            </a:pPr>
            <a:r>
              <a:rPr lang="es"/>
              <a:t>	R</a:t>
            </a:r>
            <a:r>
              <a:rPr lang="es">
                <a:solidFill>
                  <a:schemeClr val="dk2"/>
                </a:solidFill>
              </a:rPr>
              <a:t>esumen</a:t>
            </a:r>
            <a:endParaRPr>
              <a:solidFill>
                <a:schemeClr val="dk2"/>
              </a:solidFill>
            </a:endParaRPr>
          </a:p>
        </p:txBody>
      </p:sp>
      <p:sp>
        <p:nvSpPr>
          <p:cNvPr id="226" name="Google Shape;226;p26"/>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4</a:t>
            </a:fld>
            <a:endParaRPr/>
          </a:p>
        </p:txBody>
      </p:sp>
      <p:sp>
        <p:nvSpPr>
          <p:cNvPr id="227" name="Google Shape;227;p26"/>
          <p:cNvSpPr txBox="1">
            <a:spLocks noGrp="1"/>
          </p:cNvSpPr>
          <p:nvPr>
            <p:ph type="body" idx="1"/>
          </p:nvPr>
        </p:nvSpPr>
        <p:spPr>
          <a:xfrm>
            <a:off x="847076" y="1205706"/>
            <a:ext cx="6034089" cy="4973466"/>
          </a:xfrm>
          <a:prstGeom prst="rect">
            <a:avLst/>
          </a:prstGeom>
          <a:noFill/>
          <a:ln>
            <a:noFill/>
          </a:ln>
        </p:spPr>
        <p:txBody>
          <a:bodyPr spcFirstLastPara="1" wrap="square" lIns="91425" tIns="45700" rIns="91425" bIns="45700" rtlCol="0" anchor="t" anchorCtr="0">
            <a:normAutofit fontScale="92500" lnSpcReduction="20000"/>
          </a:bodyPr>
          <a:lstStyle/>
          <a:p>
            <a:pPr marL="514350" lvl="0" indent="-514350" algn="l" rtl="0">
              <a:lnSpc>
                <a:spcPct val="90000"/>
              </a:lnSpc>
              <a:spcBef>
                <a:spcPts val="0"/>
              </a:spcBef>
              <a:spcAft>
                <a:spcPts val="0"/>
              </a:spcAft>
              <a:buClr>
                <a:schemeClr val="dk1"/>
              </a:buClr>
              <a:buSzPct val="100000"/>
              <a:buFont typeface="Arial"/>
              <a:buChar char="•"/>
            </a:pPr>
            <a:r>
              <a:rPr lang="es" sz="2800" dirty="0"/>
              <a:t>Exclusión: quiénes se ven marginados y por qué </a:t>
            </a:r>
            <a:endParaRPr sz="2800" dirty="0"/>
          </a:p>
          <a:p>
            <a:pPr marL="514350" lvl="0" indent="-514350" algn="l" rtl="0">
              <a:lnSpc>
                <a:spcPct val="90000"/>
              </a:lnSpc>
              <a:spcBef>
                <a:spcPts val="1000"/>
              </a:spcBef>
              <a:spcAft>
                <a:spcPts val="0"/>
              </a:spcAft>
              <a:buClr>
                <a:schemeClr val="dk1"/>
              </a:buClr>
              <a:buSzPct val="100000"/>
              <a:buFont typeface="Arial"/>
              <a:buChar char="•"/>
            </a:pPr>
            <a:r>
              <a:rPr lang="es" sz="2800" dirty="0"/>
              <a:t>Nada sobre nosotros sin nosotros: cómo garantizar la participación y el empoderamiento </a:t>
            </a:r>
            <a:endParaRPr sz="2800" dirty="0"/>
          </a:p>
          <a:p>
            <a:pPr marL="514350" lvl="0" indent="-514350" algn="l" rtl="0">
              <a:lnSpc>
                <a:spcPct val="90000"/>
              </a:lnSpc>
              <a:spcBef>
                <a:spcPts val="1000"/>
              </a:spcBef>
              <a:spcAft>
                <a:spcPts val="0"/>
              </a:spcAft>
              <a:buClr>
                <a:schemeClr val="dk1"/>
              </a:buClr>
              <a:buSzPct val="100000"/>
              <a:buFont typeface="Arial"/>
              <a:buChar char="•"/>
            </a:pPr>
            <a:r>
              <a:rPr lang="es" sz="2800" dirty="0"/>
              <a:t>Evaluación del centro: los obstáculos a la participación y el análisis de los riesgos en las evaluaciones del WASH FIT</a:t>
            </a:r>
            <a:endParaRPr dirty="0"/>
          </a:p>
          <a:p>
            <a:pPr marL="514350" lvl="0" indent="-514350" algn="l" rtl="0">
              <a:lnSpc>
                <a:spcPct val="90000"/>
              </a:lnSpc>
              <a:spcBef>
                <a:spcPts val="1000"/>
              </a:spcBef>
              <a:spcAft>
                <a:spcPts val="0"/>
              </a:spcAft>
              <a:buClr>
                <a:schemeClr val="dk1"/>
              </a:buClr>
              <a:buSzPct val="100000"/>
              <a:buFont typeface="Arial"/>
              <a:buChar char="•"/>
            </a:pPr>
            <a:r>
              <a:rPr lang="es" sz="2800" dirty="0"/>
              <a:t>Entrar en acción: soluciones prácticas para formular y ejecutar un plan de mejora</a:t>
            </a:r>
            <a:endParaRPr dirty="0"/>
          </a:p>
          <a:p>
            <a:pPr marL="514350" lvl="0" indent="-514350" algn="l" rtl="0">
              <a:lnSpc>
                <a:spcPct val="90000"/>
              </a:lnSpc>
              <a:spcBef>
                <a:spcPts val="1000"/>
              </a:spcBef>
              <a:spcAft>
                <a:spcPts val="0"/>
              </a:spcAft>
              <a:buClr>
                <a:schemeClr val="dk1"/>
              </a:buClr>
              <a:buSzPct val="100000"/>
              <a:buFont typeface="Arial"/>
              <a:buChar char="•"/>
            </a:pPr>
            <a:r>
              <a:rPr lang="es" sz="2800" dirty="0"/>
              <a:t>Es un proceso: cómo reflexionar, adaptarse y mejorar</a:t>
            </a:r>
            <a:endParaRPr sz="2800" dirty="0"/>
          </a:p>
        </p:txBody>
      </p:sp>
      <p:pic>
        <p:nvPicPr>
          <p:cNvPr id="228" name="Google Shape;228;p26"/>
          <p:cNvPicPr preferRelativeResize="0"/>
          <p:nvPr/>
        </p:nvPicPr>
        <p:blipFill rotWithShape="1">
          <a:blip r:embed="rId3">
            <a:alphaModFix/>
          </a:blip>
          <a:srcRect/>
          <a:stretch/>
        </p:blipFill>
        <p:spPr>
          <a:xfrm>
            <a:off x="7083947" y="1248500"/>
            <a:ext cx="3802919" cy="510926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7"/>
          <p:cNvSpPr txBox="1">
            <a:spLocks noGrp="1"/>
          </p:cNvSpPr>
          <p:nvPr>
            <p:ph type="ctrTitle"/>
          </p:nvPr>
        </p:nvSpPr>
        <p:spPr>
          <a:xfrm>
            <a:off x="838200" y="602166"/>
            <a:ext cx="10515600" cy="3728534"/>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lt1"/>
              </a:buClr>
              <a:buSzPts val="8000"/>
              <a:buFont typeface="Arial Narrow"/>
              <a:buNone/>
            </a:pPr>
            <a:r>
              <a:rPr lang="es"/>
              <a:t>Entender quiénes se ven marginados y por qué</a:t>
            </a:r>
            <a:endParaRPr/>
          </a:p>
        </p:txBody>
      </p:sp>
      <p:sp>
        <p:nvSpPr>
          <p:cNvPr id="234" name="Google Shape;234;p27"/>
          <p:cNvSpPr txBox="1">
            <a:spLocks noGrp="1"/>
          </p:cNvSpPr>
          <p:nvPr>
            <p:ph type="subTitle" idx="1"/>
          </p:nvPr>
        </p:nvSpPr>
        <p:spPr>
          <a:xfrm>
            <a:off x="1524000" y="3887788"/>
            <a:ext cx="9144000" cy="1655762"/>
          </a:xfrm>
          <a:prstGeom prst="rect">
            <a:avLst/>
          </a:prstGeom>
          <a:noFill/>
          <a:ln>
            <a:noFill/>
          </a:ln>
        </p:spPr>
        <p:txBody>
          <a:bodyPr spcFirstLastPara="1" wrap="square" lIns="91425" tIns="45700" rIns="91425" bIns="45700" rtlCol="0" anchor="t" anchorCtr="0">
            <a:normAutofit/>
          </a:bodyPr>
          <a:lstStyle/>
          <a:p>
            <a:pPr marL="0" lvl="0" indent="0" algn="ctr" rtl="0">
              <a:lnSpc>
                <a:spcPct val="90000"/>
              </a:lnSpc>
              <a:spcBef>
                <a:spcPts val="0"/>
              </a:spcBef>
              <a:spcAft>
                <a:spcPts val="0"/>
              </a:spcAft>
              <a:buClr>
                <a:schemeClr val="lt2"/>
              </a:buClr>
              <a:buSzPts val="3200"/>
              <a:buNone/>
            </a:pPr>
            <a:r>
              <a:rPr lang="es" sz="3200"/>
              <a:t>Fase 1: Preparación</a:t>
            </a:r>
            <a:endParaRPr sz="3200"/>
          </a:p>
          <a:p>
            <a:pPr marL="0" lvl="0" indent="0" algn="ctr" rtl="0">
              <a:lnSpc>
                <a:spcPct val="90000"/>
              </a:lnSpc>
              <a:spcBef>
                <a:spcPts val="1000"/>
              </a:spcBef>
              <a:spcAft>
                <a:spcPts val="0"/>
              </a:spcAft>
              <a:buClr>
                <a:schemeClr val="lt2"/>
              </a:buClr>
              <a:buSzPts val="3200"/>
              <a:buNone/>
            </a:pPr>
            <a:endParaRPr sz="3200"/>
          </a:p>
        </p:txBody>
      </p:sp>
      <p:sp>
        <p:nvSpPr>
          <p:cNvPr id="235" name="Google Shape;235;p27"/>
          <p:cNvSpPr txBox="1">
            <a:spLocks noGrp="1"/>
          </p:cNvSpPr>
          <p:nvPr>
            <p:ph type="sldNum" idx="12"/>
          </p:nvPr>
        </p:nvSpPr>
        <p:spPr>
          <a:xfrm>
            <a:off x="5861098" y="6356350"/>
            <a:ext cx="469804"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sz="1000" b="0" i="0" u="none" strike="noStrike" cap="none">
                <a:solidFill>
                  <a:schemeClr val="lt2"/>
                </a:solidFill>
                <a:latin typeface="Arial"/>
                <a:ea typeface="Arial"/>
                <a:cs typeface="Arial"/>
                <a:sym typeface="Arial"/>
              </a:rPr>
              <a:t>5</a:t>
            </a:fld>
            <a:endParaRPr sz="1000" b="0" i="0" u="none" strike="noStrike" cap="none">
              <a:solidFill>
                <a:schemeClr val="lt2"/>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8"/>
          <p:cNvSpPr txBox="1">
            <a:spLocks noGrp="1"/>
          </p:cNvSpPr>
          <p:nvPr>
            <p:ph type="title"/>
          </p:nvPr>
        </p:nvSpPr>
        <p:spPr>
          <a:xfrm>
            <a:off x="838200" y="365125"/>
            <a:ext cx="10515600" cy="714375"/>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dk2"/>
              </a:buClr>
              <a:buSzPts val="4400"/>
              <a:buFont typeface="Arial Narrow"/>
              <a:buNone/>
            </a:pPr>
            <a:r>
              <a:rPr lang="es">
                <a:solidFill>
                  <a:schemeClr val="dk2"/>
                </a:solidFill>
              </a:rPr>
              <a:t>¿Quiénes se ven marginados y por qué? </a:t>
            </a:r>
            <a:endParaRPr>
              <a:solidFill>
                <a:schemeClr val="dk2"/>
              </a:solidFill>
            </a:endParaRPr>
          </a:p>
        </p:txBody>
      </p:sp>
      <p:sp>
        <p:nvSpPr>
          <p:cNvPr id="244" name="Google Shape;244;p28"/>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6</a:t>
            </a:fld>
            <a:endParaRPr/>
          </a:p>
        </p:txBody>
      </p:sp>
      <p:pic>
        <p:nvPicPr>
          <p:cNvPr id="245" name="Google Shape;245;p28"/>
          <p:cNvPicPr preferRelativeResize="0"/>
          <p:nvPr/>
        </p:nvPicPr>
        <p:blipFill rotWithShape="1">
          <a:blip r:embed="rId3">
            <a:alphaModFix/>
          </a:blip>
          <a:srcRect/>
          <a:stretch/>
        </p:blipFill>
        <p:spPr>
          <a:xfrm>
            <a:off x="2981530" y="2352796"/>
            <a:ext cx="7048296" cy="3912637"/>
          </a:xfrm>
          <a:prstGeom prst="rect">
            <a:avLst/>
          </a:prstGeom>
          <a:noFill/>
          <a:ln>
            <a:noFill/>
          </a:ln>
        </p:spPr>
      </p:pic>
      <p:sp>
        <p:nvSpPr>
          <p:cNvPr id="246" name="Google Shape;246;p28"/>
          <p:cNvSpPr/>
          <p:nvPr/>
        </p:nvSpPr>
        <p:spPr>
          <a:xfrm>
            <a:off x="3740071" y="1752631"/>
            <a:ext cx="5079083" cy="369332"/>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r>
              <a:rPr lang="es" sz="1800" b="0" i="0" u="sng" strike="noStrike" cap="none">
                <a:solidFill>
                  <a:schemeClr val="hlink"/>
                </a:solidFill>
                <a:latin typeface="Calibri"/>
                <a:ea typeface="Calibri"/>
                <a:cs typeface="Calibri"/>
                <a:sym typeface="Calibri"/>
                <a:hlinkClick r:id="rId4"/>
              </a:rPr>
              <a:t>https://www.youtube.com/watch?v=QQYfjUM74A0</a:t>
            </a:r>
            <a:r>
              <a:rPr lang="es" sz="1800" b="0" i="0" u="none" strike="noStrike" cap="none">
                <a:solidFill>
                  <a:schemeClr val="dk1"/>
                </a:solidFill>
                <a:latin typeface="Calibri"/>
                <a:ea typeface="Calibri"/>
                <a:cs typeface="Calibri"/>
                <a:sym typeface="Calibri"/>
              </a:rPr>
              <a:t> </a:t>
            </a:r>
            <a:endParaRPr/>
          </a:p>
        </p:txBody>
      </p:sp>
      <p:grpSp>
        <p:nvGrpSpPr>
          <p:cNvPr id="247" name="Google Shape;247;p28"/>
          <p:cNvGrpSpPr/>
          <p:nvPr/>
        </p:nvGrpSpPr>
        <p:grpSpPr>
          <a:xfrm>
            <a:off x="10502528" y="226675"/>
            <a:ext cx="1689471" cy="1684654"/>
            <a:chOff x="10475415" y="275913"/>
            <a:chExt cx="1689559" cy="1684742"/>
          </a:xfrm>
        </p:grpSpPr>
        <p:pic>
          <p:nvPicPr>
            <p:cNvPr id="248" name="Google Shape;248;p28"/>
            <p:cNvPicPr preferRelativeResize="0"/>
            <p:nvPr/>
          </p:nvPicPr>
          <p:blipFill rotWithShape="1">
            <a:blip r:embed="rId5">
              <a:alphaModFix/>
            </a:blip>
            <a:srcRect/>
            <a:stretch/>
          </p:blipFill>
          <p:spPr>
            <a:xfrm>
              <a:off x="10727487" y="275913"/>
              <a:ext cx="1030462" cy="1030462"/>
            </a:xfrm>
            <a:prstGeom prst="rect">
              <a:avLst/>
            </a:prstGeom>
            <a:noFill/>
            <a:ln>
              <a:noFill/>
            </a:ln>
          </p:spPr>
        </p:pic>
        <p:sp>
          <p:nvSpPr>
            <p:cNvPr id="249" name="Google Shape;249;p28"/>
            <p:cNvSpPr txBox="1"/>
            <p:nvPr/>
          </p:nvSpPr>
          <p:spPr>
            <a:xfrm>
              <a:off x="10475415" y="1407649"/>
              <a:ext cx="1689559" cy="553006"/>
            </a:xfrm>
            <a:prstGeom prst="rect">
              <a:avLst/>
            </a:prstGeom>
            <a:noFill/>
            <a:ln>
              <a:noFill/>
            </a:ln>
          </p:spPr>
          <p:txBody>
            <a:bodyPr spcFirstLastPara="1" wrap="square" lIns="91425" tIns="45700" rIns="91425" bIns="45700" rtlCol="0" anchor="t" anchorCtr="0">
              <a:normAutofit fontScale="70000" lnSpcReduction="20000"/>
            </a:bodyPr>
            <a:lstStyle/>
            <a:p>
              <a:pPr marL="0" marR="0" lvl="0" indent="0" algn="l" rtl="0">
                <a:lnSpc>
                  <a:spcPct val="90000"/>
                </a:lnSpc>
                <a:spcBef>
                  <a:spcPts val="0"/>
                </a:spcBef>
                <a:spcAft>
                  <a:spcPts val="0"/>
                </a:spcAft>
                <a:buClr>
                  <a:srgbClr val="002060"/>
                </a:buClr>
                <a:buSzPct val="100000"/>
                <a:buFont typeface="Arial"/>
                <a:buNone/>
              </a:pPr>
              <a:r>
                <a:rPr lang="es" sz="2800" b="0" u="none">
                  <a:solidFill>
                    <a:srgbClr val="002060"/>
                  </a:solidFill>
                  <a:latin typeface="Arial"/>
                  <a:ea typeface="Arial"/>
                  <a:cs typeface="Arial"/>
                  <a:sym typeface="Arial"/>
                </a:rPr>
                <a:t>Vídeo de 3 minutos</a:t>
              </a:r>
              <a:endParaRPr/>
            </a:p>
          </p:txBody>
        </p:sp>
      </p:grpSp>
      <p:grpSp>
        <p:nvGrpSpPr>
          <p:cNvPr id="250" name="Google Shape;250;p28"/>
          <p:cNvGrpSpPr/>
          <p:nvPr/>
        </p:nvGrpSpPr>
        <p:grpSpPr>
          <a:xfrm>
            <a:off x="10754587" y="1937297"/>
            <a:ext cx="1246402" cy="1171184"/>
            <a:chOff x="6769457" y="5116370"/>
            <a:chExt cx="1106024" cy="1171184"/>
          </a:xfrm>
        </p:grpSpPr>
        <p:pic>
          <p:nvPicPr>
            <p:cNvPr id="251" name="Google Shape;251;p28" descr="Shape&#10;&#10;Description automatically generated with low confidence"/>
            <p:cNvPicPr preferRelativeResize="0"/>
            <p:nvPr/>
          </p:nvPicPr>
          <p:blipFill rotWithShape="1">
            <a:blip r:embed="rId6">
              <a:alphaModFix/>
            </a:blip>
            <a:srcRect/>
            <a:stretch/>
          </p:blipFill>
          <p:spPr>
            <a:xfrm>
              <a:off x="6847514" y="5258958"/>
              <a:ext cx="1027967" cy="935628"/>
            </a:xfrm>
            <a:prstGeom prst="rect">
              <a:avLst/>
            </a:prstGeom>
            <a:noFill/>
            <a:ln>
              <a:noFill/>
            </a:ln>
          </p:spPr>
        </p:pic>
        <p:sp>
          <p:nvSpPr>
            <p:cNvPr id="252" name="Google Shape;252;p28"/>
            <p:cNvSpPr/>
            <p:nvPr/>
          </p:nvSpPr>
          <p:spPr>
            <a:xfrm>
              <a:off x="6769457" y="5116370"/>
              <a:ext cx="1027967" cy="1171184"/>
            </a:xfrm>
            <a:prstGeom prst="ellipse">
              <a:avLst/>
            </a:prstGeom>
            <a:noFill/>
            <a:ln w="19050" cap="flat" cmpd="sng">
              <a:solidFill>
                <a:srgbClr val="02020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9"/>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7</a:t>
            </a:fld>
            <a:endParaRPr/>
          </a:p>
        </p:txBody>
      </p:sp>
      <p:sp>
        <p:nvSpPr>
          <p:cNvPr id="259" name="Google Shape;259;p29"/>
          <p:cNvSpPr txBox="1">
            <a:spLocks noGrp="1"/>
          </p:cNvSpPr>
          <p:nvPr>
            <p:ph type="body" idx="1"/>
          </p:nvPr>
        </p:nvSpPr>
        <p:spPr>
          <a:xfrm>
            <a:off x="211194" y="271669"/>
            <a:ext cx="4116387" cy="223631"/>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chemeClr val="dk2"/>
              </a:buClr>
              <a:buSzPts val="3200"/>
              <a:buFont typeface="Arial Narrow"/>
              <a:buNone/>
            </a:pPr>
            <a:r>
              <a:rPr lang="es" sz="3200">
                <a:latin typeface="Arial Narrow"/>
                <a:ea typeface="Arial Narrow"/>
                <a:cs typeface="Arial Narrow"/>
                <a:sym typeface="Arial Narrow"/>
              </a:rPr>
              <a:t>Ejercicio grupal</a:t>
            </a:r>
            <a:endParaRPr/>
          </a:p>
        </p:txBody>
      </p:sp>
      <p:sp>
        <p:nvSpPr>
          <p:cNvPr id="260" name="Google Shape;260;p29"/>
          <p:cNvSpPr/>
          <p:nvPr/>
        </p:nvSpPr>
        <p:spPr>
          <a:xfrm>
            <a:off x="5431346" y="111351"/>
            <a:ext cx="5038448" cy="3317649"/>
          </a:xfrm>
          <a:prstGeom prst="roundRect">
            <a:avLst>
              <a:gd name="adj" fmla="val 6454"/>
            </a:avLst>
          </a:prstGeom>
          <a:solidFill>
            <a:schemeClr val="lt2"/>
          </a:solidFill>
          <a:ln>
            <a:noFill/>
          </a:ln>
        </p:spPr>
        <p:txBody>
          <a:bodyPr spcFirstLastPara="1" wrap="square" lIns="18600" tIns="0" rIns="18600" bIns="0" rtlCol="0" anchor="t" anchorCtr="0">
            <a:noAutofit/>
          </a:bodyPr>
          <a:lstStyle/>
          <a:p>
            <a:pPr marL="457200" marR="0" lvl="1" indent="0" algn="l" rtl="0">
              <a:lnSpc>
                <a:spcPct val="110000"/>
              </a:lnSpc>
              <a:spcBef>
                <a:spcPts val="0"/>
              </a:spcBef>
              <a:spcAft>
                <a:spcPts val="0"/>
              </a:spcAft>
              <a:buClr>
                <a:schemeClr val="dk1"/>
              </a:buClr>
              <a:buSzPts val="2000"/>
              <a:buFont typeface="Arial"/>
              <a:buNone/>
            </a:pPr>
            <a:r>
              <a:rPr lang="es" sz="2000" b="1" i="0" u="none" strike="noStrike" cap="none" dirty="0">
                <a:solidFill>
                  <a:srgbClr val="09164D"/>
                </a:solidFill>
                <a:latin typeface="Arial"/>
                <a:ea typeface="Arial"/>
                <a:cs typeface="Arial"/>
                <a:sym typeface="Arial"/>
              </a:rPr>
              <a:t>Preguntas:</a:t>
            </a:r>
            <a:endParaRPr dirty="0"/>
          </a:p>
          <a:p>
            <a:pPr marL="914400" marR="0" lvl="1" indent="-457200" algn="l" rtl="0">
              <a:lnSpc>
                <a:spcPct val="110000"/>
              </a:lnSpc>
              <a:spcBef>
                <a:spcPts val="1254"/>
              </a:spcBef>
              <a:spcAft>
                <a:spcPts val="0"/>
              </a:spcAft>
              <a:buClr>
                <a:schemeClr val="dk1"/>
              </a:buClr>
              <a:buSzPts val="2000"/>
              <a:buFont typeface="Calibri"/>
              <a:buAutoNum type="arabicPeriod"/>
            </a:pPr>
            <a:r>
              <a:rPr lang="es" sz="2000" b="1" i="0" u="none" strike="noStrike" cap="none" dirty="0">
                <a:solidFill>
                  <a:srgbClr val="09164D"/>
                </a:solidFill>
                <a:latin typeface="Arial"/>
                <a:ea typeface="Arial"/>
                <a:cs typeface="Arial"/>
                <a:sym typeface="Arial"/>
              </a:rPr>
              <a:t>¿A qué tipo de exclusión, marginación o discriminación se enfrenta esta persona?</a:t>
            </a:r>
            <a:endParaRPr dirty="0"/>
          </a:p>
          <a:p>
            <a:pPr marL="914400" marR="0" lvl="1" indent="-457200" algn="l" rtl="0">
              <a:lnSpc>
                <a:spcPct val="110000"/>
              </a:lnSpc>
              <a:spcBef>
                <a:spcPts val="1254"/>
              </a:spcBef>
              <a:spcAft>
                <a:spcPts val="0"/>
              </a:spcAft>
              <a:buClr>
                <a:schemeClr val="dk1"/>
              </a:buClr>
              <a:buSzPts val="2000"/>
              <a:buFont typeface="Calibri"/>
              <a:buAutoNum type="arabicPeriod"/>
            </a:pPr>
            <a:r>
              <a:rPr lang="es" sz="2000" b="1" i="0" u="none" strike="noStrike" cap="none" dirty="0">
                <a:solidFill>
                  <a:srgbClr val="09164D"/>
                </a:solidFill>
                <a:latin typeface="Arial"/>
                <a:ea typeface="Arial"/>
                <a:cs typeface="Arial"/>
                <a:sym typeface="Arial"/>
              </a:rPr>
              <a:t>¿Por qué? </a:t>
            </a:r>
            <a:endParaRPr dirty="0"/>
          </a:p>
          <a:p>
            <a:pPr marL="914400" marR="0" lvl="1" indent="-457200" algn="l" rtl="0">
              <a:lnSpc>
                <a:spcPct val="110000"/>
              </a:lnSpc>
              <a:spcBef>
                <a:spcPts val="1254"/>
              </a:spcBef>
              <a:spcAft>
                <a:spcPts val="0"/>
              </a:spcAft>
              <a:buClr>
                <a:schemeClr val="dk1"/>
              </a:buClr>
              <a:buSzPts val="2000"/>
              <a:buFont typeface="Calibri"/>
              <a:buAutoNum type="arabicPeriod"/>
            </a:pPr>
            <a:r>
              <a:rPr lang="es" sz="2000" b="1" i="0" u="none" strike="noStrike" cap="none" dirty="0">
                <a:solidFill>
                  <a:srgbClr val="09164D"/>
                </a:solidFill>
                <a:latin typeface="Arial"/>
                <a:ea typeface="Arial"/>
                <a:cs typeface="Arial"/>
                <a:sym typeface="Arial"/>
              </a:rPr>
              <a:t>¿Qué relación guarda con el WASH en los establecimientos de salud?</a:t>
            </a:r>
            <a:endParaRPr dirty="0"/>
          </a:p>
        </p:txBody>
      </p:sp>
      <p:grpSp>
        <p:nvGrpSpPr>
          <p:cNvPr id="261" name="Google Shape;261;p29"/>
          <p:cNvGrpSpPr/>
          <p:nvPr/>
        </p:nvGrpSpPr>
        <p:grpSpPr>
          <a:xfrm>
            <a:off x="10502528" y="226675"/>
            <a:ext cx="1458601" cy="1556638"/>
            <a:chOff x="10475415" y="275913"/>
            <a:chExt cx="1458677" cy="1556719"/>
          </a:xfrm>
        </p:grpSpPr>
        <p:pic>
          <p:nvPicPr>
            <p:cNvPr id="262" name="Google Shape;262;p29"/>
            <p:cNvPicPr preferRelativeResize="0"/>
            <p:nvPr/>
          </p:nvPicPr>
          <p:blipFill rotWithShape="1">
            <a:blip r:embed="rId3">
              <a:alphaModFix/>
            </a:blip>
            <a:srcRect/>
            <a:stretch/>
          </p:blipFill>
          <p:spPr>
            <a:xfrm>
              <a:off x="10727487" y="275913"/>
              <a:ext cx="1030462" cy="1030462"/>
            </a:xfrm>
            <a:prstGeom prst="rect">
              <a:avLst/>
            </a:prstGeom>
            <a:noFill/>
            <a:ln>
              <a:noFill/>
            </a:ln>
          </p:spPr>
        </p:pic>
        <p:sp>
          <p:nvSpPr>
            <p:cNvPr id="263" name="Google Shape;263;p29"/>
            <p:cNvSpPr txBox="1"/>
            <p:nvPr/>
          </p:nvSpPr>
          <p:spPr>
            <a:xfrm>
              <a:off x="10475415" y="1279626"/>
              <a:ext cx="1458677" cy="553006"/>
            </a:xfrm>
            <a:prstGeom prst="rect">
              <a:avLst/>
            </a:prstGeom>
            <a:noFill/>
            <a:ln>
              <a:noFill/>
            </a:ln>
          </p:spPr>
          <p:txBody>
            <a:bodyPr spcFirstLastPara="1" wrap="square" lIns="91425" tIns="45700" rIns="91425" bIns="45700" rtlCol="0" anchor="t" anchorCtr="0">
              <a:normAutofit/>
            </a:bodyPr>
            <a:lstStyle/>
            <a:p>
              <a:pPr marL="0" marR="0" lvl="0" indent="0" algn="l" rtl="0">
                <a:lnSpc>
                  <a:spcPct val="90000"/>
                </a:lnSpc>
                <a:spcBef>
                  <a:spcPts val="0"/>
                </a:spcBef>
                <a:spcAft>
                  <a:spcPts val="0"/>
                </a:spcAft>
                <a:buClr>
                  <a:srgbClr val="002060"/>
                </a:buClr>
                <a:buSzPts val="2800"/>
                <a:buFont typeface="Arial"/>
                <a:buNone/>
              </a:pPr>
              <a:r>
                <a:rPr lang="es" sz="2800">
                  <a:solidFill>
                    <a:srgbClr val="002060"/>
                  </a:solidFill>
                  <a:latin typeface="Arial"/>
                  <a:ea typeface="Arial"/>
                  <a:cs typeface="Arial"/>
                  <a:sym typeface="Arial"/>
                </a:rPr>
                <a:t>10 min.</a:t>
              </a:r>
              <a:endParaRPr/>
            </a:p>
          </p:txBody>
        </p:sp>
      </p:grpSp>
      <p:grpSp>
        <p:nvGrpSpPr>
          <p:cNvPr id="264" name="Google Shape;264;p29"/>
          <p:cNvGrpSpPr/>
          <p:nvPr/>
        </p:nvGrpSpPr>
        <p:grpSpPr>
          <a:xfrm>
            <a:off x="10744686" y="1848645"/>
            <a:ext cx="1161098" cy="1171184"/>
            <a:chOff x="9555224" y="5116370"/>
            <a:chExt cx="1161098" cy="1171184"/>
          </a:xfrm>
        </p:grpSpPr>
        <p:pic>
          <p:nvPicPr>
            <p:cNvPr id="265" name="Google Shape;265;p29" descr="Shape&#10;&#10;Description automatically generated with low confidence"/>
            <p:cNvPicPr preferRelativeResize="0"/>
            <p:nvPr/>
          </p:nvPicPr>
          <p:blipFill rotWithShape="1">
            <a:blip r:embed="rId4">
              <a:alphaModFix/>
            </a:blip>
            <a:srcRect/>
            <a:stretch/>
          </p:blipFill>
          <p:spPr>
            <a:xfrm>
              <a:off x="9623552" y="5313519"/>
              <a:ext cx="1004243" cy="847983"/>
            </a:xfrm>
            <a:prstGeom prst="rect">
              <a:avLst/>
            </a:prstGeom>
            <a:noFill/>
            <a:ln>
              <a:noFill/>
            </a:ln>
          </p:spPr>
        </p:pic>
        <p:sp>
          <p:nvSpPr>
            <p:cNvPr id="266" name="Google Shape;266;p29"/>
            <p:cNvSpPr/>
            <p:nvPr/>
          </p:nvSpPr>
          <p:spPr>
            <a:xfrm>
              <a:off x="9555224" y="5116370"/>
              <a:ext cx="1161098" cy="1171184"/>
            </a:xfrm>
            <a:prstGeom prst="ellipse">
              <a:avLst/>
            </a:prstGeom>
            <a:noFill/>
            <a:ln w="19050" cap="flat" cmpd="sng">
              <a:solidFill>
                <a:srgbClr val="02020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67" name="Google Shape;267;p29"/>
          <p:cNvSpPr txBox="1"/>
          <p:nvPr/>
        </p:nvSpPr>
        <p:spPr>
          <a:xfrm>
            <a:off x="230871" y="1643936"/>
            <a:ext cx="4651894" cy="1785064"/>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200" b="1" dirty="0">
                <a:solidFill>
                  <a:schemeClr val="lt1"/>
                </a:solidFill>
                <a:latin typeface="Arial"/>
                <a:ea typeface="Arial"/>
                <a:cs typeface="Arial"/>
                <a:sym typeface="Arial"/>
              </a:rPr>
              <a:t>Escojan uno de estos testimonios </a:t>
            </a:r>
            <a:r>
              <a:rPr lang="es" sz="2200" dirty="0">
                <a:solidFill>
                  <a:schemeClr val="lt1"/>
                </a:solidFill>
                <a:latin typeface="Arial"/>
                <a:ea typeface="Arial"/>
                <a:cs typeface="Arial"/>
                <a:sym typeface="Arial"/>
              </a:rPr>
              <a:t>y </a:t>
            </a:r>
            <a:r>
              <a:rPr lang="es" sz="2200" b="1" dirty="0">
                <a:solidFill>
                  <a:schemeClr val="lt1"/>
                </a:solidFill>
                <a:latin typeface="Arial"/>
                <a:ea typeface="Arial"/>
                <a:cs typeface="Arial"/>
                <a:sym typeface="Arial"/>
              </a:rPr>
              <a:t>dediquen 5 minutos a intercambiar ideas o escribir las respuestas</a:t>
            </a:r>
            <a:r>
              <a:rPr lang="es" sz="2200" dirty="0">
                <a:solidFill>
                  <a:schemeClr val="lt1"/>
                </a:solidFill>
                <a:latin typeface="Arial"/>
                <a:ea typeface="Arial"/>
                <a:cs typeface="Arial"/>
                <a:sym typeface="Arial"/>
              </a:rPr>
              <a:t> a las tres preguntas de reflexión.</a:t>
            </a:r>
            <a:endParaRPr sz="2200" dirty="0"/>
          </a:p>
        </p:txBody>
      </p:sp>
      <p:sp>
        <p:nvSpPr>
          <p:cNvPr id="268" name="Google Shape;268;p29"/>
          <p:cNvSpPr txBox="1">
            <a:spLocks noGrp="1"/>
          </p:cNvSpPr>
          <p:nvPr>
            <p:ph type="title"/>
          </p:nvPr>
        </p:nvSpPr>
        <p:spPr>
          <a:xfrm>
            <a:off x="41455" y="80585"/>
            <a:ext cx="5126103" cy="1325563"/>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chemeClr val="lt1"/>
              </a:buClr>
              <a:buSzPct val="100000"/>
              <a:buFont typeface="Arial Narrow"/>
              <a:buNone/>
            </a:pPr>
            <a:r>
              <a:rPr lang="es" sz="3800" b="1" dirty="0"/>
              <a:t>Actividad: Un abanico </a:t>
            </a:r>
            <a:r>
              <a:rPr lang="es" sz="3800" dirty="0"/>
              <a:t>de </a:t>
            </a:r>
            <a:r>
              <a:rPr lang="es" sz="3800" b="1" dirty="0"/>
              <a:t>vivencias</a:t>
            </a:r>
            <a:r>
              <a:rPr lang="es" sz="3800" dirty="0"/>
              <a:t> en los centros de salud</a:t>
            </a:r>
            <a:endParaRPr sz="3800" dirty="0"/>
          </a:p>
        </p:txBody>
      </p:sp>
      <p:sp>
        <p:nvSpPr>
          <p:cNvPr id="269" name="Google Shape;269;p29"/>
          <p:cNvSpPr txBox="1"/>
          <p:nvPr/>
        </p:nvSpPr>
        <p:spPr>
          <a:xfrm>
            <a:off x="286216" y="4538666"/>
            <a:ext cx="2814637" cy="2062063"/>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1800" i="1" dirty="0">
                <a:solidFill>
                  <a:schemeClr val="dk2"/>
                </a:solidFill>
                <a:latin typeface="Arial"/>
                <a:ea typeface="Arial"/>
                <a:cs typeface="Arial"/>
                <a:sym typeface="Arial"/>
              </a:rPr>
              <a:t>“La gente me manda callar porque digo lo que pienso y no les gusta. Pero si no digo nada, ¿cómo se va a resolver la crisis que atravesamos?”</a:t>
            </a:r>
            <a:endParaRPr sz="1800" dirty="0"/>
          </a:p>
          <a:p>
            <a:pPr marL="0" marR="0" lvl="0" indent="0" algn="l" rtl="0">
              <a:spcBef>
                <a:spcPts val="0"/>
              </a:spcBef>
              <a:spcAft>
                <a:spcPts val="0"/>
              </a:spcAft>
              <a:buNone/>
            </a:pPr>
            <a:r>
              <a:rPr lang="es" sz="1800" b="1" dirty="0">
                <a:solidFill>
                  <a:schemeClr val="dk1"/>
                </a:solidFill>
                <a:latin typeface="Arial"/>
                <a:ea typeface="Arial"/>
                <a:cs typeface="Arial"/>
                <a:sym typeface="Arial"/>
              </a:rPr>
              <a:t>Matrona, la India </a:t>
            </a:r>
            <a:endParaRPr sz="1800" b="1" dirty="0">
              <a:solidFill>
                <a:schemeClr val="dk1"/>
              </a:solidFill>
              <a:latin typeface="Arial"/>
              <a:ea typeface="Arial"/>
              <a:cs typeface="Arial"/>
              <a:sym typeface="Arial"/>
            </a:endParaRPr>
          </a:p>
        </p:txBody>
      </p:sp>
      <p:sp>
        <p:nvSpPr>
          <p:cNvPr id="270" name="Google Shape;270;p29"/>
          <p:cNvSpPr/>
          <p:nvPr/>
        </p:nvSpPr>
        <p:spPr>
          <a:xfrm>
            <a:off x="1202032" y="3702477"/>
            <a:ext cx="844392" cy="836278"/>
          </a:xfrm>
          <a:prstGeom prst="ellipse">
            <a:avLst/>
          </a:prstGeom>
          <a:solidFill>
            <a:srgbClr val="F2E196"/>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3200">
                <a:solidFill>
                  <a:schemeClr val="lt1"/>
                </a:solidFill>
                <a:latin typeface="Arial"/>
                <a:ea typeface="Arial"/>
                <a:cs typeface="Arial"/>
                <a:sym typeface="Arial"/>
              </a:rPr>
              <a:t>1</a:t>
            </a:r>
            <a:endParaRPr/>
          </a:p>
        </p:txBody>
      </p:sp>
      <p:sp>
        <p:nvSpPr>
          <p:cNvPr id="271" name="Google Shape;271;p29"/>
          <p:cNvSpPr txBox="1"/>
          <p:nvPr/>
        </p:nvSpPr>
        <p:spPr>
          <a:xfrm>
            <a:off x="3271015" y="4414360"/>
            <a:ext cx="4866816" cy="2339061"/>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1800" i="1" dirty="0">
                <a:solidFill>
                  <a:schemeClr val="dk2"/>
                </a:solidFill>
                <a:latin typeface="Arial"/>
                <a:ea typeface="Arial"/>
                <a:cs typeface="Arial"/>
                <a:sym typeface="Arial"/>
              </a:rPr>
              <a:t>“Nuestra situación no es como la de las embarazadas: ellas utilizan una camilla o una silla de ruedas en el momento de dar a luz, así que es solo algo a corto plazo, pero nosotras las necesitamos permanentemente. Ser inclusivo implica pensar en las necesidades extra de grupos determinados”</a:t>
            </a:r>
            <a:r>
              <a:rPr lang="es" sz="1800" dirty="0">
                <a:solidFill>
                  <a:schemeClr val="dk2"/>
                </a:solidFill>
                <a:latin typeface="Arial"/>
                <a:ea typeface="Arial"/>
                <a:cs typeface="Arial"/>
                <a:sym typeface="Arial"/>
              </a:rPr>
              <a:t>.</a:t>
            </a:r>
            <a:endParaRPr sz="1800" dirty="0">
              <a:solidFill>
                <a:schemeClr val="dk2"/>
              </a:solidFill>
              <a:latin typeface="Arial"/>
              <a:ea typeface="Arial"/>
              <a:cs typeface="Arial"/>
              <a:sym typeface="Arial"/>
            </a:endParaRPr>
          </a:p>
          <a:p>
            <a:pPr marL="0" marR="0" lvl="0" indent="0" algn="l" rtl="0">
              <a:spcBef>
                <a:spcPts val="0"/>
              </a:spcBef>
              <a:spcAft>
                <a:spcPts val="0"/>
              </a:spcAft>
              <a:buNone/>
            </a:pPr>
            <a:r>
              <a:rPr lang="es" sz="1800" b="1" dirty="0">
                <a:solidFill>
                  <a:schemeClr val="dk1"/>
                </a:solidFill>
                <a:latin typeface="Arial"/>
                <a:ea typeface="Arial"/>
                <a:cs typeface="Arial"/>
                <a:sym typeface="Arial"/>
              </a:rPr>
              <a:t>Mujer con discapacidad, Myanmar </a:t>
            </a:r>
            <a:r>
              <a:rPr lang="es" sz="1800" dirty="0">
                <a:solidFill>
                  <a:schemeClr val="dk1"/>
                </a:solidFill>
                <a:latin typeface="Arial"/>
                <a:ea typeface="Arial"/>
                <a:cs typeface="Arial"/>
                <a:sym typeface="Arial"/>
              </a:rPr>
              <a:t> </a:t>
            </a:r>
            <a:endParaRPr sz="1800" dirty="0">
              <a:solidFill>
                <a:schemeClr val="dk1"/>
              </a:solidFill>
              <a:latin typeface="Arial"/>
              <a:ea typeface="Arial"/>
              <a:cs typeface="Arial"/>
              <a:sym typeface="Arial"/>
            </a:endParaRPr>
          </a:p>
        </p:txBody>
      </p:sp>
      <p:sp>
        <p:nvSpPr>
          <p:cNvPr id="272" name="Google Shape;272;p29"/>
          <p:cNvSpPr/>
          <p:nvPr/>
        </p:nvSpPr>
        <p:spPr>
          <a:xfrm>
            <a:off x="4929338" y="3599244"/>
            <a:ext cx="844392" cy="836278"/>
          </a:xfrm>
          <a:prstGeom prst="ellipse">
            <a:avLst/>
          </a:prstGeom>
          <a:solidFill>
            <a:srgbClr val="F2E196"/>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3200">
                <a:solidFill>
                  <a:schemeClr val="lt1"/>
                </a:solidFill>
                <a:latin typeface="Arial"/>
                <a:ea typeface="Arial"/>
                <a:cs typeface="Arial"/>
                <a:sym typeface="Arial"/>
              </a:rPr>
              <a:t>2</a:t>
            </a:r>
            <a:endParaRPr/>
          </a:p>
        </p:txBody>
      </p:sp>
      <p:sp>
        <p:nvSpPr>
          <p:cNvPr id="273" name="Google Shape;273;p29"/>
          <p:cNvSpPr txBox="1"/>
          <p:nvPr/>
        </p:nvSpPr>
        <p:spPr>
          <a:xfrm>
            <a:off x="8222912" y="4230890"/>
            <a:ext cx="4054168" cy="2308284"/>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1800" i="1" dirty="0">
                <a:solidFill>
                  <a:schemeClr val="dk2"/>
                </a:solidFill>
                <a:latin typeface="Arial"/>
                <a:ea typeface="Arial"/>
                <a:cs typeface="Arial"/>
                <a:sym typeface="Arial"/>
              </a:rPr>
              <a:t>“Traje agua para limpiar la esterilla de plástico que utilizan porque el hospital no tiene agua. Es obligatorio ir a la clínica con agua, nos dicen que tenemos que limpiar los protectores. Mi cuñada me echó una mano”.</a:t>
            </a:r>
            <a:endParaRPr sz="1800" dirty="0"/>
          </a:p>
          <a:p>
            <a:pPr marL="0" marR="0" lvl="0" indent="0" algn="l" rtl="0">
              <a:spcBef>
                <a:spcPts val="0"/>
              </a:spcBef>
              <a:spcAft>
                <a:spcPts val="0"/>
              </a:spcAft>
              <a:buNone/>
            </a:pPr>
            <a:r>
              <a:rPr lang="es" sz="1800" b="1" dirty="0">
                <a:solidFill>
                  <a:schemeClr val="dk1"/>
                </a:solidFill>
                <a:latin typeface="Arial"/>
                <a:ea typeface="Arial"/>
                <a:cs typeface="Arial"/>
                <a:sym typeface="Arial"/>
              </a:rPr>
              <a:t>Madre de un recién nacido, Tanzanía </a:t>
            </a:r>
            <a:endParaRPr sz="1800" dirty="0">
              <a:solidFill>
                <a:schemeClr val="dk1"/>
              </a:solidFill>
              <a:latin typeface="Arial"/>
              <a:ea typeface="Arial"/>
              <a:cs typeface="Arial"/>
              <a:sym typeface="Arial"/>
            </a:endParaRPr>
          </a:p>
        </p:txBody>
      </p:sp>
      <p:sp>
        <p:nvSpPr>
          <p:cNvPr id="274" name="Google Shape;274;p29"/>
          <p:cNvSpPr/>
          <p:nvPr/>
        </p:nvSpPr>
        <p:spPr>
          <a:xfrm>
            <a:off x="10047598" y="3482131"/>
            <a:ext cx="844392" cy="836278"/>
          </a:xfrm>
          <a:prstGeom prst="ellipse">
            <a:avLst/>
          </a:prstGeom>
          <a:solidFill>
            <a:srgbClr val="F2E196"/>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3200">
                <a:solidFill>
                  <a:schemeClr val="lt1"/>
                </a:solidFill>
                <a:latin typeface="Arial"/>
                <a:ea typeface="Arial"/>
                <a:cs typeface="Arial"/>
                <a:sym typeface="Arial"/>
              </a:rPr>
              <a:t>3</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0"/>
          <p:cNvSpPr txBox="1">
            <a:spLocks noGrp="1"/>
          </p:cNvSpPr>
          <p:nvPr>
            <p:ph type="title"/>
          </p:nvPr>
        </p:nvSpPr>
        <p:spPr>
          <a:xfrm>
            <a:off x="839787" y="242021"/>
            <a:ext cx="10515600" cy="714375"/>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rgbClr val="00B0F0"/>
              </a:buClr>
              <a:buSzPts val="4400"/>
              <a:buFont typeface="Arial Narrow"/>
              <a:buNone/>
            </a:pPr>
            <a:r>
              <a:rPr lang="es" sz="4000" dirty="0">
                <a:solidFill>
                  <a:srgbClr val="00B0F0"/>
                </a:solidFill>
              </a:rPr>
              <a:t>Servicios de WASH inclusivos y empoderantes en los establecimientos de salud: ¿en qué consisten?</a:t>
            </a:r>
            <a:br>
              <a:rPr lang="en-US" sz="4000" dirty="0">
                <a:solidFill>
                  <a:srgbClr val="00B0F0"/>
                </a:solidFill>
              </a:rPr>
            </a:br>
            <a:endParaRPr sz="4000" dirty="0">
              <a:solidFill>
                <a:srgbClr val="00B0F0"/>
              </a:solidFill>
            </a:endParaRPr>
          </a:p>
        </p:txBody>
      </p:sp>
      <p:sp>
        <p:nvSpPr>
          <p:cNvPr id="283" name="Google Shape;283;p30"/>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8</a:t>
            </a:fld>
            <a:endParaRPr/>
          </a:p>
        </p:txBody>
      </p:sp>
      <p:sp>
        <p:nvSpPr>
          <p:cNvPr id="284" name="Google Shape;284;p30"/>
          <p:cNvSpPr txBox="1">
            <a:spLocks noGrp="1"/>
          </p:cNvSpPr>
          <p:nvPr>
            <p:ph type="body" idx="1"/>
          </p:nvPr>
        </p:nvSpPr>
        <p:spPr>
          <a:xfrm>
            <a:off x="839787" y="1562347"/>
            <a:ext cx="10514013" cy="2044700"/>
          </a:xfrm>
          <a:prstGeom prst="rect">
            <a:avLst/>
          </a:prstGeom>
          <a:noFill/>
          <a:ln>
            <a:noFill/>
          </a:ln>
        </p:spPr>
        <p:txBody>
          <a:bodyPr spcFirstLastPara="1" wrap="square" lIns="91425" tIns="45700" rIns="91425" bIns="45700" rtlCol="0" anchor="t" anchorCtr="0">
            <a:normAutofit lnSpcReduction="10000"/>
          </a:bodyPr>
          <a:lstStyle/>
          <a:p>
            <a:pPr marL="0" lvl="0" indent="0" algn="l" rtl="0">
              <a:lnSpc>
                <a:spcPct val="90000"/>
              </a:lnSpc>
              <a:spcBef>
                <a:spcPts val="0"/>
              </a:spcBef>
              <a:spcAft>
                <a:spcPts val="0"/>
              </a:spcAft>
              <a:buClr>
                <a:schemeClr val="dk1"/>
              </a:buClr>
              <a:buSzPts val="2800"/>
              <a:buFont typeface="Arial"/>
              <a:buNone/>
            </a:pPr>
            <a:r>
              <a:rPr lang="es" sz="2600" dirty="0"/>
              <a:t>Los servicios de WASH inclusivos y empoderantes se centran en las personas, resultan accesibles y tienen en cuenta las circunstancias de todo el mundo. En los centros sanitarios, abarcan </a:t>
            </a:r>
            <a:r>
              <a:rPr lang="es" sz="2600" b="1" dirty="0"/>
              <a:t>la accesibilidad física</a:t>
            </a:r>
            <a:r>
              <a:rPr lang="es" sz="2600" dirty="0"/>
              <a:t> y la </a:t>
            </a:r>
            <a:r>
              <a:rPr lang="es" sz="2600" b="1" dirty="0"/>
              <a:t>adecuación sociocultural</a:t>
            </a:r>
            <a:r>
              <a:rPr lang="es" sz="2600" dirty="0"/>
              <a:t>, que se materializa con la </a:t>
            </a:r>
            <a:r>
              <a:rPr lang="es" sz="2600" b="1" dirty="0"/>
              <a:t>seguridad, intimidad, independencia y comodidad</a:t>
            </a:r>
            <a:r>
              <a:rPr lang="es" sz="2600" dirty="0"/>
              <a:t> de una amplia gama de usuarios.</a:t>
            </a:r>
            <a:r>
              <a:rPr lang="es" sz="2600" b="1" dirty="0"/>
              <a:t>  </a:t>
            </a:r>
            <a:endParaRPr sz="2600" b="1" dirty="0"/>
          </a:p>
          <a:p>
            <a:pPr marL="372597" lvl="0" indent="-290527" algn="l" rtl="0">
              <a:lnSpc>
                <a:spcPct val="90000"/>
              </a:lnSpc>
              <a:spcBef>
                <a:spcPts val="1377"/>
              </a:spcBef>
              <a:spcAft>
                <a:spcPts val="0"/>
              </a:spcAft>
              <a:buClr>
                <a:schemeClr val="dk1"/>
              </a:buClr>
              <a:buSzPts val="2177"/>
              <a:buNone/>
            </a:pPr>
            <a:endParaRPr sz="2177" dirty="0"/>
          </a:p>
        </p:txBody>
      </p:sp>
      <p:sp>
        <p:nvSpPr>
          <p:cNvPr id="285" name="Google Shape;285;p30"/>
          <p:cNvSpPr txBox="1"/>
          <p:nvPr/>
        </p:nvSpPr>
        <p:spPr>
          <a:xfrm>
            <a:off x="218617" y="3879661"/>
            <a:ext cx="5107985" cy="2978339"/>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rtlCol="0" anchor="t" anchorCtr="0">
            <a:spAutoFit/>
          </a:bodyPr>
          <a:lstStyle/>
          <a:p>
            <a:pPr marL="0" marR="0" lvl="0" indent="0" algn="ctr" rtl="0">
              <a:spcBef>
                <a:spcPts val="0"/>
              </a:spcBef>
              <a:spcAft>
                <a:spcPts val="0"/>
              </a:spcAft>
              <a:buNone/>
            </a:pPr>
            <a:endParaRPr sz="2177" dirty="0">
              <a:solidFill>
                <a:schemeClr val="lt1"/>
              </a:solidFill>
              <a:latin typeface="Arial"/>
              <a:ea typeface="Arial"/>
              <a:cs typeface="Arial"/>
              <a:sym typeface="Arial"/>
            </a:endParaRPr>
          </a:p>
          <a:p>
            <a:pPr marL="0" marR="0" lvl="0" indent="0" algn="ctr" rtl="0">
              <a:spcBef>
                <a:spcPts val="0"/>
              </a:spcBef>
              <a:spcAft>
                <a:spcPts val="0"/>
              </a:spcAft>
              <a:buNone/>
            </a:pPr>
            <a:r>
              <a:rPr lang="es" sz="1800" dirty="0">
                <a:solidFill>
                  <a:schemeClr val="lt1"/>
                </a:solidFill>
                <a:latin typeface="Arial"/>
                <a:ea typeface="Arial"/>
                <a:cs typeface="Arial"/>
                <a:sym typeface="Arial"/>
              </a:rPr>
              <a:t>¿Quiénes son los usuarios del WASH en los establecimientos de salud? </a:t>
            </a:r>
            <a:endParaRPr sz="1800" dirty="0"/>
          </a:p>
          <a:p>
            <a:pPr marL="0" marR="0" lvl="0" indent="0" algn="ctr" rtl="0">
              <a:spcBef>
                <a:spcPts val="0"/>
              </a:spcBef>
              <a:spcAft>
                <a:spcPts val="0"/>
              </a:spcAft>
              <a:buNone/>
            </a:pPr>
            <a:endParaRPr sz="1800" i="1" dirty="0">
              <a:solidFill>
                <a:schemeClr val="lt1"/>
              </a:solidFill>
              <a:latin typeface="Calibri"/>
              <a:ea typeface="Calibri"/>
              <a:cs typeface="Calibri"/>
              <a:sym typeface="Calibri"/>
            </a:endParaRPr>
          </a:p>
          <a:p>
            <a:pPr marL="0" marR="0" lvl="0" indent="0" algn="ctr" rtl="0">
              <a:spcBef>
                <a:spcPts val="0"/>
              </a:spcBef>
              <a:spcAft>
                <a:spcPts val="0"/>
              </a:spcAft>
              <a:buNone/>
            </a:pPr>
            <a:r>
              <a:rPr lang="es" sz="1800" dirty="0">
                <a:solidFill>
                  <a:schemeClr val="lt1"/>
                </a:solidFill>
                <a:latin typeface="Arial"/>
                <a:ea typeface="Arial"/>
                <a:cs typeface="Arial"/>
                <a:sym typeface="Arial"/>
              </a:rPr>
              <a:t>Parturientas y mujeres con la menstruación; niños y lactantes; personas mayores y con discapacidad; personas con lesiones, enfermedades o incontinencia; y el personal femenino</a:t>
            </a:r>
            <a:endParaRPr sz="1800" dirty="0">
              <a:solidFill>
                <a:schemeClr val="lt1"/>
              </a:solidFill>
              <a:latin typeface="Arial"/>
              <a:ea typeface="Arial"/>
              <a:cs typeface="Arial"/>
              <a:sym typeface="Arial"/>
            </a:endParaRPr>
          </a:p>
          <a:p>
            <a:pPr marL="0" marR="0" lvl="0" indent="0" algn="l" rtl="0">
              <a:spcBef>
                <a:spcPts val="0"/>
              </a:spcBef>
              <a:spcAft>
                <a:spcPts val="0"/>
              </a:spcAft>
              <a:buNone/>
            </a:pPr>
            <a:endParaRPr sz="2177" dirty="0">
              <a:solidFill>
                <a:schemeClr val="lt1"/>
              </a:solidFill>
              <a:latin typeface="Arial"/>
              <a:ea typeface="Arial"/>
              <a:cs typeface="Arial"/>
              <a:sym typeface="Arial"/>
            </a:endParaRPr>
          </a:p>
        </p:txBody>
      </p:sp>
      <p:pic>
        <p:nvPicPr>
          <p:cNvPr id="286" name="Google Shape;286;p30" descr="A picture containing person, indoor, restaurant&#10;&#10;Description automatically generated"/>
          <p:cNvPicPr preferRelativeResize="0"/>
          <p:nvPr/>
        </p:nvPicPr>
        <p:blipFill rotWithShape="1">
          <a:blip r:embed="rId3">
            <a:alphaModFix/>
          </a:blip>
          <a:srcRect/>
          <a:stretch/>
        </p:blipFill>
        <p:spPr>
          <a:xfrm>
            <a:off x="7381436" y="3512470"/>
            <a:ext cx="4477629" cy="2985086"/>
          </a:xfrm>
          <a:prstGeom prst="rect">
            <a:avLst/>
          </a:prstGeom>
          <a:noFill/>
          <a:ln>
            <a:noFill/>
          </a:ln>
        </p:spPr>
      </p:pic>
      <p:sp>
        <p:nvSpPr>
          <p:cNvPr id="287" name="Google Shape;287;p30"/>
          <p:cNvSpPr txBox="1"/>
          <p:nvPr/>
        </p:nvSpPr>
        <p:spPr>
          <a:xfrm>
            <a:off x="9343726" y="6497556"/>
            <a:ext cx="4304714" cy="369332"/>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1800">
                <a:solidFill>
                  <a:schemeClr val="dk1"/>
                </a:solidFill>
                <a:latin typeface="Arial Narrow"/>
                <a:ea typeface="Arial Narrow"/>
                <a:cs typeface="Arial Narrow"/>
                <a:sym typeface="Arial Narrow"/>
              </a:rPr>
              <a:t>© OMS/Aphaluk Bhatiasevi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1"/>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solidFill>
                  <a:srgbClr val="000000"/>
                </a:solidFill>
              </a:rPr>
              <a:t>9</a:t>
            </a:fld>
            <a:endParaRPr>
              <a:solidFill>
                <a:srgbClr val="000000"/>
              </a:solidFill>
            </a:endParaRPr>
          </a:p>
        </p:txBody>
      </p:sp>
      <p:sp>
        <p:nvSpPr>
          <p:cNvPr id="296" name="Google Shape;296;p31"/>
          <p:cNvSpPr txBox="1">
            <a:spLocks noGrp="1"/>
          </p:cNvSpPr>
          <p:nvPr>
            <p:ph type="title"/>
          </p:nvPr>
        </p:nvSpPr>
        <p:spPr>
          <a:xfrm>
            <a:off x="355139" y="337714"/>
            <a:ext cx="4751424" cy="2734100"/>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chemeClr val="lt1"/>
              </a:buClr>
              <a:buSzPts val="4800"/>
              <a:buFont typeface="Arial Narrow"/>
              <a:buNone/>
            </a:pPr>
            <a:r>
              <a:rPr lang="es" sz="4000" dirty="0"/>
              <a:t>Los servicios deficientes de WASH en los centros sanitarios afectan más a unas personas que a otras    </a:t>
            </a:r>
            <a:endParaRPr sz="4000" dirty="0"/>
          </a:p>
        </p:txBody>
      </p:sp>
      <p:pic>
        <p:nvPicPr>
          <p:cNvPr id="297" name="Google Shape;297;p31" descr="A pile of trash&#10;&#10;Description automatically generated with low confidence"/>
          <p:cNvPicPr preferRelativeResize="0">
            <a:picLocks noGrp="1"/>
          </p:cNvPicPr>
          <p:nvPr>
            <p:ph type="body" idx="1"/>
          </p:nvPr>
        </p:nvPicPr>
        <p:blipFill rotWithShape="1">
          <a:blip r:embed="rId3">
            <a:alphaModFix/>
          </a:blip>
          <a:srcRect/>
          <a:stretch/>
        </p:blipFill>
        <p:spPr>
          <a:xfrm>
            <a:off x="0" y="2098675"/>
            <a:ext cx="5472113" cy="3638550"/>
          </a:xfrm>
          <a:prstGeom prst="rect">
            <a:avLst/>
          </a:prstGeom>
          <a:noFill/>
          <a:ln>
            <a:noFill/>
          </a:ln>
        </p:spPr>
      </p:pic>
      <p:pic>
        <p:nvPicPr>
          <p:cNvPr id="298" name="Google Shape;298;p31"/>
          <p:cNvPicPr preferRelativeResize="0"/>
          <p:nvPr/>
        </p:nvPicPr>
        <p:blipFill rotWithShape="1">
          <a:blip r:embed="rId4">
            <a:alphaModFix/>
          </a:blip>
          <a:srcRect/>
          <a:stretch/>
        </p:blipFill>
        <p:spPr>
          <a:xfrm>
            <a:off x="210023" y="3786186"/>
            <a:ext cx="5041656" cy="3195213"/>
          </a:xfrm>
          <a:prstGeom prst="rect">
            <a:avLst/>
          </a:prstGeom>
          <a:noFill/>
          <a:ln>
            <a:noFill/>
          </a:ln>
        </p:spPr>
      </p:pic>
      <p:sp>
        <p:nvSpPr>
          <p:cNvPr id="299" name="Google Shape;299;p31"/>
          <p:cNvSpPr/>
          <p:nvPr/>
        </p:nvSpPr>
        <p:spPr>
          <a:xfrm>
            <a:off x="5644097" y="1664722"/>
            <a:ext cx="1441342" cy="867905"/>
          </a:xfrm>
          <a:prstGeom prst="ellipse">
            <a:avLst/>
          </a:prstGeom>
          <a:solidFill>
            <a:schemeClr val="dk1"/>
          </a:solidFill>
          <a:ln w="12700" cap="flat" cmpd="sng">
            <a:solidFill>
              <a:srgbClr val="141A4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1800">
                <a:solidFill>
                  <a:schemeClr val="lt1"/>
                </a:solidFill>
                <a:latin typeface="Calibri"/>
                <a:ea typeface="Calibri"/>
                <a:cs typeface="Calibri"/>
                <a:sym typeface="Calibri"/>
              </a:rPr>
              <a:t>Género</a:t>
            </a:r>
            <a:endParaRPr/>
          </a:p>
        </p:txBody>
      </p:sp>
      <p:sp>
        <p:nvSpPr>
          <p:cNvPr id="300" name="Google Shape;300;p31"/>
          <p:cNvSpPr/>
          <p:nvPr/>
        </p:nvSpPr>
        <p:spPr>
          <a:xfrm>
            <a:off x="5573968" y="2966444"/>
            <a:ext cx="1744155" cy="1125015"/>
          </a:xfrm>
          <a:prstGeom prst="ellipse">
            <a:avLst/>
          </a:prstGeom>
          <a:solidFill>
            <a:schemeClr val="dk1"/>
          </a:solidFill>
          <a:ln w="12700" cap="flat" cmpd="sng">
            <a:solidFill>
              <a:srgbClr val="141A4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1500" dirty="0">
                <a:solidFill>
                  <a:schemeClr val="lt1"/>
                </a:solidFill>
                <a:latin typeface="Calibri"/>
                <a:ea typeface="Calibri"/>
                <a:cs typeface="Calibri"/>
                <a:sym typeface="Calibri"/>
              </a:rPr>
              <a:t>Orientación sexual e identidad de género </a:t>
            </a:r>
            <a:endParaRPr sz="1500" dirty="0"/>
          </a:p>
        </p:txBody>
      </p:sp>
      <p:sp>
        <p:nvSpPr>
          <p:cNvPr id="301" name="Google Shape;301;p31"/>
          <p:cNvSpPr/>
          <p:nvPr/>
        </p:nvSpPr>
        <p:spPr>
          <a:xfrm>
            <a:off x="10110063" y="2463935"/>
            <a:ext cx="1441342" cy="867905"/>
          </a:xfrm>
          <a:prstGeom prst="ellipse">
            <a:avLst/>
          </a:prstGeom>
          <a:solidFill>
            <a:schemeClr val="dk1"/>
          </a:solidFill>
          <a:ln w="12700" cap="flat" cmpd="sng">
            <a:solidFill>
              <a:srgbClr val="141A4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1800">
                <a:solidFill>
                  <a:schemeClr val="lt1"/>
                </a:solidFill>
                <a:latin typeface="Calibri"/>
                <a:ea typeface="Calibri"/>
                <a:cs typeface="Calibri"/>
                <a:sym typeface="Calibri"/>
              </a:rPr>
              <a:t>Edad</a:t>
            </a:r>
            <a:endParaRPr/>
          </a:p>
        </p:txBody>
      </p:sp>
      <p:sp>
        <p:nvSpPr>
          <p:cNvPr id="302" name="Google Shape;302;p31"/>
          <p:cNvSpPr/>
          <p:nvPr/>
        </p:nvSpPr>
        <p:spPr>
          <a:xfrm>
            <a:off x="6504811" y="4487966"/>
            <a:ext cx="1441342" cy="867905"/>
          </a:xfrm>
          <a:prstGeom prst="ellipse">
            <a:avLst/>
          </a:prstGeom>
          <a:solidFill>
            <a:schemeClr val="dk1"/>
          </a:solidFill>
          <a:ln w="12700" cap="flat" cmpd="sng">
            <a:solidFill>
              <a:srgbClr val="141A4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1800">
                <a:solidFill>
                  <a:schemeClr val="lt1"/>
                </a:solidFill>
                <a:latin typeface="Calibri"/>
                <a:ea typeface="Calibri"/>
                <a:cs typeface="Calibri"/>
                <a:sym typeface="Calibri"/>
              </a:rPr>
              <a:t>Pobreza</a:t>
            </a:r>
            <a:endParaRPr/>
          </a:p>
        </p:txBody>
      </p:sp>
      <p:sp>
        <p:nvSpPr>
          <p:cNvPr id="303" name="Google Shape;303;p31"/>
          <p:cNvSpPr/>
          <p:nvPr/>
        </p:nvSpPr>
        <p:spPr>
          <a:xfrm>
            <a:off x="8552662" y="4708341"/>
            <a:ext cx="1441342" cy="867905"/>
          </a:xfrm>
          <a:prstGeom prst="ellipse">
            <a:avLst/>
          </a:prstGeom>
          <a:solidFill>
            <a:schemeClr val="dk1"/>
          </a:solidFill>
          <a:ln w="12700" cap="flat" cmpd="sng">
            <a:solidFill>
              <a:srgbClr val="141A4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1500" dirty="0">
                <a:solidFill>
                  <a:schemeClr val="lt1"/>
                </a:solidFill>
                <a:latin typeface="Calibri"/>
                <a:ea typeface="Calibri"/>
                <a:cs typeface="Calibri"/>
                <a:sym typeface="Calibri"/>
              </a:rPr>
              <a:t>Pertenencia a una casta</a:t>
            </a:r>
            <a:endParaRPr sz="1500" dirty="0"/>
          </a:p>
        </p:txBody>
      </p:sp>
      <p:sp>
        <p:nvSpPr>
          <p:cNvPr id="304" name="Google Shape;304;p31"/>
          <p:cNvSpPr/>
          <p:nvPr/>
        </p:nvSpPr>
        <p:spPr>
          <a:xfrm>
            <a:off x="9994004" y="3747278"/>
            <a:ext cx="1441342" cy="867905"/>
          </a:xfrm>
          <a:prstGeom prst="ellipse">
            <a:avLst/>
          </a:prstGeom>
          <a:solidFill>
            <a:schemeClr val="dk1"/>
          </a:solidFill>
          <a:ln w="12700" cap="flat" cmpd="sng">
            <a:solidFill>
              <a:srgbClr val="141A4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1800">
                <a:solidFill>
                  <a:schemeClr val="lt1"/>
                </a:solidFill>
                <a:latin typeface="Calibri"/>
                <a:ea typeface="Calibri"/>
                <a:cs typeface="Calibri"/>
                <a:sym typeface="Calibri"/>
              </a:rPr>
              <a:t>Religión</a:t>
            </a:r>
            <a:endParaRPr/>
          </a:p>
        </p:txBody>
      </p:sp>
      <p:sp>
        <p:nvSpPr>
          <p:cNvPr id="305" name="Google Shape;305;p31"/>
          <p:cNvSpPr/>
          <p:nvPr/>
        </p:nvSpPr>
        <p:spPr>
          <a:xfrm>
            <a:off x="7216707" y="867318"/>
            <a:ext cx="1744155" cy="1125015"/>
          </a:xfrm>
          <a:prstGeom prst="ellipse">
            <a:avLst/>
          </a:prstGeom>
          <a:solidFill>
            <a:schemeClr val="dk1"/>
          </a:solidFill>
          <a:ln w="12700" cap="flat" cmpd="sng">
            <a:solidFill>
              <a:srgbClr val="141A4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1500" dirty="0">
                <a:solidFill>
                  <a:schemeClr val="lt1"/>
                </a:solidFill>
                <a:latin typeface="Calibri"/>
                <a:ea typeface="Calibri"/>
                <a:cs typeface="Calibri"/>
                <a:sym typeface="Calibri"/>
              </a:rPr>
              <a:t>Pertenencia a una etnia o grupo indígena</a:t>
            </a:r>
            <a:endParaRPr sz="1500" dirty="0"/>
          </a:p>
        </p:txBody>
      </p:sp>
      <p:sp>
        <p:nvSpPr>
          <p:cNvPr id="306" name="Google Shape;306;p31"/>
          <p:cNvSpPr/>
          <p:nvPr/>
        </p:nvSpPr>
        <p:spPr>
          <a:xfrm>
            <a:off x="9488243" y="1248461"/>
            <a:ext cx="1670987" cy="956967"/>
          </a:xfrm>
          <a:prstGeom prst="ellipse">
            <a:avLst/>
          </a:prstGeom>
          <a:solidFill>
            <a:schemeClr val="dk1"/>
          </a:solidFill>
          <a:ln w="12700" cap="flat" cmpd="sng">
            <a:solidFill>
              <a:srgbClr val="141A45"/>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1500" dirty="0">
                <a:solidFill>
                  <a:schemeClr val="lt1"/>
                </a:solidFill>
                <a:latin typeface="Calibri"/>
                <a:ea typeface="Calibri"/>
                <a:cs typeface="Calibri"/>
                <a:sym typeface="Calibri"/>
              </a:rPr>
              <a:t>Situación de discapacidad</a:t>
            </a:r>
            <a:endParaRPr sz="1500" dirty="0"/>
          </a:p>
        </p:txBody>
      </p:sp>
      <p:sp>
        <p:nvSpPr>
          <p:cNvPr id="307" name="Google Shape;307;p31"/>
          <p:cNvSpPr txBox="1"/>
          <p:nvPr/>
        </p:nvSpPr>
        <p:spPr>
          <a:xfrm>
            <a:off x="5424641" y="246565"/>
            <a:ext cx="6497741" cy="430887"/>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200" b="1">
                <a:solidFill>
                  <a:srgbClr val="00B0F0"/>
                </a:solidFill>
                <a:latin typeface="Arial"/>
                <a:ea typeface="Arial"/>
                <a:cs typeface="Arial"/>
                <a:sym typeface="Arial"/>
              </a:rPr>
              <a:t>Factores que repercuten en el acceso al WASH</a:t>
            </a:r>
            <a:endParaRPr/>
          </a:p>
        </p:txBody>
      </p:sp>
    </p:spTree>
  </p:cSld>
  <p:clrMapOvr>
    <a:masterClrMapping/>
  </p:clrMapOvr>
</p:sld>
</file>

<file path=ppt/theme/theme1.xml><?xml version="1.0" encoding="utf-8"?>
<a:theme xmlns:a="http://schemas.openxmlformats.org/drawingml/2006/main" name="TemaWASH it">
  <a:themeElements>
    <a:clrScheme name="WASH IT OK">
      <a:dk1>
        <a:srgbClr val="1C245F"/>
      </a:dk1>
      <a:lt1>
        <a:srgbClr val="FFFFFF"/>
      </a:lt1>
      <a:dk2>
        <a:srgbClr val="009EE3"/>
      </a:dk2>
      <a:lt2>
        <a:srgbClr val="EACD54"/>
      </a:lt2>
      <a:accent1>
        <a:srgbClr val="F7EBBB"/>
      </a:accent1>
      <a:accent2>
        <a:srgbClr val="99D8F3"/>
      </a:accent2>
      <a:accent3>
        <a:srgbClr val="A5A5A5"/>
      </a:accent3>
      <a:accent4>
        <a:srgbClr val="FF7B00"/>
      </a:accent4>
      <a:accent5>
        <a:srgbClr val="FDD1FF"/>
      </a:accent5>
      <a:accent6>
        <a:srgbClr val="721F47"/>
      </a:accent6>
      <a:hlink>
        <a:srgbClr val="05B2C1"/>
      </a:hlink>
      <a:folHlink>
        <a:srgbClr val="95B1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WASH it">
  <a:themeElements>
    <a:clrScheme name="WASH IT OK">
      <a:dk1>
        <a:srgbClr val="1C245F"/>
      </a:dk1>
      <a:lt1>
        <a:srgbClr val="FFFFFF"/>
      </a:lt1>
      <a:dk2>
        <a:srgbClr val="009EE3"/>
      </a:dk2>
      <a:lt2>
        <a:srgbClr val="EACD54"/>
      </a:lt2>
      <a:accent1>
        <a:srgbClr val="F7EBBB"/>
      </a:accent1>
      <a:accent2>
        <a:srgbClr val="99D8F3"/>
      </a:accent2>
      <a:accent3>
        <a:srgbClr val="A5A5A5"/>
      </a:accent3>
      <a:accent4>
        <a:srgbClr val="FF7B00"/>
      </a:accent4>
      <a:accent5>
        <a:srgbClr val="FDD1FF"/>
      </a:accent5>
      <a:accent6>
        <a:srgbClr val="721F47"/>
      </a:accent6>
      <a:hlink>
        <a:srgbClr val="05B2C1"/>
      </a:hlink>
      <a:folHlink>
        <a:srgbClr val="95B1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8C7E470FDC554DB9696D84793B1430" ma:contentTypeVersion="8" ma:contentTypeDescription="Create a new document." ma:contentTypeScope="" ma:versionID="46e02a1e94699646097fa0313b83e8f6">
  <xsd:schema xmlns:xsd="http://www.w3.org/2001/XMLSchema" xmlns:xs="http://www.w3.org/2001/XMLSchema" xmlns:p="http://schemas.microsoft.com/office/2006/metadata/properties" xmlns:ns2="e3afc2d2-df5a-469e-b582-34332833294e" xmlns:ns3="c463dd45-fd98-4849-9031-198ecb0c6a2b" targetNamespace="http://schemas.microsoft.com/office/2006/metadata/properties" ma:root="true" ma:fieldsID="3ce8ba8788268a145682dc83c133ef1c" ns2:_="" ns3:_="">
    <xsd:import namespace="e3afc2d2-df5a-469e-b582-34332833294e"/>
    <xsd:import namespace="c463dd45-fd98-4849-9031-198ecb0c6a2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afc2d2-df5a-469e-b582-34332833294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463dd45-fd98-4849-9031-198ecb0c6a2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e3afc2d2-df5a-469e-b582-34332833294e" xsi:nil="true"/>
    <_dlc_DocIdUrl xmlns="e3afc2d2-df5a-469e-b582-34332833294e">
      <Url xsi:nil="true"/>
      <Description xsi:nil="true"/>
    </_dlc_DocIdUrl>
    <_dlc_DocIdPersistId xmlns="e3afc2d2-df5a-469e-b582-34332833294e">false</_dlc_DocIdPersistId>
  </documentManagement>
</p:properties>
</file>

<file path=customXml/itemProps1.xml><?xml version="1.0" encoding="utf-8"?>
<ds:datastoreItem xmlns:ds="http://schemas.openxmlformats.org/officeDocument/2006/customXml" ds:itemID="{9C01F0EF-7DA7-40F6-8AD6-E0314B572D82}"/>
</file>

<file path=customXml/itemProps2.xml><?xml version="1.0" encoding="utf-8"?>
<ds:datastoreItem xmlns:ds="http://schemas.openxmlformats.org/officeDocument/2006/customXml" ds:itemID="{3B3665C0-67A7-4EAA-9275-046238BCD459}"/>
</file>

<file path=customXml/itemProps3.xml><?xml version="1.0" encoding="utf-8"?>
<ds:datastoreItem xmlns:ds="http://schemas.openxmlformats.org/officeDocument/2006/customXml" ds:itemID="{AC09F550-A050-4510-A225-5AC4DBA05FFB}"/>
</file>

<file path=customXml/itemProps4.xml><?xml version="1.0" encoding="utf-8"?>
<ds:datastoreItem xmlns:ds="http://schemas.openxmlformats.org/officeDocument/2006/customXml" ds:itemID="{CA3FCDE2-0EAF-4E8C-B6D9-E4D7E30DF920}"/>
</file>

<file path=docProps/app.xml><?xml version="1.0" encoding="utf-8"?>
<Properties xmlns="http://schemas.openxmlformats.org/officeDocument/2006/extended-properties" xmlns:vt="http://schemas.openxmlformats.org/officeDocument/2006/docPropsVTypes">
  <TotalTime>31</TotalTime>
  <Words>5620</Words>
  <Application>Microsoft Office PowerPoint</Application>
  <PresentationFormat>Widescreen</PresentationFormat>
  <Paragraphs>665</Paragraphs>
  <Slides>35</Slides>
  <Notes>35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35</vt:i4>
      </vt:variant>
    </vt:vector>
  </HeadingPairs>
  <TitlesOfParts>
    <vt:vector size="42" baseType="lpstr">
      <vt:lpstr>Arial Narrow</vt:lpstr>
      <vt:lpstr>Arial</vt:lpstr>
      <vt:lpstr>Times New Roman</vt:lpstr>
      <vt:lpstr>Noto Sans Symbols</vt:lpstr>
      <vt:lpstr>Calibri</vt:lpstr>
      <vt:lpstr>TemaWASH it</vt:lpstr>
      <vt:lpstr>TemaWASH it</vt:lpstr>
      <vt:lpstr>PowerPoint Presentation</vt:lpstr>
      <vt:lpstr>Servicios de WASH fáciles de usar en los establecimientos de salud y su relación con el WASH FIT </vt:lpstr>
      <vt:lpstr>Objetivos de aprendizaje </vt:lpstr>
      <vt:lpstr> Resumen</vt:lpstr>
      <vt:lpstr>Entender quiénes se ven marginados y por qué</vt:lpstr>
      <vt:lpstr>¿Quiénes se ven marginados y por qué? </vt:lpstr>
      <vt:lpstr>Actividad: Un abanico de vivencias en los centros de salud</vt:lpstr>
      <vt:lpstr>Servicios de WASH inclusivos y empoderantes en los establecimientos de salud: ¿en qué consisten? </vt:lpstr>
      <vt:lpstr>Los servicios deficientes de WASH en los centros sanitarios afectan más a unas personas que a otras    </vt:lpstr>
      <vt:lpstr>¿Qué caracteriza a los servicios de WASH inclusivos y empoderantes en los establecimientos de salud?</vt:lpstr>
      <vt:lpstr>La creación de equipos diversos para mejorar el WASH en los establecimientos de salud </vt:lpstr>
      <vt:lpstr>Diversidad en la toma de decisiones</vt:lpstr>
      <vt:lpstr>Elementos de un grupo diverso </vt:lpstr>
      <vt:lpstr>Consejos para facilitar reuniones o talleres</vt:lpstr>
      <vt:lpstr>Análisis participativo de los obstáculos</vt:lpstr>
      <vt:lpstr>PowerPoint Presentation</vt:lpstr>
      <vt:lpstr>PowerPoint Presentation</vt:lpstr>
      <vt:lpstr>Ejercicio práctico: lluvia de ideas sobre los obstáculos que dificultan el acceso al WASH en los establecimientos de salud</vt:lpstr>
      <vt:lpstr>Los obstáculos a la inclusión</vt:lpstr>
      <vt:lpstr>Entrar en acción</vt:lpstr>
      <vt:lpstr>Higiene menstrual     </vt:lpstr>
      <vt:lpstr>PowerPoint Presentation</vt:lpstr>
      <vt:lpstr>Elementos de seguridad y accesibilidad</vt:lpstr>
      <vt:lpstr>Elementos de seguridad y accesibilidad</vt:lpstr>
      <vt:lpstr>PowerPoint Presentation</vt:lpstr>
      <vt:lpstr>PowerPoint Presentation</vt:lpstr>
      <vt:lpstr>Seguimiento y aprendizaje</vt:lpstr>
      <vt:lpstr>PowerPoint Presentation</vt:lpstr>
      <vt:lpstr>PowerPoint Presentation</vt:lpstr>
      <vt:lpstr>¿Alguna duda?</vt:lpstr>
      <vt:lpstr>Bibliografía complementaria</vt:lpstr>
      <vt:lpstr>Diapositivas complementarias </vt:lpstr>
      <vt:lpstr>Comprensión de la discapacidad </vt:lpstr>
      <vt:lpstr>Los servicios deficientes de WASH en los centros de salud repercuten en las mujeres    </vt:lpstr>
      <vt:lpstr>Estudio de caso: servicios de WASH fáciles de utilizar en los centros de salud de Camboya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Author</cp:lastModifiedBy>
  <cp:revision>9</cp:revision>
  <dcterms:modified xsi:type="dcterms:W3CDTF">2022-09-23T13:51:09Z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0x010100568C7E470FDC554DB9696D84793B1430</vt:lpwstr>
  </property>
  <property fmtid="{D5CDD505-2E9C-101B-9397-08002B2CF9AE}" pid="3" name="Order">
    <vt:r8>120200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ies>
</file>