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notesSlides/notesSlide28.xml" ContentType="application/vnd.openxmlformats-officedocument.presentationml.notesSlide+xml"/>
  <Override PartName="/ppt/slideLayouts/slideLayout2.xml" ContentType="application/vnd.openxmlformats-officedocument.presentationml.slideLayout+xml"/>
  <Override PartName="/ppt/notesSlides/notesSlide29.xml" ContentType="application/vnd.openxmlformats-officedocument.presentationml.notesSlide+xml"/>
  <Override PartName="/ppt/slideLayouts/slideLayout3.xml" ContentType="application/vnd.openxmlformats-officedocument.presentationml.slideLayout+xml"/>
  <Override PartName="/ppt/notesSlides/notesSlide30.xml" ContentType="application/vnd.openxmlformats-officedocument.presentationml.notesSlide+xml"/>
  <Override PartName="/ppt/slideLayouts/slideLayout4.xml" ContentType="application/vnd.openxmlformats-officedocument.presentationml.slideLayou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5.xml" ContentType="application/vnd.openxmlformats-officedocument.presentationml.slideLayou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6.xml" ContentType="application/vnd.openxmlformats-officedocument.presentationml.slideLayout+xml"/>
  <Override PartName="/ppt/notesSlides/notesSlide35.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omments/comment2.xml" ContentType="application/vnd.openxmlformats-officedocument.presentationml.comments+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comments/comment1.xml" ContentType="application/vnd.openxmlformats-officedocument.presentationml.comments+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embeddedFontLst>
    <p:embeddedFont>
      <p:font typeface="Arial Narrow" panose="020B060402020202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RPr lang="es-ES"/>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uthor" lastIdx="2"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3265" autoAdjust="0"/>
  </p:normalViewPr>
  <p:slideViewPr>
    <p:cSldViewPr snapToGrid="0">
      <p:cViewPr varScale="1">
        <p:scale>
          <a:sx n="101" d="100"/>
          <a:sy n="101" d="100"/>
        </p:scale>
        <p:origin x="15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commentAuthors" Target="commentAuthors.xml"/><Relationship Id="rId50" Type="http://schemas.openxmlformats.org/officeDocument/2006/relationships/theme" Target="theme/theme1.xml"/><Relationship Id="rId55" Type="http://schemas.openxmlformats.org/officeDocument/2006/relationships/customXml" Target="../customXml/item4.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23T15:14:46.143" idx="2">
    <p:pos x="348" y="4108"/>
    <p:text>Attn. client: please note the link provided doesn't seem to work</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9-23T15:12:18.243" idx="1">
    <p:pos x="1253" y="1823"/>
    <p:text>Attn. client: please note we have modified the link as we believe the source text one leads to the wrong page; if this should be amended, kindly let us know</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131" name="Google Shape;1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b="1"/>
          </a:p>
          <a:p>
            <a:pPr marL="0" lvl="0" indent="0" algn="l" rtl="0">
              <a:spcBef>
                <a:spcPts val="0"/>
              </a:spcBef>
              <a:spcAft>
                <a:spcPts val="0"/>
              </a:spcAft>
              <a:buNone/>
            </a:pPr>
            <a:r>
              <a:rPr lang="es" b="1"/>
              <a:t>SAY:</a:t>
            </a:r>
            <a:endParaRPr/>
          </a:p>
          <a:p>
            <a:pPr marL="171450" marR="0" lvl="0" indent="-171450" algn="l" rtl="0">
              <a:lnSpc>
                <a:spcPct val="100000"/>
              </a:lnSpc>
              <a:spcBef>
                <a:spcPts val="0"/>
              </a:spcBef>
              <a:spcAft>
                <a:spcPts val="0"/>
              </a:spcAft>
              <a:buClr>
                <a:srgbClr val="002060"/>
              </a:buClr>
              <a:buSzPts val="1200"/>
              <a:buFont typeface="Arial"/>
              <a:buChar char="•"/>
            </a:pPr>
            <a:r>
              <a:rPr lang="es" sz="1200">
                <a:solidFill>
                  <a:srgbClr val="002060"/>
                </a:solidFill>
                <a:latin typeface="Arial"/>
                <a:ea typeface="Arial"/>
                <a:cs typeface="Arial"/>
                <a:sym typeface="Arial"/>
              </a:rPr>
              <a:t>The point of care helps to explains </a:t>
            </a:r>
            <a:r>
              <a:rPr lang="es" sz="1200" b="1">
                <a:solidFill>
                  <a:srgbClr val="002060"/>
                </a:solidFill>
                <a:latin typeface="Arial"/>
                <a:ea typeface="Arial"/>
                <a:cs typeface="Arial"/>
                <a:sym typeface="Arial"/>
              </a:rPr>
              <a:t>“when”</a:t>
            </a:r>
            <a:r>
              <a:rPr lang="es" sz="1200">
                <a:solidFill>
                  <a:srgbClr val="002060"/>
                </a:solidFill>
                <a:latin typeface="Arial"/>
                <a:ea typeface="Arial"/>
                <a:cs typeface="Arial"/>
                <a:sym typeface="Arial"/>
              </a:rPr>
              <a:t> hand hygiene should occur to keep people safe – i.e. it is about understanding that the right time for hand hygiene matters</a:t>
            </a:r>
            <a:endParaRPr b="1"/>
          </a:p>
          <a:p>
            <a:pPr marL="171450" lvl="0" indent="-171450" algn="l" rtl="0">
              <a:spcBef>
                <a:spcPts val="0"/>
              </a:spcBef>
              <a:spcAft>
                <a:spcPts val="0"/>
              </a:spcAft>
              <a:buClr>
                <a:schemeClr val="dk1"/>
              </a:buClr>
              <a:buSzPts val="1200"/>
              <a:buFont typeface="Arial"/>
              <a:buChar char="•"/>
            </a:pPr>
            <a:r>
              <a:rPr lang="es" b="0"/>
              <a:t>The phrase </a:t>
            </a:r>
            <a:r>
              <a:rPr lang="es" b="1"/>
              <a:t>point of care </a:t>
            </a:r>
            <a:r>
              <a:rPr lang="es" b="0"/>
              <a:t>is important, e.g. in WASH FIT you will see this mentioned</a:t>
            </a:r>
            <a:endParaRPr/>
          </a:p>
          <a:p>
            <a:pPr marL="171450" lvl="0" indent="-171450" algn="l" rtl="0">
              <a:spcBef>
                <a:spcPts val="0"/>
              </a:spcBef>
              <a:spcAft>
                <a:spcPts val="0"/>
              </a:spcAft>
              <a:buClr>
                <a:schemeClr val="dk1"/>
              </a:buClr>
              <a:buSzPts val="1200"/>
              <a:buFont typeface="Arial"/>
              <a:buChar char="•"/>
            </a:pPr>
            <a:r>
              <a:rPr lang="es" b="0"/>
              <a:t>Understanding the point of care helps to make sense of the need for a supportive and enabling infrastructure for hand hygiene – as the physician in the image asks “can I easily clean my hands to keep this child safe?” If a health worker has to leave a patient and walk a considerable distance to a hand hygiene station this reduces the likelihood of them cleaning their hands.</a:t>
            </a:r>
            <a:endParaRPr/>
          </a:p>
          <a:p>
            <a:pPr marL="171450" lvl="0" indent="-171450" algn="l" rtl="0">
              <a:spcBef>
                <a:spcPts val="0"/>
              </a:spcBef>
              <a:spcAft>
                <a:spcPts val="0"/>
              </a:spcAft>
              <a:buClr>
                <a:schemeClr val="dk1"/>
              </a:buClr>
              <a:buSzPts val="1200"/>
              <a:buFont typeface="Arial"/>
              <a:buChar char="•"/>
            </a:pPr>
            <a:r>
              <a:rPr lang="es" b="0"/>
              <a:t>Performing hand hygiene at the point of care, immediately where health workers touch patients is critical, to protect those most vulnerable</a:t>
            </a:r>
            <a:endParaRPr/>
          </a:p>
          <a:p>
            <a:pPr marL="0" lvl="0" indent="0" algn="l" rtl="0">
              <a:spcBef>
                <a:spcPts val="0"/>
              </a:spcBef>
              <a:spcAft>
                <a:spcPts val="0"/>
              </a:spcAft>
              <a:buNone/>
            </a:pPr>
            <a:endParaRPr/>
          </a:p>
        </p:txBody>
      </p:sp>
      <p:sp>
        <p:nvSpPr>
          <p:cNvPr id="252" name="Google Shape;2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es" sz="1200" b="1">
                <a:solidFill>
                  <a:srgbClr val="002060"/>
                </a:solidFill>
                <a:latin typeface="Arial"/>
                <a:ea typeface="Arial"/>
                <a:cs typeface="Arial"/>
                <a:sym typeface="Arial"/>
              </a:rPr>
              <a:t>SAY:</a:t>
            </a:r>
            <a:endParaRPr/>
          </a:p>
          <a:p>
            <a:pPr marL="171450" marR="0" lvl="0" indent="-171450" algn="l" rtl="0">
              <a:lnSpc>
                <a:spcPct val="100000"/>
              </a:lnSpc>
              <a:spcBef>
                <a:spcPts val="0"/>
              </a:spcBef>
              <a:spcAft>
                <a:spcPts val="0"/>
              </a:spcAft>
              <a:buClr>
                <a:srgbClr val="002060"/>
              </a:buClr>
              <a:buSzPts val="1200"/>
              <a:buFont typeface="Arial"/>
              <a:buChar char="•"/>
            </a:pPr>
            <a:r>
              <a:rPr lang="es" sz="1200" b="0">
                <a:solidFill>
                  <a:srgbClr val="002060"/>
                </a:solidFill>
                <a:latin typeface="Arial"/>
                <a:ea typeface="Arial"/>
                <a:cs typeface="Arial"/>
                <a:sym typeface="Arial"/>
              </a:rPr>
              <a:t>W</a:t>
            </a:r>
            <a:r>
              <a:rPr lang="es" sz="1200">
                <a:solidFill>
                  <a:srgbClr val="002060"/>
                </a:solidFill>
                <a:latin typeface="Arial"/>
                <a:ea typeface="Arial"/>
                <a:cs typeface="Arial"/>
                <a:sym typeface="Arial"/>
              </a:rPr>
              <a:t>e will now watch a short video to help understand hand hygiene in healthcare including where it should occur in the flow of work of a health worker and therefore highlighting the most important times for hand decontamination to protect patient and health workers.</a:t>
            </a:r>
            <a:endParaRPr/>
          </a:p>
          <a:p>
            <a:pPr marL="171450" marR="0" lvl="0" indent="-171450" algn="l" rtl="0">
              <a:lnSpc>
                <a:spcPct val="100000"/>
              </a:lnSpc>
              <a:spcBef>
                <a:spcPts val="0"/>
              </a:spcBef>
              <a:spcAft>
                <a:spcPts val="0"/>
              </a:spcAft>
              <a:buClr>
                <a:srgbClr val="002060"/>
              </a:buClr>
              <a:buSzPts val="1200"/>
              <a:buFont typeface="Arial"/>
              <a:buChar char="•"/>
            </a:pPr>
            <a:r>
              <a:rPr lang="es" sz="1200" b="1">
                <a:solidFill>
                  <a:srgbClr val="002060"/>
                </a:solidFill>
                <a:latin typeface="Arial"/>
                <a:ea typeface="Arial"/>
                <a:cs typeface="Arial"/>
                <a:sym typeface="Arial"/>
              </a:rPr>
              <a:t>Copy paste the URL into a browser and show from 2m44s to 6m16s to help participants visually understand the patient zone and moments for HH  - if you have time you may want to show more.</a:t>
            </a:r>
            <a:endParaRPr/>
          </a:p>
          <a:p>
            <a:pPr marL="171450" marR="0" lvl="0" indent="-95250" algn="l" rtl="0">
              <a:lnSpc>
                <a:spcPct val="100000"/>
              </a:lnSpc>
              <a:spcBef>
                <a:spcPts val="0"/>
              </a:spcBef>
              <a:spcAft>
                <a:spcPts val="0"/>
              </a:spcAft>
              <a:buClr>
                <a:schemeClr val="dk1"/>
              </a:buClr>
              <a:buSzPts val="1200"/>
              <a:buFont typeface="Arial"/>
              <a:buNone/>
            </a:pPr>
            <a:endParaRPr sz="1200">
              <a:solidFill>
                <a:srgbClr val="002060"/>
              </a:solidFill>
              <a:latin typeface="Arial"/>
              <a:ea typeface="Arial"/>
              <a:cs typeface="Arial"/>
              <a:sym typeface="Arial"/>
            </a:endParaRPr>
          </a:p>
          <a:p>
            <a:pPr marL="0" lvl="0" indent="0" algn="l" rtl="0">
              <a:spcBef>
                <a:spcPts val="0"/>
              </a:spcBef>
              <a:spcAft>
                <a:spcPts val="0"/>
              </a:spcAft>
              <a:buNone/>
            </a:pPr>
            <a:endParaRPr/>
          </a:p>
        </p:txBody>
      </p:sp>
      <p:sp>
        <p:nvSpPr>
          <p:cNvPr id="273" name="Google Shape;27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a:t>
            </a:r>
            <a:endParaRPr/>
          </a:p>
          <a:p>
            <a:pPr marL="0" lvl="0" indent="0" algn="l" rtl="0">
              <a:spcBef>
                <a:spcPts val="0"/>
              </a:spcBef>
              <a:spcAft>
                <a:spcPts val="0"/>
              </a:spcAft>
              <a:buNone/>
            </a:pPr>
            <a:r>
              <a:rPr lang="es" b="1"/>
              <a:t>SAY:</a:t>
            </a:r>
            <a:endParaRPr/>
          </a:p>
          <a:p>
            <a:pPr marL="171450" lvl="0" indent="-171450" algn="l" rtl="0">
              <a:spcBef>
                <a:spcPts val="0"/>
              </a:spcBef>
              <a:spcAft>
                <a:spcPts val="0"/>
              </a:spcAft>
              <a:buClr>
                <a:schemeClr val="dk1"/>
              </a:buClr>
              <a:buSzPts val="1200"/>
              <a:buFont typeface="Arial"/>
              <a:buChar char="•"/>
            </a:pPr>
            <a:r>
              <a:rPr lang="es" b="0"/>
              <a:t>This builds on what has been seen about the importance of hand hygiene </a:t>
            </a:r>
            <a:r>
              <a:rPr lang="es" b="1"/>
              <a:t>at the point of care </a:t>
            </a:r>
            <a:r>
              <a:rPr lang="es" b="0"/>
              <a:t>as described in the video.</a:t>
            </a:r>
            <a:endParaRPr/>
          </a:p>
          <a:p>
            <a:pPr marL="171450" lvl="0" indent="-171450" algn="l" rtl="0">
              <a:spcBef>
                <a:spcPts val="0"/>
              </a:spcBef>
              <a:spcAft>
                <a:spcPts val="0"/>
              </a:spcAft>
              <a:buClr>
                <a:schemeClr val="dk1"/>
              </a:buClr>
              <a:buSzPts val="1200"/>
              <a:buFont typeface="Arial"/>
              <a:buChar char="•"/>
            </a:pPr>
            <a:r>
              <a:rPr lang="es" b="0"/>
              <a:t>The </a:t>
            </a:r>
            <a:r>
              <a:rPr lang="es"/>
              <a:t>simplicity of the Five Moments images/pictures is that it is: </a:t>
            </a:r>
            <a:endParaRPr/>
          </a:p>
          <a:p>
            <a:pPr marL="628650" lvl="1" indent="-171450" algn="l" rtl="0">
              <a:spcBef>
                <a:spcPts val="0"/>
              </a:spcBef>
              <a:spcAft>
                <a:spcPts val="0"/>
              </a:spcAft>
              <a:buClr>
                <a:schemeClr val="dk1"/>
              </a:buClr>
              <a:buSzPts val="1200"/>
              <a:buFont typeface="Arial"/>
              <a:buChar char="•"/>
            </a:pPr>
            <a:r>
              <a:rPr lang="es"/>
              <a:t>Is a powerful training tool </a:t>
            </a:r>
            <a:endParaRPr/>
          </a:p>
          <a:p>
            <a:pPr marL="628650" lvl="1" indent="-171450" algn="l" rtl="0">
              <a:spcBef>
                <a:spcPts val="0"/>
              </a:spcBef>
              <a:spcAft>
                <a:spcPts val="0"/>
              </a:spcAft>
              <a:buClr>
                <a:schemeClr val="dk1"/>
              </a:buClr>
              <a:buSzPts val="1200"/>
              <a:buFont typeface="Arial"/>
              <a:buChar char="•"/>
            </a:pPr>
            <a:r>
              <a:rPr lang="es"/>
              <a:t>It can be used as a poster or reminder on the wall</a:t>
            </a:r>
            <a:endParaRPr/>
          </a:p>
          <a:p>
            <a:pPr marL="628650" lvl="1" indent="-171450" algn="l" rtl="0">
              <a:spcBef>
                <a:spcPts val="0"/>
              </a:spcBef>
              <a:spcAft>
                <a:spcPts val="0"/>
              </a:spcAft>
              <a:buClr>
                <a:schemeClr val="dk1"/>
              </a:buClr>
              <a:buSzPts val="1200"/>
              <a:buFont typeface="Arial"/>
              <a:buChar char="•"/>
            </a:pPr>
            <a:r>
              <a:rPr lang="es"/>
              <a:t>It is based on the evidence of microbe transmission and risk of spread of microbes in a real world setting</a:t>
            </a:r>
            <a:endParaRPr/>
          </a:p>
          <a:p>
            <a:pPr marL="628650" lvl="1" indent="-171450" algn="l" rtl="0">
              <a:spcBef>
                <a:spcPts val="0"/>
              </a:spcBef>
              <a:spcAft>
                <a:spcPts val="0"/>
              </a:spcAft>
              <a:buClr>
                <a:schemeClr val="dk1"/>
              </a:buClr>
              <a:buSzPts val="1200"/>
              <a:buFont typeface="Arial"/>
              <a:buChar char="•"/>
            </a:pPr>
            <a:r>
              <a:rPr lang="es"/>
              <a:t>It highlights the critical times when hand hygiene action will prevent infection</a:t>
            </a:r>
            <a:endParaRPr/>
          </a:p>
          <a:p>
            <a:pPr marL="628650" lvl="1" indent="-171450" algn="l" rtl="0">
              <a:spcBef>
                <a:spcPts val="0"/>
              </a:spcBef>
              <a:spcAft>
                <a:spcPts val="0"/>
              </a:spcAft>
              <a:buClr>
                <a:schemeClr val="dk1"/>
              </a:buClr>
              <a:buSzPts val="1200"/>
              <a:buFont typeface="Arial"/>
              <a:buChar char="•"/>
            </a:pPr>
            <a:r>
              <a:rPr lang="es"/>
              <a:t>The 5 moments is a universally used approach and the evidence on its role in infection prevention is well established</a:t>
            </a:r>
            <a:endParaRPr/>
          </a:p>
          <a:p>
            <a:pPr marL="628650" lvl="1" indent="-171450" algn="l" rtl="0">
              <a:spcBef>
                <a:spcPts val="0"/>
              </a:spcBef>
              <a:spcAft>
                <a:spcPts val="0"/>
              </a:spcAft>
              <a:buClr>
                <a:schemeClr val="dk1"/>
              </a:buClr>
              <a:buSzPts val="1200"/>
              <a:buFont typeface="Arial"/>
              <a:buChar char="•"/>
            </a:pPr>
            <a:r>
              <a:rPr lang="es"/>
              <a:t>Applying hand hygiene at the right times helps address water issues/availability (see the WASH FIT water module for more information)</a:t>
            </a:r>
            <a:endParaRPr/>
          </a:p>
          <a:p>
            <a:pPr marL="171450" lvl="0" indent="-171450" algn="l" rtl="0">
              <a:spcBef>
                <a:spcPts val="0"/>
              </a:spcBef>
              <a:spcAft>
                <a:spcPts val="0"/>
              </a:spcAft>
              <a:buClr>
                <a:schemeClr val="dk1"/>
              </a:buClr>
              <a:buSzPts val="1200"/>
              <a:buFont typeface="Arial"/>
              <a:buChar char="•"/>
            </a:pPr>
            <a:r>
              <a:rPr lang="es"/>
              <a:t>To fully understand the 5 Moments there are other WHO documents and training slides that explain how it works in detail</a:t>
            </a:r>
            <a:endParaRPr/>
          </a:p>
          <a:p>
            <a:pPr marL="0" lvl="0" indent="0" algn="l" rtl="0">
              <a:spcBef>
                <a:spcPts val="0"/>
              </a:spcBef>
              <a:spcAft>
                <a:spcPts val="0"/>
              </a:spcAft>
              <a:buNone/>
            </a:pPr>
            <a:endParaRPr/>
          </a:p>
        </p:txBody>
      </p:sp>
      <p:sp>
        <p:nvSpPr>
          <p:cNvPr id="282" name="Google Shape;2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 </a:t>
            </a:r>
            <a:endParaRPr/>
          </a:p>
          <a:p>
            <a:pPr marL="0" lvl="0" indent="0" algn="l" rtl="0">
              <a:spcBef>
                <a:spcPts val="0"/>
              </a:spcBef>
              <a:spcAft>
                <a:spcPts val="0"/>
              </a:spcAft>
              <a:buNone/>
            </a:pPr>
            <a:r>
              <a:rPr lang="es" b="1"/>
              <a:t>SAY:</a:t>
            </a:r>
            <a:endParaRPr/>
          </a:p>
          <a:p>
            <a:pPr marL="171450" marR="0" lvl="0" indent="-171450" algn="l" rtl="0">
              <a:lnSpc>
                <a:spcPct val="100000"/>
              </a:lnSpc>
              <a:spcBef>
                <a:spcPts val="0"/>
              </a:spcBef>
              <a:spcAft>
                <a:spcPts val="0"/>
              </a:spcAft>
              <a:buClr>
                <a:schemeClr val="dk1"/>
              </a:buClr>
              <a:buSzPts val="1200"/>
              <a:buFont typeface="Arial"/>
              <a:buChar char="•"/>
            </a:pPr>
            <a:r>
              <a:rPr lang="es" sz="1200" b="0">
                <a:latin typeface="Arial"/>
                <a:ea typeface="Arial"/>
                <a:cs typeface="Arial"/>
                <a:sym typeface="Arial"/>
              </a:rPr>
              <a:t>Here we see an example of a workflow scenario: a </a:t>
            </a:r>
            <a:r>
              <a:rPr lang="es" sz="1200">
                <a:latin typeface="Arial"/>
                <a:ea typeface="Arial"/>
                <a:cs typeface="Arial"/>
                <a:sym typeface="Arial"/>
              </a:rPr>
              <a:t>visit to a family practitioner/general practitioner’s office</a:t>
            </a:r>
            <a:endParaRPr/>
          </a:p>
          <a:p>
            <a:pPr marL="171450" marR="0" lvl="0" indent="-171450" algn="l" rtl="0">
              <a:lnSpc>
                <a:spcPct val="100000"/>
              </a:lnSpc>
              <a:spcBef>
                <a:spcPts val="0"/>
              </a:spcBef>
              <a:spcAft>
                <a:spcPts val="0"/>
              </a:spcAft>
              <a:buClr>
                <a:schemeClr val="dk1"/>
              </a:buClr>
              <a:buSzPts val="1200"/>
              <a:buFont typeface="Arial"/>
              <a:buChar char="•"/>
            </a:pPr>
            <a:r>
              <a:rPr lang="es" b="0"/>
              <a:t>This </a:t>
            </a:r>
            <a:r>
              <a:rPr lang="es"/>
              <a:t>further illustrates how the 5 Moments apply in a sequence of care, commonly experienced in a general practice/family practice setting. </a:t>
            </a:r>
            <a:endParaRPr/>
          </a:p>
          <a:p>
            <a:pPr marL="171450" lvl="0" indent="-171450" algn="l" rtl="0">
              <a:spcBef>
                <a:spcPts val="0"/>
              </a:spcBef>
              <a:spcAft>
                <a:spcPts val="0"/>
              </a:spcAft>
              <a:buClr>
                <a:schemeClr val="dk1"/>
              </a:buClr>
              <a:buSzPts val="1200"/>
              <a:buFont typeface="Arial"/>
              <a:buChar char="•"/>
            </a:pPr>
            <a:r>
              <a:rPr lang="es"/>
              <a:t>The numbers in the orange circle represent the moment for hand hygiene according to the Five Moment</a:t>
            </a:r>
            <a:endParaRPr/>
          </a:p>
          <a:p>
            <a:pPr marL="171450" lvl="0" indent="-171450" algn="l" rtl="0">
              <a:spcBef>
                <a:spcPts val="0"/>
              </a:spcBef>
              <a:spcAft>
                <a:spcPts val="0"/>
              </a:spcAft>
              <a:buClr>
                <a:schemeClr val="dk1"/>
              </a:buClr>
              <a:buSzPts val="1200"/>
              <a:buFont typeface="Arial"/>
              <a:buChar char="•"/>
            </a:pPr>
            <a:r>
              <a:rPr lang="es" u="sng"/>
              <a:t>1) the moment is: before touching a patient and  4) the moment is: after touching a patient</a:t>
            </a:r>
            <a:r>
              <a:rPr lang="es" u="none"/>
              <a:t> (Be sure to read these words out to </a:t>
            </a:r>
            <a:r>
              <a:rPr lang="es"/>
              <a:t>help explain hand hygiene within the example workflow scenario given)</a:t>
            </a:r>
            <a:endParaRPr/>
          </a:p>
          <a:p>
            <a:pPr marL="171450" lvl="0" indent="-171450" algn="l" rtl="0">
              <a:spcBef>
                <a:spcPts val="0"/>
              </a:spcBef>
              <a:spcAft>
                <a:spcPts val="0"/>
              </a:spcAft>
              <a:buClr>
                <a:srgbClr val="002060"/>
              </a:buClr>
              <a:buSzPts val="1200"/>
              <a:buFont typeface="Arial"/>
              <a:buChar char="•"/>
            </a:pPr>
            <a:r>
              <a:rPr lang="es" sz="1200" b="0">
                <a:solidFill>
                  <a:srgbClr val="002060"/>
                </a:solidFill>
                <a:latin typeface="Arial"/>
                <a:ea typeface="Arial"/>
                <a:cs typeface="Arial"/>
                <a:sym typeface="Arial"/>
              </a:rPr>
              <a:t>Think about </a:t>
            </a:r>
            <a:r>
              <a:rPr lang="es" sz="1200">
                <a:solidFill>
                  <a:srgbClr val="002060"/>
                </a:solidFill>
                <a:latin typeface="Arial"/>
                <a:ea typeface="Arial"/>
                <a:cs typeface="Arial"/>
                <a:sym typeface="Arial"/>
              </a:rPr>
              <a:t>how the Five Moments might be integrated into real life workflow examples that you can think of from the facilities where WASH FIT is being implemented. </a:t>
            </a:r>
            <a:r>
              <a:rPr lang="es" sz="1200" b="0" i="1">
                <a:solidFill>
                  <a:srgbClr val="002060"/>
                </a:solidFill>
                <a:latin typeface="Arial"/>
                <a:ea typeface="Arial"/>
                <a:cs typeface="Arial"/>
                <a:sym typeface="Arial"/>
              </a:rPr>
              <a:t>An example could be attending to a pregnant woman during an antenatal check – think about all the actions and interactions that occur part in a detailed step by step way through the woman's journey and how many times she might be touched by a health worker (this aims to stimulate participants to think about different scenarios and then consider at which moments hand hygiene will be required). Shout out any examples if you wish before we move on</a:t>
            </a:r>
            <a:endParaRPr/>
          </a:p>
          <a:p>
            <a:pPr marL="171450" lvl="0" indent="-171450" algn="l" rtl="0">
              <a:spcBef>
                <a:spcPts val="0"/>
              </a:spcBef>
              <a:spcAft>
                <a:spcPts val="0"/>
              </a:spcAft>
              <a:buClr>
                <a:srgbClr val="002060"/>
              </a:buClr>
              <a:buSzPts val="1200"/>
              <a:buFont typeface="Arial"/>
              <a:buChar char="•"/>
            </a:pPr>
            <a:r>
              <a:rPr lang="es" sz="1200">
                <a:solidFill>
                  <a:srgbClr val="002060"/>
                </a:solidFill>
                <a:latin typeface="Arial"/>
                <a:ea typeface="Arial"/>
                <a:cs typeface="Arial"/>
                <a:sym typeface="Arial"/>
              </a:rPr>
              <a:t>There is a document in the references that is available if people want to learn more about these scenarios (</a:t>
            </a:r>
            <a:r>
              <a:rPr lang="es" sz="1200">
                <a:latin typeface="Arial"/>
                <a:ea typeface="Arial"/>
                <a:cs typeface="Arial"/>
                <a:sym typeface="Arial"/>
              </a:rPr>
              <a:t>WHO Hand hygiene in outpatient and home-based care and long-term care facilities: a guide to the application of the WHO multimodal hand hygiene improvement strategy and the “My 5 moments for hand hygiene” approach).</a:t>
            </a:r>
            <a:endParaRPr/>
          </a:p>
          <a:p>
            <a:pPr marL="0" lvl="0" indent="0" algn="l" rtl="0">
              <a:spcBef>
                <a:spcPts val="0"/>
              </a:spcBef>
              <a:spcAft>
                <a:spcPts val="0"/>
              </a:spcAft>
              <a:buClr>
                <a:schemeClr val="dk1"/>
              </a:buClr>
              <a:buSzPts val="1200"/>
              <a:buFont typeface="Arial"/>
              <a:buNone/>
            </a:pPr>
            <a:r>
              <a:rPr lang="es" sz="1200" b="1">
                <a:latin typeface="Arial"/>
                <a:ea typeface="Arial"/>
                <a:cs typeface="Arial"/>
                <a:sym typeface="Arial"/>
              </a:rPr>
              <a:t>NOTE FOR TRAINER:</a:t>
            </a:r>
            <a:endParaRPr/>
          </a:p>
          <a:p>
            <a:pPr marL="0" lvl="0" indent="0" algn="l" rtl="0">
              <a:spcBef>
                <a:spcPts val="0"/>
              </a:spcBef>
              <a:spcAft>
                <a:spcPts val="0"/>
              </a:spcAft>
              <a:buClr>
                <a:schemeClr val="dk1"/>
              </a:buClr>
              <a:buSzPts val="1200"/>
              <a:buFont typeface="Arial"/>
              <a:buNone/>
            </a:pPr>
            <a:r>
              <a:rPr lang="es" b="1"/>
              <a:t>EXPLAIN THIS SLIDE, DEPENDING ON THE AUDIENCE AND YOUR CONFIDENCE IN EXPLAINING THE SCENARIO</a:t>
            </a:r>
            <a:endParaRPr/>
          </a:p>
          <a:p>
            <a:pPr marL="0" lvl="0" indent="0" algn="l" rtl="0">
              <a:spcBef>
                <a:spcPts val="0"/>
              </a:spcBef>
              <a:spcAft>
                <a:spcPts val="0"/>
              </a:spcAft>
              <a:buNone/>
            </a:pPr>
            <a:endParaRPr/>
          </a:p>
        </p:txBody>
      </p:sp>
      <p:sp>
        <p:nvSpPr>
          <p:cNvPr id="298" name="Google Shape;2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200"/>
              <a:buFont typeface="Arial"/>
              <a:buNone/>
            </a:pPr>
            <a:r>
              <a:rPr lang="es" b="1"/>
              <a:t>SAY</a:t>
            </a:r>
            <a:endParaRPr/>
          </a:p>
          <a:p>
            <a:pPr marL="171450" lvl="0" indent="-171450" algn="l" rtl="0">
              <a:spcBef>
                <a:spcPts val="0"/>
              </a:spcBef>
              <a:spcAft>
                <a:spcPts val="0"/>
              </a:spcAft>
              <a:buClr>
                <a:schemeClr val="dk1"/>
              </a:buClr>
              <a:buSzPts val="1200"/>
              <a:buFont typeface="Arial"/>
              <a:buChar char="•"/>
            </a:pPr>
            <a:r>
              <a:rPr lang="es"/>
              <a:t>Considering WHO’s 5 golden rules for hand hygiene, this is a reminder that the technique of handrubbing and handwashing is also an important part of ensuring hand hygiene action is effective.</a:t>
            </a:r>
            <a:endParaRPr/>
          </a:p>
          <a:p>
            <a:pPr marL="171450" lvl="0" indent="-171450" algn="l" rtl="0">
              <a:spcBef>
                <a:spcPts val="0"/>
              </a:spcBef>
              <a:spcAft>
                <a:spcPts val="0"/>
              </a:spcAft>
              <a:buClr>
                <a:schemeClr val="dk1"/>
              </a:buClr>
              <a:buSzPts val="1200"/>
              <a:buFont typeface="Arial"/>
              <a:buChar char="•"/>
            </a:pPr>
            <a:r>
              <a:rPr lang="es"/>
              <a:t>On its own, understanding and practicing </a:t>
            </a:r>
            <a:r>
              <a:rPr lang="es" b="1" u="sng"/>
              <a:t>how </a:t>
            </a:r>
            <a:r>
              <a:rPr lang="es"/>
              <a:t>to clean hands will not ensure the safety of both patients and health workers.  </a:t>
            </a:r>
            <a:endParaRPr/>
          </a:p>
          <a:p>
            <a:pPr marL="171450" lvl="0" indent="-171450" algn="l" rtl="0">
              <a:spcBef>
                <a:spcPts val="0"/>
              </a:spcBef>
              <a:spcAft>
                <a:spcPts val="0"/>
              </a:spcAft>
              <a:buClr>
                <a:schemeClr val="dk1"/>
              </a:buClr>
              <a:buSzPts val="1200"/>
              <a:buFont typeface="Arial"/>
              <a:buChar char="•"/>
            </a:pPr>
            <a:r>
              <a:rPr lang="es"/>
              <a:t>This is because the “when” is key. </a:t>
            </a:r>
            <a:endParaRPr/>
          </a:p>
          <a:p>
            <a:pPr marL="171450" lvl="0" indent="-171450" algn="l" rtl="0">
              <a:spcBef>
                <a:spcPts val="0"/>
              </a:spcBef>
              <a:spcAft>
                <a:spcPts val="0"/>
              </a:spcAft>
              <a:buClr>
                <a:schemeClr val="dk1"/>
              </a:buClr>
              <a:buSzPts val="1200"/>
              <a:buFont typeface="Arial"/>
              <a:buChar char="•"/>
            </a:pPr>
            <a:r>
              <a:rPr lang="es"/>
              <a:t>Performing hand hygiene at the right time </a:t>
            </a:r>
            <a:r>
              <a:rPr lang="es" u="sng"/>
              <a:t>and</a:t>
            </a:r>
            <a:r>
              <a:rPr lang="es"/>
              <a:t> using the correct technique is what keeps people safe.</a:t>
            </a:r>
            <a:endParaRPr/>
          </a:p>
          <a:p>
            <a:pPr marL="0" lvl="0" indent="0" algn="l" rtl="0">
              <a:spcBef>
                <a:spcPts val="0"/>
              </a:spcBef>
              <a:spcAft>
                <a:spcPts val="0"/>
              </a:spcAft>
              <a:buNone/>
            </a:pPr>
            <a:endParaRPr/>
          </a:p>
        </p:txBody>
      </p:sp>
      <p:sp>
        <p:nvSpPr>
          <p:cNvPr id="331" name="Google Shape;33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 </a:t>
            </a:r>
            <a:endParaRPr/>
          </a:p>
          <a:p>
            <a:pPr marL="0" lvl="0" indent="0" algn="l" rtl="0">
              <a:spcBef>
                <a:spcPts val="0"/>
              </a:spcBef>
              <a:spcAft>
                <a:spcPts val="0"/>
              </a:spcAft>
              <a:buNone/>
            </a:pPr>
            <a:r>
              <a:rPr lang="es" b="1"/>
              <a:t>SAY:</a:t>
            </a:r>
            <a:endParaRPr b="1"/>
          </a:p>
          <a:p>
            <a:pPr marL="171450" lvl="0" indent="-171450" algn="l" rtl="0">
              <a:spcBef>
                <a:spcPts val="0"/>
              </a:spcBef>
              <a:spcAft>
                <a:spcPts val="0"/>
              </a:spcAft>
              <a:buClr>
                <a:schemeClr val="dk1"/>
              </a:buClr>
              <a:buSzPts val="1200"/>
              <a:buFont typeface="Arial"/>
              <a:buChar char="•"/>
            </a:pPr>
            <a:r>
              <a:rPr lang="es"/>
              <a:t>The evidence tells us that to improve hand hygiene behaviours in health care requires more than one approach or method.</a:t>
            </a:r>
            <a:endParaRPr/>
          </a:p>
          <a:p>
            <a:pPr marL="171450" lvl="0" indent="-171450" algn="l" rtl="0">
              <a:spcBef>
                <a:spcPts val="0"/>
              </a:spcBef>
              <a:spcAft>
                <a:spcPts val="0"/>
              </a:spcAft>
              <a:buClr>
                <a:schemeClr val="dk1"/>
              </a:buClr>
              <a:buSzPts val="1200"/>
              <a:buFont typeface="Arial"/>
              <a:buChar char="•"/>
            </a:pPr>
            <a:r>
              <a:rPr lang="es"/>
              <a:t>WHO describe this as a multimodal improvement strategy </a:t>
            </a:r>
            <a:r>
              <a:rPr lang="es" sz="1200" b="1">
                <a:solidFill>
                  <a:srgbClr val="00B0F0"/>
                </a:solidFill>
                <a:latin typeface="Calibri"/>
                <a:ea typeface="Calibri"/>
                <a:cs typeface="Calibri"/>
                <a:sym typeface="Calibri"/>
              </a:rPr>
              <a:t>– </a:t>
            </a:r>
            <a:r>
              <a:rPr lang="es" sz="1200" b="0">
                <a:solidFill>
                  <a:srgbClr val="00B0F0"/>
                </a:solidFill>
                <a:latin typeface="Calibri"/>
                <a:ea typeface="Calibri"/>
                <a:cs typeface="Calibri"/>
                <a:sym typeface="Calibri"/>
              </a:rPr>
              <a:t>an evidence based approach for improving hand hygiene and other infection prevention actions, which has 5 elements</a:t>
            </a:r>
            <a:endParaRPr/>
          </a:p>
          <a:p>
            <a:pPr marL="0" lvl="0" indent="0" algn="l" rtl="0">
              <a:spcBef>
                <a:spcPts val="0"/>
              </a:spcBef>
              <a:spcAft>
                <a:spcPts val="0"/>
              </a:spcAft>
              <a:buClr>
                <a:srgbClr val="00B0F0"/>
              </a:buClr>
              <a:buSzPts val="1200"/>
              <a:buFont typeface="Arial"/>
              <a:buNone/>
            </a:pPr>
            <a:r>
              <a:rPr lang="es" sz="1200" b="1">
                <a:solidFill>
                  <a:srgbClr val="00B0F0"/>
                </a:solidFill>
                <a:latin typeface="Calibri"/>
                <a:ea typeface="Calibri"/>
                <a:cs typeface="Calibri"/>
                <a:sym typeface="Calibri"/>
              </a:rPr>
              <a:t>NOTES FOR TRAINER:</a:t>
            </a:r>
            <a:endParaRPr b="1"/>
          </a:p>
          <a:p>
            <a:pPr marL="171450" lvl="0" indent="-171450" algn="l" rtl="0">
              <a:spcBef>
                <a:spcPts val="0"/>
              </a:spcBef>
              <a:spcAft>
                <a:spcPts val="0"/>
              </a:spcAft>
              <a:buClr>
                <a:schemeClr val="dk1"/>
              </a:buClr>
              <a:buSzPts val="1200"/>
              <a:buFont typeface="Arial"/>
              <a:buChar char="•"/>
            </a:pPr>
            <a:r>
              <a:rPr lang="es"/>
              <a:t>If the multimodal video was played at the start of the session, SAY: ”think back to the first video we watched – what do each of these symbols represent?” Take one minute to wok with the person next to you and be prepared to shout out some ideas and I will capture these on a flipchart.</a:t>
            </a:r>
            <a:endParaRPr/>
          </a:p>
          <a:p>
            <a:pPr marL="171450" lvl="0" indent="-171450" algn="l" rtl="0">
              <a:spcBef>
                <a:spcPts val="0"/>
              </a:spcBef>
              <a:spcAft>
                <a:spcPts val="0"/>
              </a:spcAft>
              <a:buClr>
                <a:schemeClr val="dk1"/>
              </a:buClr>
              <a:buSzPts val="1200"/>
              <a:buFont typeface="Arial"/>
              <a:buChar char="•"/>
            </a:pPr>
            <a:r>
              <a:rPr lang="es"/>
              <a:t>If the video was not played, SAY: Take one minute to wok with the person next to you and be prepared to shout out some ideas of what you think these 5 symbols represent, and I will capture these on a flipchart.</a:t>
            </a:r>
            <a:endParaRPr/>
          </a:p>
          <a:p>
            <a:pPr marL="171450" lvl="0" indent="-171450" algn="l" rtl="0">
              <a:spcBef>
                <a:spcPts val="0"/>
              </a:spcBef>
              <a:spcAft>
                <a:spcPts val="0"/>
              </a:spcAft>
              <a:buClr>
                <a:schemeClr val="dk1"/>
              </a:buClr>
              <a:buSzPts val="1200"/>
              <a:buFont typeface="Arial"/>
              <a:buChar char="•"/>
            </a:pPr>
            <a:r>
              <a:rPr lang="es"/>
              <a:t>These symbols provide a clue</a:t>
            </a:r>
            <a:endParaRPr/>
          </a:p>
          <a:p>
            <a:pPr marL="0" lvl="0" indent="0" algn="l" rtl="0">
              <a:spcBef>
                <a:spcPts val="0"/>
              </a:spcBef>
              <a:spcAft>
                <a:spcPts val="0"/>
              </a:spcAft>
              <a:buClr>
                <a:schemeClr val="dk1"/>
              </a:buClr>
              <a:buSzPts val="1200"/>
              <a:buFont typeface="Arial"/>
              <a:buNone/>
            </a:pPr>
            <a:r>
              <a:rPr lang="es" b="1" u="none"/>
              <a:t>NOTE FOR TRAINER</a:t>
            </a:r>
            <a:endParaRPr/>
          </a:p>
          <a:p>
            <a:pPr marL="171450" lvl="0" indent="-171450" algn="l" rtl="0">
              <a:spcBef>
                <a:spcPts val="0"/>
              </a:spcBef>
              <a:spcAft>
                <a:spcPts val="0"/>
              </a:spcAft>
              <a:buClr>
                <a:schemeClr val="dk1"/>
              </a:buClr>
              <a:buSzPts val="1200"/>
              <a:buFont typeface="Arial"/>
              <a:buChar char="•"/>
            </a:pPr>
            <a:r>
              <a:rPr lang="es"/>
              <a:t>Write down the answers on flip chart.</a:t>
            </a:r>
            <a:endParaRPr/>
          </a:p>
          <a:p>
            <a:pPr marL="171450" lvl="0" indent="-171450" algn="l" rtl="0">
              <a:spcBef>
                <a:spcPts val="0"/>
              </a:spcBef>
              <a:spcAft>
                <a:spcPts val="0"/>
              </a:spcAft>
              <a:buClr>
                <a:schemeClr val="dk1"/>
              </a:buClr>
              <a:buSzPts val="1200"/>
              <a:buFont typeface="Arial"/>
              <a:buChar char="•"/>
            </a:pPr>
            <a:r>
              <a:rPr lang="es"/>
              <a:t>In general the answers are (and these will be fully explained in the next slides)</a:t>
            </a:r>
            <a:endParaRPr/>
          </a:p>
          <a:p>
            <a:pPr marL="628650" lvl="1" indent="-171450" algn="l" rtl="0">
              <a:spcBef>
                <a:spcPts val="0"/>
              </a:spcBef>
              <a:spcAft>
                <a:spcPts val="0"/>
              </a:spcAft>
              <a:buClr>
                <a:schemeClr val="dk1"/>
              </a:buClr>
              <a:buSzPts val="1200"/>
              <a:buFont typeface="Arial"/>
              <a:buChar char="•"/>
            </a:pPr>
            <a:r>
              <a:rPr lang="es"/>
              <a:t>Systems that enable hand hygiene at the point of care - that means the right infrastructure, resources and equipment in place</a:t>
            </a:r>
            <a:endParaRPr/>
          </a:p>
          <a:p>
            <a:pPr marL="628650" lvl="1" indent="-171450" algn="l" rtl="0">
              <a:spcBef>
                <a:spcPts val="0"/>
              </a:spcBef>
              <a:spcAft>
                <a:spcPts val="0"/>
              </a:spcAft>
              <a:buClr>
                <a:schemeClr val="dk1"/>
              </a:buClr>
              <a:buSzPts val="1200"/>
              <a:buFont typeface="Arial"/>
              <a:buChar char="•"/>
            </a:pPr>
            <a:r>
              <a:rPr lang="es"/>
              <a:t>Training and education </a:t>
            </a:r>
            <a:endParaRPr/>
          </a:p>
          <a:p>
            <a:pPr marL="628650" lvl="1" indent="-171450" algn="l" rtl="0">
              <a:spcBef>
                <a:spcPts val="0"/>
              </a:spcBef>
              <a:spcAft>
                <a:spcPts val="0"/>
              </a:spcAft>
              <a:buClr>
                <a:schemeClr val="dk1"/>
              </a:buClr>
              <a:buSzPts val="1200"/>
              <a:buFont typeface="Arial"/>
              <a:buChar char="•"/>
            </a:pPr>
            <a:r>
              <a:rPr lang="es"/>
              <a:t>Monitoring/auditing and feedback </a:t>
            </a:r>
            <a:endParaRPr/>
          </a:p>
          <a:p>
            <a:pPr marL="628650" lvl="1" indent="-171450" algn="l" rtl="0">
              <a:spcBef>
                <a:spcPts val="0"/>
              </a:spcBef>
              <a:spcAft>
                <a:spcPts val="0"/>
              </a:spcAft>
              <a:buClr>
                <a:schemeClr val="dk1"/>
              </a:buClr>
              <a:buSzPts val="1200"/>
              <a:buFont typeface="Arial"/>
              <a:buChar char="•"/>
            </a:pPr>
            <a:r>
              <a:rPr lang="es"/>
              <a:t>Reminders and communications</a:t>
            </a:r>
            <a:endParaRPr/>
          </a:p>
          <a:p>
            <a:pPr marL="628650" lvl="1" indent="-171450" algn="l" rtl="0">
              <a:spcBef>
                <a:spcPts val="0"/>
              </a:spcBef>
              <a:spcAft>
                <a:spcPts val="0"/>
              </a:spcAft>
              <a:buClr>
                <a:schemeClr val="dk1"/>
              </a:buClr>
              <a:buSzPts val="1200"/>
              <a:buFont typeface="Arial"/>
              <a:buChar char="•"/>
            </a:pPr>
            <a:r>
              <a:rPr lang="es"/>
              <a:t>A supportive culture in the facility</a:t>
            </a:r>
            <a:endParaRPr/>
          </a:p>
          <a:p>
            <a:pPr marL="0" lvl="0" indent="0" algn="l" rtl="0">
              <a:spcBef>
                <a:spcPts val="0"/>
              </a:spcBef>
              <a:spcAft>
                <a:spcPts val="0"/>
              </a:spcAft>
              <a:buClr>
                <a:schemeClr val="dk1"/>
              </a:buClr>
              <a:buSzPts val="1200"/>
              <a:buFont typeface="Arial"/>
              <a:buNone/>
            </a:pPr>
            <a:r>
              <a:rPr lang="es" b="1"/>
              <a:t>FINALLY SAY:</a:t>
            </a:r>
            <a:endParaRPr/>
          </a:p>
          <a:p>
            <a:pPr marL="0" lvl="0" indent="0" algn="l" rtl="0">
              <a:spcBef>
                <a:spcPts val="0"/>
              </a:spcBef>
              <a:spcAft>
                <a:spcPts val="0"/>
              </a:spcAft>
              <a:buClr>
                <a:schemeClr val="dk1"/>
              </a:buClr>
              <a:buSzPts val="1200"/>
              <a:buFont typeface="Arial"/>
              <a:buNone/>
            </a:pPr>
            <a:r>
              <a:rPr lang="es"/>
              <a:t>that this multimodal strategy is recommended by WHO in its evidence based hand hygiene guidance and has been tried and tested in many countries and settings. I</a:t>
            </a:r>
            <a:r>
              <a:rPr lang="es" sz="1200">
                <a:solidFill>
                  <a:srgbClr val="002060"/>
                </a:solidFill>
                <a:latin typeface="Arial"/>
                <a:ea typeface="Arial"/>
                <a:cs typeface="Arial"/>
                <a:sym typeface="Arial"/>
              </a:rPr>
              <a:t>mprovement in hand hygiene is achievable using a combination of many, namely 5 things, as described, each of which can be adapted to the local situation. However, if you focus on just one thing this is known not to lead to improvement in hand hygiene. E.g. running training sessions every year is good, but will not change health worker behavior on its own - why not?</a:t>
            </a:r>
            <a:endParaRPr/>
          </a:p>
          <a:p>
            <a:pPr marL="0" marR="0" lvl="0" indent="0" algn="l" rtl="0">
              <a:lnSpc>
                <a:spcPct val="100000"/>
              </a:lnSpc>
              <a:spcBef>
                <a:spcPts val="0"/>
              </a:spcBef>
              <a:spcAft>
                <a:spcPts val="0"/>
              </a:spcAft>
              <a:buClr>
                <a:schemeClr val="dk1"/>
              </a:buClr>
              <a:buSzPts val="1200"/>
              <a:buFont typeface="Calibri"/>
              <a:buNone/>
            </a:pPr>
            <a:endParaRPr sz="1200">
              <a:solidFill>
                <a:srgbClr val="002060"/>
              </a:solidFill>
              <a:latin typeface="Arial"/>
              <a:ea typeface="Arial"/>
              <a:cs typeface="Arial"/>
              <a:sym typeface="Arial"/>
            </a:endParaRPr>
          </a:p>
          <a:p>
            <a:pPr marL="0" lvl="0" indent="0" algn="l" rtl="0">
              <a:spcBef>
                <a:spcPts val="0"/>
              </a:spcBef>
              <a:spcAft>
                <a:spcPts val="0"/>
              </a:spcAft>
              <a:buNone/>
            </a:pPr>
            <a:endParaRPr/>
          </a:p>
        </p:txBody>
      </p:sp>
      <p:sp>
        <p:nvSpPr>
          <p:cNvPr id="355" name="Google Shape;35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200"/>
              <a:buFont typeface="Arial"/>
              <a:buNone/>
            </a:pPr>
            <a:r>
              <a:rPr lang="es" b="1"/>
              <a:t>READ SLIDE</a:t>
            </a:r>
            <a:endParaRPr/>
          </a:p>
          <a:p>
            <a:pPr marL="0" lvl="0" indent="0" algn="l" rtl="0">
              <a:spcBef>
                <a:spcPts val="0"/>
              </a:spcBef>
              <a:spcAft>
                <a:spcPts val="0"/>
              </a:spcAft>
              <a:buClr>
                <a:schemeClr val="dk1"/>
              </a:buClr>
              <a:buSzPts val="1200"/>
              <a:buFont typeface="Arial"/>
              <a:buNone/>
            </a:pPr>
            <a:r>
              <a:rPr lang="es" b="1"/>
              <a:t>SAY:</a:t>
            </a:r>
            <a:endParaRPr/>
          </a:p>
          <a:p>
            <a:pPr marL="171450" lvl="0" indent="-171450" algn="l" rtl="0">
              <a:spcBef>
                <a:spcPts val="0"/>
              </a:spcBef>
              <a:spcAft>
                <a:spcPts val="0"/>
              </a:spcAft>
              <a:buClr>
                <a:schemeClr val="dk1"/>
              </a:buClr>
              <a:buSzPts val="1200"/>
              <a:buFont typeface="Arial"/>
              <a:buChar char="•"/>
            </a:pPr>
            <a:r>
              <a:rPr lang="es" b="0"/>
              <a:t>Based on the previous slides and discussion it is clear that</a:t>
            </a:r>
            <a:r>
              <a:rPr lang="es" b="1"/>
              <a:t> </a:t>
            </a:r>
            <a:r>
              <a:rPr lang="es"/>
              <a:t>hand hygiene is a behavior that is influenced by many factors.</a:t>
            </a:r>
            <a:endParaRPr/>
          </a:p>
          <a:p>
            <a:pPr marL="171450" marR="0" lvl="0" indent="-171450" algn="l" rtl="0">
              <a:lnSpc>
                <a:spcPct val="100000"/>
              </a:lnSpc>
              <a:spcBef>
                <a:spcPts val="0"/>
              </a:spcBef>
              <a:spcAft>
                <a:spcPts val="0"/>
              </a:spcAft>
              <a:buClr>
                <a:schemeClr val="dk1"/>
              </a:buClr>
              <a:buSzPts val="1200"/>
              <a:buFont typeface="Arial"/>
              <a:buChar char="•"/>
            </a:pPr>
            <a:r>
              <a:rPr lang="es" b="1"/>
              <a:t>WASH </a:t>
            </a:r>
            <a:r>
              <a:rPr lang="es"/>
              <a:t>plays an important role in </a:t>
            </a:r>
            <a:r>
              <a:rPr lang="es" b="1"/>
              <a:t>enabling and supporting </a:t>
            </a:r>
            <a:r>
              <a:rPr lang="es"/>
              <a:t>hand hygiene. </a:t>
            </a:r>
            <a:r>
              <a:rPr lang="es" b="0"/>
              <a:t>WASH helps to build the right infrastructure and a clean safe environment that supports hand hygiene.</a:t>
            </a:r>
            <a:endParaRPr b="0"/>
          </a:p>
          <a:p>
            <a:pPr marL="171450" lvl="0" indent="-171450" algn="l" rtl="0">
              <a:spcBef>
                <a:spcPts val="0"/>
              </a:spcBef>
              <a:spcAft>
                <a:spcPts val="0"/>
              </a:spcAft>
              <a:buClr>
                <a:schemeClr val="dk1"/>
              </a:buClr>
              <a:buSzPts val="1200"/>
              <a:buFont typeface="Arial"/>
              <a:buChar char="•"/>
            </a:pPr>
            <a:r>
              <a:rPr lang="es" b="0"/>
              <a:t>The multimodal strategy canalso be summarised in these five simple phrases, as mentioned in the video (if played):</a:t>
            </a:r>
            <a:endParaRPr/>
          </a:p>
          <a:p>
            <a:pPr marL="628650" lvl="1" indent="-171450" algn="l" rtl="0">
              <a:spcBef>
                <a:spcPts val="0"/>
              </a:spcBef>
              <a:spcAft>
                <a:spcPts val="0"/>
              </a:spcAft>
              <a:buClr>
                <a:schemeClr val="dk1"/>
              </a:buClr>
              <a:buSzPts val="1200"/>
              <a:buFont typeface="Arial"/>
              <a:buChar char="•"/>
            </a:pPr>
            <a:r>
              <a:rPr lang="es" b="1"/>
              <a:t>Build it, Teach it, Check it, Sell it &amp; Live it.</a:t>
            </a:r>
            <a:endParaRPr/>
          </a:p>
          <a:p>
            <a:pPr marL="0" lvl="0" indent="0" algn="l" rtl="0">
              <a:spcBef>
                <a:spcPts val="0"/>
              </a:spcBef>
              <a:spcAft>
                <a:spcPts val="0"/>
              </a:spcAft>
              <a:buNone/>
            </a:pPr>
            <a:endParaRPr/>
          </a:p>
        </p:txBody>
      </p:sp>
      <p:sp>
        <p:nvSpPr>
          <p:cNvPr id="386" name="Google Shape;38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THE SLIDE, REFER STUDENTS TO THE HANDOUT EXERCISE AND READ OUT THE INSTRUCTION FROM IT TO BE SURE EVERYONE IS CLEAR ON WHAT TO DO</a:t>
            </a:r>
            <a:endParaRPr/>
          </a:p>
        </p:txBody>
      </p:sp>
      <p:sp>
        <p:nvSpPr>
          <p:cNvPr id="407" name="Google Shape;4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 b="1">
                <a:latin typeface="Arial"/>
                <a:ea typeface="Arial"/>
                <a:cs typeface="Arial"/>
                <a:sym typeface="Arial"/>
              </a:rPr>
              <a:t>SAY:</a:t>
            </a:r>
            <a:endParaRPr/>
          </a:p>
          <a:p>
            <a:pPr marL="171450" marR="0" lvl="0" indent="-171450" algn="l" rtl="0">
              <a:lnSpc>
                <a:spcPct val="100000"/>
              </a:lnSpc>
              <a:spcBef>
                <a:spcPts val="0"/>
              </a:spcBef>
              <a:spcAft>
                <a:spcPts val="0"/>
              </a:spcAft>
              <a:buClr>
                <a:schemeClr val="dk1"/>
              </a:buClr>
              <a:buSzPts val="1200"/>
              <a:buFont typeface="Arial"/>
              <a:buChar char="•"/>
            </a:pPr>
            <a:r>
              <a:rPr lang="es" b="0">
                <a:latin typeface="Arial"/>
                <a:ea typeface="Arial"/>
                <a:cs typeface="Arial"/>
                <a:sym typeface="Arial"/>
              </a:rPr>
              <a:t>Please read out the findings of your group discussion so that everyone can hear.</a:t>
            </a:r>
            <a:endParaRPr/>
          </a:p>
          <a:p>
            <a:pPr marL="0" marR="0" lvl="0" indent="0" algn="l" rtl="0">
              <a:lnSpc>
                <a:spcPct val="100000"/>
              </a:lnSpc>
              <a:spcBef>
                <a:spcPts val="0"/>
              </a:spcBef>
              <a:spcAft>
                <a:spcPts val="0"/>
              </a:spcAft>
              <a:buClr>
                <a:schemeClr val="dk1"/>
              </a:buClr>
              <a:buSzPts val="1200"/>
              <a:buFont typeface="Arial"/>
              <a:buNone/>
            </a:pPr>
            <a:r>
              <a:rPr lang="es" b="1">
                <a:latin typeface="Arial"/>
                <a:ea typeface="Arial"/>
                <a:cs typeface="Arial"/>
                <a:sym typeface="Arial"/>
              </a:rPr>
              <a:t>NOTES FOR TRAINER:</a:t>
            </a:r>
            <a:endParaRPr b="1">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 b="1">
                <a:latin typeface="Arial"/>
                <a:ea typeface="Arial"/>
                <a:cs typeface="Arial"/>
                <a:sym typeface="Arial"/>
              </a:rPr>
              <a:t>Prompts to use if needed, especially if the feedback is limited</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What does this exercise tell us about training? About monitoring/auditing? About promoting hand hygiene (posters), about hand hygiene infrastructures? About the culture? What does this tell us about there being ‘no one single magic bullet to change hand hygiene behaviour??</a:t>
            </a: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s" b="1" u="sng">
                <a:latin typeface="Arial"/>
                <a:ea typeface="Arial"/>
                <a:cs typeface="Arial"/>
                <a:sym typeface="Arial"/>
              </a:rPr>
              <a:t>When considering gaps in the current approach, here are some ideas to discuss:</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In this facility, staff are currently being trained which is positive, but how frequent is this? </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What is included in the training? Training must be provided on the </a:t>
            </a:r>
            <a:r>
              <a:rPr lang="es" b="1">
                <a:latin typeface="Arial"/>
                <a:ea typeface="Arial"/>
                <a:cs typeface="Arial"/>
                <a:sym typeface="Arial"/>
              </a:rPr>
              <a:t>why and the when </a:t>
            </a:r>
            <a:r>
              <a:rPr lang="es">
                <a:latin typeface="Arial"/>
                <a:ea typeface="Arial"/>
                <a:cs typeface="Arial"/>
                <a:sym typeface="Arial"/>
              </a:rPr>
              <a:t>and not just the how. </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Likewise, use of posters in the workplace to remind staff about hand hygiene is a good thing but it is useful to consider posters that promote and reinforce the </a:t>
            </a:r>
            <a:r>
              <a:rPr lang="es" b="1">
                <a:latin typeface="Arial"/>
                <a:ea typeface="Arial"/>
                <a:cs typeface="Arial"/>
                <a:sym typeface="Arial"/>
              </a:rPr>
              <a:t>when</a:t>
            </a:r>
            <a:r>
              <a:rPr lang="es">
                <a:latin typeface="Arial"/>
                <a:ea typeface="Arial"/>
                <a:cs typeface="Arial"/>
                <a:sym typeface="Arial"/>
              </a:rPr>
              <a:t>, i.e. </a:t>
            </a:r>
            <a:r>
              <a:rPr lang="es" b="1">
                <a:latin typeface="Arial"/>
                <a:ea typeface="Arial"/>
                <a:cs typeface="Arial"/>
                <a:sym typeface="Arial"/>
              </a:rPr>
              <a:t>the moments </a:t>
            </a:r>
            <a:r>
              <a:rPr lang="es">
                <a:latin typeface="Arial"/>
                <a:ea typeface="Arial"/>
                <a:cs typeface="Arial"/>
                <a:sym typeface="Arial"/>
              </a:rPr>
              <a:t>when hand hygiene should occur. Are posters attractive to the audience? Are they changed regularly? </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Audits (checks) are taking place but the senior managers do not seem to be interested in being involved, including not interested in the results.</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This is indicative of a wider challenge here – </a:t>
            </a:r>
            <a:r>
              <a:rPr lang="es" b="1">
                <a:latin typeface="Arial"/>
                <a:ea typeface="Arial"/>
                <a:cs typeface="Arial"/>
                <a:sym typeface="Arial"/>
              </a:rPr>
              <a:t>the culture </a:t>
            </a:r>
            <a:r>
              <a:rPr lang="es">
                <a:latin typeface="Arial"/>
                <a:ea typeface="Arial"/>
                <a:cs typeface="Arial"/>
                <a:sym typeface="Arial"/>
              </a:rPr>
              <a:t>of the clinic does not seem to value hand hygiene. We will come back to this later in the session. </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Lastly, have questions been asked about the availability of </a:t>
            </a:r>
            <a:r>
              <a:rPr lang="es" b="1">
                <a:latin typeface="Arial"/>
                <a:ea typeface="Arial"/>
                <a:cs typeface="Arial"/>
                <a:sym typeface="Arial"/>
              </a:rPr>
              <a:t>’infrastructure/resources</a:t>
            </a:r>
            <a:r>
              <a:rPr lang="es">
                <a:latin typeface="Arial"/>
                <a:ea typeface="Arial"/>
                <a:cs typeface="Arial"/>
                <a:sym typeface="Arial"/>
              </a:rPr>
              <a:t>’ to support hand hygiene in the </a:t>
            </a:r>
            <a:r>
              <a:rPr lang="es" b="1">
                <a:latin typeface="Arial"/>
                <a:ea typeface="Arial"/>
                <a:cs typeface="Arial"/>
                <a:sym typeface="Arial"/>
              </a:rPr>
              <a:t>right places </a:t>
            </a:r>
            <a:r>
              <a:rPr lang="es">
                <a:latin typeface="Arial"/>
                <a:ea typeface="Arial"/>
                <a:cs typeface="Arial"/>
                <a:sym typeface="Arial"/>
              </a:rPr>
              <a:t>at the </a:t>
            </a:r>
            <a:r>
              <a:rPr lang="es" b="1">
                <a:latin typeface="Arial"/>
                <a:ea typeface="Arial"/>
                <a:cs typeface="Arial"/>
                <a:sym typeface="Arial"/>
              </a:rPr>
              <a:t>right time </a:t>
            </a:r>
            <a:r>
              <a:rPr lang="es">
                <a:latin typeface="Arial"/>
                <a:ea typeface="Arial"/>
                <a:cs typeface="Arial"/>
                <a:sym typeface="Arial"/>
              </a:rPr>
              <a:t>(alcohol handrub, soap, water, clean towels)? </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If people are trained to clean their hands at the point of care but there is no way to do this, the overall health system is not supportive of hand hygiene and may not be dedicating budget to this! This has an impact on the staff but also the fears of patients and potential infection risks.</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spcBef>
                <a:spcPts val="0"/>
              </a:spcBef>
              <a:spcAft>
                <a:spcPts val="0"/>
              </a:spcAft>
              <a:buNone/>
            </a:pPr>
            <a:endParaRPr/>
          </a:p>
        </p:txBody>
      </p:sp>
      <p:sp>
        <p:nvSpPr>
          <p:cNvPr id="433" name="Google Shape;43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200" b="1">
                <a:latin typeface="Arial"/>
                <a:ea typeface="Arial"/>
                <a:cs typeface="Arial"/>
                <a:sym typeface="Arial"/>
              </a:rPr>
              <a:t>FIRST SAY (THEN READ THE SLIDE)</a:t>
            </a:r>
            <a:endParaRPr/>
          </a:p>
          <a:p>
            <a:pPr marL="171450" lvl="0" indent="-171450" algn="l" rtl="0">
              <a:spcBef>
                <a:spcPts val="0"/>
              </a:spcBef>
              <a:spcAft>
                <a:spcPts val="0"/>
              </a:spcAft>
              <a:buClr>
                <a:schemeClr val="dk1"/>
              </a:buClr>
              <a:buSzPts val="1200"/>
              <a:buFont typeface="Arial"/>
              <a:buChar char="•"/>
            </a:pPr>
            <a:r>
              <a:rPr lang="es" sz="1200" b="0">
                <a:latin typeface="Arial"/>
                <a:ea typeface="Arial"/>
                <a:cs typeface="Arial"/>
                <a:sym typeface="Arial"/>
              </a:rPr>
              <a:t>We will now focus on learning in more detail what each element of the multimodal improvement strategy means in practice and how it fits with WASH</a:t>
            </a:r>
            <a:endParaRPr/>
          </a:p>
          <a:p>
            <a:pPr marL="171450" lvl="0" indent="-171450" algn="l" rtl="0">
              <a:spcBef>
                <a:spcPts val="0"/>
              </a:spcBef>
              <a:spcAft>
                <a:spcPts val="0"/>
              </a:spcAft>
              <a:buClr>
                <a:schemeClr val="dk1"/>
              </a:buClr>
              <a:buSzPts val="1200"/>
              <a:buFont typeface="Arial"/>
              <a:buChar char="•"/>
            </a:pPr>
            <a:r>
              <a:rPr lang="es"/>
              <a:t>We will drill down into each of the five elements of the multimodal strategy - there is no particular order to follow for each of the 5 elements, it depends on as assessment of the local situation and what is needed.</a:t>
            </a:r>
            <a:endParaRPr/>
          </a:p>
          <a:p>
            <a:pPr marL="171450" lvl="0" indent="-171450" algn="l" rtl="0">
              <a:spcBef>
                <a:spcPts val="0"/>
              </a:spcBef>
              <a:spcAft>
                <a:spcPts val="0"/>
              </a:spcAft>
              <a:buClr>
                <a:schemeClr val="dk1"/>
              </a:buClr>
              <a:buSzPts val="1200"/>
              <a:buFont typeface="Arial"/>
              <a:buChar char="•"/>
            </a:pPr>
            <a:r>
              <a:rPr lang="es"/>
              <a:t>This slide explains how system change relates to WASH FIT.</a:t>
            </a:r>
            <a:endParaRPr/>
          </a:p>
          <a:p>
            <a:pPr marL="171450" lvl="0" indent="-171450" algn="l" rtl="0">
              <a:spcBef>
                <a:spcPts val="0"/>
              </a:spcBef>
              <a:spcAft>
                <a:spcPts val="0"/>
              </a:spcAft>
              <a:buClr>
                <a:schemeClr val="dk1"/>
              </a:buClr>
              <a:buSzPts val="1200"/>
              <a:buFont typeface="Arial"/>
              <a:buChar char="•"/>
            </a:pPr>
            <a:r>
              <a:rPr lang="es"/>
              <a:t>These WASH FIT indicators focus on building the right infrastructure for hand hygiene which will support your improvement strategy alongside other actions. </a:t>
            </a:r>
            <a:endParaRPr/>
          </a:p>
          <a:p>
            <a:pPr marL="171450" lvl="0" indent="-171450" algn="l" rtl="0">
              <a:spcBef>
                <a:spcPts val="0"/>
              </a:spcBef>
              <a:spcAft>
                <a:spcPts val="0"/>
              </a:spcAft>
              <a:buClr>
                <a:schemeClr val="dk1"/>
              </a:buClr>
              <a:buSzPts val="1200"/>
              <a:buFont typeface="Arial"/>
              <a:buChar char="•"/>
            </a:pPr>
            <a:r>
              <a:rPr lang="es"/>
              <a:t>Examples of how hand hygiene stations have been established where needed are available and you can read more in the WHO/UNICEF practical steps document and on the washinhcf.org web platform. </a:t>
            </a:r>
            <a:endParaRPr/>
          </a:p>
          <a:p>
            <a:pPr marL="171450" lvl="0" indent="-171450" algn="l" rtl="0">
              <a:spcBef>
                <a:spcPts val="0"/>
              </a:spcBef>
              <a:spcAft>
                <a:spcPts val="0"/>
              </a:spcAft>
              <a:buClr>
                <a:schemeClr val="dk1"/>
              </a:buClr>
              <a:buSzPts val="1200"/>
              <a:buFont typeface="Arial"/>
              <a:buChar char="•"/>
            </a:pPr>
            <a:r>
              <a:rPr lang="es"/>
              <a:t>But remember, to truly influence patient and health worker safety, the infrastructure and resources must be reliably available at the point of care.</a:t>
            </a:r>
            <a:endParaRPr/>
          </a:p>
          <a:p>
            <a:pPr marL="0" lvl="0" indent="0" algn="l" rtl="0">
              <a:spcBef>
                <a:spcPts val="0"/>
              </a:spcBef>
              <a:spcAft>
                <a:spcPts val="0"/>
              </a:spcAft>
              <a:buNone/>
            </a:pPr>
            <a:endParaRPr/>
          </a:p>
        </p:txBody>
      </p:sp>
      <p:sp>
        <p:nvSpPr>
          <p:cNvPr id="454" name="Google Shape;45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s"/>
              <a:t>Introduce yourself if you have not already, and make sure you insert the date and location to the slide before you start</a:t>
            </a:r>
            <a:endParaRPr/>
          </a:p>
          <a:p>
            <a:pPr marL="0" lvl="0" indent="0" algn="l" rtl="0">
              <a:spcBef>
                <a:spcPts val="0"/>
              </a:spcBef>
              <a:spcAft>
                <a:spcPts val="0"/>
              </a:spcAft>
              <a:buNone/>
            </a:pPr>
            <a:endParaRPr/>
          </a:p>
        </p:txBody>
      </p:sp>
      <p:sp>
        <p:nvSpPr>
          <p:cNvPr id="136" name="Google Shape;13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200"/>
              <a:buFont typeface="Arial"/>
              <a:buNone/>
            </a:pPr>
            <a:r>
              <a:rPr lang="es" b="1"/>
              <a:t>READ SLIDE</a:t>
            </a:r>
            <a:endParaRPr/>
          </a:p>
          <a:p>
            <a:pPr marL="0" lvl="0" indent="0" algn="l" rtl="0">
              <a:spcBef>
                <a:spcPts val="0"/>
              </a:spcBef>
              <a:spcAft>
                <a:spcPts val="0"/>
              </a:spcAft>
              <a:buClr>
                <a:schemeClr val="dk1"/>
              </a:buClr>
              <a:buSzPts val="1200"/>
              <a:buFont typeface="Arial"/>
              <a:buNone/>
            </a:pPr>
            <a:r>
              <a:rPr lang="es" b="1"/>
              <a:t>SAY:</a:t>
            </a:r>
            <a:endParaRPr/>
          </a:p>
          <a:p>
            <a:pPr marL="171450" lvl="0" indent="-171450" algn="l" rtl="0">
              <a:spcBef>
                <a:spcPts val="0"/>
              </a:spcBef>
              <a:spcAft>
                <a:spcPts val="0"/>
              </a:spcAft>
              <a:buClr>
                <a:schemeClr val="dk1"/>
              </a:buClr>
              <a:buSzPts val="1200"/>
              <a:buFont typeface="Arial"/>
              <a:buChar char="•"/>
            </a:pPr>
            <a:r>
              <a:rPr lang="es"/>
              <a:t>These questions are key for understanding the importance of “Build It” or system change (the terms are interchangeable, which ever works to help people understand).</a:t>
            </a:r>
            <a:endParaRPr/>
          </a:p>
          <a:p>
            <a:pPr marL="171450" lvl="0" indent="-171450" algn="l" rtl="0">
              <a:spcBef>
                <a:spcPts val="0"/>
              </a:spcBef>
              <a:spcAft>
                <a:spcPts val="0"/>
              </a:spcAft>
              <a:buClr>
                <a:schemeClr val="dk1"/>
              </a:buClr>
              <a:buSzPts val="1200"/>
              <a:buFont typeface="Arial"/>
              <a:buChar char="•"/>
            </a:pPr>
            <a:r>
              <a:rPr lang="es"/>
              <a:t>Reflect for a moment, thinking about these questions and the relevence to your setting.</a:t>
            </a:r>
            <a:endParaRPr/>
          </a:p>
          <a:p>
            <a:pPr marL="171450" lvl="0" indent="-171450" algn="l" rtl="0">
              <a:spcBef>
                <a:spcPts val="0"/>
              </a:spcBef>
              <a:spcAft>
                <a:spcPts val="0"/>
              </a:spcAft>
              <a:buClr>
                <a:schemeClr val="dk1"/>
              </a:buClr>
              <a:buSzPts val="1200"/>
              <a:buFont typeface="Arial"/>
              <a:buChar char="•"/>
            </a:pPr>
            <a:r>
              <a:rPr lang="es"/>
              <a:t>From a WASH perspective, system change improvement may be critical as action may not be possible without the right infrastrucutre and resources.</a:t>
            </a:r>
            <a:endParaRPr/>
          </a:p>
          <a:p>
            <a:pPr marL="171450" lvl="0" indent="-171450" algn="l" rtl="0">
              <a:spcBef>
                <a:spcPts val="0"/>
              </a:spcBef>
              <a:spcAft>
                <a:spcPts val="0"/>
              </a:spcAft>
              <a:buClr>
                <a:schemeClr val="dk1"/>
              </a:buClr>
              <a:buSzPts val="1200"/>
              <a:buFont typeface="Arial"/>
              <a:buChar char="•"/>
            </a:pPr>
            <a:r>
              <a:rPr lang="es"/>
              <a:t>However, even where there are challenges in infrastructure – all of the other elements of the multimodal improvement strategy should still be considered to help understand everything needed for improvement.</a:t>
            </a:r>
            <a:endParaRPr/>
          </a:p>
          <a:p>
            <a:pPr marL="0" lvl="0" indent="0" algn="l" rtl="0">
              <a:spcBef>
                <a:spcPts val="0"/>
              </a:spcBef>
              <a:spcAft>
                <a:spcPts val="0"/>
              </a:spcAft>
              <a:buClr>
                <a:schemeClr val="dk1"/>
              </a:buClr>
              <a:buSzPts val="1200"/>
              <a:buFont typeface="Arial"/>
              <a:buNone/>
            </a:pPr>
            <a:r>
              <a:rPr lang="es" b="1" u="none"/>
              <a:t>NOTE FOR TRAINER:</a:t>
            </a:r>
            <a:endParaRPr/>
          </a:p>
          <a:p>
            <a:pPr marL="171450" lvl="0" indent="-171450" algn="l" rtl="0">
              <a:spcBef>
                <a:spcPts val="0"/>
              </a:spcBef>
              <a:spcAft>
                <a:spcPts val="0"/>
              </a:spcAft>
              <a:buClr>
                <a:schemeClr val="dk1"/>
              </a:buClr>
              <a:buSzPts val="1200"/>
              <a:buFont typeface="Arial"/>
              <a:buChar char="•"/>
            </a:pPr>
            <a:r>
              <a:rPr lang="es"/>
              <a:t>if participants are more interested in climate issues that affect water remember this is covered in the module on water.</a:t>
            </a:r>
            <a:endParaRPr/>
          </a:p>
          <a:p>
            <a:pPr marL="0" lvl="0" indent="0" algn="l" rtl="0">
              <a:spcBef>
                <a:spcPts val="0"/>
              </a:spcBef>
              <a:spcAft>
                <a:spcPts val="0"/>
              </a:spcAft>
              <a:buNone/>
            </a:pPr>
            <a:endParaRPr/>
          </a:p>
        </p:txBody>
      </p:sp>
      <p:sp>
        <p:nvSpPr>
          <p:cNvPr id="475" name="Google Shape;47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 b="1"/>
              <a:t>READ SLIDE</a:t>
            </a:r>
            <a:endParaRPr/>
          </a:p>
          <a:p>
            <a:pPr marL="0" lvl="0" indent="0" algn="l" rtl="0">
              <a:spcBef>
                <a:spcPts val="0"/>
              </a:spcBef>
              <a:spcAft>
                <a:spcPts val="0"/>
              </a:spcAft>
              <a:buNone/>
            </a:pPr>
            <a:endParaRPr/>
          </a:p>
        </p:txBody>
      </p:sp>
      <p:sp>
        <p:nvSpPr>
          <p:cNvPr id="488" name="Google Shape;48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 b="1"/>
              <a:t>READ SLIDE</a:t>
            </a:r>
            <a:endParaRPr/>
          </a:p>
          <a:p>
            <a:pPr marL="0" marR="0" lvl="0" indent="0" algn="l" rtl="0">
              <a:lnSpc>
                <a:spcPct val="100000"/>
              </a:lnSpc>
              <a:spcBef>
                <a:spcPts val="0"/>
              </a:spcBef>
              <a:spcAft>
                <a:spcPts val="0"/>
              </a:spcAft>
              <a:buClr>
                <a:schemeClr val="dk1"/>
              </a:buClr>
              <a:buSzPts val="1200"/>
              <a:buFont typeface="Arial"/>
              <a:buNone/>
            </a:pPr>
            <a:r>
              <a:rPr lang="es" b="1"/>
              <a:t>SAY:</a:t>
            </a:r>
            <a:endParaRPr/>
          </a:p>
          <a:p>
            <a:pPr marL="171450" lvl="0" indent="-171450" algn="l" rtl="0">
              <a:spcBef>
                <a:spcPts val="0"/>
              </a:spcBef>
              <a:spcAft>
                <a:spcPts val="0"/>
              </a:spcAft>
              <a:buClr>
                <a:schemeClr val="dk1"/>
              </a:buClr>
              <a:buSzPts val="1200"/>
              <a:buFont typeface="Arial"/>
              <a:buChar char="•"/>
            </a:pPr>
            <a:r>
              <a:rPr lang="es"/>
              <a:t>The key message is that when we think about training and education for hand hygiene improvement we should address the training materials, the human and other resources for delivering training and the focus of the training.</a:t>
            </a:r>
            <a:endParaRPr/>
          </a:p>
          <a:p>
            <a:pPr marL="171450" lvl="0" indent="-171450" algn="l" rtl="0">
              <a:spcBef>
                <a:spcPts val="0"/>
              </a:spcBef>
              <a:spcAft>
                <a:spcPts val="0"/>
              </a:spcAft>
              <a:buClr>
                <a:schemeClr val="dk1"/>
              </a:buClr>
              <a:buSzPts val="1200"/>
              <a:buFont typeface="Arial"/>
              <a:buChar char="•"/>
            </a:pPr>
            <a:r>
              <a:rPr lang="es"/>
              <a:t>An important clarification is when hands should be washed with soap and water and when alcohol based handrub can be used. WHO recommendations state that hands can safely be cleaned by alcohol handrub at any time except when they are visibly soiled when they should be washed with soap and water and dried.</a:t>
            </a:r>
            <a:endParaRPr/>
          </a:p>
        </p:txBody>
      </p:sp>
      <p:sp>
        <p:nvSpPr>
          <p:cNvPr id="505" name="Google Shape;50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 sz="1200" b="1">
                <a:latin typeface="Arial"/>
                <a:ea typeface="Arial"/>
                <a:cs typeface="Arial"/>
                <a:sym typeface="Arial"/>
              </a:rPr>
              <a:t>READ SLIDE</a:t>
            </a:r>
            <a:endParaRPr/>
          </a:p>
          <a:p>
            <a:pPr marL="0" marR="0" lvl="0" indent="0" algn="l" rtl="0">
              <a:lnSpc>
                <a:spcPct val="100000"/>
              </a:lnSpc>
              <a:spcBef>
                <a:spcPts val="0"/>
              </a:spcBef>
              <a:spcAft>
                <a:spcPts val="0"/>
              </a:spcAft>
              <a:buClr>
                <a:schemeClr val="dk1"/>
              </a:buClr>
              <a:buSzPts val="1200"/>
              <a:buFont typeface="Arial"/>
              <a:buNone/>
            </a:pPr>
            <a:r>
              <a:rPr lang="es" sz="1200" b="1">
                <a:latin typeface="Arial"/>
                <a:ea typeface="Arial"/>
                <a:cs typeface="Arial"/>
                <a:sym typeface="Arial"/>
              </a:rPr>
              <a:t>SAY:</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Shout out some of the challenges you can think of (take just a few moments</a:t>
            </a:r>
            <a:endParaRPr/>
          </a:p>
          <a:p>
            <a:pPr marL="0" marR="0" lvl="0" indent="0" algn="l" rtl="0">
              <a:lnSpc>
                <a:spcPct val="100000"/>
              </a:lnSpc>
              <a:spcBef>
                <a:spcPts val="0"/>
              </a:spcBef>
              <a:spcAft>
                <a:spcPts val="0"/>
              </a:spcAft>
              <a:buClr>
                <a:schemeClr val="dk1"/>
              </a:buClr>
              <a:buSzPts val="1200"/>
              <a:buFont typeface="Arial"/>
              <a:buNone/>
            </a:pPr>
            <a:r>
              <a:rPr lang="es" sz="1200" b="1" u="none">
                <a:latin typeface="Arial"/>
                <a:ea typeface="Arial"/>
                <a:cs typeface="Arial"/>
                <a:sym typeface="Arial"/>
              </a:rPr>
              <a:t>NOTE FOR TRAINER:</a:t>
            </a:r>
            <a:endParaRPr/>
          </a:p>
          <a:p>
            <a:pPr marL="171450" marR="0" lvl="0" indent="-171450" algn="l" rtl="0">
              <a:lnSpc>
                <a:spcPct val="100000"/>
              </a:lnSpc>
              <a:spcBef>
                <a:spcPts val="0"/>
              </a:spcBef>
              <a:spcAft>
                <a:spcPts val="0"/>
              </a:spcAft>
              <a:buClr>
                <a:schemeClr val="dk1"/>
              </a:buClr>
              <a:buSzPts val="1200"/>
              <a:buFont typeface="Arial"/>
              <a:buChar char="•"/>
            </a:pPr>
            <a:r>
              <a:rPr lang="es" sz="1200">
                <a:solidFill>
                  <a:schemeClr val="dk1"/>
                </a:solidFill>
                <a:latin typeface="Arial"/>
                <a:ea typeface="Arial"/>
                <a:cs typeface="Arial"/>
                <a:sym typeface="Arial"/>
              </a:rPr>
              <a:t>S</a:t>
            </a:r>
            <a:r>
              <a:rPr lang="es" sz="1200">
                <a:solidFill>
                  <a:schemeClr val="dk1"/>
                </a:solidFill>
                <a:latin typeface="Calibri"/>
                <a:ea typeface="Calibri"/>
                <a:cs typeface="Calibri"/>
                <a:sym typeface="Calibri"/>
              </a:rPr>
              <a:t>ome of the common challenges to share are:</a:t>
            </a:r>
            <a:endParaRPr/>
          </a:p>
          <a:p>
            <a:pPr marL="628650" lvl="1"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Securing support for audit from managers and leaders</a:t>
            </a:r>
            <a:endParaRPr/>
          </a:p>
          <a:p>
            <a:pPr marL="628650" lvl="1"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Audit considered too time and resource consuming</a:t>
            </a:r>
            <a:endParaRPr/>
          </a:p>
          <a:p>
            <a:pPr marL="628650" lvl="1"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A realistic monitoring schedule</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Prompt participants to think of other challenges from their area</a:t>
            </a:r>
            <a:endParaRPr/>
          </a:p>
          <a:p>
            <a:pPr marL="0" lvl="0" indent="0" algn="l" rtl="0">
              <a:spcBef>
                <a:spcPts val="0"/>
              </a:spcBef>
              <a:spcAft>
                <a:spcPts val="0"/>
              </a:spcAft>
              <a:buClr>
                <a:schemeClr val="dk1"/>
              </a:buClr>
              <a:buSzPts val="1200"/>
              <a:buFont typeface="Arial"/>
              <a:buNone/>
            </a:pPr>
            <a:r>
              <a:rPr lang="es" sz="1200" b="1" u="none">
                <a:solidFill>
                  <a:schemeClr val="dk1"/>
                </a:solidFill>
                <a:latin typeface="Calibri"/>
                <a:ea typeface="Calibri"/>
                <a:cs typeface="Calibri"/>
                <a:sym typeface="Calibri"/>
              </a:rPr>
              <a:t>SAY:</a:t>
            </a:r>
            <a:endParaRPr/>
          </a:p>
          <a:p>
            <a:pPr marL="171450" lvl="0" indent="-171450" algn="l" rtl="0">
              <a:spcBef>
                <a:spcPts val="0"/>
              </a:spcBef>
              <a:spcAft>
                <a:spcPts val="0"/>
              </a:spcAft>
              <a:buClr>
                <a:schemeClr val="dk1"/>
              </a:buClr>
              <a:buSzPts val="1200"/>
              <a:buFont typeface="Arial"/>
              <a:buChar char="•"/>
            </a:pPr>
            <a:r>
              <a:rPr lang="es" sz="1200" u="none">
                <a:solidFill>
                  <a:schemeClr val="dk1"/>
                </a:solidFill>
                <a:latin typeface="Calibri"/>
                <a:ea typeface="Calibri"/>
                <a:cs typeface="Calibri"/>
                <a:sym typeface="Calibri"/>
              </a:rPr>
              <a:t>Tell me whether you have any examples of solutions, </a:t>
            </a:r>
            <a:r>
              <a:rPr lang="es" sz="1200">
                <a:solidFill>
                  <a:schemeClr val="dk1"/>
                </a:solidFill>
                <a:latin typeface="Calibri"/>
                <a:ea typeface="Calibri"/>
                <a:cs typeface="Calibri"/>
                <a:sym typeface="Calibri"/>
              </a:rPr>
              <a:t>of how they have successfully implemented hand hygiene audits. </a:t>
            </a:r>
            <a:endParaRPr/>
          </a:p>
          <a:p>
            <a:pPr marL="171450" lvl="0"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If WASH FIT is being implemented, it is likely that there will be some general support for associated audits, but there will still be a need for regular communication on the value of the data that will be generated. Hand hygiene audit results feed into the general facility improvement plan.</a:t>
            </a:r>
            <a:endParaRPr/>
          </a:p>
          <a:p>
            <a:pPr marL="0" marR="0" lvl="0" indent="0" algn="l" rtl="0">
              <a:lnSpc>
                <a:spcPct val="100000"/>
              </a:lnSpc>
              <a:spcBef>
                <a:spcPts val="0"/>
              </a:spcBef>
              <a:spcAft>
                <a:spcPts val="0"/>
              </a:spcAft>
              <a:buClr>
                <a:schemeClr val="dk1"/>
              </a:buClr>
              <a:buSzPts val="1200"/>
              <a:buFont typeface="Calibri"/>
              <a:buNone/>
            </a:pPr>
            <a:endParaRPr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a:latin typeface="Arial"/>
              <a:ea typeface="Arial"/>
              <a:cs typeface="Arial"/>
              <a:sym typeface="Arial"/>
            </a:endParaRPr>
          </a:p>
          <a:p>
            <a:pPr marL="0" lvl="0" indent="0" algn="l" rtl="0">
              <a:spcBef>
                <a:spcPts val="0"/>
              </a:spcBef>
              <a:spcAft>
                <a:spcPts val="0"/>
              </a:spcAft>
              <a:buNone/>
            </a:pPr>
            <a:endParaRPr/>
          </a:p>
        </p:txBody>
      </p:sp>
      <p:sp>
        <p:nvSpPr>
          <p:cNvPr id="516" name="Google Shape;51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sz="1200" b="1" u="none"/>
              <a:t>READ SLIDE</a:t>
            </a:r>
            <a:endParaRPr/>
          </a:p>
          <a:p>
            <a:pPr marL="0" marR="0" lvl="0" indent="0" algn="l" rtl="0">
              <a:lnSpc>
                <a:spcPct val="100000"/>
              </a:lnSpc>
              <a:spcBef>
                <a:spcPts val="0"/>
              </a:spcBef>
              <a:spcAft>
                <a:spcPts val="0"/>
              </a:spcAft>
              <a:buClr>
                <a:schemeClr val="dk1"/>
              </a:buClr>
              <a:buSzPts val="1200"/>
              <a:buFont typeface="Calibri"/>
              <a:buNone/>
            </a:pPr>
            <a:r>
              <a:rPr lang="es" sz="1200" b="1" u="none"/>
              <a:t>SAY:</a:t>
            </a:r>
            <a:endParaRPr/>
          </a:p>
          <a:p>
            <a:pPr marL="171450" marR="0" lvl="0" indent="-171450" algn="l" rtl="0">
              <a:lnSpc>
                <a:spcPct val="100000"/>
              </a:lnSpc>
              <a:spcBef>
                <a:spcPts val="0"/>
              </a:spcBef>
              <a:spcAft>
                <a:spcPts val="0"/>
              </a:spcAft>
              <a:buClr>
                <a:schemeClr val="dk1"/>
              </a:buClr>
              <a:buSzPts val="1200"/>
              <a:buFont typeface="Arial"/>
              <a:buChar char="•"/>
            </a:pPr>
            <a:r>
              <a:rPr lang="es" sz="1200"/>
              <a:t>The form on the screen shows the WHO hand hygiene observation form. This is used to check compliance and provides feedback according to the Five Moments for hand hygiene.</a:t>
            </a:r>
            <a:endParaRPr/>
          </a:p>
          <a:p>
            <a:pPr marL="171450" marR="0" lvl="0" indent="-171450" algn="l" rtl="0">
              <a:lnSpc>
                <a:spcPct val="100000"/>
              </a:lnSpc>
              <a:spcBef>
                <a:spcPts val="0"/>
              </a:spcBef>
              <a:spcAft>
                <a:spcPts val="0"/>
              </a:spcAft>
              <a:buClr>
                <a:schemeClr val="dk1"/>
              </a:buClr>
              <a:buSzPts val="1200"/>
              <a:buFont typeface="Arial"/>
              <a:buChar char="•"/>
            </a:pPr>
            <a:r>
              <a:rPr lang="es" sz="1200"/>
              <a:t>Detailed instructions are available on the back of the WHO observation form if you chose to use this. </a:t>
            </a:r>
            <a:endParaRPr/>
          </a:p>
          <a:p>
            <a:pPr marL="171450" marR="0" lvl="0" indent="-171450" algn="l" rtl="0">
              <a:lnSpc>
                <a:spcPct val="100000"/>
              </a:lnSpc>
              <a:spcBef>
                <a:spcPts val="0"/>
              </a:spcBef>
              <a:spcAft>
                <a:spcPts val="0"/>
              </a:spcAft>
              <a:buClr>
                <a:schemeClr val="dk1"/>
              </a:buClr>
              <a:buSzPts val="1200"/>
              <a:buFont typeface="Arial"/>
              <a:buChar char="•"/>
            </a:pPr>
            <a:r>
              <a:rPr lang="es" sz="1200"/>
              <a:t>The instructions can be consulted during observations and people should be trained in how to undertake this detailed activity. </a:t>
            </a:r>
            <a:endParaRPr/>
          </a:p>
          <a:p>
            <a:pPr marL="171450" marR="0" lvl="0" indent="-171450" algn="l" rtl="0">
              <a:lnSpc>
                <a:spcPct val="100000"/>
              </a:lnSpc>
              <a:spcBef>
                <a:spcPts val="0"/>
              </a:spcBef>
              <a:spcAft>
                <a:spcPts val="0"/>
              </a:spcAft>
              <a:buClr>
                <a:schemeClr val="dk1"/>
              </a:buClr>
              <a:buSzPts val="1200"/>
              <a:buFont typeface="Arial"/>
              <a:buChar char="•"/>
            </a:pPr>
            <a:r>
              <a:rPr lang="es" sz="1200"/>
              <a:t>A WHO manual and comprehensive slide set exists on how to observe hand hygiene according to the five moments (if this is considered helpful and it is deemed a priority actions during your assessments).</a:t>
            </a:r>
            <a:endParaRPr sz="1200"/>
          </a:p>
          <a:p>
            <a:pPr marL="0" lvl="0" indent="0" algn="l" rtl="0">
              <a:spcBef>
                <a:spcPts val="0"/>
              </a:spcBef>
              <a:spcAft>
                <a:spcPts val="0"/>
              </a:spcAft>
              <a:buNone/>
            </a:pPr>
            <a:endParaRPr/>
          </a:p>
        </p:txBody>
      </p:sp>
      <p:sp>
        <p:nvSpPr>
          <p:cNvPr id="532" name="Google Shape;53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sz="1200" b="1" u="none"/>
              <a:t>READ SLIDE</a:t>
            </a:r>
            <a:endParaRPr/>
          </a:p>
          <a:p>
            <a:pPr marL="0" marR="0" lvl="0" indent="0" algn="l" rtl="0">
              <a:lnSpc>
                <a:spcPct val="100000"/>
              </a:lnSpc>
              <a:spcBef>
                <a:spcPts val="0"/>
              </a:spcBef>
              <a:spcAft>
                <a:spcPts val="0"/>
              </a:spcAft>
              <a:buClr>
                <a:schemeClr val="dk1"/>
              </a:buClr>
              <a:buSzPts val="1200"/>
              <a:buFont typeface="Calibri"/>
              <a:buNone/>
            </a:pPr>
            <a:r>
              <a:rPr lang="es" sz="1200" b="1" u="none"/>
              <a:t>SAY:</a:t>
            </a:r>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Think of other ways hand hygiene promotion can take place to reach a health care facility, </a:t>
            </a:r>
            <a:r>
              <a:rPr lang="es" sz="1200"/>
              <a:t>e.g. information leaflets, badges and stickers, social media including podcasts, local radio, conventional media e.g. newspapers, messages on t-shirts!</a:t>
            </a: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s">
                <a:latin typeface="Arial"/>
                <a:ea typeface="Arial"/>
                <a:cs typeface="Arial"/>
                <a:sym typeface="Arial"/>
              </a:rPr>
              <a:t>Campaigns are also ways to promote hand hygiene, both global and local campaigns – including radio campaigns, community campaigns etc. Some of the images here relate to WHO’s annual global hand hygiene in health care day that takes place each 5 May.</a:t>
            </a:r>
            <a:endParaRPr/>
          </a:p>
          <a:p>
            <a:pPr marL="0" lvl="0" indent="0" algn="l" rtl="0">
              <a:spcBef>
                <a:spcPts val="0"/>
              </a:spcBef>
              <a:spcAft>
                <a:spcPts val="0"/>
              </a:spcAft>
              <a:buNone/>
            </a:pPr>
            <a:endParaRPr/>
          </a:p>
        </p:txBody>
      </p:sp>
      <p:sp>
        <p:nvSpPr>
          <p:cNvPr id="543" name="Google Shape;54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sz="1200" b="1" u="none"/>
              <a:t>READ SLIDE</a:t>
            </a:r>
            <a:endParaRPr/>
          </a:p>
          <a:p>
            <a:pPr marL="0" marR="0" lvl="0" indent="0" algn="l" rtl="0">
              <a:lnSpc>
                <a:spcPct val="100000"/>
              </a:lnSpc>
              <a:spcBef>
                <a:spcPts val="0"/>
              </a:spcBef>
              <a:spcAft>
                <a:spcPts val="0"/>
              </a:spcAft>
              <a:buClr>
                <a:schemeClr val="dk1"/>
              </a:buClr>
              <a:buSzPts val="1200"/>
              <a:buFont typeface="Calibri"/>
              <a:buNone/>
            </a:pPr>
            <a:endParaRPr sz="1200" b="1" u="none"/>
          </a:p>
        </p:txBody>
      </p:sp>
      <p:sp>
        <p:nvSpPr>
          <p:cNvPr id="562" name="Google Shape;5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sz="1200" b="1" u="none"/>
              <a:t>READ SLIDE</a:t>
            </a:r>
            <a:endParaRPr/>
          </a:p>
          <a:p>
            <a:pPr marL="0" marR="0" lvl="0" indent="0" algn="l" rtl="0">
              <a:lnSpc>
                <a:spcPct val="100000"/>
              </a:lnSpc>
              <a:spcBef>
                <a:spcPts val="0"/>
              </a:spcBef>
              <a:spcAft>
                <a:spcPts val="0"/>
              </a:spcAft>
              <a:buClr>
                <a:schemeClr val="dk1"/>
              </a:buClr>
              <a:buSzPts val="1200"/>
              <a:buFont typeface="Calibri"/>
              <a:buNone/>
            </a:pPr>
            <a:endParaRPr sz="1200" b="1" u="sng"/>
          </a:p>
          <a:p>
            <a:pPr marL="0" lvl="0" indent="0" algn="l" rtl="0">
              <a:spcBef>
                <a:spcPts val="0"/>
              </a:spcBef>
              <a:spcAft>
                <a:spcPts val="0"/>
              </a:spcAft>
              <a:buNone/>
            </a:pPr>
            <a:endParaRPr/>
          </a:p>
        </p:txBody>
      </p:sp>
      <p:sp>
        <p:nvSpPr>
          <p:cNvPr id="573" name="Google Shape;57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sz="1200" b="1" u="none"/>
              <a:t>READ SLIDE</a:t>
            </a:r>
            <a:endParaRPr/>
          </a:p>
          <a:p>
            <a:pPr marL="0" marR="0" lvl="0" indent="0" algn="l" rtl="0">
              <a:lnSpc>
                <a:spcPct val="100000"/>
              </a:lnSpc>
              <a:spcBef>
                <a:spcPts val="0"/>
              </a:spcBef>
              <a:spcAft>
                <a:spcPts val="0"/>
              </a:spcAft>
              <a:buClr>
                <a:schemeClr val="dk1"/>
              </a:buClr>
              <a:buSzPts val="1200"/>
              <a:buFont typeface="Calibri"/>
              <a:buNone/>
            </a:pPr>
            <a:r>
              <a:rPr lang="es" sz="1200" b="1" u="none"/>
              <a:t>SAY:</a:t>
            </a:r>
            <a:endParaRPr/>
          </a:p>
          <a:p>
            <a:pPr marL="171450" marR="0" lvl="0" indent="-171450" algn="l" rtl="0">
              <a:lnSpc>
                <a:spcPct val="100000"/>
              </a:lnSpc>
              <a:spcBef>
                <a:spcPts val="0"/>
              </a:spcBef>
              <a:spcAft>
                <a:spcPts val="0"/>
              </a:spcAft>
              <a:buClr>
                <a:schemeClr val="dk1"/>
              </a:buClr>
              <a:buSzPts val="1200"/>
              <a:buFont typeface="Arial"/>
              <a:buChar char="•"/>
            </a:pPr>
            <a:r>
              <a:rPr lang="es" sz="1200" b="0" u="none"/>
              <a:t>This element of the multimodal strategy addresses the importance of an institutional safety climate or culture for hand hygiene</a:t>
            </a:r>
            <a:endParaRPr/>
          </a:p>
          <a:p>
            <a:pPr marL="171450" marR="0" lvl="0" indent="-171450" algn="l" rtl="0">
              <a:lnSpc>
                <a:spcPct val="100000"/>
              </a:lnSpc>
              <a:spcBef>
                <a:spcPts val="0"/>
              </a:spcBef>
              <a:spcAft>
                <a:spcPts val="0"/>
              </a:spcAft>
              <a:buClr>
                <a:schemeClr val="dk1"/>
              </a:buClr>
              <a:buSzPts val="1200"/>
              <a:buFont typeface="Arial"/>
              <a:buChar char="•"/>
            </a:pPr>
            <a:r>
              <a:rPr lang="es" sz="1200" b="0" u="none"/>
              <a:t>The culture or safety climate of a health care facility is important for the delivery of safe, quality care – leaders and managers influence the culture/safety climate</a:t>
            </a:r>
            <a:endParaRPr/>
          </a:p>
          <a:p>
            <a:pPr marL="171450" marR="0" lvl="0" indent="-171450" algn="l" rtl="0">
              <a:lnSpc>
                <a:spcPct val="100000"/>
              </a:lnSpc>
              <a:spcBef>
                <a:spcPts val="0"/>
              </a:spcBef>
              <a:spcAft>
                <a:spcPts val="0"/>
              </a:spcAft>
              <a:buClr>
                <a:schemeClr val="dk1"/>
              </a:buClr>
              <a:buSzPts val="1200"/>
              <a:buFont typeface="Arial"/>
              <a:buChar char="•"/>
            </a:pPr>
            <a:r>
              <a:rPr lang="es" sz="1200" b="0" u="none"/>
              <a:t>Their commitment to hand hygiene and other safety initiatives is a big driver of success</a:t>
            </a:r>
            <a:endParaRPr/>
          </a:p>
          <a:p>
            <a:pPr marL="171450" marR="0" lvl="0" indent="-171450" algn="l" rtl="0">
              <a:lnSpc>
                <a:spcPct val="100000"/>
              </a:lnSpc>
              <a:spcBef>
                <a:spcPts val="0"/>
              </a:spcBef>
              <a:spcAft>
                <a:spcPts val="0"/>
              </a:spcAft>
              <a:buClr>
                <a:schemeClr val="dk1"/>
              </a:buClr>
              <a:buSzPts val="1200"/>
              <a:buFont typeface="Arial"/>
              <a:buChar char="•"/>
            </a:pPr>
            <a:r>
              <a:rPr lang="es" sz="1200" b="0" u="none"/>
              <a:t>If leaders and managers are not committed it is unlikely that hand hygiene will be valued, supported, funded or championed </a:t>
            </a:r>
            <a:endParaRPr/>
          </a:p>
          <a:p>
            <a:pPr marL="171450" marR="0" lvl="0" indent="-171450" algn="l" rtl="0">
              <a:lnSpc>
                <a:spcPct val="100000"/>
              </a:lnSpc>
              <a:spcBef>
                <a:spcPts val="0"/>
              </a:spcBef>
              <a:spcAft>
                <a:spcPts val="0"/>
              </a:spcAft>
              <a:buClr>
                <a:schemeClr val="dk1"/>
              </a:buClr>
              <a:buSzPts val="1200"/>
              <a:buFont typeface="Arial"/>
              <a:buChar char="•"/>
            </a:pPr>
            <a:r>
              <a:rPr lang="es" sz="1200" b="0" u="none"/>
              <a:t>How familiar are you with the idea of role models and champions – have they used this approach in relation to hand hygiene, IPC, WASH or any other initiative? (Ask people to shout out their examples)</a:t>
            </a:r>
            <a:endParaRPr/>
          </a:p>
          <a:p>
            <a:pPr marL="0" lvl="0" indent="0" algn="l" rtl="0">
              <a:spcBef>
                <a:spcPts val="0"/>
              </a:spcBef>
              <a:spcAft>
                <a:spcPts val="0"/>
              </a:spcAft>
              <a:buNone/>
            </a:pPr>
            <a:endParaRPr/>
          </a:p>
        </p:txBody>
      </p:sp>
      <p:sp>
        <p:nvSpPr>
          <p:cNvPr id="590" name="Google Shape;59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200"/>
              <a:buFont typeface="Arial"/>
              <a:buNone/>
            </a:pPr>
            <a:r>
              <a:rPr lang="es" b="1"/>
              <a:t>READ SLIDE</a:t>
            </a:r>
            <a:endParaRPr/>
          </a:p>
          <a:p>
            <a:pPr marL="0" lvl="0" indent="0" algn="l" rtl="0">
              <a:spcBef>
                <a:spcPts val="0"/>
              </a:spcBef>
              <a:spcAft>
                <a:spcPts val="0"/>
              </a:spcAft>
              <a:buClr>
                <a:schemeClr val="dk1"/>
              </a:buClr>
              <a:buSzPts val="1200"/>
              <a:buFont typeface="Arial"/>
              <a:buNone/>
            </a:pPr>
            <a:r>
              <a:rPr lang="es" b="1"/>
              <a:t>SAY:</a:t>
            </a:r>
            <a:endParaRPr/>
          </a:p>
          <a:p>
            <a:pPr marL="171450" lvl="0" indent="-171450" algn="l" rtl="0">
              <a:spcBef>
                <a:spcPts val="0"/>
              </a:spcBef>
              <a:spcAft>
                <a:spcPts val="0"/>
              </a:spcAft>
              <a:buClr>
                <a:schemeClr val="dk1"/>
              </a:buClr>
              <a:buSzPts val="1200"/>
              <a:buFont typeface="Arial"/>
              <a:buChar char="•"/>
            </a:pPr>
            <a:r>
              <a:rPr lang="es" b="0"/>
              <a:t>For the next 5 minutes we will revisit the group work exercise you already read.</a:t>
            </a:r>
            <a:endParaRPr/>
          </a:p>
          <a:p>
            <a:pPr marL="171450" lvl="0" indent="-171450" algn="l" rtl="0">
              <a:spcBef>
                <a:spcPts val="0"/>
              </a:spcBef>
              <a:spcAft>
                <a:spcPts val="0"/>
              </a:spcAft>
              <a:buClr>
                <a:schemeClr val="dk1"/>
              </a:buClr>
              <a:buSzPts val="1200"/>
              <a:buFont typeface="Arial"/>
              <a:buChar char="•"/>
            </a:pPr>
            <a:r>
              <a:rPr lang="es"/>
              <a:t>Return into your working groups and look again at the scenario.</a:t>
            </a:r>
            <a:endParaRPr/>
          </a:p>
          <a:p>
            <a:pPr marL="171450" lvl="0" indent="-171450" algn="l" rtl="0">
              <a:spcBef>
                <a:spcPts val="0"/>
              </a:spcBef>
              <a:spcAft>
                <a:spcPts val="0"/>
              </a:spcAft>
              <a:buClr>
                <a:schemeClr val="dk1"/>
              </a:buClr>
              <a:buSzPts val="1200"/>
              <a:buFont typeface="Arial"/>
              <a:buChar char="•"/>
            </a:pPr>
            <a:r>
              <a:rPr lang="es"/>
              <a:t>A key challenge identified earlier was the lack of engagement of senior managers in hand hygiene improvement – it appears in this scenario that managers are not prioritizing hand hygiene.</a:t>
            </a:r>
            <a:endParaRPr/>
          </a:p>
          <a:p>
            <a:pPr marL="171450" lvl="0" indent="-171450" algn="l" rtl="0">
              <a:spcBef>
                <a:spcPts val="0"/>
              </a:spcBef>
              <a:spcAft>
                <a:spcPts val="0"/>
              </a:spcAft>
              <a:buClr>
                <a:schemeClr val="dk1"/>
              </a:buClr>
              <a:buSzPts val="1200"/>
              <a:buFont typeface="Arial"/>
              <a:buChar char="•"/>
            </a:pPr>
            <a:r>
              <a:rPr lang="es"/>
              <a:t>Discuss some ideas on how managers might be engaged to take hand hygiene more seriously for a few minutes and be ready to feedback</a:t>
            </a:r>
            <a:endParaRPr/>
          </a:p>
          <a:p>
            <a:pPr marL="0" lvl="0" indent="0" algn="l" rtl="0">
              <a:spcBef>
                <a:spcPts val="0"/>
              </a:spcBef>
              <a:spcAft>
                <a:spcPts val="0"/>
              </a:spcAft>
              <a:buClr>
                <a:schemeClr val="dk1"/>
              </a:buClr>
              <a:buSzPts val="1200"/>
              <a:buFont typeface="Arial"/>
              <a:buNone/>
            </a:pPr>
            <a:r>
              <a:rPr lang="es" b="1" u="none"/>
              <a:t>NOTE FOR TRAINER - some ideas and prompts might include:</a:t>
            </a:r>
            <a:endParaRPr/>
          </a:p>
          <a:p>
            <a:pPr marL="171450" marR="0" lvl="0" indent="-171450" algn="l" rtl="0">
              <a:lnSpc>
                <a:spcPct val="100000"/>
              </a:lnSpc>
              <a:spcBef>
                <a:spcPts val="0"/>
              </a:spcBef>
              <a:spcAft>
                <a:spcPts val="0"/>
              </a:spcAft>
              <a:buClr>
                <a:schemeClr val="dk1"/>
              </a:buClr>
              <a:buSzPts val="1200"/>
              <a:buFont typeface="Arial"/>
              <a:buChar char="•"/>
            </a:pPr>
            <a:r>
              <a:rPr lang="es"/>
              <a:t>Persuading managers to participate in some audits and then be part of discussing results and ideas for improvement</a:t>
            </a:r>
            <a:endParaRPr/>
          </a:p>
          <a:p>
            <a:pPr marL="171450" marR="0" lvl="0" indent="-171450" algn="l" rtl="0">
              <a:lnSpc>
                <a:spcPct val="100000"/>
              </a:lnSpc>
              <a:spcBef>
                <a:spcPts val="0"/>
              </a:spcBef>
              <a:spcAft>
                <a:spcPts val="0"/>
              </a:spcAft>
              <a:buClr>
                <a:schemeClr val="dk1"/>
              </a:buClr>
              <a:buSzPts val="1200"/>
              <a:buFont typeface="Arial"/>
              <a:buChar char="•"/>
            </a:pPr>
            <a:r>
              <a:rPr lang="es"/>
              <a:t>Using the concerns of the female patient as a driver to engage managers and trying to secure their support to a) verbally support/promote the importance of hand hygiene to health-care workers b) authorise/mandate a hand hygiene improvement programme </a:t>
            </a:r>
            <a:endParaRPr/>
          </a:p>
          <a:p>
            <a:pPr marL="171450" marR="0" lvl="0" indent="-171450" algn="l" rtl="0">
              <a:lnSpc>
                <a:spcPct val="100000"/>
              </a:lnSpc>
              <a:spcBef>
                <a:spcPts val="0"/>
              </a:spcBef>
              <a:spcAft>
                <a:spcPts val="0"/>
              </a:spcAft>
              <a:buClr>
                <a:schemeClr val="dk1"/>
              </a:buClr>
              <a:buSzPts val="1200"/>
              <a:buFont typeface="Arial"/>
              <a:buChar char="•"/>
            </a:pPr>
            <a:r>
              <a:rPr lang="es"/>
              <a:t>The possibility of the senior manager verbally supporting/promoting the improvement at high-level organizational meetings </a:t>
            </a:r>
            <a:endParaRPr/>
          </a:p>
          <a:p>
            <a:pPr marL="171450" marR="0" lvl="0" indent="-171450" algn="l" rtl="0">
              <a:lnSpc>
                <a:spcPct val="100000"/>
              </a:lnSpc>
              <a:spcBef>
                <a:spcPts val="0"/>
              </a:spcBef>
              <a:spcAft>
                <a:spcPts val="0"/>
              </a:spcAft>
              <a:buClr>
                <a:schemeClr val="dk1"/>
              </a:buClr>
              <a:buSzPts val="1200"/>
              <a:buFont typeface="Arial"/>
              <a:buChar char="•"/>
            </a:pPr>
            <a:r>
              <a:rPr lang="es"/>
              <a:t>Exploring whether it is feasible to identify a Hand Hygiene Co-ordinator/project manager to direct a renewed hand hygiene initiative with manager approval and mandate</a:t>
            </a:r>
            <a:endParaRPr/>
          </a:p>
          <a:p>
            <a:pPr marL="171450" marR="0" lvl="0" indent="-171450" algn="l" rtl="0">
              <a:lnSpc>
                <a:spcPct val="100000"/>
              </a:lnSpc>
              <a:spcBef>
                <a:spcPts val="0"/>
              </a:spcBef>
              <a:spcAft>
                <a:spcPts val="0"/>
              </a:spcAft>
              <a:buClr>
                <a:schemeClr val="dk1"/>
              </a:buClr>
              <a:buSzPts val="1200"/>
              <a:buFont typeface="Arial"/>
              <a:buChar char="•"/>
            </a:pPr>
            <a:r>
              <a:rPr lang="es"/>
              <a:t>Discussing related funding in the broader context of WASH improvements</a:t>
            </a:r>
            <a:endParaRPr/>
          </a:p>
          <a:p>
            <a:pPr marL="285750" lvl="0" indent="-285750" algn="l" rtl="0">
              <a:spcBef>
                <a:spcPts val="0"/>
              </a:spcBef>
              <a:spcAft>
                <a:spcPts val="0"/>
              </a:spcAft>
              <a:buClr>
                <a:schemeClr val="dk1"/>
              </a:buClr>
              <a:buSzPts val="1200"/>
              <a:buFont typeface="Arial"/>
              <a:buChar char="•"/>
            </a:pPr>
            <a:r>
              <a:rPr lang="es" sz="1200">
                <a:latin typeface="Arial"/>
                <a:ea typeface="Arial"/>
                <a:cs typeface="Arial"/>
                <a:sym typeface="Arial"/>
              </a:rPr>
              <a:t>Messages from managers being planned leaders, which should be both visible/audible and updated regularly</a:t>
            </a:r>
            <a:endParaRPr/>
          </a:p>
          <a:p>
            <a:pPr marL="285750" lvl="0" indent="-285750" algn="l" rtl="0">
              <a:spcBef>
                <a:spcPts val="0"/>
              </a:spcBef>
              <a:spcAft>
                <a:spcPts val="0"/>
              </a:spcAft>
              <a:buClr>
                <a:schemeClr val="dk1"/>
              </a:buClr>
              <a:buSzPts val="1200"/>
              <a:buFont typeface="Arial"/>
              <a:buChar char="•"/>
            </a:pPr>
            <a:r>
              <a:rPr lang="es" sz="1200">
                <a:latin typeface="Arial"/>
                <a:ea typeface="Arial"/>
                <a:cs typeface="Arial"/>
                <a:sym typeface="Arial"/>
              </a:rPr>
              <a:t>Leaders seen to attend training and role model hand hygiene as per the Five Moments</a:t>
            </a:r>
            <a:endParaRPr/>
          </a:p>
          <a:p>
            <a:pPr marL="285750" lvl="0" indent="-285750" algn="l" rtl="0">
              <a:spcBef>
                <a:spcPts val="0"/>
              </a:spcBef>
              <a:spcAft>
                <a:spcPts val="0"/>
              </a:spcAft>
              <a:buClr>
                <a:schemeClr val="dk1"/>
              </a:buClr>
              <a:buSzPts val="1200"/>
              <a:buFont typeface="Arial"/>
              <a:buChar char="•"/>
            </a:pPr>
            <a:r>
              <a:rPr lang="es" sz="1200">
                <a:latin typeface="Arial"/>
                <a:ea typeface="Arial"/>
                <a:cs typeface="Arial"/>
                <a:sym typeface="Arial"/>
              </a:rPr>
              <a:t>Staff have WASH and IPC related responsibilities and are appraised, with high performing staff recognized &amp; rewarded and those who do not perform managed according to the local culture</a:t>
            </a:r>
            <a:endParaRPr/>
          </a:p>
          <a:p>
            <a:pPr marL="0" marR="0" lvl="0" indent="0" algn="l" rtl="0">
              <a:lnSpc>
                <a:spcPct val="100000"/>
              </a:lnSpc>
              <a:spcBef>
                <a:spcPts val="0"/>
              </a:spcBef>
              <a:spcAft>
                <a:spcPts val="0"/>
              </a:spcAft>
              <a:buClr>
                <a:schemeClr val="dk1"/>
              </a:buClr>
              <a:buSzPts val="1200"/>
              <a:buFont typeface="Arial"/>
              <a:buNone/>
            </a:pPr>
            <a:r>
              <a:rPr lang="es"/>
              <a:t>These and other ideas can be found in the WHO IPC Hand Hygiene Resources, Template Letter to Advocate Hand Hygiene to Managers (link in the reading list) and in the WASH FIT guide and assessment tool.</a:t>
            </a:r>
            <a:endParaRPr/>
          </a:p>
          <a:p>
            <a:pPr marL="0" lvl="0" indent="0" algn="l" rtl="0">
              <a:spcBef>
                <a:spcPts val="0"/>
              </a:spcBef>
              <a:spcAft>
                <a:spcPts val="0"/>
              </a:spcAft>
              <a:buNone/>
            </a:pPr>
            <a:endParaRPr/>
          </a:p>
        </p:txBody>
      </p:sp>
      <p:sp>
        <p:nvSpPr>
          <p:cNvPr id="602" name="Google Shape;60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SLIDE </a:t>
            </a:r>
            <a:endParaRPr/>
          </a:p>
          <a:p>
            <a:pPr marL="0" marR="0" lvl="0" indent="0" algn="l" rtl="0">
              <a:lnSpc>
                <a:spcPct val="100000"/>
              </a:lnSpc>
              <a:spcBef>
                <a:spcPts val="0"/>
              </a:spcBef>
              <a:spcAft>
                <a:spcPts val="0"/>
              </a:spcAft>
              <a:buClr>
                <a:schemeClr val="dk1"/>
              </a:buClr>
              <a:buSzPts val="1200"/>
              <a:buFont typeface="Calibri"/>
              <a:buNone/>
            </a:pPr>
            <a:r>
              <a:rPr lang="es" b="1"/>
              <a:t>NOTE FOR TRAINER</a:t>
            </a:r>
            <a:r>
              <a:rPr lang="es" b="0"/>
              <a:t>: you can </a:t>
            </a:r>
            <a:r>
              <a:rPr lang="es"/>
              <a:t>make sure participants are clear on the outline of this module and what they will learn. </a:t>
            </a:r>
            <a:endParaRPr/>
          </a:p>
          <a:p>
            <a:pPr marL="0" marR="0" lvl="0" indent="0" algn="l" rtl="0">
              <a:lnSpc>
                <a:spcPct val="100000"/>
              </a:lnSpc>
              <a:spcBef>
                <a:spcPts val="0"/>
              </a:spcBef>
              <a:spcAft>
                <a:spcPts val="0"/>
              </a:spcAft>
              <a:buClr>
                <a:schemeClr val="dk1"/>
              </a:buClr>
              <a:buSzPts val="1200"/>
              <a:buFont typeface="Calibri"/>
              <a:buNone/>
            </a:pPr>
            <a:r>
              <a:rPr lang="es" b="1"/>
              <a:t>SAY:  </a:t>
            </a:r>
            <a:endParaRPr/>
          </a:p>
          <a:p>
            <a:pPr marL="171450" marR="0" lvl="0" indent="-171450" algn="l" rtl="0">
              <a:lnSpc>
                <a:spcPct val="100000"/>
              </a:lnSpc>
              <a:spcBef>
                <a:spcPts val="0"/>
              </a:spcBef>
              <a:spcAft>
                <a:spcPts val="0"/>
              </a:spcAft>
              <a:buClr>
                <a:schemeClr val="dk1"/>
              </a:buClr>
              <a:buSzPts val="1200"/>
              <a:buFont typeface="Arial"/>
              <a:buChar char="•"/>
            </a:pPr>
            <a:r>
              <a:rPr lang="es"/>
              <a:t>the symbols here are ones you will se throughout the module to indicate activities</a:t>
            </a:r>
            <a:endParaRPr/>
          </a:p>
          <a:p>
            <a:pPr marL="171450" marR="0" lvl="0" indent="-171450" algn="l" rtl="0">
              <a:lnSpc>
                <a:spcPct val="100000"/>
              </a:lnSpc>
              <a:spcBef>
                <a:spcPts val="0"/>
              </a:spcBef>
              <a:spcAft>
                <a:spcPts val="0"/>
              </a:spcAft>
              <a:buClr>
                <a:srgbClr val="002060"/>
              </a:buClr>
              <a:buSzPts val="1200"/>
              <a:buFont typeface="Arial"/>
              <a:buChar char="•"/>
            </a:pPr>
            <a:r>
              <a:rPr lang="es" sz="1200">
                <a:solidFill>
                  <a:srgbClr val="002060"/>
                </a:solidFill>
                <a:latin typeface="Arial"/>
                <a:ea typeface="Arial"/>
                <a:cs typeface="Arial"/>
                <a:sym typeface="Arial"/>
              </a:rPr>
              <a:t>we will now watch a short (less than 2 mins) video to introduce the main terminology and concepts that will be covered during the session, n relation to a hand hygiene improvement approach</a:t>
            </a:r>
            <a:endParaRPr/>
          </a:p>
          <a:p>
            <a:pPr marL="0" marR="0" lvl="0" indent="0" algn="l" rtl="0">
              <a:lnSpc>
                <a:spcPct val="100000"/>
              </a:lnSpc>
              <a:spcBef>
                <a:spcPts val="0"/>
              </a:spcBef>
              <a:spcAft>
                <a:spcPts val="0"/>
              </a:spcAft>
              <a:buClr>
                <a:srgbClr val="002060"/>
              </a:buClr>
              <a:buSzPts val="1200"/>
              <a:buFont typeface="Arial"/>
              <a:buNone/>
            </a:pPr>
            <a:r>
              <a:rPr lang="es" sz="1200" b="1">
                <a:solidFill>
                  <a:srgbClr val="002060"/>
                </a:solidFill>
                <a:latin typeface="Arial"/>
                <a:ea typeface="Arial"/>
                <a:cs typeface="Arial"/>
                <a:sym typeface="Arial"/>
              </a:rPr>
              <a:t>NOTE FOR TRAINER</a:t>
            </a:r>
            <a:r>
              <a:rPr lang="es" sz="1200">
                <a:solidFill>
                  <a:srgbClr val="002060"/>
                </a:solidFill>
                <a:latin typeface="Arial"/>
                <a:ea typeface="Arial"/>
                <a:cs typeface="Arial"/>
                <a:sym typeface="Arial"/>
              </a:rPr>
              <a:t>: </a:t>
            </a:r>
            <a:endParaRPr/>
          </a:p>
          <a:p>
            <a:pPr marL="0" marR="0" lvl="0" indent="0" algn="l" rtl="0">
              <a:lnSpc>
                <a:spcPct val="100000"/>
              </a:lnSpc>
              <a:spcBef>
                <a:spcPts val="0"/>
              </a:spcBef>
              <a:spcAft>
                <a:spcPts val="0"/>
              </a:spcAft>
              <a:buClr>
                <a:srgbClr val="002060"/>
              </a:buClr>
              <a:buSzPts val="1200"/>
              <a:buFont typeface="Arial"/>
              <a:buNone/>
            </a:pPr>
            <a:r>
              <a:rPr lang="es" sz="1200">
                <a:solidFill>
                  <a:srgbClr val="002060"/>
                </a:solidFill>
                <a:latin typeface="Arial"/>
                <a:ea typeface="Arial"/>
                <a:cs typeface="Arial"/>
                <a:sym typeface="Arial"/>
              </a:rPr>
              <a:t>This video is upbeat and energizing and intended to secure participants attention from the start!</a:t>
            </a:r>
            <a:endParaRPr/>
          </a:p>
          <a:p>
            <a:pPr marL="0" marR="0" lvl="0" indent="0" algn="l" rtl="0">
              <a:lnSpc>
                <a:spcPct val="100000"/>
              </a:lnSpc>
              <a:spcBef>
                <a:spcPts val="0"/>
              </a:spcBef>
              <a:spcAft>
                <a:spcPts val="0"/>
              </a:spcAft>
              <a:buClr>
                <a:srgbClr val="002060"/>
              </a:buClr>
              <a:buSzPts val="1200"/>
              <a:buFont typeface="Arial"/>
              <a:buNone/>
            </a:pPr>
            <a:r>
              <a:rPr lang="es" sz="1200">
                <a:solidFill>
                  <a:srgbClr val="002060"/>
                </a:solidFill>
                <a:latin typeface="Arial"/>
                <a:ea typeface="Arial"/>
                <a:cs typeface="Arial"/>
                <a:sym typeface="Arial"/>
              </a:rPr>
              <a:t>The video will start automatically on the click of the slide – you should hear a drum beat and then words and images will start to appear on the screen.</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45" name="Google Shape;14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SLIDE</a:t>
            </a:r>
            <a:endParaRPr b="1"/>
          </a:p>
          <a:p>
            <a:pPr marL="0" lvl="0" indent="0" algn="l" rtl="0">
              <a:spcBef>
                <a:spcPts val="0"/>
              </a:spcBef>
              <a:spcAft>
                <a:spcPts val="0"/>
              </a:spcAft>
              <a:buNone/>
            </a:pPr>
            <a:r>
              <a:rPr lang="es"/>
              <a:t>If required, </a:t>
            </a:r>
            <a:r>
              <a:rPr lang="es" b="1"/>
              <a:t>SAY</a:t>
            </a:r>
            <a:r>
              <a:rPr lang="es"/>
              <a:t>:</a:t>
            </a:r>
            <a:r>
              <a:rPr lang="es" b="1"/>
              <a:t> </a:t>
            </a:r>
            <a:r>
              <a:rPr lang="es"/>
              <a:t>this module does not specifically focus on COVID however, the information presented applies to all times and will support HH action when coronavirus or other organisms are present</a:t>
            </a:r>
            <a:endParaRPr/>
          </a:p>
        </p:txBody>
      </p:sp>
      <p:sp>
        <p:nvSpPr>
          <p:cNvPr id="620" name="Google Shape;62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629" name="Google Shape;62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637" name="Google Shape;63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645" name="Google Shape;64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200"/>
              <a:buFont typeface="Arial"/>
              <a:buNone/>
            </a:pPr>
            <a:r>
              <a:rPr lang="es" b="1"/>
              <a:t>TRAINER NOTE:</a:t>
            </a:r>
            <a:endParaRPr/>
          </a:p>
          <a:p>
            <a:pPr marL="171450" lvl="0" indent="-171450" algn="l" rtl="0">
              <a:spcBef>
                <a:spcPts val="0"/>
              </a:spcBef>
              <a:spcAft>
                <a:spcPts val="0"/>
              </a:spcAft>
              <a:buClr>
                <a:schemeClr val="dk1"/>
              </a:buClr>
              <a:buSzPts val="1200"/>
              <a:buFont typeface="Arial"/>
              <a:buChar char="•"/>
            </a:pPr>
            <a:r>
              <a:rPr lang="es"/>
              <a:t>Try to answer qus by reiterating points covered in the session</a:t>
            </a:r>
            <a:endParaRPr/>
          </a:p>
          <a:p>
            <a:pPr marL="171450" lvl="0" indent="-171450" algn="l" rtl="0">
              <a:spcBef>
                <a:spcPts val="0"/>
              </a:spcBef>
              <a:spcAft>
                <a:spcPts val="0"/>
              </a:spcAft>
              <a:buClr>
                <a:schemeClr val="dk1"/>
              </a:buClr>
              <a:buSzPts val="1200"/>
              <a:buFont typeface="Arial"/>
              <a:buChar char="•"/>
            </a:pPr>
            <a:r>
              <a:rPr lang="es"/>
              <a:t>Refer back to relevant slides - repeat things that have been said, if necessary verbatim, from the slides</a:t>
            </a:r>
            <a:endParaRPr/>
          </a:p>
          <a:p>
            <a:pPr marL="171450" lvl="0" indent="-171450" algn="l" rtl="0">
              <a:spcBef>
                <a:spcPts val="0"/>
              </a:spcBef>
              <a:spcAft>
                <a:spcPts val="0"/>
              </a:spcAft>
              <a:buClr>
                <a:schemeClr val="dk1"/>
              </a:buClr>
              <a:buSzPts val="1200"/>
              <a:buFont typeface="Arial"/>
              <a:buChar char="•"/>
            </a:pPr>
            <a:r>
              <a:rPr lang="es"/>
              <a:t>Use the resources highlighted in this session to additionally support you to answer questions (this will require pre reading)</a:t>
            </a:r>
            <a:endParaRPr/>
          </a:p>
          <a:p>
            <a:pPr marL="171450" lvl="0" indent="-171450" algn="l" rtl="0">
              <a:spcBef>
                <a:spcPts val="0"/>
              </a:spcBef>
              <a:spcAft>
                <a:spcPts val="0"/>
              </a:spcAft>
              <a:buClr>
                <a:schemeClr val="dk1"/>
              </a:buClr>
              <a:buSzPts val="1200"/>
              <a:buFont typeface="Arial"/>
              <a:buChar char="•"/>
            </a:pPr>
            <a:r>
              <a:rPr lang="es"/>
              <a:t>If questions arise that are not related to the content of this module, tell participants that you will take note of them and can attempt to find answers to share with them at a later stage</a:t>
            </a:r>
            <a:endParaRPr/>
          </a:p>
          <a:p>
            <a:pPr marL="0" lvl="0" indent="0" algn="l" rtl="0">
              <a:spcBef>
                <a:spcPts val="0"/>
              </a:spcBef>
              <a:spcAft>
                <a:spcPts val="0"/>
              </a:spcAft>
              <a:buNone/>
            </a:pPr>
            <a:endParaRPr/>
          </a:p>
        </p:txBody>
      </p:sp>
      <p:sp>
        <p:nvSpPr>
          <p:cNvPr id="653" name="Google Shape;65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660" name="Google Shape;66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PLAY VIDEO</a:t>
            </a:r>
            <a:endParaRPr/>
          </a:p>
        </p:txBody>
      </p:sp>
      <p:sp>
        <p:nvSpPr>
          <p:cNvPr id="163" name="Google Shape;16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 </a:t>
            </a:r>
            <a:endParaRPr b="0"/>
          </a:p>
          <a:p>
            <a:pPr marL="0" lvl="0" indent="0" algn="l" rtl="0">
              <a:spcBef>
                <a:spcPts val="0"/>
              </a:spcBef>
              <a:spcAft>
                <a:spcPts val="0"/>
              </a:spcAft>
              <a:buNone/>
            </a:pPr>
            <a:r>
              <a:rPr lang="es" b="1"/>
              <a:t>SAY:</a:t>
            </a:r>
            <a:endParaRPr/>
          </a:p>
          <a:p>
            <a:pPr marL="171450" marR="0" lvl="0" indent="-171450" algn="l" rtl="0">
              <a:lnSpc>
                <a:spcPct val="100000"/>
              </a:lnSpc>
              <a:spcBef>
                <a:spcPts val="0"/>
              </a:spcBef>
              <a:spcAft>
                <a:spcPts val="0"/>
              </a:spcAft>
              <a:buClr>
                <a:schemeClr val="dk1"/>
              </a:buClr>
              <a:buSzPts val="1200"/>
              <a:buFont typeface="Arial"/>
              <a:buChar char="•"/>
            </a:pPr>
            <a:r>
              <a:rPr lang="es"/>
              <a:t>Hands can be contaminated by touching people, i.e. patients, and the environment and then germs can transfer from hands to enter vulnerable people during different health care procedures/interventions</a:t>
            </a:r>
            <a:endParaRPr/>
          </a:p>
          <a:p>
            <a:pPr marL="171450" lvl="0" indent="-171450" algn="l" rtl="0">
              <a:spcBef>
                <a:spcPts val="0"/>
              </a:spcBef>
              <a:spcAft>
                <a:spcPts val="0"/>
              </a:spcAft>
              <a:buClr>
                <a:schemeClr val="dk1"/>
              </a:buClr>
              <a:buSzPts val="1200"/>
              <a:buFont typeface="Arial"/>
              <a:buChar char="•"/>
            </a:pPr>
            <a:r>
              <a:rPr lang="es"/>
              <a:t>Microbes can become resistant to antibiotics due to antibioitic misuse &amp; overuse and the problem of resistance varies between health care settings and countries (this module does not cover the topic of antibiotic resistance, but it is a global challenge)</a:t>
            </a:r>
            <a:endParaRPr/>
          </a:p>
          <a:p>
            <a:pPr marL="171450" lvl="0" indent="-171450" algn="l" rtl="0">
              <a:spcBef>
                <a:spcPts val="0"/>
              </a:spcBef>
              <a:spcAft>
                <a:spcPts val="0"/>
              </a:spcAft>
              <a:buClr>
                <a:schemeClr val="dk1"/>
              </a:buClr>
              <a:buSzPts val="1200"/>
              <a:buFont typeface="Arial"/>
              <a:buChar char="•"/>
            </a:pPr>
            <a:r>
              <a:rPr lang="es"/>
              <a:t>WHO guidelines on infection prevention and control and hand hygiene which summarize infrastructure, behavioural and practice issues that if not applied contribute to the problem of avoidable infections in health care. You can read more on the evidence in the WHO Guidelines (listed at the end of this module),  </a:t>
            </a:r>
            <a:endParaRPr/>
          </a:p>
          <a:p>
            <a:pPr marL="171450" lvl="0" indent="-171450" algn="l" rtl="0">
              <a:spcBef>
                <a:spcPts val="0"/>
              </a:spcBef>
              <a:spcAft>
                <a:spcPts val="0"/>
              </a:spcAft>
              <a:buClr>
                <a:schemeClr val="dk1"/>
              </a:buClr>
              <a:buSzPts val="1200"/>
              <a:buFont typeface="Arial"/>
              <a:buChar char="•"/>
            </a:pPr>
            <a:r>
              <a:rPr lang="es"/>
              <a:t>The link at the bottom of the slide is a short video (participants should be encouraged to watch in their own time and may find it useful to show to others to demonstrate the problem of health care associated (nosocomial) infections)</a:t>
            </a:r>
            <a:endParaRPr/>
          </a:p>
          <a:p>
            <a:pPr marL="0" lvl="0" indent="0" algn="l" rtl="0">
              <a:spcBef>
                <a:spcPts val="0"/>
              </a:spcBef>
              <a:spcAft>
                <a:spcPts val="0"/>
              </a:spcAft>
              <a:buNone/>
            </a:pPr>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SLIDE </a:t>
            </a:r>
            <a:endParaRPr/>
          </a:p>
          <a:p>
            <a:pPr marL="0" marR="0" lvl="0" indent="0" algn="l" rtl="0">
              <a:lnSpc>
                <a:spcPct val="100000"/>
              </a:lnSpc>
              <a:spcBef>
                <a:spcPts val="0"/>
              </a:spcBef>
              <a:spcAft>
                <a:spcPts val="0"/>
              </a:spcAft>
              <a:buClr>
                <a:schemeClr val="dk1"/>
              </a:buClr>
              <a:buSzPts val="1200"/>
              <a:buFont typeface="Calibri"/>
              <a:buNone/>
            </a:pPr>
            <a:r>
              <a:rPr lang="es" b="1"/>
              <a:t>SAY: </a:t>
            </a:r>
            <a:r>
              <a:rPr lang="es" b="0"/>
              <a:t>think for a moment about the answer and shout out what you think</a:t>
            </a:r>
            <a:endParaRPr b="1"/>
          </a:p>
          <a:p>
            <a:pPr marL="0" marR="0" lvl="0" indent="0" algn="l" rtl="0">
              <a:lnSpc>
                <a:spcPct val="100000"/>
              </a:lnSpc>
              <a:spcBef>
                <a:spcPts val="0"/>
              </a:spcBef>
              <a:spcAft>
                <a:spcPts val="0"/>
              </a:spcAft>
              <a:buClr>
                <a:schemeClr val="dk1"/>
              </a:buClr>
              <a:buSzPts val="1200"/>
              <a:buFont typeface="Calibri"/>
              <a:buNone/>
            </a:pPr>
            <a:r>
              <a:rPr lang="es" b="1"/>
              <a:t>NOTE FOR TRAINER: </a:t>
            </a:r>
            <a:r>
              <a:rPr lang="es"/>
              <a:t>this question is concerned with engaging the participants in the module through using a powerful, relevant piece of information</a:t>
            </a:r>
            <a:endParaRPr/>
          </a:p>
          <a:p>
            <a:pPr marL="0" lvl="0" indent="0" algn="l" rtl="0">
              <a:spcBef>
                <a:spcPts val="0"/>
              </a:spcBef>
              <a:spcAft>
                <a:spcPts val="0"/>
              </a:spcAft>
              <a:buNone/>
            </a:pPr>
            <a:endParaRPr/>
          </a:p>
        </p:txBody>
      </p:sp>
      <p:sp>
        <p:nvSpPr>
          <p:cNvPr id="182" name="Google Shape;18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a:t>
            </a:r>
            <a:endParaRPr/>
          </a:p>
          <a:p>
            <a:pPr marL="0" lvl="0" indent="0" algn="l" rtl="0">
              <a:spcBef>
                <a:spcPts val="0"/>
              </a:spcBef>
              <a:spcAft>
                <a:spcPts val="0"/>
              </a:spcAft>
              <a:buNone/>
            </a:pPr>
            <a:r>
              <a:rPr lang="es" b="1"/>
              <a:t>SAY:</a:t>
            </a:r>
            <a:r>
              <a:rPr lang="es"/>
              <a:t> </a:t>
            </a:r>
            <a:endParaRPr/>
          </a:p>
          <a:p>
            <a:pPr marL="0" lvl="0" indent="0" algn="l" rtl="0">
              <a:spcBef>
                <a:spcPts val="0"/>
              </a:spcBef>
              <a:spcAft>
                <a:spcPts val="0"/>
              </a:spcAft>
              <a:buNone/>
            </a:pPr>
            <a:r>
              <a:rPr lang="es"/>
              <a:t>the reference at the bottom of the screen is available if you want to read more</a:t>
            </a:r>
            <a:endParaRPr/>
          </a:p>
          <a:p>
            <a:pPr marL="0" lvl="0" indent="0" algn="l" rtl="0">
              <a:spcBef>
                <a:spcPts val="0"/>
              </a:spcBef>
              <a:spcAft>
                <a:spcPts val="0"/>
              </a:spcAft>
              <a:buNone/>
            </a:pPr>
            <a:r>
              <a:rPr lang="es" b="1" u="none"/>
              <a:t>NOTE FOR TRAINER:</a:t>
            </a:r>
            <a:endParaRPr/>
          </a:p>
          <a:p>
            <a:pPr marL="171450" lvl="0" indent="-171450" algn="l" rtl="0">
              <a:spcBef>
                <a:spcPts val="0"/>
              </a:spcBef>
              <a:spcAft>
                <a:spcPts val="0"/>
              </a:spcAft>
              <a:buClr>
                <a:schemeClr val="dk1"/>
              </a:buClr>
              <a:buSzPts val="1200"/>
              <a:buFont typeface="Arial"/>
              <a:buChar char="•"/>
            </a:pPr>
            <a:r>
              <a:rPr lang="es"/>
              <a:t>If there are questions on airborne microbes, such as coronavirus, take a note of this and explain this will be returned to another time - this module focuses on stopping spread via hands and an approach to hand hygiene improvement</a:t>
            </a:r>
            <a:endParaRPr/>
          </a:p>
          <a:p>
            <a:pPr marL="0" lvl="0" indent="0" algn="l" rtl="0">
              <a:spcBef>
                <a:spcPts val="0"/>
              </a:spcBef>
              <a:spcAft>
                <a:spcPts val="0"/>
              </a:spcAft>
              <a:buClr>
                <a:schemeClr val="dk1"/>
              </a:buClr>
              <a:buSzPts val="1200"/>
              <a:buFont typeface="Arial"/>
              <a:buNone/>
            </a:pPr>
            <a:r>
              <a:rPr lang="es" b="1"/>
              <a:t>SAY</a:t>
            </a:r>
            <a:r>
              <a:rPr lang="es"/>
              <a:t>: this module is on </a:t>
            </a:r>
            <a:r>
              <a:rPr lang="es" b="1"/>
              <a:t>microbes spread by “touch” via hands. </a:t>
            </a:r>
            <a:r>
              <a:rPr lang="es"/>
              <a:t>It is concerned with a) the importance of achieving hand hygiene action at the </a:t>
            </a:r>
            <a:r>
              <a:rPr lang="es" b="1"/>
              <a:t>right times </a:t>
            </a:r>
            <a:r>
              <a:rPr lang="es"/>
              <a:t>to prevent the spread of these microbes in health care &amp; b) encouraging participants to appreciate the importance of WASH in enabling hand hygiene at the right moment</a:t>
            </a:r>
            <a:endParaRPr/>
          </a:p>
          <a:p>
            <a:pPr marL="0" lvl="0" indent="0" algn="l" rtl="0">
              <a:spcBef>
                <a:spcPts val="0"/>
              </a:spcBef>
              <a:spcAft>
                <a:spcPts val="0"/>
              </a:spcAft>
              <a:buNone/>
            </a:pPr>
            <a:endParaRPr/>
          </a:p>
        </p:txBody>
      </p:sp>
      <p:sp>
        <p:nvSpPr>
          <p:cNvPr id="193" name="Google Shape;1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b="0"/>
              <a:t>This slide summarises the problem and burden on health care</a:t>
            </a:r>
            <a:endParaRPr/>
          </a:p>
          <a:p>
            <a:pPr marL="0" lvl="0" indent="0" algn="l" rtl="0">
              <a:spcBef>
                <a:spcPts val="0"/>
              </a:spcBef>
              <a:spcAft>
                <a:spcPts val="0"/>
              </a:spcAft>
              <a:buNone/>
            </a:pPr>
            <a:r>
              <a:rPr lang="es" b="0" u="none"/>
              <a:t>With reference to the problem –</a:t>
            </a:r>
            <a:r>
              <a:rPr lang="es" sz="1200" u="none">
                <a:solidFill>
                  <a:schemeClr val="dk1"/>
                </a:solidFill>
                <a:latin typeface="Calibri"/>
                <a:ea typeface="Calibri"/>
                <a:cs typeface="Calibri"/>
                <a:sym typeface="Calibri"/>
              </a:rPr>
              <a:t> recent </a:t>
            </a:r>
            <a:r>
              <a:rPr lang="es" sz="1200">
                <a:solidFill>
                  <a:schemeClr val="dk1"/>
                </a:solidFill>
                <a:latin typeface="Calibri"/>
                <a:ea typeface="Calibri"/>
                <a:cs typeface="Calibri"/>
                <a:sym typeface="Calibri"/>
              </a:rPr>
              <a:t>WHO global surveys show that many countries continue to score low in relation to a range of hand hygiene improvement efforts - t</a:t>
            </a:r>
            <a:r>
              <a:rPr lang="es" b="0" u="none"/>
              <a:t>he reference list will provide more information on the problem of infection in health care</a:t>
            </a:r>
            <a:endParaRPr/>
          </a:p>
          <a:p>
            <a:pPr marL="0" lvl="0" indent="0" algn="l" rtl="0">
              <a:spcBef>
                <a:spcPts val="0"/>
              </a:spcBef>
              <a:spcAft>
                <a:spcPts val="0"/>
              </a:spcAft>
              <a:buNone/>
            </a:pPr>
            <a:r>
              <a:rPr lang="es" b="0" u="none"/>
              <a:t>We will find out more about what is required to influence hand hygiene behaviour as we go through the main part of this session which is about an approach to improving hand hygiene &amp; also how WASH fits into this approach</a:t>
            </a:r>
            <a:endParaRPr/>
          </a:p>
          <a:p>
            <a:pPr marL="0" lvl="0" indent="0" algn="l" rtl="0">
              <a:spcBef>
                <a:spcPts val="0"/>
              </a:spcBef>
              <a:spcAft>
                <a:spcPts val="0"/>
              </a:spcAft>
              <a:buNone/>
            </a:pPr>
            <a:r>
              <a:rPr lang="es" b="1" u="none"/>
              <a:t>SAY:</a:t>
            </a:r>
            <a:endParaRPr/>
          </a:p>
          <a:p>
            <a:pPr marL="0" marR="0" lvl="0" indent="0" algn="l" rtl="0">
              <a:lnSpc>
                <a:spcPct val="100000"/>
              </a:lnSpc>
              <a:spcBef>
                <a:spcPts val="0"/>
              </a:spcBef>
              <a:spcAft>
                <a:spcPts val="0"/>
              </a:spcAft>
              <a:buClr>
                <a:schemeClr val="dk1"/>
              </a:buClr>
              <a:buSzPts val="1200"/>
              <a:buFont typeface="Calibri"/>
              <a:buNone/>
            </a:pPr>
            <a:r>
              <a:rPr lang="es" b="0" u="none"/>
              <a:t>Please take a moment to think and then share any information you have on your own national or local hand hygiene rates - shouting examples to the whole group</a:t>
            </a:r>
            <a:endParaRPr/>
          </a:p>
          <a:p>
            <a:pPr marL="0" lvl="0" indent="0" algn="l" rtl="0">
              <a:spcBef>
                <a:spcPts val="0"/>
              </a:spcBef>
              <a:spcAft>
                <a:spcPts val="0"/>
              </a:spcAft>
              <a:buNone/>
            </a:pPr>
            <a:r>
              <a:rPr lang="es" b="1" u="none"/>
              <a:t>NOTE FOR TRAINER </a:t>
            </a:r>
            <a:r>
              <a:rPr lang="es" b="0" u="none"/>
              <a:t>- additional information if needed to explain at this point, depending on the audience</a:t>
            </a:r>
            <a:r>
              <a:rPr lang="es" b="0" u="sng"/>
              <a:t>: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Reminder of the relevant WASH data (2021):</a:t>
            </a:r>
            <a:endParaRPr/>
          </a:p>
          <a:p>
            <a:pPr marL="628650" lvl="1"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One third of health care facilities do not have what is needed to clean hands where care is provided; one in four facilities lack basic water services and one in 10 have no sanitation services.</a:t>
            </a:r>
            <a:endParaRPr/>
          </a:p>
          <a:p>
            <a:pPr marL="628650" lvl="1"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1.8 billion people use facilities lack basic water services</a:t>
            </a:r>
            <a:endParaRPr/>
          </a:p>
          <a:p>
            <a:pPr marL="628650" lvl="1" indent="-171450" algn="l" rtl="0">
              <a:spcBef>
                <a:spcPts val="0"/>
              </a:spcBef>
              <a:spcAft>
                <a:spcPts val="0"/>
              </a:spcAft>
              <a:buClr>
                <a:schemeClr val="dk1"/>
              </a:buClr>
              <a:buSzPts val="1200"/>
              <a:buFont typeface="Arial"/>
              <a:buChar char="•"/>
            </a:pPr>
            <a:r>
              <a:rPr lang="es" sz="1200">
                <a:solidFill>
                  <a:schemeClr val="dk1"/>
                </a:solidFill>
                <a:latin typeface="Calibri"/>
                <a:ea typeface="Calibri"/>
                <a:cs typeface="Calibri"/>
                <a:sym typeface="Calibri"/>
              </a:rPr>
              <a:t>Across the world’s 47 least-developed countries, the problem is even greater: half of health care facilities lack basic water services. Furthermore, the extent of the problem remains hidden because major gaps in data persist, especially on environmental cleaning</a:t>
            </a:r>
            <a:r>
              <a:rPr lang="es"/>
              <a:t> </a:t>
            </a:r>
            <a:endParaRPr/>
          </a:p>
          <a:p>
            <a:pPr marL="628650" lvl="1" indent="-171450" algn="l" rtl="0">
              <a:spcBef>
                <a:spcPts val="0"/>
              </a:spcBef>
              <a:spcAft>
                <a:spcPts val="0"/>
              </a:spcAft>
              <a:buClr>
                <a:schemeClr val="dk1"/>
              </a:buClr>
              <a:buSzPts val="1200"/>
              <a:buFont typeface="Arial"/>
              <a:buChar char="•"/>
            </a:pPr>
            <a:r>
              <a:rPr lang="es" b="0"/>
              <a:t>A clean environment goes hand in hand with effective hand hygiene – environmental cleaning reduces the burden of germs in the environment and therefore reduces the risks of health workers contaminating their hands from the environment</a:t>
            </a:r>
            <a:endParaRPr b="0" u="none"/>
          </a:p>
          <a:p>
            <a:pPr marL="171450" lvl="0" indent="-171450" algn="l" rtl="0">
              <a:spcBef>
                <a:spcPts val="0"/>
              </a:spcBef>
              <a:spcAft>
                <a:spcPts val="0"/>
              </a:spcAft>
              <a:buClr>
                <a:schemeClr val="dk1"/>
              </a:buClr>
              <a:buSzPts val="1200"/>
              <a:buFont typeface="Arial"/>
              <a:buChar char="•"/>
            </a:pPr>
            <a:r>
              <a:rPr lang="es" b="0" u="none"/>
              <a:t>A key message is that both </a:t>
            </a:r>
            <a:r>
              <a:rPr lang="es" b="1" u="none"/>
              <a:t>WASH surveys and IPC and Hand Hygiene assessments</a:t>
            </a:r>
            <a:r>
              <a:rPr lang="es" b="0" u="none"/>
              <a:t> provide data to drive improvement</a:t>
            </a:r>
            <a:endParaRPr/>
          </a:p>
          <a:p>
            <a:pPr marL="0" lvl="0" indent="0" algn="l" rtl="0">
              <a:spcBef>
                <a:spcPts val="0"/>
              </a:spcBef>
              <a:spcAft>
                <a:spcPts val="0"/>
              </a:spcAft>
              <a:buNone/>
            </a:pPr>
            <a:endParaRPr/>
          </a:p>
        </p:txBody>
      </p:sp>
      <p:sp>
        <p:nvSpPr>
          <p:cNvPr id="203" name="Google Shape;20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 </a:t>
            </a:r>
            <a:endParaRPr/>
          </a:p>
          <a:p>
            <a:pPr marL="0" lvl="0" indent="0" algn="l" rtl="0">
              <a:spcBef>
                <a:spcPts val="0"/>
              </a:spcBef>
              <a:spcAft>
                <a:spcPts val="0"/>
              </a:spcAft>
              <a:buNone/>
            </a:pPr>
            <a:r>
              <a:rPr lang="es" b="1"/>
              <a:t>SAY:</a:t>
            </a:r>
            <a:endParaRPr b="0"/>
          </a:p>
          <a:p>
            <a:pPr marL="171450" lvl="0" indent="-171450" algn="l" rtl="0">
              <a:spcBef>
                <a:spcPts val="0"/>
              </a:spcBef>
              <a:spcAft>
                <a:spcPts val="0"/>
              </a:spcAft>
              <a:buClr>
                <a:schemeClr val="dk1"/>
              </a:buClr>
              <a:buSzPts val="1200"/>
              <a:buFont typeface="Arial"/>
              <a:buChar char="•"/>
            </a:pPr>
            <a:r>
              <a:rPr lang="es" b="0" u="none"/>
              <a:t>this session will now focus on </a:t>
            </a:r>
            <a:r>
              <a:rPr lang="es" b="0"/>
              <a:t>what WHO describe as the five golden rules for hand hygiene.</a:t>
            </a:r>
            <a:endParaRPr b="0" u="sng"/>
          </a:p>
          <a:p>
            <a:pPr marL="171450" lvl="0" indent="-171450" algn="l" rtl="0">
              <a:spcBef>
                <a:spcPts val="0"/>
              </a:spcBef>
              <a:spcAft>
                <a:spcPts val="0"/>
              </a:spcAft>
              <a:buClr>
                <a:schemeClr val="dk1"/>
              </a:buClr>
              <a:buSzPts val="1200"/>
              <a:buFont typeface="Arial"/>
              <a:buChar char="•"/>
            </a:pPr>
            <a:r>
              <a:rPr lang="es" b="0"/>
              <a:t>These rules focus on</a:t>
            </a:r>
            <a:endParaRPr/>
          </a:p>
          <a:p>
            <a:pPr marL="628650" lvl="1" indent="-171450" algn="l" rtl="0">
              <a:spcBef>
                <a:spcPts val="0"/>
              </a:spcBef>
              <a:spcAft>
                <a:spcPts val="0"/>
              </a:spcAft>
              <a:buClr>
                <a:schemeClr val="dk1"/>
              </a:buClr>
              <a:buSzPts val="1200"/>
              <a:buFont typeface="Arial"/>
              <a:buChar char="•"/>
            </a:pPr>
            <a:r>
              <a:rPr lang="es" b="0"/>
              <a:t>The right times for hand hygiene, so that you can understand how key moments fit within the flow of activities that happen in a range of health care settings, and</a:t>
            </a:r>
            <a:endParaRPr/>
          </a:p>
          <a:p>
            <a:pPr marL="628650" lvl="1" indent="-171450" algn="l" rtl="0">
              <a:spcBef>
                <a:spcPts val="0"/>
              </a:spcBef>
              <a:spcAft>
                <a:spcPts val="0"/>
              </a:spcAft>
              <a:buClr>
                <a:schemeClr val="dk1"/>
              </a:buClr>
              <a:buSzPts val="1200"/>
              <a:buFont typeface="Arial"/>
              <a:buChar char="•"/>
            </a:pPr>
            <a:r>
              <a:rPr lang="es" b="0"/>
              <a:t>The right technique.</a:t>
            </a:r>
            <a:endParaRPr/>
          </a:p>
          <a:p>
            <a:pPr marL="171450" lvl="0" indent="-171450" algn="l" rtl="0">
              <a:spcBef>
                <a:spcPts val="0"/>
              </a:spcBef>
              <a:spcAft>
                <a:spcPts val="0"/>
              </a:spcAft>
              <a:buClr>
                <a:schemeClr val="dk1"/>
              </a:buClr>
              <a:buSzPts val="1200"/>
              <a:buFont typeface="Arial"/>
              <a:buChar char="•"/>
            </a:pPr>
            <a:r>
              <a:rPr lang="es" b="0"/>
              <a:t>For the first two rules to be met they require essential WASH services in the facility</a:t>
            </a:r>
            <a:endParaRPr/>
          </a:p>
          <a:p>
            <a:pPr marL="0" lvl="0" indent="0" algn="l" rtl="0">
              <a:spcBef>
                <a:spcPts val="0"/>
              </a:spcBef>
              <a:spcAft>
                <a:spcPts val="0"/>
              </a:spcAft>
              <a:buNone/>
            </a:pPr>
            <a:endParaRPr/>
          </a:p>
        </p:txBody>
      </p:sp>
      <p:sp>
        <p:nvSpPr>
          <p:cNvPr id="226" name="Google Shape;2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dk1"/>
        </a:solidFill>
        <a:effectLst/>
      </p:bgPr>
    </p:bg>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pic>
        <p:nvPicPr>
          <p:cNvPr id="13" name="Google Shape;13;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 name="Google Shape;15;p2"/>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dk1"/>
        </a:solidFill>
        <a:effectLst/>
      </p:bgPr>
    </p:bg>
    <p:spTree>
      <p:nvGrpSpPr>
        <p:cNvPr id="1" name="Shape 80"/>
        <p:cNvGrpSpPr/>
        <p:nvPr/>
      </p:nvGrpSpPr>
      <p:grpSpPr>
        <a:xfrm>
          <a:off x="0" y="0"/>
          <a:ext cx="0" cy="0"/>
          <a:chOff x="0" y="0"/>
          <a:chExt cx="0" cy="0"/>
        </a:xfrm>
      </p:grpSpPr>
      <p:sp>
        <p:nvSpPr>
          <p:cNvPr id="81" name="Google Shape;81;p12"/>
          <p:cNvSpPr>
            <a:spLocks noGrp="1"/>
          </p:cNvSpPr>
          <p:nvPr>
            <p:ph type="pic" idx="2"/>
          </p:nvPr>
        </p:nvSpPr>
        <p:spPr>
          <a:xfrm>
            <a:off x="0" y="0"/>
            <a:ext cx="12192000" cy="6858000"/>
          </a:xfrm>
          <a:prstGeom prst="rect">
            <a:avLst/>
          </a:prstGeom>
          <a:noFill/>
          <a:ln>
            <a:noFill/>
          </a:ln>
        </p:spPr>
      </p:sp>
      <p:pic>
        <p:nvPicPr>
          <p:cNvPr id="82" name="Google Shape;82;p1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3" name="Google Shape;83;p1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4" name="Google Shape;84;p12"/>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subtitle" type="title">
  <p:cSld name="TITLE">
    <p:bg>
      <p:bgPr>
        <a:solidFill>
          <a:schemeClr val="dk1"/>
        </a:solidFill>
        <a:effectLst/>
      </p:bgPr>
    </p:bg>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lt1"/>
              </a:buClr>
              <a:buSzPts val="8000"/>
              <a:buFont typeface="Arial Narrow"/>
              <a:buNone/>
              <a:defRPr sz="8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87" name="Google Shape;87;p13"/>
          <p:cNvSpPr txBox="1">
            <a:spLocks noGrp="1"/>
          </p:cNvSpPr>
          <p:nvPr>
            <p:ph type="subTitle" idx="1"/>
          </p:nvPr>
        </p:nvSpPr>
        <p:spPr>
          <a:xfrm>
            <a:off x="838200" y="4496373"/>
            <a:ext cx="10515600" cy="1759461"/>
          </a:xfrm>
          <a:prstGeom prst="rect">
            <a:avLst/>
          </a:prstGeom>
          <a:noFill/>
          <a:ln>
            <a:noFill/>
          </a:ln>
        </p:spPr>
        <p:txBody>
          <a:bodyPr spcFirstLastPara="1" wrap="square" lIns="91425" tIns="45700" rIns="91425" bIns="45700" rtlCol="0" anchor="t" anchorCtr="0">
            <a:normAutofit/>
          </a:bodyPr>
          <a:lstStyle>
            <a:lvl1pPr marR="0" lvl="0" algn="ctr" rtl="0">
              <a:lnSpc>
                <a:spcPct val="90000"/>
              </a:lnSpc>
              <a:spcBef>
                <a:spcPts val="1000"/>
              </a:spcBef>
              <a:spcAft>
                <a:spcPts val="0"/>
              </a:spcAft>
              <a:buClr>
                <a:schemeClr val="lt2"/>
              </a:buClr>
              <a:buSzPts val="2000"/>
              <a:buFont typeface="Arial"/>
              <a:buNone/>
              <a:defRPr sz="2000" b="1" i="0" u="none" strike="noStrike" cap="none">
                <a:solidFill>
                  <a:schemeClr val="lt2"/>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pPr rtl="0"/>
            <a:endParaRPr/>
          </a:p>
        </p:txBody>
      </p:sp>
      <p:sp>
        <p:nvSpPr>
          <p:cNvPr id="88" name="Google Shape;88;p13"/>
          <p:cNvSpPr/>
          <p:nvPr/>
        </p:nvSpPr>
        <p:spPr>
          <a:xfrm>
            <a:off x="5968240" y="6412570"/>
            <a:ext cx="255520" cy="255520"/>
          </a:xfrm>
          <a:prstGeom prst="ellipse">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89" name="Google Shape;89;p13"/>
          <p:cNvSpPr/>
          <p:nvPr/>
        </p:nvSpPr>
        <p:spPr>
          <a:xfrm>
            <a:off x="0" y="3759200"/>
            <a:ext cx="215900" cy="30988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13"/>
          <p:cNvSpPr/>
          <p:nvPr/>
        </p:nvSpPr>
        <p:spPr>
          <a:xfrm>
            <a:off x="11976100" y="0"/>
            <a:ext cx="215900" cy="10795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13"/>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sz="1000" b="0" i="0" u="none" strike="noStrike" cap="none">
                <a:solidFill>
                  <a:schemeClr val="lt2"/>
                </a:solidFill>
                <a:latin typeface="Arial"/>
                <a:ea typeface="Arial"/>
                <a:cs typeface="Arial"/>
                <a:sym typeface="Arial"/>
              </a:defRPr>
            </a:lvl1pPr>
            <a:lvl2pPr marL="0" lvl="1" indent="0" algn="ctr">
              <a:spcBef>
                <a:spcPts val="0"/>
              </a:spcBef>
              <a:buNone/>
              <a:defRPr sz="1000" b="0" i="0" u="none" strike="noStrike" cap="none">
                <a:solidFill>
                  <a:schemeClr val="lt2"/>
                </a:solidFill>
                <a:latin typeface="Arial"/>
                <a:ea typeface="Arial"/>
                <a:cs typeface="Arial"/>
                <a:sym typeface="Arial"/>
              </a:defRPr>
            </a:lvl2pPr>
            <a:lvl3pPr marL="0" lvl="2" indent="0" algn="ctr">
              <a:spcBef>
                <a:spcPts val="0"/>
              </a:spcBef>
              <a:buNone/>
              <a:defRPr sz="1000" b="0" i="0" u="none" strike="noStrike" cap="none">
                <a:solidFill>
                  <a:schemeClr val="lt2"/>
                </a:solidFill>
                <a:latin typeface="Arial"/>
                <a:ea typeface="Arial"/>
                <a:cs typeface="Arial"/>
                <a:sym typeface="Arial"/>
              </a:defRPr>
            </a:lvl3pPr>
            <a:lvl4pPr marL="0" lvl="3" indent="0" algn="ctr">
              <a:spcBef>
                <a:spcPts val="0"/>
              </a:spcBef>
              <a:buNone/>
              <a:defRPr sz="1000" b="0" i="0" u="none" strike="noStrike" cap="none">
                <a:solidFill>
                  <a:schemeClr val="lt2"/>
                </a:solidFill>
                <a:latin typeface="Arial"/>
                <a:ea typeface="Arial"/>
                <a:cs typeface="Arial"/>
                <a:sym typeface="Arial"/>
              </a:defRPr>
            </a:lvl4pPr>
            <a:lvl5pPr marL="0" lvl="4" indent="0" algn="ctr">
              <a:spcBef>
                <a:spcPts val="0"/>
              </a:spcBef>
              <a:buNone/>
              <a:defRPr sz="1000" b="0" i="0" u="none" strike="noStrike" cap="none">
                <a:solidFill>
                  <a:schemeClr val="lt2"/>
                </a:solidFill>
                <a:latin typeface="Arial"/>
                <a:ea typeface="Arial"/>
                <a:cs typeface="Arial"/>
                <a:sym typeface="Arial"/>
              </a:defRPr>
            </a:lvl5pPr>
            <a:lvl6pPr marL="0" lvl="5" indent="0" algn="ctr">
              <a:spcBef>
                <a:spcPts val="0"/>
              </a:spcBef>
              <a:buNone/>
              <a:defRPr sz="1000" b="0" i="0" u="none" strike="noStrike" cap="none">
                <a:solidFill>
                  <a:schemeClr val="lt2"/>
                </a:solidFill>
                <a:latin typeface="Arial"/>
                <a:ea typeface="Arial"/>
                <a:cs typeface="Arial"/>
                <a:sym typeface="Arial"/>
              </a:defRPr>
            </a:lvl6pPr>
            <a:lvl7pPr marL="0" lvl="6" indent="0" algn="ctr">
              <a:spcBef>
                <a:spcPts val="0"/>
              </a:spcBef>
              <a:buNone/>
              <a:defRPr sz="1000" b="0" i="0" u="none" strike="noStrike" cap="none">
                <a:solidFill>
                  <a:schemeClr val="lt2"/>
                </a:solidFill>
                <a:latin typeface="Arial"/>
                <a:ea typeface="Arial"/>
                <a:cs typeface="Arial"/>
                <a:sym typeface="Arial"/>
              </a:defRPr>
            </a:lvl7pPr>
            <a:lvl8pPr marL="0" lvl="7" indent="0" algn="ctr">
              <a:spcBef>
                <a:spcPts val="0"/>
              </a:spcBef>
              <a:buNone/>
              <a:defRPr sz="1000" b="0" i="0" u="none" strike="noStrike" cap="none">
                <a:solidFill>
                  <a:schemeClr val="lt2"/>
                </a:solidFill>
                <a:latin typeface="Arial"/>
                <a:ea typeface="Arial"/>
                <a:cs typeface="Arial"/>
                <a:sym typeface="Arial"/>
              </a:defRPr>
            </a:lvl8pPr>
            <a:lvl9pPr marL="0" lvl="8" indent="0" algn="ctr">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graphs">
  <p:cSld name="title + 2 graphs">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94" name="Google Shape;94;p1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95" name="Google Shape;95;p14"/>
          <p:cNvSpPr>
            <a:spLocks noGrp="1"/>
          </p:cNvSpPr>
          <p:nvPr>
            <p:ph type="chart" idx="2"/>
          </p:nvPr>
        </p:nvSpPr>
        <p:spPr>
          <a:xfrm>
            <a:off x="838200" y="1778000"/>
            <a:ext cx="5078413" cy="45797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6" name="Google Shape;96;p14"/>
          <p:cNvSpPr txBox="1">
            <a:spLocks noGrp="1"/>
          </p:cNvSpPr>
          <p:nvPr>
            <p:ph type="body" idx="1"/>
          </p:nvPr>
        </p:nvSpPr>
        <p:spPr>
          <a:xfrm>
            <a:off x="838199" y="1374946"/>
            <a:ext cx="5078414" cy="244304"/>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7" name="Google Shape;97;p14"/>
          <p:cNvSpPr>
            <a:spLocks noGrp="1"/>
          </p:cNvSpPr>
          <p:nvPr>
            <p:ph type="chart" idx="3"/>
          </p:nvPr>
        </p:nvSpPr>
        <p:spPr>
          <a:xfrm>
            <a:off x="6240463" y="1739900"/>
            <a:ext cx="5113337" cy="46178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8" name="Google Shape;98;p14"/>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4"/>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4"/>
          <p:cNvSpPr txBox="1">
            <a:spLocks noGrp="1"/>
          </p:cNvSpPr>
          <p:nvPr>
            <p:ph type="body" idx="4"/>
          </p:nvPr>
        </p:nvSpPr>
        <p:spPr>
          <a:xfrm>
            <a:off x="6238875" y="1374775"/>
            <a:ext cx="5113337" cy="244475"/>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1" name="Google Shape;101;p14"/>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paragraph + graph">
  <p:cSld name="title + paragraph + graph">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04" name="Google Shape;104;p1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105" name="Google Shape;105;p15"/>
          <p:cNvSpPr>
            <a:spLocks noGrp="1"/>
          </p:cNvSpPr>
          <p:nvPr>
            <p:ph type="chart" idx="2"/>
          </p:nvPr>
        </p:nvSpPr>
        <p:spPr>
          <a:xfrm>
            <a:off x="838200" y="1777999"/>
            <a:ext cx="5092601" cy="45797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6" name="Google Shape;106;p15"/>
          <p:cNvSpPr txBox="1">
            <a:spLocks noGrp="1"/>
          </p:cNvSpPr>
          <p:nvPr>
            <p:ph type="body" idx="1"/>
          </p:nvPr>
        </p:nvSpPr>
        <p:spPr>
          <a:xfrm>
            <a:off x="838199" y="1384300"/>
            <a:ext cx="5092602" cy="234950"/>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7" name="Google Shape;107;p15"/>
          <p:cNvSpPr txBox="1">
            <a:spLocks noGrp="1"/>
          </p:cNvSpPr>
          <p:nvPr>
            <p:ph type="body" idx="3"/>
          </p:nvPr>
        </p:nvSpPr>
        <p:spPr>
          <a:xfrm>
            <a:off x="6261198" y="1384300"/>
            <a:ext cx="5092602" cy="23495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2"/>
              </a:buClr>
              <a:buSzPts val="1800"/>
              <a:buFont typeface="Arial"/>
              <a:buNone/>
              <a:defRPr sz="1800" b="1" i="0" u="none" strike="noStrike" cap="none">
                <a:solidFill>
                  <a:schemeClr val="dk2"/>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8" name="Google Shape;108;p15"/>
          <p:cNvSpPr txBox="1">
            <a:spLocks noGrp="1"/>
          </p:cNvSpPr>
          <p:nvPr>
            <p:ph type="body" idx="4"/>
          </p:nvPr>
        </p:nvSpPr>
        <p:spPr>
          <a:xfrm>
            <a:off x="6261198" y="1778000"/>
            <a:ext cx="5092602" cy="4579766"/>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9" name="Google Shape;109;p15"/>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15"/>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15"/>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graphs">
  <p:cSld name="title + 1 graphs">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14" name="Google Shape;114;p16"/>
          <p:cNvSpPr txBox="1">
            <a:spLocks noGrp="1"/>
          </p:cNvSpPr>
          <p:nvPr>
            <p:ph type="sldNum" idx="12"/>
          </p:nvPr>
        </p:nvSpPr>
        <p:spPr>
          <a:xfrm>
            <a:off x="1" y="6363031"/>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115" name="Google Shape;115;p16"/>
          <p:cNvSpPr>
            <a:spLocks noGrp="1"/>
          </p:cNvSpPr>
          <p:nvPr>
            <p:ph type="chart" idx="2"/>
          </p:nvPr>
        </p:nvSpPr>
        <p:spPr>
          <a:xfrm>
            <a:off x="838200" y="1778000"/>
            <a:ext cx="10515599" cy="4579938"/>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16" name="Google Shape;116;p16"/>
          <p:cNvSpPr txBox="1">
            <a:spLocks noGrp="1"/>
          </p:cNvSpPr>
          <p:nvPr>
            <p:ph type="body" idx="1"/>
          </p:nvPr>
        </p:nvSpPr>
        <p:spPr>
          <a:xfrm>
            <a:off x="838199" y="1374946"/>
            <a:ext cx="10515600" cy="244304"/>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17" name="Google Shape;117;p16"/>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16"/>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16"/>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 table">
  <p:cSld name="text + table">
    <p:spTree>
      <p:nvGrpSpPr>
        <p:cNvPr id="1" name="Shape 120"/>
        <p:cNvGrpSpPr/>
        <p:nvPr/>
      </p:nvGrpSpPr>
      <p:grpSpPr>
        <a:xfrm>
          <a:off x="0" y="0"/>
          <a:ext cx="0" cy="0"/>
          <a:chOff x="0" y="0"/>
          <a:chExt cx="0" cy="0"/>
        </a:xfrm>
      </p:grpSpPr>
      <p:sp>
        <p:nvSpPr>
          <p:cNvPr id="121" name="Google Shape;121;p17"/>
          <p:cNvSpPr txBox="1">
            <a:spLocks noGrp="1"/>
          </p:cNvSpPr>
          <p:nvPr>
            <p:ph type="body" idx="1"/>
          </p:nvPr>
        </p:nvSpPr>
        <p:spPr>
          <a:xfrm>
            <a:off x="839788" y="584200"/>
            <a:ext cx="5076825" cy="5576887"/>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122" name="Google Shape;122;p1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123" name="Google Shape;123;p17"/>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124" name="Google Shape;124;p17"/>
          <p:cNvSpPr>
            <a:spLocks noGrp="1"/>
          </p:cNvSpPr>
          <p:nvPr>
            <p:ph type="tbl" idx="2"/>
          </p:nvPr>
        </p:nvSpPr>
        <p:spPr>
          <a:xfrm>
            <a:off x="6240463" y="1007893"/>
            <a:ext cx="5111750" cy="5153195"/>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125" name="Google Shape;125;p17"/>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17"/>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7"/>
          <p:cNvSpPr txBox="1">
            <a:spLocks noGrp="1"/>
          </p:cNvSpPr>
          <p:nvPr>
            <p:ph type="body" idx="3"/>
          </p:nvPr>
        </p:nvSpPr>
        <p:spPr>
          <a:xfrm>
            <a:off x="6240463" y="584200"/>
            <a:ext cx="5076825" cy="227013"/>
          </a:xfrm>
          <a:prstGeom prst="rect">
            <a:avLst/>
          </a:prstGeom>
          <a:solidFill>
            <a:schemeClr val="dk2"/>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subtitle" type="title">
  <p:cSld name="TITLE">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lt1"/>
              </a:buClr>
              <a:buSzPts val="8000"/>
              <a:buFont typeface="Arial Narrow"/>
              <a:buNone/>
              <a:defRPr sz="8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8" name="Google Shape;18;p3"/>
          <p:cNvSpPr txBox="1">
            <a:spLocks noGrp="1"/>
          </p:cNvSpPr>
          <p:nvPr>
            <p:ph type="subTitle" idx="1"/>
          </p:nvPr>
        </p:nvSpPr>
        <p:spPr>
          <a:xfrm>
            <a:off x="838200" y="4496373"/>
            <a:ext cx="10515600" cy="1759461"/>
          </a:xfrm>
          <a:prstGeom prst="rect">
            <a:avLst/>
          </a:prstGeom>
          <a:noFill/>
          <a:ln>
            <a:noFill/>
          </a:ln>
        </p:spPr>
        <p:txBody>
          <a:bodyPr spcFirstLastPara="1" wrap="square" lIns="91425" tIns="45700" rIns="91425" bIns="45700" rtlCol="0" anchor="t" anchorCtr="0">
            <a:normAutofit/>
          </a:bodyPr>
          <a:lstStyle>
            <a:lvl1pPr marR="0" lvl="0" algn="ctr" rtl="0">
              <a:lnSpc>
                <a:spcPct val="90000"/>
              </a:lnSpc>
              <a:spcBef>
                <a:spcPts val="1000"/>
              </a:spcBef>
              <a:spcAft>
                <a:spcPts val="0"/>
              </a:spcAft>
              <a:buClr>
                <a:schemeClr val="lt2"/>
              </a:buClr>
              <a:buSzPts val="2000"/>
              <a:buFont typeface="Arial"/>
              <a:buNone/>
              <a:defRPr sz="2000" b="1" i="0" u="none" strike="noStrike" cap="none">
                <a:solidFill>
                  <a:schemeClr val="lt2"/>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pPr rtl="0"/>
            <a:endParaRPr/>
          </a:p>
        </p:txBody>
      </p:sp>
      <p:sp>
        <p:nvSpPr>
          <p:cNvPr id="19" name="Google Shape;19;p3"/>
          <p:cNvSpPr/>
          <p:nvPr/>
        </p:nvSpPr>
        <p:spPr>
          <a:xfrm>
            <a:off x="5968240" y="6412570"/>
            <a:ext cx="255520" cy="255520"/>
          </a:xfrm>
          <a:prstGeom prst="ellipse">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
        <p:nvSpPr>
          <p:cNvPr id="20" name="Google Shape;20;p3"/>
          <p:cNvSpPr/>
          <p:nvPr/>
        </p:nvSpPr>
        <p:spPr>
          <a:xfrm>
            <a:off x="0" y="3759200"/>
            <a:ext cx="215900" cy="30988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3"/>
          <p:cNvSpPr/>
          <p:nvPr/>
        </p:nvSpPr>
        <p:spPr>
          <a:xfrm>
            <a:off x="11976100" y="0"/>
            <a:ext cx="215900" cy="10795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3"/>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sz="1000" b="0" i="0" u="none" strike="noStrike" cap="none">
                <a:solidFill>
                  <a:schemeClr val="lt2"/>
                </a:solidFill>
                <a:latin typeface="Arial"/>
                <a:ea typeface="Arial"/>
                <a:cs typeface="Arial"/>
                <a:sym typeface="Arial"/>
              </a:defRPr>
            </a:lvl1pPr>
            <a:lvl2pPr marL="0" lvl="1" indent="0" algn="ctr">
              <a:spcBef>
                <a:spcPts val="0"/>
              </a:spcBef>
              <a:buNone/>
              <a:defRPr sz="1000" b="0" i="0" u="none" strike="noStrike" cap="none">
                <a:solidFill>
                  <a:schemeClr val="lt2"/>
                </a:solidFill>
                <a:latin typeface="Arial"/>
                <a:ea typeface="Arial"/>
                <a:cs typeface="Arial"/>
                <a:sym typeface="Arial"/>
              </a:defRPr>
            </a:lvl2pPr>
            <a:lvl3pPr marL="0" lvl="2" indent="0" algn="ctr">
              <a:spcBef>
                <a:spcPts val="0"/>
              </a:spcBef>
              <a:buNone/>
              <a:defRPr sz="1000" b="0" i="0" u="none" strike="noStrike" cap="none">
                <a:solidFill>
                  <a:schemeClr val="lt2"/>
                </a:solidFill>
                <a:latin typeface="Arial"/>
                <a:ea typeface="Arial"/>
                <a:cs typeface="Arial"/>
                <a:sym typeface="Arial"/>
              </a:defRPr>
            </a:lvl3pPr>
            <a:lvl4pPr marL="0" lvl="3" indent="0" algn="ctr">
              <a:spcBef>
                <a:spcPts val="0"/>
              </a:spcBef>
              <a:buNone/>
              <a:defRPr sz="1000" b="0" i="0" u="none" strike="noStrike" cap="none">
                <a:solidFill>
                  <a:schemeClr val="lt2"/>
                </a:solidFill>
                <a:latin typeface="Arial"/>
                <a:ea typeface="Arial"/>
                <a:cs typeface="Arial"/>
                <a:sym typeface="Arial"/>
              </a:defRPr>
            </a:lvl4pPr>
            <a:lvl5pPr marL="0" lvl="4" indent="0" algn="ctr">
              <a:spcBef>
                <a:spcPts val="0"/>
              </a:spcBef>
              <a:buNone/>
              <a:defRPr sz="1000" b="0" i="0" u="none" strike="noStrike" cap="none">
                <a:solidFill>
                  <a:schemeClr val="lt2"/>
                </a:solidFill>
                <a:latin typeface="Arial"/>
                <a:ea typeface="Arial"/>
                <a:cs typeface="Arial"/>
                <a:sym typeface="Arial"/>
              </a:defRPr>
            </a:lvl5pPr>
            <a:lvl6pPr marL="0" lvl="5" indent="0" algn="ctr">
              <a:spcBef>
                <a:spcPts val="0"/>
              </a:spcBef>
              <a:buNone/>
              <a:defRPr sz="1000" b="0" i="0" u="none" strike="noStrike" cap="none">
                <a:solidFill>
                  <a:schemeClr val="lt2"/>
                </a:solidFill>
                <a:latin typeface="Arial"/>
                <a:ea typeface="Arial"/>
                <a:cs typeface="Arial"/>
                <a:sym typeface="Arial"/>
              </a:defRPr>
            </a:lvl6pPr>
            <a:lvl7pPr marL="0" lvl="6" indent="0" algn="ctr">
              <a:spcBef>
                <a:spcPts val="0"/>
              </a:spcBef>
              <a:buNone/>
              <a:defRPr sz="1000" b="0" i="0" u="none" strike="noStrike" cap="none">
                <a:solidFill>
                  <a:schemeClr val="lt2"/>
                </a:solidFill>
                <a:latin typeface="Arial"/>
                <a:ea typeface="Arial"/>
                <a:cs typeface="Arial"/>
                <a:sym typeface="Arial"/>
              </a:defRPr>
            </a:lvl7pPr>
            <a:lvl8pPr marL="0" lvl="7" indent="0" algn="ctr">
              <a:spcBef>
                <a:spcPts val="0"/>
              </a:spcBef>
              <a:buNone/>
              <a:defRPr sz="1000" b="0" i="0" u="none" strike="noStrike" cap="none">
                <a:solidFill>
                  <a:schemeClr val="lt2"/>
                </a:solidFill>
                <a:latin typeface="Arial"/>
                <a:ea typeface="Arial"/>
                <a:cs typeface="Arial"/>
                <a:sym typeface="Arial"/>
              </a:defRPr>
            </a:lvl8pPr>
            <a:lvl9pPr marL="0" lvl="8" indent="0" algn="ctr">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aragraph + text">
  <p:cSld name="title paragraph + tex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27" name="Google Shape;27;p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28" name="Google Shape;28;p5"/>
          <p:cNvSpPr txBox="1">
            <a:spLocks noGrp="1"/>
          </p:cNvSpPr>
          <p:nvPr>
            <p:ph type="body" idx="1"/>
          </p:nvPr>
        </p:nvSpPr>
        <p:spPr>
          <a:xfrm>
            <a:off x="838200" y="1384300"/>
            <a:ext cx="5092602" cy="4973466"/>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29" name="Google Shape;29;p5"/>
          <p:cNvSpPr txBox="1">
            <a:spLocks noGrp="1"/>
          </p:cNvSpPr>
          <p:nvPr>
            <p:ph type="body" idx="2"/>
          </p:nvPr>
        </p:nvSpPr>
        <p:spPr>
          <a:xfrm>
            <a:off x="6261198" y="1384300"/>
            <a:ext cx="5092602" cy="4973638"/>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30" name="Google Shape;30;p5"/>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5"/>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5"/>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33"/>
        <p:cNvGrpSpPr/>
        <p:nvPr/>
      </p:nvGrpSpPr>
      <p:grpSpPr>
        <a:xfrm>
          <a:off x="0" y="0"/>
          <a:ext cx="0" cy="0"/>
          <a:chOff x="0" y="0"/>
          <a:chExt cx="0" cy="0"/>
        </a:xfrm>
      </p:grpSpPr>
      <p:sp>
        <p:nvSpPr>
          <p:cNvPr id="34" name="Google Shape;34;p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35" name="Google Shape;35;p6"/>
          <p:cNvSpPr>
            <a:spLocks noGrp="1"/>
          </p:cNvSpPr>
          <p:nvPr>
            <p:ph type="pic" idx="2"/>
          </p:nvPr>
        </p:nvSpPr>
        <p:spPr>
          <a:xfrm>
            <a:off x="839788" y="0"/>
            <a:ext cx="10512424" cy="6161484"/>
          </a:xfrm>
          <a:prstGeom prst="rect">
            <a:avLst/>
          </a:prstGeom>
          <a:noFill/>
          <a:ln>
            <a:noFill/>
          </a:ln>
        </p:spPr>
      </p:sp>
      <p:sp>
        <p:nvSpPr>
          <p:cNvPr id="36" name="Google Shape;36;p6"/>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6"/>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6"/>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 text">
  <p:cSld name="image + text">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839788" y="584200"/>
            <a:ext cx="5076825" cy="5577285"/>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41" name="Google Shape;41;p7"/>
          <p:cNvSpPr/>
          <p:nvPr/>
        </p:nvSpPr>
        <p:spPr>
          <a:xfrm>
            <a:off x="6502400" y="3771900"/>
            <a:ext cx="5689600" cy="3086100"/>
          </a:xfrm>
          <a:prstGeom prst="rect">
            <a:avLst/>
          </a:prstGeom>
          <a:solidFill>
            <a:schemeClr val="dk1"/>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43" name="Google Shape;43;p7"/>
          <p:cNvSpPr>
            <a:spLocks noGrp="1"/>
          </p:cNvSpPr>
          <p:nvPr>
            <p:ph type="pic" idx="2"/>
          </p:nvPr>
        </p:nvSpPr>
        <p:spPr>
          <a:xfrm>
            <a:off x="6502400" y="0"/>
            <a:ext cx="4849812" cy="6161484"/>
          </a:xfrm>
          <a:prstGeom prst="rect">
            <a:avLst/>
          </a:prstGeom>
          <a:noFill/>
          <a:ln>
            <a:noFill/>
          </a:ln>
        </p:spPr>
      </p:sp>
      <p:sp>
        <p:nvSpPr>
          <p:cNvPr id="44" name="Google Shape;44;p7"/>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Google Shape;45;p7"/>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 name="Google Shape;46;p7"/>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1 Stories_title + text">
  <p:cSld name="1_1 Stories_title + text">
    <p:spTree>
      <p:nvGrpSpPr>
        <p:cNvPr id="1" name="Shape 47"/>
        <p:cNvGrpSpPr/>
        <p:nvPr/>
      </p:nvGrpSpPr>
      <p:grpSpPr>
        <a:xfrm>
          <a:off x="0" y="0"/>
          <a:ext cx="0" cy="0"/>
          <a:chOff x="0" y="0"/>
          <a:chExt cx="0" cy="0"/>
        </a:xfrm>
      </p:grpSpPr>
      <p:sp>
        <p:nvSpPr>
          <p:cNvPr id="48" name="Google Shape;48;p8"/>
          <p:cNvSpPr/>
          <p:nvPr/>
        </p:nvSpPr>
        <p:spPr>
          <a:xfrm>
            <a:off x="0" y="0"/>
            <a:ext cx="5257800" cy="735646"/>
          </a:xfrm>
          <a:prstGeom prst="rect">
            <a:avLst/>
          </a:prstGeom>
          <a:solidFill>
            <a:schemeClr val="dk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50" name="Google Shape;50;p8"/>
          <p:cNvSpPr txBox="1">
            <a:spLocks noGrp="1"/>
          </p:cNvSpPr>
          <p:nvPr>
            <p:ph type="body" idx="1"/>
          </p:nvPr>
        </p:nvSpPr>
        <p:spPr>
          <a:xfrm>
            <a:off x="839788" y="983152"/>
            <a:ext cx="5076825" cy="5239848"/>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51" name="Google Shape;51;p8"/>
          <p:cNvSpPr txBox="1">
            <a:spLocks noGrp="1"/>
          </p:cNvSpPr>
          <p:nvPr>
            <p:ph type="body" idx="2"/>
          </p:nvPr>
        </p:nvSpPr>
        <p:spPr>
          <a:xfrm>
            <a:off x="839788" y="495301"/>
            <a:ext cx="4116387" cy="139700"/>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52" name="Google Shape;52;p8"/>
          <p:cNvSpPr/>
          <p:nvPr/>
        </p:nvSpPr>
        <p:spPr>
          <a:xfrm>
            <a:off x="0" y="3770945"/>
            <a:ext cx="215900" cy="3093929"/>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8"/>
          <p:cNvSpPr/>
          <p:nvPr/>
        </p:nvSpPr>
        <p:spPr>
          <a:xfrm>
            <a:off x="11976100" y="0"/>
            <a:ext cx="215900" cy="1079500"/>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8"/>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55" name="Google Shape;55;p8"/>
          <p:cNvSpPr txBox="1">
            <a:spLocks noGrp="1"/>
          </p:cNvSpPr>
          <p:nvPr>
            <p:ph type="body" idx="3"/>
          </p:nvPr>
        </p:nvSpPr>
        <p:spPr>
          <a:xfrm>
            <a:off x="6240463" y="982663"/>
            <a:ext cx="5111750" cy="523240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Stories_title + text">
  <p:cSld name="1 Stories_title + text">
    <p:spTree>
      <p:nvGrpSpPr>
        <p:cNvPr id="1" name="Shape 56"/>
        <p:cNvGrpSpPr/>
        <p:nvPr/>
      </p:nvGrpSpPr>
      <p:grpSpPr>
        <a:xfrm>
          <a:off x="0" y="0"/>
          <a:ext cx="0" cy="0"/>
          <a:chOff x="0" y="0"/>
          <a:chExt cx="0" cy="0"/>
        </a:xfrm>
      </p:grpSpPr>
      <p:sp>
        <p:nvSpPr>
          <p:cNvPr id="57" name="Google Shape;57;p9"/>
          <p:cNvSpPr/>
          <p:nvPr/>
        </p:nvSpPr>
        <p:spPr>
          <a:xfrm>
            <a:off x="0" y="-1"/>
            <a:ext cx="5257800" cy="3764071"/>
          </a:xfrm>
          <a:prstGeom prst="rect">
            <a:avLst/>
          </a:prstGeom>
          <a:solidFill>
            <a:schemeClr val="dk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59" name="Google Shape;59;p9"/>
          <p:cNvSpPr txBox="1">
            <a:spLocks noGrp="1"/>
          </p:cNvSpPr>
          <p:nvPr>
            <p:ph type="title"/>
          </p:nvPr>
        </p:nvSpPr>
        <p:spPr>
          <a:xfrm>
            <a:off x="838200" y="853698"/>
            <a:ext cx="4102100" cy="2734100"/>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lt1"/>
              </a:buClr>
              <a:buSzPts val="4400"/>
              <a:buFont typeface="Arial Narrow"/>
              <a:buNone/>
              <a:defRPr sz="44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60" name="Google Shape;60;p9"/>
          <p:cNvSpPr txBox="1">
            <a:spLocks noGrp="1"/>
          </p:cNvSpPr>
          <p:nvPr>
            <p:ph type="body" idx="1"/>
          </p:nvPr>
        </p:nvSpPr>
        <p:spPr>
          <a:xfrm>
            <a:off x="839788" y="4038600"/>
            <a:ext cx="4418012" cy="2184400"/>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2"/>
              </a:buClr>
              <a:buSzPts val="2000"/>
              <a:buFont typeface="Arial"/>
              <a:buNone/>
              <a:defRPr sz="2000" b="1" i="0" u="none" strike="noStrike" cap="none">
                <a:solidFill>
                  <a:schemeClr val="dk2"/>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61" name="Google Shape;61;p9"/>
          <p:cNvSpPr txBox="1">
            <a:spLocks noGrp="1"/>
          </p:cNvSpPr>
          <p:nvPr>
            <p:ph type="body" idx="2"/>
          </p:nvPr>
        </p:nvSpPr>
        <p:spPr>
          <a:xfrm>
            <a:off x="5422899" y="495300"/>
            <a:ext cx="5929313" cy="572770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62" name="Google Shape;62;p9"/>
          <p:cNvSpPr txBox="1">
            <a:spLocks noGrp="1"/>
          </p:cNvSpPr>
          <p:nvPr>
            <p:ph type="body" idx="3"/>
          </p:nvPr>
        </p:nvSpPr>
        <p:spPr>
          <a:xfrm>
            <a:off x="839788" y="495300"/>
            <a:ext cx="4116387" cy="223631"/>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2"/>
              </a:buClr>
              <a:buSzPts val="1400"/>
              <a:buFont typeface="Arial"/>
              <a:buNone/>
              <a:defRPr sz="1400" b="1"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63" name="Google Shape;63;p9"/>
          <p:cNvSpPr/>
          <p:nvPr/>
        </p:nvSpPr>
        <p:spPr>
          <a:xfrm>
            <a:off x="0" y="3770945"/>
            <a:ext cx="215900" cy="3093929"/>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9"/>
          <p:cNvSpPr/>
          <p:nvPr/>
        </p:nvSpPr>
        <p:spPr>
          <a:xfrm>
            <a:off x="11976100" y="0"/>
            <a:ext cx="215900" cy="1079500"/>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9"/>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box">
  <p:cSld name="text + box">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839788" y="584200"/>
            <a:ext cx="5076825" cy="3000739"/>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68" name="Google Shape;68;p10"/>
          <p:cNvSpPr/>
          <p:nvPr/>
        </p:nvSpPr>
        <p:spPr>
          <a:xfrm>
            <a:off x="219206" y="3757807"/>
            <a:ext cx="11972794" cy="3100193"/>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1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70" name="Google Shape;70;p10"/>
          <p:cNvSpPr txBox="1">
            <a:spLocks noGrp="1"/>
          </p:cNvSpPr>
          <p:nvPr>
            <p:ph type="body" idx="2"/>
          </p:nvPr>
        </p:nvSpPr>
        <p:spPr>
          <a:xfrm>
            <a:off x="839788" y="4381500"/>
            <a:ext cx="10507661" cy="1803400"/>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71" name="Google Shape;71;p10"/>
          <p:cNvSpPr txBox="1">
            <a:spLocks noGrp="1"/>
          </p:cNvSpPr>
          <p:nvPr>
            <p:ph type="title"/>
          </p:nvPr>
        </p:nvSpPr>
        <p:spPr>
          <a:xfrm>
            <a:off x="839788" y="4038600"/>
            <a:ext cx="10515600" cy="207791"/>
          </a:xfrm>
          <a:prstGeom prst="rect">
            <a:avLst/>
          </a:prstGeom>
          <a:solidFill>
            <a:schemeClr val="dk2"/>
          </a:solid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72" name="Google Shape;72;p10"/>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10"/>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10"/>
          <p:cNvSpPr txBox="1">
            <a:spLocks noGrp="1"/>
          </p:cNvSpPr>
          <p:nvPr>
            <p:ph type="body" idx="3"/>
          </p:nvPr>
        </p:nvSpPr>
        <p:spPr>
          <a:xfrm>
            <a:off x="6240463" y="584199"/>
            <a:ext cx="5106987" cy="3000739"/>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75" name="Google Shape;75;p10"/>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 cover">
  <p:cSld name="back cover">
    <p:bg>
      <p:bgPr>
        <a:solidFill>
          <a:schemeClr val="dk1"/>
        </a:solidFill>
        <a:effectLst/>
      </p:bgPr>
    </p:bg>
    <p:spTree>
      <p:nvGrpSpPr>
        <p:cNvPr id="1" name="Shape 76"/>
        <p:cNvGrpSpPr/>
        <p:nvPr/>
      </p:nvGrpSpPr>
      <p:grpSpPr>
        <a:xfrm>
          <a:off x="0" y="0"/>
          <a:ext cx="0" cy="0"/>
          <a:chOff x="0" y="0"/>
          <a:chExt cx="0" cy="0"/>
        </a:xfrm>
      </p:grpSpPr>
      <p:sp>
        <p:nvSpPr>
          <p:cNvPr id="77" name="Google Shape;77;p11"/>
          <p:cNvSpPr>
            <a:spLocks noGrp="1"/>
          </p:cNvSpPr>
          <p:nvPr>
            <p:ph type="pic" idx="2"/>
          </p:nvPr>
        </p:nvSpPr>
        <p:spPr>
          <a:xfrm>
            <a:off x="0" y="0"/>
            <a:ext cx="12192000" cy="6858000"/>
          </a:xfrm>
          <a:prstGeom prst="rect">
            <a:avLst/>
          </a:prstGeom>
          <a:noFill/>
          <a:ln>
            <a:noFill/>
          </a:ln>
        </p:spPr>
      </p:sp>
      <p:pic>
        <p:nvPicPr>
          <p:cNvPr id="78" name="Google Shape;78;p11" descr="Immagine che contiene testo, elettronico, screenshot&#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9" name="Google Shape;79;p11" descr="Immagine che contiene testo, elettronico, screenshot&#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marR="0" lvl="0" indent="0" algn="ctr" rtl="0">
              <a:spcBef>
                <a:spcPts val="0"/>
              </a:spcBef>
              <a:buNone/>
              <a:defRPr sz="1000" b="0" i="0" u="none" strike="noStrike" cap="none">
                <a:solidFill>
                  <a:schemeClr val="lt2"/>
                </a:solidFill>
                <a:latin typeface="Arial"/>
                <a:ea typeface="Arial"/>
                <a:cs typeface="Arial"/>
                <a:sym typeface="Arial"/>
              </a:defRPr>
            </a:lvl1pPr>
            <a:lvl2pPr marL="0" marR="0" lvl="1" indent="0" algn="ctr" rtl="0">
              <a:spcBef>
                <a:spcPts val="0"/>
              </a:spcBef>
              <a:buNone/>
              <a:defRPr sz="1000" b="0" i="0" u="none" strike="noStrike" cap="none">
                <a:solidFill>
                  <a:schemeClr val="lt2"/>
                </a:solidFill>
                <a:latin typeface="Arial"/>
                <a:ea typeface="Arial"/>
                <a:cs typeface="Arial"/>
                <a:sym typeface="Arial"/>
              </a:defRPr>
            </a:lvl2pPr>
            <a:lvl3pPr marL="0" marR="0" lvl="2" indent="0" algn="ctr" rtl="0">
              <a:spcBef>
                <a:spcPts val="0"/>
              </a:spcBef>
              <a:buNone/>
              <a:defRPr sz="1000" b="0" i="0" u="none" strike="noStrike" cap="none">
                <a:solidFill>
                  <a:schemeClr val="lt2"/>
                </a:solidFill>
                <a:latin typeface="Arial"/>
                <a:ea typeface="Arial"/>
                <a:cs typeface="Arial"/>
                <a:sym typeface="Arial"/>
              </a:defRPr>
            </a:lvl3pPr>
            <a:lvl4pPr marL="0" marR="0" lvl="3" indent="0" algn="ctr" rtl="0">
              <a:spcBef>
                <a:spcPts val="0"/>
              </a:spcBef>
              <a:buNone/>
              <a:defRPr sz="1000" b="0" i="0" u="none" strike="noStrike" cap="none">
                <a:solidFill>
                  <a:schemeClr val="lt2"/>
                </a:solidFill>
                <a:latin typeface="Arial"/>
                <a:ea typeface="Arial"/>
                <a:cs typeface="Arial"/>
                <a:sym typeface="Arial"/>
              </a:defRPr>
            </a:lvl4pPr>
            <a:lvl5pPr marL="0" marR="0" lvl="4" indent="0" algn="ctr" rtl="0">
              <a:spcBef>
                <a:spcPts val="0"/>
              </a:spcBef>
              <a:buNone/>
              <a:defRPr sz="1000" b="0" i="0" u="none" strike="noStrike" cap="none">
                <a:solidFill>
                  <a:schemeClr val="lt2"/>
                </a:solidFill>
                <a:latin typeface="Arial"/>
                <a:ea typeface="Arial"/>
                <a:cs typeface="Arial"/>
                <a:sym typeface="Arial"/>
              </a:defRPr>
            </a:lvl5pPr>
            <a:lvl6pPr marL="0" marR="0" lvl="5" indent="0" algn="ctr" rtl="0">
              <a:spcBef>
                <a:spcPts val="0"/>
              </a:spcBef>
              <a:buNone/>
              <a:defRPr sz="1000" b="0" i="0" u="none" strike="noStrike" cap="none">
                <a:solidFill>
                  <a:schemeClr val="lt2"/>
                </a:solidFill>
                <a:latin typeface="Arial"/>
                <a:ea typeface="Arial"/>
                <a:cs typeface="Arial"/>
                <a:sym typeface="Arial"/>
              </a:defRPr>
            </a:lvl6pPr>
            <a:lvl7pPr marL="0" marR="0" lvl="6" indent="0" algn="ctr" rtl="0">
              <a:spcBef>
                <a:spcPts val="0"/>
              </a:spcBef>
              <a:buNone/>
              <a:defRPr sz="1000" b="0" i="0" u="none" strike="noStrike" cap="none">
                <a:solidFill>
                  <a:schemeClr val="lt2"/>
                </a:solidFill>
                <a:latin typeface="Arial"/>
                <a:ea typeface="Arial"/>
                <a:cs typeface="Arial"/>
                <a:sym typeface="Arial"/>
              </a:defRPr>
            </a:lvl7pPr>
            <a:lvl8pPr marL="0" marR="0" lvl="7" indent="0" algn="ctr" rtl="0">
              <a:spcBef>
                <a:spcPts val="0"/>
              </a:spcBef>
              <a:buNone/>
              <a:defRPr sz="1000" b="0" i="0" u="none" strike="noStrike" cap="none">
                <a:solidFill>
                  <a:schemeClr val="lt2"/>
                </a:solidFill>
                <a:latin typeface="Arial"/>
                <a:ea typeface="Arial"/>
                <a:cs typeface="Arial"/>
                <a:sym typeface="Arial"/>
              </a:defRPr>
            </a:lvl8pPr>
            <a:lvl9pPr marL="0" marR="0" lvl="8" indent="0" algn="ctr" rtl="0">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marR="0" lvl="0" indent="0" algn="ctr" rtl="0">
              <a:spcBef>
                <a:spcPts val="0"/>
              </a:spcBef>
              <a:buNone/>
              <a:defRPr sz="1000" b="0" i="0" u="none" strike="noStrike" cap="none">
                <a:solidFill>
                  <a:schemeClr val="dk2"/>
                </a:solidFill>
                <a:latin typeface="Arial"/>
                <a:ea typeface="Arial"/>
                <a:cs typeface="Arial"/>
                <a:sym typeface="Arial"/>
              </a:defRPr>
            </a:lvl1pPr>
            <a:lvl2pPr marL="0" marR="0" lvl="1" indent="0" algn="ctr" rtl="0">
              <a:spcBef>
                <a:spcPts val="0"/>
              </a:spcBef>
              <a:buNone/>
              <a:defRPr sz="1000" b="0" i="0" u="none" strike="noStrike" cap="none">
                <a:solidFill>
                  <a:schemeClr val="dk2"/>
                </a:solidFill>
                <a:latin typeface="Arial"/>
                <a:ea typeface="Arial"/>
                <a:cs typeface="Arial"/>
                <a:sym typeface="Arial"/>
              </a:defRPr>
            </a:lvl2pPr>
            <a:lvl3pPr marL="0" marR="0" lvl="2" indent="0" algn="ctr" rtl="0">
              <a:spcBef>
                <a:spcPts val="0"/>
              </a:spcBef>
              <a:buNone/>
              <a:defRPr sz="1000" b="0" i="0" u="none" strike="noStrike" cap="none">
                <a:solidFill>
                  <a:schemeClr val="dk2"/>
                </a:solidFill>
                <a:latin typeface="Arial"/>
                <a:ea typeface="Arial"/>
                <a:cs typeface="Arial"/>
                <a:sym typeface="Arial"/>
              </a:defRPr>
            </a:lvl3pPr>
            <a:lvl4pPr marL="0" marR="0" lvl="3" indent="0" algn="ctr" rtl="0">
              <a:spcBef>
                <a:spcPts val="0"/>
              </a:spcBef>
              <a:buNone/>
              <a:defRPr sz="1000" b="0" i="0" u="none" strike="noStrike" cap="none">
                <a:solidFill>
                  <a:schemeClr val="dk2"/>
                </a:solidFill>
                <a:latin typeface="Arial"/>
                <a:ea typeface="Arial"/>
                <a:cs typeface="Arial"/>
                <a:sym typeface="Arial"/>
              </a:defRPr>
            </a:lvl4pPr>
            <a:lvl5pPr marL="0" marR="0" lvl="4" indent="0" algn="ctr" rtl="0">
              <a:spcBef>
                <a:spcPts val="0"/>
              </a:spcBef>
              <a:buNone/>
              <a:defRPr sz="1000" b="0" i="0" u="none" strike="noStrike" cap="none">
                <a:solidFill>
                  <a:schemeClr val="dk2"/>
                </a:solidFill>
                <a:latin typeface="Arial"/>
                <a:ea typeface="Arial"/>
                <a:cs typeface="Arial"/>
                <a:sym typeface="Arial"/>
              </a:defRPr>
            </a:lvl5pPr>
            <a:lvl6pPr marL="0" marR="0" lvl="5" indent="0" algn="ctr" rtl="0">
              <a:spcBef>
                <a:spcPts val="0"/>
              </a:spcBef>
              <a:buNone/>
              <a:defRPr sz="1000" b="0" i="0" u="none" strike="noStrike" cap="none">
                <a:solidFill>
                  <a:schemeClr val="dk2"/>
                </a:solidFill>
                <a:latin typeface="Arial"/>
                <a:ea typeface="Arial"/>
                <a:cs typeface="Arial"/>
                <a:sym typeface="Arial"/>
              </a:defRPr>
            </a:lvl6pPr>
            <a:lvl7pPr marL="0" marR="0" lvl="6" indent="0" algn="ctr" rtl="0">
              <a:spcBef>
                <a:spcPts val="0"/>
              </a:spcBef>
              <a:buNone/>
              <a:defRPr sz="1000" b="0" i="0" u="none" strike="noStrike" cap="none">
                <a:solidFill>
                  <a:schemeClr val="dk2"/>
                </a:solidFill>
                <a:latin typeface="Arial"/>
                <a:ea typeface="Arial"/>
                <a:cs typeface="Arial"/>
                <a:sym typeface="Arial"/>
              </a:defRPr>
            </a:lvl7pPr>
            <a:lvl8pPr marL="0" marR="0" lvl="7" indent="0" algn="ctr" rtl="0">
              <a:spcBef>
                <a:spcPts val="0"/>
              </a:spcBef>
              <a:buNone/>
              <a:defRPr sz="1000" b="0" i="0" u="none" strike="noStrike" cap="none">
                <a:solidFill>
                  <a:schemeClr val="dk2"/>
                </a:solidFill>
                <a:latin typeface="Arial"/>
                <a:ea typeface="Arial"/>
                <a:cs typeface="Arial"/>
                <a:sym typeface="Arial"/>
              </a:defRPr>
            </a:lvl8pPr>
            <a:lvl9pPr marL="0" marR="0" lvl="8" indent="0" algn="ctr" rtl="0">
              <a:spcBef>
                <a:spcPts val="0"/>
              </a:spcBef>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youtube.com/watch?v=sa1iFq2YuU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png"/><Relationship Id="rId3"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9.png"/><Relationship Id="rId5" Type="http://schemas.openxmlformats.org/officeDocument/2006/relationships/image" Target="../media/image34.pn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27.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6.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7.png"/><Relationship Id="rId7" Type="http://schemas.openxmlformats.org/officeDocument/2006/relationships/hyperlink" Target="https://www.who.int/infection-prevention/tools/hand-hygiene/workplace_reminders/en/"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www.dropbox.com/sh/rcw1hn9dnqu1fpl/AAC0qON71SZULyRM3j_Xkd6da?dl=0" TargetMode="Externa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www.who.int/campaigns/world-hand-hygiene-day" TargetMode="External"/><Relationship Id="rId3" Type="http://schemas.openxmlformats.org/officeDocument/2006/relationships/hyperlink" Target="https://www.who.int/teams/integrated-health-services/infection-prevention-control/hand-hygiene/tools-and-resources" TargetMode="External"/><Relationship Id="rId7" Type="http://schemas.openxmlformats.org/officeDocument/2006/relationships/hyperlink" Target="https://www.nejm.org/doi/full/10.1056/nejmvcm0903599"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www.who.int/publications/i/item/9789240025882" TargetMode="External"/><Relationship Id="rId5" Type="http://schemas.openxmlformats.org/officeDocument/2006/relationships/hyperlink" Target="https://www.who.int/teams/integrated-health-services/infection-prevention-control/hand-hygiene/monitoring-tools" TargetMode="External"/><Relationship Id="rId10" Type="http://schemas.openxmlformats.org/officeDocument/2006/relationships/hyperlink" Target="https://openwho.org/courses/IPC-HH-es" TargetMode="External"/><Relationship Id="rId4" Type="http://schemas.openxmlformats.org/officeDocument/2006/relationships/hyperlink" Target="https://www.who.int/teams/integrated-health-services/infection-prevention-control/hand-hygiene/training-tools" TargetMode="External"/><Relationship Id="rId9" Type="http://schemas.openxmlformats.org/officeDocument/2006/relationships/hyperlink" Target="https://www.wiley.com/en-gb/Hand+Hygiene:+A+Handbook+for+Medical+Professionals-p-978111884686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seguretatdelspacients.gencat.cat/web/.content/minisite/seguretatpacients/professionals/documents/arxius/arx_higiene_de_mans/questionari_autoevaluacio_oms.pdf" TargetMode="External"/><Relationship Id="rId7" Type="http://schemas.openxmlformats.org/officeDocument/2006/relationships/comments" Target="../comments/comment2.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s://apps.who.int/iris/handle/10665/84918" TargetMode="External"/><Relationship Id="rId5" Type="http://schemas.openxmlformats.org/officeDocument/2006/relationships/hyperlink" Target="https://www.who.int/es/publications/i/item/guide-to-local-production-who-recommended-handrub-formulations" TargetMode="External"/><Relationship Id="rId4" Type="http://schemas.openxmlformats.org/officeDocument/2006/relationships/hyperlink" Target="https://www.who.int/teams/integrated-health-services/infection-prevention-control/hand-hygiene/tools-and-resource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openwho.org/courses/IPC-HH-es" TargetMode="External"/><Relationship Id="rId7" Type="http://schemas.openxmlformats.org/officeDocument/2006/relationships/hyperlink" Target="https://www.who.int/es/health-topics/antimicrobial-resistance"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apps.who.int/iris/handle/10665/341418" TargetMode="External"/><Relationship Id="rId5" Type="http://schemas.openxmlformats.org/officeDocument/2006/relationships/hyperlink" Target="https://apps.who.int/iris/handle/10665/255764" TargetMode="External"/><Relationship Id="rId4" Type="http://schemas.openxmlformats.org/officeDocument/2006/relationships/hyperlink" Target="https://apps.who.int/iris/handle/10665/33008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youtube.com/watch?v=pcKBIltlE3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youtu.be/K-2XWtEjfl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10</a:t>
            </a:fld>
            <a:endParaRPr/>
          </a:p>
        </p:txBody>
      </p:sp>
      <p:sp>
        <p:nvSpPr>
          <p:cNvPr id="255" name="Google Shape;255;p27"/>
          <p:cNvSpPr txBox="1">
            <a:spLocks noGrp="1"/>
          </p:cNvSpPr>
          <p:nvPr>
            <p:ph type="body" idx="2"/>
          </p:nvPr>
        </p:nvSpPr>
        <p:spPr>
          <a:xfrm>
            <a:off x="128338" y="79512"/>
            <a:ext cx="4827838" cy="635001"/>
          </a:xfrm>
          <a:prstGeom prst="rect">
            <a:avLst/>
          </a:prstGeom>
          <a:noFill/>
          <a:ln>
            <a:noFill/>
          </a:ln>
        </p:spPr>
        <p:txBody>
          <a:bodyPr spcFirstLastPara="1" wrap="square" lIns="91425" tIns="45700" rIns="91425" bIns="45700" rtlCol="0" anchor="t" anchorCtr="0">
            <a:normAutofit fontScale="77500" lnSpcReduction="20000"/>
          </a:bodyPr>
          <a:lstStyle/>
          <a:p>
            <a:pPr marL="0" lvl="0" indent="0" algn="l" rtl="0">
              <a:lnSpc>
                <a:spcPct val="90000"/>
              </a:lnSpc>
              <a:spcBef>
                <a:spcPts val="0"/>
              </a:spcBef>
              <a:spcAft>
                <a:spcPts val="0"/>
              </a:spcAft>
              <a:buClr>
                <a:schemeClr val="lt2"/>
              </a:buClr>
              <a:buSzPct val="100000"/>
              <a:buNone/>
            </a:pPr>
            <a:r>
              <a:rPr lang="es" sz="3200"/>
              <a:t>Punto de atención: definición</a:t>
            </a:r>
            <a:endParaRPr/>
          </a:p>
        </p:txBody>
      </p:sp>
      <p:grpSp>
        <p:nvGrpSpPr>
          <p:cNvPr id="256" name="Google Shape;256;p27"/>
          <p:cNvGrpSpPr/>
          <p:nvPr/>
        </p:nvGrpSpPr>
        <p:grpSpPr>
          <a:xfrm>
            <a:off x="4607441" y="397012"/>
            <a:ext cx="1160506" cy="486242"/>
            <a:chOff x="376952" y="1467672"/>
            <a:chExt cx="1160506" cy="486242"/>
          </a:xfrm>
        </p:grpSpPr>
        <p:sp>
          <p:nvSpPr>
            <p:cNvPr id="257" name="Google Shape;257;p27"/>
            <p:cNvSpPr/>
            <p:nvPr/>
          </p:nvSpPr>
          <p:spPr>
            <a:xfrm>
              <a:off x="727629" y="1467672"/>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258" name="Google Shape;258;p27"/>
            <p:cNvSpPr txBox="1"/>
            <p:nvPr/>
          </p:nvSpPr>
          <p:spPr>
            <a:xfrm>
              <a:off x="376952" y="1500783"/>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1</a:t>
              </a:r>
              <a:endParaRPr/>
            </a:p>
          </p:txBody>
        </p:sp>
      </p:grpSp>
      <p:sp>
        <p:nvSpPr>
          <p:cNvPr id="259" name="Google Shape;259;p27"/>
          <p:cNvSpPr txBox="1"/>
          <p:nvPr/>
        </p:nvSpPr>
        <p:spPr>
          <a:xfrm>
            <a:off x="346311" y="1018202"/>
            <a:ext cx="5063152" cy="4797552"/>
          </a:xfrm>
          <a:prstGeom prst="rect">
            <a:avLst/>
          </a:prstGeom>
          <a:noFill/>
          <a:ln>
            <a:noFill/>
          </a:ln>
        </p:spPr>
        <p:txBody>
          <a:bodyPr spcFirstLastPara="1" wrap="square" lIns="91425" tIns="45700" rIns="91425" bIns="45700" rtlCol="0" anchor="t" anchorCtr="0">
            <a:noAutofit/>
          </a:bodyPr>
          <a:lstStyle/>
          <a:p>
            <a:pPr marL="228600" marR="0" lvl="0" indent="-228600" algn="l" rtl="0">
              <a:lnSpc>
                <a:spcPct val="100000"/>
              </a:lnSpc>
              <a:spcBef>
                <a:spcPts val="0"/>
              </a:spcBef>
              <a:spcAft>
                <a:spcPts val="0"/>
              </a:spcAft>
              <a:buClr>
                <a:schemeClr val="dk1"/>
              </a:buClr>
              <a:buSzPts val="2200"/>
              <a:buFont typeface="Noto Sans Symbols"/>
              <a:buChar char="▪"/>
            </a:pPr>
            <a:r>
              <a:rPr lang="es" sz="2200" b="0" i="0" dirty="0">
                <a:solidFill>
                  <a:schemeClr val="dk1"/>
                </a:solidFill>
                <a:latin typeface="Arial"/>
                <a:ea typeface="Arial"/>
                <a:cs typeface="Arial"/>
                <a:sym typeface="Arial"/>
              </a:rPr>
              <a:t>El lugar donde coinciden </a:t>
            </a:r>
            <a:r>
              <a:rPr lang="es" sz="2200" b="1" i="0" dirty="0">
                <a:solidFill>
                  <a:schemeClr val="dk1"/>
                </a:solidFill>
                <a:latin typeface="Arial"/>
                <a:ea typeface="Arial"/>
                <a:cs typeface="Arial"/>
                <a:sym typeface="Arial"/>
              </a:rPr>
              <a:t>tres elementos</a:t>
            </a:r>
            <a:r>
              <a:rPr lang="es" sz="2200" b="0" i="0" dirty="0">
                <a:solidFill>
                  <a:schemeClr val="dk1"/>
                </a:solidFill>
                <a:latin typeface="Arial"/>
                <a:ea typeface="Arial"/>
                <a:cs typeface="Arial"/>
                <a:sym typeface="Arial"/>
              </a:rPr>
              <a:t>: </a:t>
            </a:r>
            <a:endParaRPr dirty="0"/>
          </a:p>
          <a:p>
            <a:pPr marL="685800" marR="0" lvl="1" indent="-228600" algn="l" rtl="0">
              <a:lnSpc>
                <a:spcPct val="100000"/>
              </a:lnSpc>
              <a:spcBef>
                <a:spcPts val="0"/>
              </a:spcBef>
              <a:spcAft>
                <a:spcPts val="0"/>
              </a:spcAft>
              <a:buClr>
                <a:schemeClr val="dk1"/>
              </a:buClr>
              <a:buSzPts val="2200"/>
              <a:buFont typeface="Noto Sans Symbols"/>
              <a:buChar char="▪"/>
            </a:pPr>
            <a:r>
              <a:rPr lang="es" sz="2200" b="0" i="0" u="none" strike="noStrike" cap="none" dirty="0">
                <a:solidFill>
                  <a:schemeClr val="dk1"/>
                </a:solidFill>
                <a:latin typeface="Arial"/>
                <a:ea typeface="Arial"/>
                <a:cs typeface="Arial"/>
                <a:sym typeface="Arial"/>
              </a:rPr>
              <a:t>el trabajador sanitario</a:t>
            </a:r>
            <a:endParaRPr dirty="0"/>
          </a:p>
          <a:p>
            <a:pPr marL="685800" marR="0" lvl="1" indent="-228600" algn="l" rtl="0">
              <a:lnSpc>
                <a:spcPct val="100000"/>
              </a:lnSpc>
              <a:spcBef>
                <a:spcPts val="0"/>
              </a:spcBef>
              <a:spcAft>
                <a:spcPts val="0"/>
              </a:spcAft>
              <a:buClr>
                <a:schemeClr val="dk1"/>
              </a:buClr>
              <a:buSzPts val="2200"/>
              <a:buFont typeface="Noto Sans Symbols"/>
              <a:buChar char="▪"/>
            </a:pPr>
            <a:r>
              <a:rPr lang="es" sz="2200" b="0" i="0" u="none" strike="noStrike" cap="none" dirty="0">
                <a:solidFill>
                  <a:schemeClr val="dk1"/>
                </a:solidFill>
                <a:latin typeface="Arial"/>
                <a:ea typeface="Arial"/>
                <a:cs typeface="Arial"/>
                <a:sym typeface="Arial"/>
              </a:rPr>
              <a:t>el paciente </a:t>
            </a:r>
            <a:endParaRPr dirty="0"/>
          </a:p>
          <a:p>
            <a:pPr marL="685800" marR="0" lvl="1" indent="-228600" algn="l" rtl="0">
              <a:lnSpc>
                <a:spcPct val="100000"/>
              </a:lnSpc>
              <a:spcBef>
                <a:spcPts val="0"/>
              </a:spcBef>
              <a:spcAft>
                <a:spcPts val="0"/>
              </a:spcAft>
              <a:buClr>
                <a:schemeClr val="dk1"/>
              </a:buClr>
              <a:buSzPts val="2200"/>
              <a:buFont typeface="Noto Sans Symbols"/>
              <a:buChar char="▪"/>
            </a:pPr>
            <a:r>
              <a:rPr lang="es" sz="2200" b="0" i="0" u="none" strike="noStrike" cap="none" dirty="0">
                <a:solidFill>
                  <a:schemeClr val="dk1"/>
                </a:solidFill>
                <a:latin typeface="Arial"/>
                <a:ea typeface="Arial"/>
                <a:cs typeface="Arial"/>
                <a:sym typeface="Arial"/>
              </a:rPr>
              <a:t>atención o tratamiento que requiere contacto físico</a:t>
            </a:r>
            <a:endParaRPr sz="2200" b="1"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200"/>
              <a:buFont typeface="Noto Sans Symbols"/>
              <a:buChar char="▪"/>
            </a:pPr>
            <a:r>
              <a:rPr lang="es" sz="2200" b="0" i="0" dirty="0">
                <a:solidFill>
                  <a:schemeClr val="dk1"/>
                </a:solidFill>
                <a:latin typeface="Arial"/>
                <a:ea typeface="Arial"/>
                <a:cs typeface="Arial"/>
                <a:sym typeface="Arial"/>
              </a:rPr>
              <a:t>En el punto de atención, </a:t>
            </a:r>
            <a:r>
              <a:rPr lang="es" sz="2200" b="1" i="0" dirty="0">
                <a:solidFill>
                  <a:schemeClr val="dk1"/>
                </a:solidFill>
                <a:latin typeface="Arial"/>
                <a:ea typeface="Arial"/>
                <a:cs typeface="Arial"/>
                <a:sym typeface="Arial"/>
              </a:rPr>
              <a:t>la infraestructura y los productos</a:t>
            </a:r>
            <a:r>
              <a:rPr lang="es" sz="2200" b="0" i="0" dirty="0">
                <a:solidFill>
                  <a:schemeClr val="dk1"/>
                </a:solidFill>
                <a:latin typeface="Arial"/>
                <a:ea typeface="Arial"/>
                <a:cs typeface="Arial"/>
                <a:sym typeface="Arial"/>
              </a:rPr>
              <a:t> de la higiene de las manos (como las soluciones alcohólicas para manos –si se cuenta con ellas–, el agua, el jabón y los lavabos) deberían </a:t>
            </a:r>
            <a:r>
              <a:rPr lang="es" sz="2200" b="1" i="0" dirty="0">
                <a:solidFill>
                  <a:schemeClr val="dk1"/>
                </a:solidFill>
                <a:latin typeface="Arial"/>
                <a:ea typeface="Arial"/>
                <a:cs typeface="Arial"/>
                <a:sym typeface="Arial"/>
              </a:rPr>
              <a:t>estar disponibles y ser fácilmente accesibles</a:t>
            </a:r>
            <a:r>
              <a:rPr lang="es" sz="2200" b="0" i="0" dirty="0">
                <a:solidFill>
                  <a:schemeClr val="dk1"/>
                </a:solidFill>
                <a:latin typeface="Arial"/>
                <a:ea typeface="Arial"/>
                <a:cs typeface="Arial"/>
                <a:sym typeface="Arial"/>
              </a:rPr>
              <a:t> para que el personal sanitario pueda limpiarse las manos en los momentos adecuados</a:t>
            </a:r>
            <a:endParaRPr dirty="0"/>
          </a:p>
        </p:txBody>
      </p:sp>
      <p:grpSp>
        <p:nvGrpSpPr>
          <p:cNvPr id="260" name="Google Shape;260;p27"/>
          <p:cNvGrpSpPr/>
          <p:nvPr/>
        </p:nvGrpSpPr>
        <p:grpSpPr>
          <a:xfrm>
            <a:off x="5187694" y="1627746"/>
            <a:ext cx="7171310" cy="4426331"/>
            <a:chOff x="5209951" y="1618979"/>
            <a:chExt cx="7171310" cy="4426331"/>
          </a:xfrm>
        </p:grpSpPr>
        <p:sp>
          <p:nvSpPr>
            <p:cNvPr id="261" name="Google Shape;261;p27"/>
            <p:cNvSpPr/>
            <p:nvPr/>
          </p:nvSpPr>
          <p:spPr>
            <a:xfrm>
              <a:off x="5905500" y="3124852"/>
              <a:ext cx="1691717" cy="732929"/>
            </a:xfrm>
            <a:prstGeom prst="rightArrow">
              <a:avLst>
                <a:gd name="adj1" fmla="val 50000"/>
                <a:gd name="adj2" fmla="val 50000"/>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2" name="Google Shape;262;p27"/>
            <p:cNvGrpSpPr/>
            <p:nvPr/>
          </p:nvGrpSpPr>
          <p:grpSpPr>
            <a:xfrm>
              <a:off x="5209951" y="1618979"/>
              <a:ext cx="7171310" cy="4426331"/>
              <a:chOff x="5209951" y="1618979"/>
              <a:chExt cx="7171310" cy="4426331"/>
            </a:xfrm>
          </p:grpSpPr>
          <p:grpSp>
            <p:nvGrpSpPr>
              <p:cNvPr id="263" name="Google Shape;263;p27"/>
              <p:cNvGrpSpPr/>
              <p:nvPr/>
            </p:nvGrpSpPr>
            <p:grpSpPr>
              <a:xfrm>
                <a:off x="7834520" y="1618979"/>
                <a:ext cx="4546741" cy="4114008"/>
                <a:chOff x="6679767" y="1690687"/>
                <a:chExt cx="4789580" cy="4442400"/>
              </a:xfrm>
            </p:grpSpPr>
            <p:pic>
              <p:nvPicPr>
                <p:cNvPr id="264" name="Google Shape;264;p27"/>
                <p:cNvPicPr preferRelativeResize="0"/>
                <p:nvPr/>
              </p:nvPicPr>
              <p:blipFill rotWithShape="1">
                <a:blip r:embed="rId3">
                  <a:alphaModFix/>
                </a:blip>
                <a:srcRect/>
                <a:stretch/>
              </p:blipFill>
              <p:spPr>
                <a:xfrm>
                  <a:off x="6679767" y="1690687"/>
                  <a:ext cx="3767966" cy="4442400"/>
                </a:xfrm>
                <a:prstGeom prst="rect">
                  <a:avLst/>
                </a:prstGeom>
                <a:noFill/>
                <a:ln>
                  <a:noFill/>
                </a:ln>
              </p:spPr>
            </p:pic>
            <p:sp>
              <p:nvSpPr>
                <p:cNvPr id="265" name="Google Shape;265;p27"/>
                <p:cNvSpPr txBox="1"/>
                <p:nvPr/>
              </p:nvSpPr>
              <p:spPr>
                <a:xfrm>
                  <a:off x="9523018" y="5739996"/>
                  <a:ext cx="1946329" cy="36557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600" b="1">
                      <a:solidFill>
                        <a:srgbClr val="FF00FF"/>
                      </a:solidFill>
                      <a:latin typeface="Arial"/>
                      <a:ea typeface="Arial"/>
                      <a:cs typeface="Arial"/>
                      <a:sym typeface="Arial"/>
                    </a:rPr>
                    <a:t>2</a:t>
                  </a:r>
                  <a:r>
                    <a:rPr lang="es" sz="1600">
                      <a:solidFill>
                        <a:srgbClr val="FF00FF"/>
                      </a:solidFill>
                      <a:latin typeface="Arial"/>
                      <a:ea typeface="Arial"/>
                      <a:cs typeface="Arial"/>
                      <a:sym typeface="Arial"/>
                    </a:rPr>
                    <a:t>. </a:t>
                  </a:r>
                  <a:r>
                    <a:rPr lang="es" sz="1600">
                      <a:solidFill>
                        <a:schemeClr val="dk1"/>
                      </a:solidFill>
                      <a:latin typeface="Arial"/>
                      <a:ea typeface="Arial"/>
                      <a:cs typeface="Arial"/>
                      <a:sym typeface="Arial"/>
                    </a:rPr>
                    <a:t>El paciente</a:t>
                  </a:r>
                  <a:endParaRPr/>
                </a:p>
              </p:txBody>
            </p:sp>
            <p:sp>
              <p:nvSpPr>
                <p:cNvPr id="266" name="Google Shape;266;p27"/>
                <p:cNvSpPr txBox="1"/>
                <p:nvPr/>
              </p:nvSpPr>
              <p:spPr>
                <a:xfrm>
                  <a:off x="6705695" y="1704894"/>
                  <a:ext cx="1946329" cy="36557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600" b="1">
                      <a:solidFill>
                        <a:srgbClr val="FF00FF"/>
                      </a:solidFill>
                      <a:latin typeface="Arial"/>
                      <a:ea typeface="Arial"/>
                      <a:cs typeface="Arial"/>
                      <a:sym typeface="Arial"/>
                    </a:rPr>
                    <a:t>1</a:t>
                  </a:r>
                  <a:r>
                    <a:rPr lang="es" sz="1600" b="1">
                      <a:solidFill>
                        <a:schemeClr val="dk1"/>
                      </a:solidFill>
                      <a:latin typeface="Arial"/>
                      <a:ea typeface="Arial"/>
                      <a:cs typeface="Arial"/>
                      <a:sym typeface="Arial"/>
                    </a:rPr>
                    <a:t>. </a:t>
                  </a:r>
                  <a:r>
                    <a:rPr lang="es" sz="1600">
                      <a:solidFill>
                        <a:schemeClr val="dk1"/>
                      </a:solidFill>
                      <a:latin typeface="Arial"/>
                      <a:ea typeface="Arial"/>
                      <a:cs typeface="Arial"/>
                      <a:sym typeface="Arial"/>
                    </a:rPr>
                    <a:t>El trabajador sanitario</a:t>
                  </a:r>
                  <a:endParaRPr/>
                </a:p>
              </p:txBody>
            </p:sp>
            <p:sp>
              <p:nvSpPr>
                <p:cNvPr id="267" name="Google Shape;267;p27"/>
                <p:cNvSpPr txBox="1"/>
                <p:nvPr/>
              </p:nvSpPr>
              <p:spPr>
                <a:xfrm>
                  <a:off x="8531819" y="1887683"/>
                  <a:ext cx="1812065" cy="1429080"/>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1600" b="1">
                      <a:solidFill>
                        <a:srgbClr val="FF00FF"/>
                      </a:solidFill>
                      <a:latin typeface="Arial"/>
                      <a:ea typeface="Arial"/>
                      <a:cs typeface="Arial"/>
                      <a:sym typeface="Arial"/>
                    </a:rPr>
                    <a:t>3</a:t>
                  </a:r>
                  <a:r>
                    <a:rPr lang="es" sz="1600" b="1">
                      <a:solidFill>
                        <a:schemeClr val="dk1"/>
                      </a:solidFill>
                      <a:latin typeface="Arial"/>
                      <a:ea typeface="Arial"/>
                      <a:cs typeface="Arial"/>
                      <a:sym typeface="Arial"/>
                    </a:rPr>
                    <a:t>. </a:t>
                  </a:r>
                  <a:r>
                    <a:rPr lang="es" sz="1600">
                      <a:solidFill>
                        <a:schemeClr val="dk1"/>
                      </a:solidFill>
                      <a:latin typeface="Arial"/>
                      <a:ea typeface="Arial"/>
                      <a:cs typeface="Arial"/>
                      <a:sym typeface="Arial"/>
                    </a:rPr>
                    <a:t>Atención o tratamiento que requiere contacto físico con el paciente</a:t>
                  </a:r>
                  <a:endParaRPr/>
                </a:p>
              </p:txBody>
            </p:sp>
          </p:grpSp>
          <p:sp>
            <p:nvSpPr>
              <p:cNvPr id="268" name="Google Shape;268;p27"/>
              <p:cNvSpPr/>
              <p:nvPr/>
            </p:nvSpPr>
            <p:spPr>
              <a:xfrm rot="10800000">
                <a:off x="5209951" y="5219599"/>
                <a:ext cx="4353845" cy="825711"/>
              </a:xfrm>
              <a:prstGeom prst="wedgeRoundRectCallout">
                <a:avLst>
                  <a:gd name="adj1" fmla="val -40782"/>
                  <a:gd name="adj2" fmla="val 307024"/>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269" name="Google Shape;269;p27"/>
          <p:cNvSpPr txBox="1"/>
          <p:nvPr/>
        </p:nvSpPr>
        <p:spPr>
          <a:xfrm>
            <a:off x="5308195" y="5337666"/>
            <a:ext cx="4255601" cy="64633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i="1">
                <a:solidFill>
                  <a:schemeClr val="dk1"/>
                </a:solidFill>
                <a:latin typeface="Arial"/>
                <a:ea typeface="Arial"/>
                <a:cs typeface="Arial"/>
                <a:sym typeface="Arial"/>
              </a:rPr>
              <a:t>“¿Me puedo limpiar las manos con facilidad por la seguridad del niño?”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11</a:t>
            </a:fld>
            <a:endParaRPr/>
          </a:p>
        </p:txBody>
      </p:sp>
      <p:pic>
        <p:nvPicPr>
          <p:cNvPr id="276" name="Google Shape;276;p28" descr="Hand Hygiene NEJM english subtitles"/>
          <p:cNvPicPr preferRelativeResize="0"/>
          <p:nvPr/>
        </p:nvPicPr>
        <p:blipFill rotWithShape="1">
          <a:blip r:embed="rId3">
            <a:alphaModFix/>
          </a:blip>
          <a:srcRect/>
          <a:stretch/>
        </p:blipFill>
        <p:spPr>
          <a:xfrm>
            <a:off x="3044948" y="1322519"/>
            <a:ext cx="6354923" cy="4766193"/>
          </a:xfrm>
          <a:prstGeom prst="rect">
            <a:avLst/>
          </a:prstGeom>
          <a:noFill/>
          <a:ln>
            <a:noFill/>
          </a:ln>
        </p:spPr>
      </p:pic>
      <p:sp>
        <p:nvSpPr>
          <p:cNvPr id="277" name="Google Shape;277;p28"/>
          <p:cNvSpPr txBox="1"/>
          <p:nvPr/>
        </p:nvSpPr>
        <p:spPr>
          <a:xfrm>
            <a:off x="299031" y="6357767"/>
            <a:ext cx="11593936" cy="809031"/>
          </a:xfrm>
          <a:prstGeom prst="rect">
            <a:avLst/>
          </a:prstGeom>
          <a:noFill/>
          <a:ln>
            <a:noFill/>
          </a:ln>
        </p:spPr>
        <p:txBody>
          <a:bodyPr spcFirstLastPara="1" wrap="square" lIns="91425" tIns="45700" rIns="91425" bIns="45700" rtlCol="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es" sz="1200" b="0" i="0" u="sng">
                <a:solidFill>
                  <a:schemeClr val="hlink"/>
                </a:solidFill>
                <a:latin typeface="Arial"/>
                <a:ea typeface="Arial"/>
                <a:cs typeface="Arial"/>
                <a:sym typeface="Arial"/>
                <a:hlinkClick r:id="rId4"/>
              </a:rPr>
              <a:t>https://www.youtube.com/watch?v=sa1iFq2YuUE</a:t>
            </a:r>
            <a:r>
              <a:rPr lang="es" sz="1200" b="0" i="0">
                <a:solidFill>
                  <a:schemeClr val="dk1"/>
                </a:solidFill>
                <a:latin typeface="Arial"/>
                <a:ea typeface="Arial"/>
                <a:cs typeface="Arial"/>
                <a:sym typeface="Arial"/>
              </a:rPr>
              <a:t> </a:t>
            </a:r>
            <a:endParaRPr/>
          </a:p>
        </p:txBody>
      </p:sp>
      <p:sp>
        <p:nvSpPr>
          <p:cNvPr id="278" name="Google Shape;278;p28"/>
          <p:cNvSpPr txBox="1"/>
          <p:nvPr/>
        </p:nvSpPr>
        <p:spPr>
          <a:xfrm>
            <a:off x="1484470" y="330119"/>
            <a:ext cx="9223058" cy="1096988"/>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rgbClr val="00B0F0"/>
              </a:buClr>
              <a:buSzPts val="3200"/>
              <a:buFont typeface="Arial"/>
              <a:buNone/>
            </a:pPr>
            <a:r>
              <a:rPr lang="es" sz="3200" b="1" i="0">
                <a:solidFill>
                  <a:srgbClr val="00B0F0"/>
                </a:solidFill>
                <a:latin typeface="Arial"/>
                <a:ea typeface="Arial"/>
                <a:cs typeface="Arial"/>
                <a:sym typeface="Arial"/>
              </a:rPr>
              <a:t>Vídeo sobre los momentos cruciales de la higiene de las manos (indicaciones)</a:t>
            </a:r>
            <a:endParaRPr sz="3200" b="1" i="0">
              <a:solidFill>
                <a:srgbClr val="00B0F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12</a:t>
            </a:fld>
            <a:endParaRPr/>
          </a:p>
        </p:txBody>
      </p:sp>
      <p:sp>
        <p:nvSpPr>
          <p:cNvPr id="285" name="Google Shape;285;p29"/>
          <p:cNvSpPr txBox="1">
            <a:spLocks noGrp="1"/>
          </p:cNvSpPr>
          <p:nvPr>
            <p:ph type="body" idx="2"/>
          </p:nvPr>
        </p:nvSpPr>
        <p:spPr>
          <a:xfrm>
            <a:off x="130280" y="-21699"/>
            <a:ext cx="4827838" cy="63500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2"/>
              </a:buClr>
              <a:buSzPts val="3200"/>
              <a:buNone/>
            </a:pPr>
            <a:r>
              <a:rPr lang="es" sz="2500" dirty="0"/>
              <a:t>Los cinco momentos: el instante adecuado</a:t>
            </a:r>
            <a:endParaRPr sz="2500" dirty="0"/>
          </a:p>
        </p:txBody>
      </p:sp>
      <p:grpSp>
        <p:nvGrpSpPr>
          <p:cNvPr id="286" name="Google Shape;286;p29"/>
          <p:cNvGrpSpPr/>
          <p:nvPr/>
        </p:nvGrpSpPr>
        <p:grpSpPr>
          <a:xfrm>
            <a:off x="4607441" y="397012"/>
            <a:ext cx="1160506" cy="486242"/>
            <a:chOff x="376952" y="1467672"/>
            <a:chExt cx="1160506" cy="486242"/>
          </a:xfrm>
        </p:grpSpPr>
        <p:sp>
          <p:nvSpPr>
            <p:cNvPr id="287" name="Google Shape;287;p29"/>
            <p:cNvSpPr/>
            <p:nvPr/>
          </p:nvSpPr>
          <p:spPr>
            <a:xfrm>
              <a:off x="727629" y="1467672"/>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288" name="Google Shape;288;p29"/>
            <p:cNvSpPr txBox="1"/>
            <p:nvPr/>
          </p:nvSpPr>
          <p:spPr>
            <a:xfrm>
              <a:off x="376952" y="1500783"/>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2</a:t>
              </a:r>
              <a:endParaRPr/>
            </a:p>
          </p:txBody>
        </p:sp>
      </p:grpSp>
      <p:sp>
        <p:nvSpPr>
          <p:cNvPr id="289" name="Google Shape;289;p29"/>
          <p:cNvSpPr txBox="1"/>
          <p:nvPr/>
        </p:nvSpPr>
        <p:spPr>
          <a:xfrm>
            <a:off x="704795" y="1459005"/>
            <a:ext cx="5063152" cy="4797552"/>
          </a:xfrm>
          <a:prstGeom prst="rect">
            <a:avLst/>
          </a:prstGeom>
          <a:noFill/>
          <a:ln>
            <a:noFill/>
          </a:ln>
        </p:spPr>
        <p:txBody>
          <a:bodyPr spcFirstLastPara="1" wrap="square" lIns="91425" tIns="45700" rIns="91425" bIns="45700" rtlCol="0" anchor="t" anchorCtr="0">
            <a:noAutofit/>
          </a:bodyPr>
          <a:lstStyle/>
          <a:p>
            <a:pPr marL="228600" marR="0" lvl="0" indent="-88900" algn="l" rtl="0">
              <a:lnSpc>
                <a:spcPct val="100000"/>
              </a:lnSpc>
              <a:spcBef>
                <a:spcPts val="0"/>
              </a:spcBef>
              <a:spcAft>
                <a:spcPts val="0"/>
              </a:spcAft>
              <a:buClr>
                <a:schemeClr val="dk1"/>
              </a:buClr>
              <a:buSzPts val="2200"/>
              <a:buFont typeface="Noto Sans Symbols"/>
              <a:buNone/>
            </a:pPr>
            <a:endParaRPr sz="2200" b="0" i="0">
              <a:solidFill>
                <a:schemeClr val="dk1"/>
              </a:solidFill>
              <a:latin typeface="Arial"/>
              <a:ea typeface="Arial"/>
              <a:cs typeface="Arial"/>
              <a:sym typeface="Arial"/>
            </a:endParaRPr>
          </a:p>
        </p:txBody>
      </p:sp>
      <p:sp>
        <p:nvSpPr>
          <p:cNvPr id="290" name="Google Shape;290;p29"/>
          <p:cNvSpPr txBox="1"/>
          <p:nvPr/>
        </p:nvSpPr>
        <p:spPr>
          <a:xfrm>
            <a:off x="5973034" y="397012"/>
            <a:ext cx="5815300" cy="4483535"/>
          </a:xfrm>
          <a:prstGeom prst="rect">
            <a:avLst/>
          </a:prstGeom>
          <a:noFill/>
          <a:ln>
            <a:noFill/>
          </a:ln>
        </p:spPr>
        <p:txBody>
          <a:bodyPr spcFirstLastPara="1" wrap="square" lIns="91425" tIns="45700" rIns="91425" bIns="45700" rtlCol="0" anchor="t" anchorCtr="0">
            <a:spAutoFit/>
          </a:bodyPr>
          <a:lstStyle/>
          <a:p>
            <a:pPr marL="0" marR="0" lvl="0" indent="0" algn="l" rtl="0">
              <a:lnSpc>
                <a:spcPct val="120000"/>
              </a:lnSpc>
              <a:spcBef>
                <a:spcPts val="0"/>
              </a:spcBef>
              <a:spcAft>
                <a:spcPts val="0"/>
              </a:spcAft>
              <a:buNone/>
            </a:pPr>
            <a:r>
              <a:rPr lang="es" sz="2400" b="1">
                <a:solidFill>
                  <a:schemeClr val="dk1"/>
                </a:solidFill>
                <a:latin typeface="Arial"/>
                <a:ea typeface="Arial"/>
                <a:cs typeface="Arial"/>
                <a:sym typeface="Arial"/>
              </a:rPr>
              <a:t>Ventajas</a:t>
            </a:r>
            <a:r>
              <a:rPr lang="es" sz="2400">
                <a:solidFill>
                  <a:schemeClr val="dk1"/>
                </a:solidFill>
                <a:latin typeface="Arial"/>
                <a:ea typeface="Arial"/>
                <a:cs typeface="Arial"/>
                <a:sym typeface="Arial"/>
              </a:rPr>
              <a:t> de la táctica de los cinco momentos:</a:t>
            </a:r>
            <a:endParaRPr/>
          </a:p>
          <a:p>
            <a:pPr marL="342900" marR="0" lvl="0" indent="-342900" algn="l" rtl="0">
              <a:lnSpc>
                <a:spcPct val="120000"/>
              </a:lnSpc>
              <a:spcBef>
                <a:spcPts val="0"/>
              </a:spcBef>
              <a:spcAft>
                <a:spcPts val="0"/>
              </a:spcAft>
              <a:buClr>
                <a:schemeClr val="dk1"/>
              </a:buClr>
              <a:buSzPts val="2400"/>
              <a:buFont typeface="Noto Sans Symbols"/>
              <a:buChar char="▪"/>
            </a:pPr>
            <a:r>
              <a:rPr lang="es" sz="2400">
                <a:solidFill>
                  <a:schemeClr val="dk1"/>
                </a:solidFill>
                <a:latin typeface="Arial"/>
                <a:ea typeface="Arial"/>
                <a:cs typeface="Arial"/>
                <a:sym typeface="Arial"/>
              </a:rPr>
              <a:t>Simplifica </a:t>
            </a:r>
            <a:r>
              <a:rPr lang="es" sz="2400" b="1">
                <a:solidFill>
                  <a:schemeClr val="dk1"/>
                </a:solidFill>
                <a:latin typeface="Arial"/>
                <a:ea typeface="Arial"/>
                <a:cs typeface="Arial"/>
                <a:sym typeface="Arial"/>
              </a:rPr>
              <a:t>cuándo</a:t>
            </a:r>
            <a:r>
              <a:rPr lang="es" sz="2400">
                <a:solidFill>
                  <a:schemeClr val="dk1"/>
                </a:solidFill>
                <a:latin typeface="Arial"/>
                <a:ea typeface="Arial"/>
                <a:cs typeface="Arial"/>
                <a:sym typeface="Arial"/>
              </a:rPr>
              <a:t> hay que limpiarse las manos en un abanico de entornos</a:t>
            </a:r>
            <a:endParaRPr/>
          </a:p>
          <a:p>
            <a:pPr marL="342900" marR="0" lvl="0" indent="-342900" algn="l" rtl="0">
              <a:lnSpc>
                <a:spcPct val="120000"/>
              </a:lnSpc>
              <a:spcBef>
                <a:spcPts val="0"/>
              </a:spcBef>
              <a:spcAft>
                <a:spcPts val="0"/>
              </a:spcAft>
              <a:buClr>
                <a:schemeClr val="dk1"/>
              </a:buClr>
              <a:buSzPts val="2400"/>
              <a:buFont typeface="Noto Sans Symbols"/>
              <a:buChar char="▪"/>
            </a:pPr>
            <a:r>
              <a:rPr lang="es" sz="2400">
                <a:solidFill>
                  <a:schemeClr val="dk1"/>
                </a:solidFill>
                <a:latin typeface="Arial"/>
                <a:ea typeface="Arial"/>
                <a:cs typeface="Arial"/>
                <a:sym typeface="Arial"/>
              </a:rPr>
              <a:t>Incorpora de forma lógica las </a:t>
            </a:r>
            <a:r>
              <a:rPr lang="es" sz="2400" b="1">
                <a:solidFill>
                  <a:schemeClr val="dk1"/>
                </a:solidFill>
                <a:latin typeface="Arial"/>
                <a:ea typeface="Arial"/>
                <a:cs typeface="Arial"/>
                <a:sym typeface="Arial"/>
              </a:rPr>
              <a:t>medidas</a:t>
            </a:r>
            <a:r>
              <a:rPr lang="es" sz="2400">
                <a:solidFill>
                  <a:schemeClr val="dk1"/>
                </a:solidFill>
                <a:latin typeface="Arial"/>
                <a:ea typeface="Arial"/>
                <a:cs typeface="Arial"/>
                <a:sym typeface="Arial"/>
              </a:rPr>
              <a:t> de higiene de las manos </a:t>
            </a:r>
            <a:r>
              <a:rPr lang="en" sz="2400" b="1">
                <a:solidFill>
                  <a:schemeClr val="dk1"/>
                </a:solidFill>
                <a:latin typeface="Arial"/>
                <a:ea typeface="Arial"/>
                <a:cs typeface="Arial"/>
                <a:sym typeface="Arial"/>
              </a:rPr>
              <a:t>en el flujo de trabajo</a:t>
            </a:r>
            <a:r>
              <a:rPr lang="en" sz="2400">
                <a:solidFill>
                  <a:schemeClr val="dk1"/>
                </a:solidFill>
                <a:latin typeface="Arial"/>
                <a:ea typeface="Arial"/>
                <a:cs typeface="Arial"/>
                <a:sym typeface="Arial"/>
              </a:rPr>
              <a:t> de profesionales sanitarios con mucho que hacer</a:t>
            </a:r>
            <a:endParaRPr/>
          </a:p>
          <a:p>
            <a:pPr marL="342900" marR="0" lvl="0" indent="-342900" algn="l" rtl="0">
              <a:lnSpc>
                <a:spcPct val="120000"/>
              </a:lnSpc>
              <a:spcBef>
                <a:spcPts val="0"/>
              </a:spcBef>
              <a:spcAft>
                <a:spcPts val="0"/>
              </a:spcAft>
              <a:buClr>
                <a:schemeClr val="dk1"/>
              </a:buClr>
              <a:buSzPts val="2400"/>
              <a:buFont typeface="Noto Sans Symbols"/>
              <a:buChar char="▪"/>
            </a:pPr>
            <a:r>
              <a:rPr lang="es" sz="2400">
                <a:solidFill>
                  <a:schemeClr val="dk1"/>
                </a:solidFill>
                <a:latin typeface="Arial"/>
                <a:ea typeface="Arial"/>
                <a:cs typeface="Arial"/>
                <a:sym typeface="Arial"/>
              </a:rPr>
              <a:t>Es fácil de </a:t>
            </a:r>
            <a:r>
              <a:rPr lang="es" sz="2400" b="1">
                <a:solidFill>
                  <a:schemeClr val="dk1"/>
                </a:solidFill>
                <a:latin typeface="Arial"/>
                <a:ea typeface="Arial"/>
                <a:cs typeface="Arial"/>
                <a:sym typeface="Arial"/>
              </a:rPr>
              <a:t>recordar</a:t>
            </a:r>
            <a:endParaRPr/>
          </a:p>
          <a:p>
            <a:pPr marL="342900" marR="0" lvl="0" indent="-342900" algn="l" rtl="0">
              <a:lnSpc>
                <a:spcPct val="120000"/>
              </a:lnSpc>
              <a:spcBef>
                <a:spcPts val="0"/>
              </a:spcBef>
              <a:spcAft>
                <a:spcPts val="0"/>
              </a:spcAft>
              <a:buClr>
                <a:schemeClr val="dk1"/>
              </a:buClr>
              <a:buSzPts val="2400"/>
              <a:buFont typeface="Noto Sans Symbols"/>
              <a:buChar char="▪"/>
            </a:pPr>
            <a:r>
              <a:rPr lang="es" sz="2400">
                <a:solidFill>
                  <a:schemeClr val="dk1"/>
                </a:solidFill>
                <a:latin typeface="Arial"/>
                <a:ea typeface="Arial"/>
                <a:cs typeface="Arial"/>
                <a:sym typeface="Arial"/>
              </a:rPr>
              <a:t>Fomenta que la capacitación, el seguimiento y los recordatorios sigan un procedimiento </a:t>
            </a:r>
            <a:r>
              <a:rPr lang="es" sz="2400" b="1">
                <a:solidFill>
                  <a:schemeClr val="dk1"/>
                </a:solidFill>
                <a:latin typeface="Arial"/>
                <a:ea typeface="Arial"/>
                <a:cs typeface="Arial"/>
                <a:sym typeface="Arial"/>
              </a:rPr>
              <a:t>sistemático</a:t>
            </a:r>
            <a:endParaRPr/>
          </a:p>
          <a:p>
            <a:pPr marL="342900" marR="0" lvl="0" indent="-342900" algn="l" rtl="0">
              <a:lnSpc>
                <a:spcPct val="120000"/>
              </a:lnSpc>
              <a:spcBef>
                <a:spcPts val="0"/>
              </a:spcBef>
              <a:spcAft>
                <a:spcPts val="0"/>
              </a:spcAft>
              <a:buClr>
                <a:schemeClr val="dk1"/>
              </a:buClr>
              <a:buSzPts val="2400"/>
              <a:buFont typeface="Noto Sans Symbols"/>
              <a:buChar char="▪"/>
            </a:pPr>
            <a:r>
              <a:rPr lang="es" sz="2400">
                <a:solidFill>
                  <a:schemeClr val="dk1"/>
                </a:solidFill>
                <a:latin typeface="Arial"/>
                <a:ea typeface="Arial"/>
                <a:cs typeface="Arial"/>
                <a:sym typeface="Arial"/>
              </a:rPr>
              <a:t>Puede aplicarse en </a:t>
            </a:r>
            <a:r>
              <a:rPr lang="es" sz="2400" b="1">
                <a:solidFill>
                  <a:schemeClr val="dk1"/>
                </a:solidFill>
                <a:latin typeface="Arial"/>
                <a:ea typeface="Arial"/>
                <a:cs typeface="Arial"/>
                <a:sym typeface="Arial"/>
              </a:rPr>
              <a:t>todos los contextos sanitarios</a:t>
            </a:r>
            <a:endParaRPr sz="2400">
              <a:solidFill>
                <a:schemeClr val="dk1"/>
              </a:solidFill>
              <a:latin typeface="Arial"/>
              <a:ea typeface="Arial"/>
              <a:cs typeface="Arial"/>
              <a:sym typeface="Arial"/>
            </a:endParaRPr>
          </a:p>
        </p:txBody>
      </p:sp>
      <p:pic>
        <p:nvPicPr>
          <p:cNvPr id="291" name="Google Shape;291;p29" descr="FIVE MOMENTS-03"/>
          <p:cNvPicPr preferRelativeResize="0"/>
          <p:nvPr/>
        </p:nvPicPr>
        <p:blipFill rotWithShape="1">
          <a:blip r:embed="rId3">
            <a:alphaModFix/>
          </a:blip>
          <a:srcRect/>
          <a:stretch/>
        </p:blipFill>
        <p:spPr>
          <a:xfrm>
            <a:off x="342483" y="1363809"/>
            <a:ext cx="3003712" cy="2257175"/>
          </a:xfrm>
          <a:prstGeom prst="rect">
            <a:avLst/>
          </a:prstGeom>
          <a:noFill/>
          <a:ln>
            <a:noFill/>
          </a:ln>
        </p:spPr>
      </p:pic>
      <p:pic>
        <p:nvPicPr>
          <p:cNvPr id="292" name="Google Shape;292;p29"/>
          <p:cNvPicPr preferRelativeResize="0"/>
          <p:nvPr/>
        </p:nvPicPr>
        <p:blipFill rotWithShape="1">
          <a:blip r:embed="rId4">
            <a:alphaModFix/>
          </a:blip>
          <a:srcRect/>
          <a:stretch/>
        </p:blipFill>
        <p:spPr>
          <a:xfrm>
            <a:off x="623310" y="4087783"/>
            <a:ext cx="2492130" cy="2184882"/>
          </a:xfrm>
          <a:prstGeom prst="rect">
            <a:avLst/>
          </a:prstGeom>
          <a:noFill/>
          <a:ln w="9525" cap="flat" cmpd="sng">
            <a:solidFill>
              <a:srgbClr val="6976D2"/>
            </a:solidFill>
            <a:prstDash val="solid"/>
            <a:round/>
            <a:headEnd type="none" w="sm" len="sm"/>
            <a:tailEnd type="none" w="sm" len="sm"/>
          </a:ln>
        </p:spPr>
      </p:pic>
      <p:pic>
        <p:nvPicPr>
          <p:cNvPr id="293" name="Google Shape;293;p29"/>
          <p:cNvPicPr preferRelativeResize="0"/>
          <p:nvPr/>
        </p:nvPicPr>
        <p:blipFill rotWithShape="1">
          <a:blip r:embed="rId5">
            <a:alphaModFix/>
          </a:blip>
          <a:srcRect/>
          <a:stretch/>
        </p:blipFill>
        <p:spPr>
          <a:xfrm>
            <a:off x="3275036" y="1513077"/>
            <a:ext cx="2449540" cy="2019931"/>
          </a:xfrm>
          <a:prstGeom prst="rect">
            <a:avLst/>
          </a:prstGeom>
          <a:noFill/>
          <a:ln w="9525" cap="flat" cmpd="sng">
            <a:solidFill>
              <a:srgbClr val="BFBFBF"/>
            </a:solidFill>
            <a:prstDash val="solid"/>
            <a:miter lim="800000"/>
            <a:headEnd type="none" w="sm" len="sm"/>
            <a:tailEnd type="none" w="sm" len="sm"/>
          </a:ln>
        </p:spPr>
      </p:pic>
      <p:pic>
        <p:nvPicPr>
          <p:cNvPr id="294" name="Google Shape;294;p29"/>
          <p:cNvPicPr preferRelativeResize="0"/>
          <p:nvPr/>
        </p:nvPicPr>
        <p:blipFill rotWithShape="1">
          <a:blip r:embed="rId6">
            <a:alphaModFix/>
          </a:blip>
          <a:srcRect/>
          <a:stretch/>
        </p:blipFill>
        <p:spPr>
          <a:xfrm>
            <a:off x="3424531" y="4087783"/>
            <a:ext cx="2239412" cy="2269984"/>
          </a:xfrm>
          <a:prstGeom prst="rect">
            <a:avLst/>
          </a:prstGeom>
          <a:noFill/>
          <a:ln w="9525" cap="flat" cmpd="sng">
            <a:solidFill>
              <a:srgbClr val="6976D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13</a:t>
            </a:fld>
            <a:endParaRPr/>
          </a:p>
        </p:txBody>
      </p:sp>
      <p:sp>
        <p:nvSpPr>
          <p:cNvPr id="301" name="Google Shape;301;p30"/>
          <p:cNvSpPr txBox="1">
            <a:spLocks noGrp="1"/>
          </p:cNvSpPr>
          <p:nvPr>
            <p:ph type="body" idx="2"/>
          </p:nvPr>
        </p:nvSpPr>
        <p:spPr>
          <a:xfrm>
            <a:off x="128338" y="218628"/>
            <a:ext cx="4827838" cy="635001"/>
          </a:xfrm>
          <a:prstGeom prst="rect">
            <a:avLst/>
          </a:prstGeom>
          <a:noFill/>
          <a:ln>
            <a:noFill/>
          </a:ln>
        </p:spPr>
        <p:txBody>
          <a:bodyPr spcFirstLastPara="1" wrap="square" lIns="91425" tIns="45700" rIns="91425" bIns="45700" rtlCol="0" anchor="t" anchorCtr="0">
            <a:normAutofit fontScale="77500" lnSpcReduction="20000"/>
          </a:bodyPr>
          <a:lstStyle/>
          <a:p>
            <a:pPr marL="0" lvl="0" indent="0" algn="l" rtl="0">
              <a:lnSpc>
                <a:spcPct val="90000"/>
              </a:lnSpc>
              <a:spcBef>
                <a:spcPts val="0"/>
              </a:spcBef>
              <a:spcAft>
                <a:spcPts val="0"/>
              </a:spcAft>
              <a:buClr>
                <a:schemeClr val="lt2"/>
              </a:buClr>
              <a:buSzPct val="100000"/>
              <a:buNone/>
            </a:pPr>
            <a:r>
              <a:rPr lang="es" sz="3200" dirty="0"/>
              <a:t>Ejemplo de instante adecuado</a:t>
            </a:r>
            <a:endParaRPr dirty="0"/>
          </a:p>
        </p:txBody>
      </p:sp>
      <p:grpSp>
        <p:nvGrpSpPr>
          <p:cNvPr id="302" name="Google Shape;302;p30"/>
          <p:cNvGrpSpPr/>
          <p:nvPr/>
        </p:nvGrpSpPr>
        <p:grpSpPr>
          <a:xfrm>
            <a:off x="4607441" y="397012"/>
            <a:ext cx="1160506" cy="486242"/>
            <a:chOff x="376952" y="1467672"/>
            <a:chExt cx="1160506" cy="486242"/>
          </a:xfrm>
        </p:grpSpPr>
        <p:sp>
          <p:nvSpPr>
            <p:cNvPr id="303" name="Google Shape;303;p30"/>
            <p:cNvSpPr/>
            <p:nvPr/>
          </p:nvSpPr>
          <p:spPr>
            <a:xfrm>
              <a:off x="727629" y="1467672"/>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304" name="Google Shape;304;p30"/>
            <p:cNvSpPr txBox="1"/>
            <p:nvPr/>
          </p:nvSpPr>
          <p:spPr>
            <a:xfrm>
              <a:off x="376952" y="1500783"/>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2</a:t>
              </a:r>
              <a:endParaRPr/>
            </a:p>
          </p:txBody>
        </p:sp>
      </p:grpSp>
      <p:sp>
        <p:nvSpPr>
          <p:cNvPr id="305" name="Google Shape;305;p30"/>
          <p:cNvSpPr txBox="1"/>
          <p:nvPr/>
        </p:nvSpPr>
        <p:spPr>
          <a:xfrm>
            <a:off x="704795" y="1459005"/>
            <a:ext cx="5063152" cy="4797552"/>
          </a:xfrm>
          <a:prstGeom prst="rect">
            <a:avLst/>
          </a:prstGeom>
          <a:noFill/>
          <a:ln>
            <a:noFill/>
          </a:ln>
        </p:spPr>
        <p:txBody>
          <a:bodyPr spcFirstLastPara="1" wrap="square" lIns="91425" tIns="45700" rIns="91425" bIns="45700" rtlCol="0" anchor="t" anchorCtr="0">
            <a:noAutofit/>
          </a:bodyPr>
          <a:lstStyle/>
          <a:p>
            <a:pPr marL="228600" marR="0" lvl="0" indent="-88900" algn="l" rtl="0">
              <a:lnSpc>
                <a:spcPct val="100000"/>
              </a:lnSpc>
              <a:spcBef>
                <a:spcPts val="0"/>
              </a:spcBef>
              <a:spcAft>
                <a:spcPts val="0"/>
              </a:spcAft>
              <a:buClr>
                <a:schemeClr val="dk1"/>
              </a:buClr>
              <a:buSzPts val="2200"/>
              <a:buFont typeface="Noto Sans Symbols"/>
              <a:buNone/>
            </a:pPr>
            <a:endParaRPr sz="2200" b="0" i="0">
              <a:solidFill>
                <a:schemeClr val="dk1"/>
              </a:solidFill>
              <a:latin typeface="Arial"/>
              <a:ea typeface="Arial"/>
              <a:cs typeface="Arial"/>
              <a:sym typeface="Arial"/>
            </a:endParaRPr>
          </a:p>
        </p:txBody>
      </p:sp>
      <p:sp>
        <p:nvSpPr>
          <p:cNvPr id="306" name="Google Shape;306;p30"/>
          <p:cNvSpPr txBox="1"/>
          <p:nvPr/>
        </p:nvSpPr>
        <p:spPr>
          <a:xfrm>
            <a:off x="1823419" y="5674177"/>
            <a:ext cx="10267040" cy="76944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200">
                <a:solidFill>
                  <a:schemeClr val="dk1"/>
                </a:solidFill>
                <a:latin typeface="Arial"/>
                <a:ea typeface="Arial"/>
                <a:cs typeface="Arial"/>
                <a:sym typeface="Arial"/>
              </a:rPr>
              <a:t>Reflexionen sobre cómo integrar los </a:t>
            </a:r>
            <a:r>
              <a:rPr lang="es" sz="2200" b="1">
                <a:solidFill>
                  <a:schemeClr val="dk1"/>
                </a:solidFill>
                <a:latin typeface="Arial"/>
                <a:ea typeface="Arial"/>
                <a:cs typeface="Arial"/>
                <a:sym typeface="Arial"/>
              </a:rPr>
              <a:t>cinco momentos</a:t>
            </a:r>
            <a:r>
              <a:rPr lang="es" sz="2200">
                <a:solidFill>
                  <a:schemeClr val="dk1"/>
                </a:solidFill>
                <a:latin typeface="Arial"/>
                <a:ea typeface="Arial"/>
                <a:cs typeface="Arial"/>
                <a:sym typeface="Arial"/>
              </a:rPr>
              <a:t> en el flujo de trabajo en situaciones reales que tienen lugar en los establecimientos donde se implanta el WASH FIT</a:t>
            </a:r>
            <a:endParaRPr/>
          </a:p>
        </p:txBody>
      </p:sp>
      <p:sp>
        <p:nvSpPr>
          <p:cNvPr id="307" name="Google Shape;307;p30"/>
          <p:cNvSpPr/>
          <p:nvPr/>
        </p:nvSpPr>
        <p:spPr>
          <a:xfrm rot="5400000">
            <a:off x="5162944" y="4797468"/>
            <a:ext cx="1090925" cy="901200"/>
          </a:xfrm>
          <a:prstGeom prst="chevron">
            <a:avLst>
              <a:gd name="adj" fmla="val 50000"/>
            </a:avLst>
          </a:prstGeom>
          <a:no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pic>
        <p:nvPicPr>
          <p:cNvPr id="308" name="Google Shape;308;p30"/>
          <p:cNvPicPr preferRelativeResize="0"/>
          <p:nvPr/>
        </p:nvPicPr>
        <p:blipFill rotWithShape="1">
          <a:blip r:embed="rId3">
            <a:alphaModFix/>
          </a:blip>
          <a:srcRect/>
          <a:stretch/>
        </p:blipFill>
        <p:spPr>
          <a:xfrm>
            <a:off x="849924" y="2447754"/>
            <a:ext cx="3685010" cy="2925012"/>
          </a:xfrm>
          <a:prstGeom prst="rect">
            <a:avLst/>
          </a:prstGeom>
          <a:noFill/>
          <a:ln>
            <a:noFill/>
          </a:ln>
        </p:spPr>
      </p:pic>
      <p:cxnSp>
        <p:nvCxnSpPr>
          <p:cNvPr id="309" name="Google Shape;309;p30"/>
          <p:cNvCxnSpPr/>
          <p:nvPr/>
        </p:nvCxnSpPr>
        <p:spPr>
          <a:xfrm rot="10800000" flipH="1">
            <a:off x="974618" y="2759591"/>
            <a:ext cx="4270500" cy="767100"/>
          </a:xfrm>
          <a:prstGeom prst="bentConnector3">
            <a:avLst>
              <a:gd name="adj1" fmla="val -2439"/>
            </a:avLst>
          </a:prstGeom>
          <a:noFill/>
          <a:ln w="63500" cap="flat" cmpd="sng">
            <a:solidFill>
              <a:schemeClr val="accent2"/>
            </a:solidFill>
            <a:prstDash val="solid"/>
            <a:miter lim="800000"/>
            <a:headEnd type="none" w="sm" len="sm"/>
            <a:tailEnd type="triangle" w="med" len="med"/>
          </a:ln>
        </p:spPr>
      </p:cxnSp>
      <p:cxnSp>
        <p:nvCxnSpPr>
          <p:cNvPr id="310" name="Google Shape;310;p30"/>
          <p:cNvCxnSpPr/>
          <p:nvPr/>
        </p:nvCxnSpPr>
        <p:spPr>
          <a:xfrm>
            <a:off x="4057588" y="3561128"/>
            <a:ext cx="1232700" cy="541200"/>
          </a:xfrm>
          <a:prstGeom prst="bentConnector3">
            <a:avLst>
              <a:gd name="adj1" fmla="val 50000"/>
            </a:avLst>
          </a:prstGeom>
          <a:noFill/>
          <a:ln w="63500" cap="flat" cmpd="sng">
            <a:solidFill>
              <a:schemeClr val="accent2"/>
            </a:solidFill>
            <a:prstDash val="solid"/>
            <a:miter lim="800000"/>
            <a:headEnd type="none" w="sm" len="sm"/>
            <a:tailEnd type="triangle" w="med" len="med"/>
          </a:ln>
        </p:spPr>
      </p:cxnSp>
      <p:sp>
        <p:nvSpPr>
          <p:cNvPr id="311" name="Google Shape;311;p30"/>
          <p:cNvSpPr/>
          <p:nvPr/>
        </p:nvSpPr>
        <p:spPr>
          <a:xfrm rot="5400000">
            <a:off x="5162944" y="1131446"/>
            <a:ext cx="1090924" cy="901200"/>
          </a:xfrm>
          <a:prstGeom prst="chevron">
            <a:avLst>
              <a:gd name="adj" fmla="val 50000"/>
            </a:avLst>
          </a:prstGeom>
          <a:no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sp>
        <p:nvSpPr>
          <p:cNvPr id="312" name="Google Shape;312;p30"/>
          <p:cNvSpPr/>
          <p:nvPr/>
        </p:nvSpPr>
        <p:spPr>
          <a:xfrm rot="5400000">
            <a:off x="5162944" y="2398208"/>
            <a:ext cx="1090924" cy="901200"/>
          </a:xfrm>
          <a:prstGeom prst="chevron">
            <a:avLst>
              <a:gd name="adj" fmla="val 50000"/>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sp>
        <p:nvSpPr>
          <p:cNvPr id="313" name="Google Shape;313;p30"/>
          <p:cNvSpPr/>
          <p:nvPr/>
        </p:nvSpPr>
        <p:spPr>
          <a:xfrm rot="5400000">
            <a:off x="5162944" y="3591320"/>
            <a:ext cx="1090924" cy="901200"/>
          </a:xfrm>
          <a:prstGeom prst="chevron">
            <a:avLst>
              <a:gd name="adj" fmla="val 50000"/>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sp>
        <p:nvSpPr>
          <p:cNvPr id="314" name="Google Shape;314;p30"/>
          <p:cNvSpPr/>
          <p:nvPr/>
        </p:nvSpPr>
        <p:spPr>
          <a:xfrm>
            <a:off x="6159006" y="1036584"/>
            <a:ext cx="5649066" cy="844567"/>
          </a:xfrm>
          <a:prstGeom prst="round2DiagRect">
            <a:avLst>
              <a:gd name="adj1" fmla="val 16667"/>
              <a:gd name="adj2" fmla="val 0"/>
            </a:avLst>
          </a:prstGeom>
          <a:no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15" name="Google Shape;315;p30"/>
          <p:cNvSpPr/>
          <p:nvPr/>
        </p:nvSpPr>
        <p:spPr>
          <a:xfrm>
            <a:off x="6159006" y="2180395"/>
            <a:ext cx="5649065" cy="844567"/>
          </a:xfrm>
          <a:prstGeom prst="round2DiagRect">
            <a:avLst>
              <a:gd name="adj1" fmla="val 16667"/>
              <a:gd name="adj2" fmla="val 0"/>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16" name="Google Shape;316;p30"/>
          <p:cNvSpPr/>
          <p:nvPr/>
        </p:nvSpPr>
        <p:spPr>
          <a:xfrm>
            <a:off x="6159006" y="3444710"/>
            <a:ext cx="5649065" cy="844567"/>
          </a:xfrm>
          <a:prstGeom prst="round2DiagRect">
            <a:avLst>
              <a:gd name="adj1" fmla="val 16667"/>
              <a:gd name="adj2" fmla="val 0"/>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17" name="Google Shape;317;p30"/>
          <p:cNvSpPr/>
          <p:nvPr/>
        </p:nvSpPr>
        <p:spPr>
          <a:xfrm>
            <a:off x="6159006" y="4607720"/>
            <a:ext cx="5649065" cy="844567"/>
          </a:xfrm>
          <a:prstGeom prst="round2DiagRect">
            <a:avLst>
              <a:gd name="adj1" fmla="val 16667"/>
              <a:gd name="adj2" fmla="val 0"/>
            </a:avLst>
          </a:prstGeom>
          <a:no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18" name="Google Shape;318;p30"/>
          <p:cNvSpPr txBox="1"/>
          <p:nvPr/>
        </p:nvSpPr>
        <p:spPr>
          <a:xfrm>
            <a:off x="6159006" y="1007124"/>
            <a:ext cx="5649065" cy="95410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400">
                <a:solidFill>
                  <a:schemeClr val="dk1"/>
                </a:solidFill>
                <a:latin typeface="Arial"/>
                <a:ea typeface="Arial"/>
                <a:cs typeface="Arial"/>
                <a:sym typeface="Arial"/>
              </a:rPr>
              <a:t>El médico está en su consulta y un paciente entra.</a:t>
            </a:r>
            <a:endParaRPr/>
          </a:p>
          <a:p>
            <a:pPr marL="0" marR="0" lvl="0" indent="0" algn="l" rtl="0">
              <a:spcBef>
                <a:spcPts val="0"/>
              </a:spcBef>
              <a:spcAft>
                <a:spcPts val="0"/>
              </a:spcAft>
              <a:buNone/>
            </a:pPr>
            <a:r>
              <a:rPr lang="es" sz="1400">
                <a:solidFill>
                  <a:schemeClr val="dk1"/>
                </a:solidFill>
                <a:latin typeface="Arial"/>
                <a:ea typeface="Arial"/>
                <a:cs typeface="Arial"/>
                <a:sym typeface="Arial"/>
              </a:rPr>
              <a:t>Ambos se sientan y hablan mientras el médico lee la historia clínica.</a:t>
            </a:r>
            <a:endParaRPr/>
          </a:p>
          <a:p>
            <a:pPr marL="0" marR="0" lvl="0" indent="0" algn="l" rtl="0">
              <a:spcBef>
                <a:spcPts val="0"/>
              </a:spcBef>
              <a:spcAft>
                <a:spcPts val="0"/>
              </a:spcAft>
              <a:buNone/>
            </a:pPr>
            <a:r>
              <a:rPr lang="es" sz="1400">
                <a:solidFill>
                  <a:schemeClr val="dk1"/>
                </a:solidFill>
                <a:latin typeface="Arial"/>
                <a:ea typeface="Arial"/>
                <a:cs typeface="Arial"/>
                <a:sym typeface="Arial"/>
              </a:rPr>
              <a:t>El médico pide al paciente que se tumbe en la camilla.</a:t>
            </a:r>
            <a:endParaRPr/>
          </a:p>
        </p:txBody>
      </p:sp>
      <p:sp>
        <p:nvSpPr>
          <p:cNvPr id="319" name="Google Shape;319;p30"/>
          <p:cNvSpPr txBox="1"/>
          <p:nvPr/>
        </p:nvSpPr>
        <p:spPr>
          <a:xfrm>
            <a:off x="6159006" y="2188123"/>
            <a:ext cx="5649065" cy="73866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400">
                <a:solidFill>
                  <a:schemeClr val="dk1"/>
                </a:solidFill>
                <a:latin typeface="Arial"/>
                <a:ea typeface="Arial"/>
                <a:cs typeface="Arial"/>
                <a:sym typeface="Arial"/>
              </a:rPr>
              <a:t>El médico hace la exploración física: ausculta el pecho del paciente, comprueba sus reflejos profundos con un martillo y le toma la tensión arterial.</a:t>
            </a:r>
            <a:endParaRPr/>
          </a:p>
        </p:txBody>
      </p:sp>
      <p:sp>
        <p:nvSpPr>
          <p:cNvPr id="320" name="Google Shape;320;p30"/>
          <p:cNvSpPr txBox="1"/>
          <p:nvPr/>
        </p:nvSpPr>
        <p:spPr>
          <a:xfrm>
            <a:off x="6159005" y="3444710"/>
            <a:ext cx="5649066" cy="52322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400">
                <a:solidFill>
                  <a:schemeClr val="dk1"/>
                </a:solidFill>
                <a:latin typeface="Arial"/>
                <a:ea typeface="Arial"/>
                <a:cs typeface="Arial"/>
                <a:sym typeface="Arial"/>
              </a:rPr>
              <a:t>Al terminar la exploración física, el médico ayuda al paciente a levantarse.</a:t>
            </a:r>
            <a:endParaRPr/>
          </a:p>
        </p:txBody>
      </p:sp>
      <p:sp>
        <p:nvSpPr>
          <p:cNvPr id="321" name="Google Shape;321;p30"/>
          <p:cNvSpPr txBox="1"/>
          <p:nvPr/>
        </p:nvSpPr>
        <p:spPr>
          <a:xfrm>
            <a:off x="6159004" y="4609672"/>
            <a:ext cx="5817095" cy="892512"/>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300" dirty="0">
                <a:solidFill>
                  <a:schemeClr val="dk1"/>
                </a:solidFill>
                <a:latin typeface="Arial"/>
                <a:ea typeface="Arial"/>
                <a:cs typeface="Arial"/>
                <a:sym typeface="Arial"/>
              </a:rPr>
              <a:t>El médico vuelve a su escritorio, toma algunas notas en el ordenador y extiende una receta.</a:t>
            </a:r>
            <a:endParaRPr sz="1300" dirty="0"/>
          </a:p>
          <a:p>
            <a:pPr marL="0" marR="0" lvl="0" indent="0" algn="l" rtl="0">
              <a:spcBef>
                <a:spcPts val="0"/>
              </a:spcBef>
              <a:spcAft>
                <a:spcPts val="0"/>
              </a:spcAft>
              <a:buNone/>
            </a:pPr>
            <a:r>
              <a:rPr lang="es" sz="1300" dirty="0">
                <a:solidFill>
                  <a:schemeClr val="dk1"/>
                </a:solidFill>
                <a:latin typeface="Arial"/>
                <a:ea typeface="Arial"/>
                <a:cs typeface="Arial"/>
                <a:sym typeface="Arial"/>
              </a:rPr>
              <a:t>El paciente vuelve a sentarse y hablan de su dolencia.</a:t>
            </a:r>
            <a:endParaRPr sz="1300" dirty="0"/>
          </a:p>
          <a:p>
            <a:pPr marL="0" marR="0" lvl="0" indent="0" algn="l" rtl="0">
              <a:spcBef>
                <a:spcPts val="0"/>
              </a:spcBef>
              <a:spcAft>
                <a:spcPts val="0"/>
              </a:spcAft>
              <a:buNone/>
            </a:pPr>
            <a:r>
              <a:rPr lang="es" sz="1300" dirty="0">
                <a:solidFill>
                  <a:schemeClr val="dk1"/>
                </a:solidFill>
                <a:latin typeface="Arial"/>
                <a:ea typeface="Arial"/>
                <a:cs typeface="Arial"/>
                <a:sym typeface="Arial"/>
              </a:rPr>
              <a:t>Entonces, el paciente se marcha y el siguiente entra en la consulta.</a:t>
            </a:r>
            <a:endParaRPr sz="1300" dirty="0"/>
          </a:p>
        </p:txBody>
      </p:sp>
      <p:sp>
        <p:nvSpPr>
          <p:cNvPr id="322" name="Google Shape;322;p30"/>
          <p:cNvSpPr/>
          <p:nvPr/>
        </p:nvSpPr>
        <p:spPr>
          <a:xfrm>
            <a:off x="5346886" y="2403612"/>
            <a:ext cx="776717" cy="837522"/>
          </a:xfrm>
          <a:prstGeom prst="ellipse">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23" name="Google Shape;323;p30"/>
          <p:cNvSpPr txBox="1"/>
          <p:nvPr/>
        </p:nvSpPr>
        <p:spPr>
          <a:xfrm>
            <a:off x="5155265" y="2479119"/>
            <a:ext cx="1159958" cy="707886"/>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4000" b="1">
                <a:solidFill>
                  <a:schemeClr val="lt1"/>
                </a:solidFill>
                <a:latin typeface="Arial"/>
                <a:ea typeface="Arial"/>
                <a:cs typeface="Arial"/>
                <a:sym typeface="Arial"/>
              </a:rPr>
              <a:t>1</a:t>
            </a:r>
            <a:endParaRPr/>
          </a:p>
        </p:txBody>
      </p:sp>
      <p:sp>
        <p:nvSpPr>
          <p:cNvPr id="324" name="Google Shape;324;p30"/>
          <p:cNvSpPr/>
          <p:nvPr/>
        </p:nvSpPr>
        <p:spPr>
          <a:xfrm>
            <a:off x="5336290" y="3644806"/>
            <a:ext cx="776717" cy="837522"/>
          </a:xfrm>
          <a:prstGeom prst="ellipse">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25" name="Google Shape;325;p30"/>
          <p:cNvSpPr txBox="1"/>
          <p:nvPr/>
        </p:nvSpPr>
        <p:spPr>
          <a:xfrm>
            <a:off x="5144670" y="3720312"/>
            <a:ext cx="1159958" cy="707886"/>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4000" b="1">
                <a:solidFill>
                  <a:schemeClr val="lt1"/>
                </a:solidFill>
                <a:latin typeface="Arial"/>
                <a:ea typeface="Arial"/>
                <a:cs typeface="Arial"/>
                <a:sym typeface="Arial"/>
              </a:rPr>
              <a:t>4</a:t>
            </a:r>
            <a:endParaRPr/>
          </a:p>
        </p:txBody>
      </p:sp>
      <p:sp>
        <p:nvSpPr>
          <p:cNvPr id="326" name="Google Shape;326;p30"/>
          <p:cNvSpPr txBox="1"/>
          <p:nvPr/>
        </p:nvSpPr>
        <p:spPr>
          <a:xfrm>
            <a:off x="270479" y="1208392"/>
            <a:ext cx="4543556" cy="83099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a:solidFill>
                  <a:schemeClr val="dk1"/>
                </a:solidFill>
                <a:latin typeface="Arial"/>
                <a:ea typeface="Arial"/>
                <a:cs typeface="Arial"/>
                <a:sym typeface="Arial"/>
              </a:rPr>
              <a:t>Visita al médico de familia</a:t>
            </a:r>
            <a:endParaRPr/>
          </a:p>
        </p:txBody>
      </p:sp>
      <p:pic>
        <p:nvPicPr>
          <p:cNvPr id="327" name="Google Shape;327;p30"/>
          <p:cNvPicPr preferRelativeResize="0"/>
          <p:nvPr/>
        </p:nvPicPr>
        <p:blipFill rotWithShape="1">
          <a:blip r:embed="rId4">
            <a:alphaModFix/>
          </a:blip>
          <a:srcRect/>
          <a:stretch/>
        </p:blipFill>
        <p:spPr>
          <a:xfrm>
            <a:off x="313735" y="5372766"/>
            <a:ext cx="1509684" cy="13166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14</a:t>
            </a:fld>
            <a:endParaRPr/>
          </a:p>
        </p:txBody>
      </p:sp>
      <p:sp>
        <p:nvSpPr>
          <p:cNvPr id="334" name="Google Shape;334;p31"/>
          <p:cNvSpPr txBox="1">
            <a:spLocks noGrp="1"/>
          </p:cNvSpPr>
          <p:nvPr>
            <p:ph type="body" idx="2"/>
          </p:nvPr>
        </p:nvSpPr>
        <p:spPr>
          <a:xfrm>
            <a:off x="128337" y="79512"/>
            <a:ext cx="5288936" cy="635001"/>
          </a:xfrm>
          <a:prstGeom prst="rect">
            <a:avLst/>
          </a:prstGeom>
          <a:noFill/>
          <a:ln>
            <a:noFill/>
          </a:ln>
        </p:spPr>
        <p:txBody>
          <a:bodyPr spcFirstLastPara="1" wrap="square" lIns="91425" tIns="45700" rIns="91425" bIns="45700" rtlCol="0" anchor="t" anchorCtr="0">
            <a:normAutofit fontScale="77500" lnSpcReduction="20000"/>
          </a:bodyPr>
          <a:lstStyle/>
          <a:p>
            <a:pPr marL="0" lvl="0" indent="0" algn="l" rtl="0">
              <a:lnSpc>
                <a:spcPct val="90000"/>
              </a:lnSpc>
              <a:spcBef>
                <a:spcPts val="0"/>
              </a:spcBef>
              <a:spcAft>
                <a:spcPts val="0"/>
              </a:spcAft>
              <a:buClr>
                <a:schemeClr val="lt2"/>
              </a:buClr>
              <a:buSzPct val="100000"/>
              <a:buNone/>
            </a:pPr>
            <a:r>
              <a:rPr lang="es" sz="3200"/>
              <a:t>Cinco momentos: técnica adecuada</a:t>
            </a:r>
            <a:endParaRPr/>
          </a:p>
        </p:txBody>
      </p:sp>
      <p:grpSp>
        <p:nvGrpSpPr>
          <p:cNvPr id="335" name="Google Shape;335;p31"/>
          <p:cNvGrpSpPr/>
          <p:nvPr/>
        </p:nvGrpSpPr>
        <p:grpSpPr>
          <a:xfrm>
            <a:off x="4607441" y="397012"/>
            <a:ext cx="1160506" cy="486242"/>
            <a:chOff x="376952" y="1467672"/>
            <a:chExt cx="1160506" cy="486242"/>
          </a:xfrm>
        </p:grpSpPr>
        <p:sp>
          <p:nvSpPr>
            <p:cNvPr id="336" name="Google Shape;336;p31"/>
            <p:cNvSpPr/>
            <p:nvPr/>
          </p:nvSpPr>
          <p:spPr>
            <a:xfrm>
              <a:off x="727629" y="1467672"/>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337" name="Google Shape;337;p31"/>
            <p:cNvSpPr txBox="1"/>
            <p:nvPr/>
          </p:nvSpPr>
          <p:spPr>
            <a:xfrm>
              <a:off x="376952" y="1500783"/>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3</a:t>
              </a:r>
              <a:endParaRPr/>
            </a:p>
          </p:txBody>
        </p:sp>
      </p:grpSp>
      <p:sp>
        <p:nvSpPr>
          <p:cNvPr id="338" name="Google Shape;338;p31"/>
          <p:cNvSpPr txBox="1"/>
          <p:nvPr/>
        </p:nvSpPr>
        <p:spPr>
          <a:xfrm>
            <a:off x="704795" y="1459005"/>
            <a:ext cx="5063152" cy="4797552"/>
          </a:xfrm>
          <a:prstGeom prst="rect">
            <a:avLst/>
          </a:prstGeom>
          <a:noFill/>
          <a:ln>
            <a:noFill/>
          </a:ln>
        </p:spPr>
        <p:txBody>
          <a:bodyPr spcFirstLastPara="1" wrap="square" lIns="91425" tIns="45700" rIns="91425" bIns="45700" rtlCol="0" anchor="t" anchorCtr="0">
            <a:noAutofit/>
          </a:bodyPr>
          <a:lstStyle/>
          <a:p>
            <a:pPr marL="228600" marR="0" lvl="0" indent="-88900" algn="l" rtl="0">
              <a:lnSpc>
                <a:spcPct val="100000"/>
              </a:lnSpc>
              <a:spcBef>
                <a:spcPts val="0"/>
              </a:spcBef>
              <a:spcAft>
                <a:spcPts val="0"/>
              </a:spcAft>
              <a:buClr>
                <a:schemeClr val="dk1"/>
              </a:buClr>
              <a:buSzPts val="2200"/>
              <a:buFont typeface="Noto Sans Symbols"/>
              <a:buNone/>
            </a:pPr>
            <a:endParaRPr sz="2200" b="0" i="0">
              <a:solidFill>
                <a:schemeClr val="dk1"/>
              </a:solidFill>
              <a:latin typeface="Arial"/>
              <a:ea typeface="Arial"/>
              <a:cs typeface="Arial"/>
              <a:sym typeface="Arial"/>
            </a:endParaRPr>
          </a:p>
        </p:txBody>
      </p:sp>
      <p:grpSp>
        <p:nvGrpSpPr>
          <p:cNvPr id="339" name="Google Shape;339;p31"/>
          <p:cNvGrpSpPr/>
          <p:nvPr/>
        </p:nvGrpSpPr>
        <p:grpSpPr>
          <a:xfrm>
            <a:off x="5390152" y="397012"/>
            <a:ext cx="1160506" cy="486242"/>
            <a:chOff x="376952" y="1467672"/>
            <a:chExt cx="1160506" cy="486242"/>
          </a:xfrm>
        </p:grpSpPr>
        <p:sp>
          <p:nvSpPr>
            <p:cNvPr id="340" name="Google Shape;340;p31"/>
            <p:cNvSpPr/>
            <p:nvPr/>
          </p:nvSpPr>
          <p:spPr>
            <a:xfrm>
              <a:off x="727629" y="1467672"/>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341" name="Google Shape;341;p31"/>
            <p:cNvSpPr txBox="1"/>
            <p:nvPr/>
          </p:nvSpPr>
          <p:spPr>
            <a:xfrm>
              <a:off x="376952" y="1500783"/>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5</a:t>
              </a:r>
              <a:endParaRPr/>
            </a:p>
          </p:txBody>
        </p:sp>
      </p:grpSp>
      <p:grpSp>
        <p:nvGrpSpPr>
          <p:cNvPr id="342" name="Google Shape;342;p31"/>
          <p:cNvGrpSpPr/>
          <p:nvPr/>
        </p:nvGrpSpPr>
        <p:grpSpPr>
          <a:xfrm>
            <a:off x="5012357" y="387057"/>
            <a:ext cx="1160506" cy="486242"/>
            <a:chOff x="376952" y="1467672"/>
            <a:chExt cx="1160506" cy="486242"/>
          </a:xfrm>
        </p:grpSpPr>
        <p:sp>
          <p:nvSpPr>
            <p:cNvPr id="343" name="Google Shape;343;p31"/>
            <p:cNvSpPr/>
            <p:nvPr/>
          </p:nvSpPr>
          <p:spPr>
            <a:xfrm>
              <a:off x="727629" y="1467672"/>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344" name="Google Shape;344;p31"/>
            <p:cNvSpPr txBox="1"/>
            <p:nvPr/>
          </p:nvSpPr>
          <p:spPr>
            <a:xfrm>
              <a:off x="376952" y="1500783"/>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4</a:t>
              </a:r>
              <a:endParaRPr/>
            </a:p>
          </p:txBody>
        </p:sp>
      </p:grpSp>
      <p:grpSp>
        <p:nvGrpSpPr>
          <p:cNvPr id="345" name="Google Shape;345;p31"/>
          <p:cNvGrpSpPr/>
          <p:nvPr/>
        </p:nvGrpSpPr>
        <p:grpSpPr>
          <a:xfrm>
            <a:off x="1737909" y="1089465"/>
            <a:ext cx="8464992" cy="5062091"/>
            <a:chOff x="5529676" y="2220783"/>
            <a:chExt cx="6331054" cy="4107992"/>
          </a:xfrm>
        </p:grpSpPr>
        <p:sp>
          <p:nvSpPr>
            <p:cNvPr id="346" name="Google Shape;346;p31"/>
            <p:cNvSpPr txBox="1"/>
            <p:nvPr/>
          </p:nvSpPr>
          <p:spPr>
            <a:xfrm>
              <a:off x="6161217" y="5703109"/>
              <a:ext cx="2371192" cy="62566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205">
                  <a:solidFill>
                    <a:schemeClr val="dk1"/>
                  </a:solidFill>
                  <a:latin typeface="Arial"/>
                  <a:ea typeface="Arial"/>
                  <a:cs typeface="Arial"/>
                  <a:sym typeface="Arial"/>
                </a:rPr>
                <a:t>Solución alcohólica para manos: entre 20 y 30 segundos</a:t>
              </a:r>
              <a:endParaRPr/>
            </a:p>
          </p:txBody>
        </p:sp>
        <p:pic>
          <p:nvPicPr>
            <p:cNvPr id="347" name="Google Shape;347;p31"/>
            <p:cNvPicPr preferRelativeResize="0"/>
            <p:nvPr/>
          </p:nvPicPr>
          <p:blipFill rotWithShape="1">
            <a:blip r:embed="rId3">
              <a:alphaModFix/>
            </a:blip>
            <a:srcRect/>
            <a:stretch/>
          </p:blipFill>
          <p:spPr>
            <a:xfrm>
              <a:off x="6161217" y="2235495"/>
              <a:ext cx="2417629" cy="3190126"/>
            </a:xfrm>
            <a:prstGeom prst="rect">
              <a:avLst/>
            </a:prstGeom>
            <a:noFill/>
            <a:ln>
              <a:noFill/>
            </a:ln>
          </p:spPr>
        </p:pic>
        <p:pic>
          <p:nvPicPr>
            <p:cNvPr id="348" name="Google Shape;348;p31"/>
            <p:cNvPicPr preferRelativeResize="0"/>
            <p:nvPr/>
          </p:nvPicPr>
          <p:blipFill rotWithShape="1">
            <a:blip r:embed="rId4">
              <a:alphaModFix/>
            </a:blip>
            <a:srcRect/>
            <a:stretch/>
          </p:blipFill>
          <p:spPr>
            <a:xfrm>
              <a:off x="9385566" y="2220783"/>
              <a:ext cx="2475164" cy="3204838"/>
            </a:xfrm>
            <a:prstGeom prst="rect">
              <a:avLst/>
            </a:prstGeom>
            <a:noFill/>
            <a:ln>
              <a:noFill/>
            </a:ln>
          </p:spPr>
        </p:pic>
        <p:pic>
          <p:nvPicPr>
            <p:cNvPr id="349" name="Google Shape;349;p31"/>
            <p:cNvPicPr preferRelativeResize="0"/>
            <p:nvPr/>
          </p:nvPicPr>
          <p:blipFill rotWithShape="1">
            <a:blip r:embed="rId5">
              <a:alphaModFix/>
            </a:blip>
            <a:srcRect/>
            <a:stretch/>
          </p:blipFill>
          <p:spPr>
            <a:xfrm>
              <a:off x="5529676" y="5688837"/>
              <a:ext cx="631541" cy="631541"/>
            </a:xfrm>
            <a:prstGeom prst="rect">
              <a:avLst/>
            </a:prstGeom>
            <a:noFill/>
            <a:ln>
              <a:noFill/>
            </a:ln>
          </p:spPr>
        </p:pic>
        <p:sp>
          <p:nvSpPr>
            <p:cNvPr id="350" name="Google Shape;350;p31"/>
            <p:cNvSpPr txBox="1"/>
            <p:nvPr/>
          </p:nvSpPr>
          <p:spPr>
            <a:xfrm>
              <a:off x="9489538" y="5703109"/>
              <a:ext cx="2371192" cy="62566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205">
                  <a:solidFill>
                    <a:schemeClr val="dk1"/>
                  </a:solidFill>
                  <a:latin typeface="Arial"/>
                  <a:ea typeface="Arial"/>
                  <a:cs typeface="Arial"/>
                  <a:sym typeface="Arial"/>
                </a:rPr>
                <a:t>Agua, jabón y toallas limpias: entre 40 y 60 segundos</a:t>
              </a:r>
              <a:endParaRPr/>
            </a:p>
          </p:txBody>
        </p:sp>
        <p:pic>
          <p:nvPicPr>
            <p:cNvPr id="351" name="Google Shape;351;p31"/>
            <p:cNvPicPr preferRelativeResize="0"/>
            <p:nvPr/>
          </p:nvPicPr>
          <p:blipFill rotWithShape="1">
            <a:blip r:embed="rId5">
              <a:alphaModFix/>
            </a:blip>
            <a:srcRect/>
            <a:stretch/>
          </p:blipFill>
          <p:spPr>
            <a:xfrm>
              <a:off x="8754025" y="5694442"/>
              <a:ext cx="631541" cy="631541"/>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357" name="Google Shape;357;p32"/>
          <p:cNvGrpSpPr/>
          <p:nvPr/>
        </p:nvGrpSpPr>
        <p:grpSpPr>
          <a:xfrm>
            <a:off x="6282700" y="1903204"/>
            <a:ext cx="5702114" cy="1109282"/>
            <a:chOff x="6282700" y="1903204"/>
            <a:chExt cx="5702114" cy="1109282"/>
          </a:xfrm>
        </p:grpSpPr>
        <p:pic>
          <p:nvPicPr>
            <p:cNvPr id="358" name="Google Shape;358;p32"/>
            <p:cNvPicPr preferRelativeResize="0"/>
            <p:nvPr/>
          </p:nvPicPr>
          <p:blipFill rotWithShape="1">
            <a:blip r:embed="rId3">
              <a:alphaModFix/>
            </a:blip>
            <a:srcRect/>
            <a:stretch/>
          </p:blipFill>
          <p:spPr>
            <a:xfrm>
              <a:off x="6282700" y="1997676"/>
              <a:ext cx="720000" cy="720000"/>
            </a:xfrm>
            <a:prstGeom prst="rect">
              <a:avLst/>
            </a:prstGeom>
            <a:noFill/>
            <a:ln>
              <a:noFill/>
            </a:ln>
          </p:spPr>
        </p:pic>
        <p:pic>
          <p:nvPicPr>
            <p:cNvPr id="359" name="Google Shape;359;p32"/>
            <p:cNvPicPr preferRelativeResize="0"/>
            <p:nvPr/>
          </p:nvPicPr>
          <p:blipFill rotWithShape="1">
            <a:blip r:embed="rId4">
              <a:alphaModFix/>
            </a:blip>
            <a:srcRect/>
            <a:stretch/>
          </p:blipFill>
          <p:spPr>
            <a:xfrm>
              <a:off x="6946128" y="1982533"/>
              <a:ext cx="858294" cy="1029953"/>
            </a:xfrm>
            <a:prstGeom prst="rect">
              <a:avLst/>
            </a:prstGeom>
            <a:noFill/>
            <a:ln>
              <a:noFill/>
            </a:ln>
          </p:spPr>
        </p:pic>
        <p:pic>
          <p:nvPicPr>
            <p:cNvPr id="360" name="Google Shape;360;p32"/>
            <p:cNvPicPr preferRelativeResize="0"/>
            <p:nvPr/>
          </p:nvPicPr>
          <p:blipFill rotWithShape="1">
            <a:blip r:embed="rId5">
              <a:alphaModFix/>
            </a:blip>
            <a:srcRect/>
            <a:stretch/>
          </p:blipFill>
          <p:spPr>
            <a:xfrm>
              <a:off x="8092150" y="2025545"/>
              <a:ext cx="862136" cy="720000"/>
            </a:xfrm>
            <a:prstGeom prst="rect">
              <a:avLst/>
            </a:prstGeom>
            <a:noFill/>
            <a:ln>
              <a:noFill/>
            </a:ln>
          </p:spPr>
        </p:pic>
        <p:pic>
          <p:nvPicPr>
            <p:cNvPr id="361" name="Google Shape;361;p32"/>
            <p:cNvPicPr preferRelativeResize="0"/>
            <p:nvPr/>
          </p:nvPicPr>
          <p:blipFill rotWithShape="1">
            <a:blip r:embed="rId6">
              <a:alphaModFix/>
            </a:blip>
            <a:srcRect/>
            <a:stretch/>
          </p:blipFill>
          <p:spPr>
            <a:xfrm>
              <a:off x="9100481" y="2025546"/>
              <a:ext cx="499553" cy="719999"/>
            </a:xfrm>
            <a:prstGeom prst="rect">
              <a:avLst/>
            </a:prstGeom>
            <a:noFill/>
            <a:ln>
              <a:noFill/>
            </a:ln>
          </p:spPr>
        </p:pic>
        <p:pic>
          <p:nvPicPr>
            <p:cNvPr id="362" name="Google Shape;362;p32"/>
            <p:cNvPicPr preferRelativeResize="0"/>
            <p:nvPr/>
          </p:nvPicPr>
          <p:blipFill rotWithShape="1">
            <a:blip r:embed="rId7">
              <a:alphaModFix/>
            </a:blip>
            <a:srcRect/>
            <a:stretch/>
          </p:blipFill>
          <p:spPr>
            <a:xfrm>
              <a:off x="10009635" y="1910462"/>
              <a:ext cx="820385" cy="720000"/>
            </a:xfrm>
            <a:prstGeom prst="rect">
              <a:avLst/>
            </a:prstGeom>
            <a:noFill/>
            <a:ln>
              <a:noFill/>
            </a:ln>
          </p:spPr>
        </p:pic>
        <p:pic>
          <p:nvPicPr>
            <p:cNvPr id="363" name="Google Shape;363;p32"/>
            <p:cNvPicPr preferRelativeResize="0"/>
            <p:nvPr/>
          </p:nvPicPr>
          <p:blipFill rotWithShape="1">
            <a:blip r:embed="rId8">
              <a:alphaModFix/>
            </a:blip>
            <a:srcRect/>
            <a:stretch/>
          </p:blipFill>
          <p:spPr>
            <a:xfrm>
              <a:off x="11159499" y="1903204"/>
              <a:ext cx="825315" cy="813354"/>
            </a:xfrm>
            <a:prstGeom prst="rect">
              <a:avLst/>
            </a:prstGeom>
            <a:noFill/>
            <a:ln>
              <a:noFill/>
            </a:ln>
          </p:spPr>
        </p:pic>
      </p:grpSp>
      <p:sp>
        <p:nvSpPr>
          <p:cNvPr id="364" name="Google Shape;364;p3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15</a:t>
            </a:fld>
            <a:endParaRPr/>
          </a:p>
        </p:txBody>
      </p:sp>
      <p:sp>
        <p:nvSpPr>
          <p:cNvPr id="365" name="Google Shape;365;p32"/>
          <p:cNvSpPr txBox="1"/>
          <p:nvPr/>
        </p:nvSpPr>
        <p:spPr>
          <a:xfrm>
            <a:off x="7395077" y="3970647"/>
            <a:ext cx="1844813" cy="72323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100" dirty="0">
                <a:solidFill>
                  <a:schemeClr val="lt1"/>
                </a:solidFill>
                <a:latin typeface="Arial"/>
                <a:ea typeface="Arial"/>
                <a:cs typeface="Arial"/>
                <a:sym typeface="Arial"/>
              </a:rPr>
              <a:t>multi</a:t>
            </a:r>
            <a:endParaRPr sz="4100" dirty="0"/>
          </a:p>
        </p:txBody>
      </p:sp>
      <p:sp>
        <p:nvSpPr>
          <p:cNvPr id="366" name="Google Shape;366;p32"/>
          <p:cNvSpPr txBox="1"/>
          <p:nvPr/>
        </p:nvSpPr>
        <p:spPr>
          <a:xfrm>
            <a:off x="559837" y="364009"/>
            <a:ext cx="11467321" cy="584775"/>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3200" b="1">
                <a:solidFill>
                  <a:srgbClr val="00B0F0"/>
                </a:solidFill>
                <a:latin typeface="Arial"/>
                <a:ea typeface="Arial"/>
                <a:cs typeface="Arial"/>
                <a:sym typeface="Arial"/>
              </a:rPr>
              <a:t>La estrategia de mejora multimodal de la OMS</a:t>
            </a:r>
            <a:endParaRPr/>
          </a:p>
        </p:txBody>
      </p:sp>
      <p:sp>
        <p:nvSpPr>
          <p:cNvPr id="367" name="Google Shape;367;p32"/>
          <p:cNvSpPr txBox="1"/>
          <p:nvPr/>
        </p:nvSpPr>
        <p:spPr>
          <a:xfrm>
            <a:off x="8523218" y="3956347"/>
            <a:ext cx="3430301" cy="72323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100" dirty="0">
                <a:solidFill>
                  <a:schemeClr val="lt2"/>
                </a:solidFill>
                <a:latin typeface="Arial"/>
                <a:ea typeface="Arial"/>
                <a:cs typeface="Arial"/>
                <a:sym typeface="Arial"/>
              </a:rPr>
              <a:t>modal:</a:t>
            </a:r>
            <a:endParaRPr sz="4100" dirty="0"/>
          </a:p>
        </p:txBody>
      </p:sp>
      <p:sp>
        <p:nvSpPr>
          <p:cNvPr id="368" name="Google Shape;368;p32"/>
          <p:cNvSpPr txBox="1"/>
          <p:nvPr/>
        </p:nvSpPr>
        <p:spPr>
          <a:xfrm>
            <a:off x="6679654" y="5020298"/>
            <a:ext cx="2113493" cy="72323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100" dirty="0">
                <a:solidFill>
                  <a:schemeClr val="lt1"/>
                </a:solidFill>
                <a:latin typeface="Arial"/>
                <a:ea typeface="Arial"/>
                <a:cs typeface="Arial"/>
                <a:sym typeface="Arial"/>
              </a:rPr>
              <a:t>muchos</a:t>
            </a:r>
            <a:endParaRPr sz="4100" dirty="0"/>
          </a:p>
        </p:txBody>
      </p:sp>
      <p:sp>
        <p:nvSpPr>
          <p:cNvPr id="369" name="Google Shape;369;p32"/>
          <p:cNvSpPr txBox="1"/>
          <p:nvPr/>
        </p:nvSpPr>
        <p:spPr>
          <a:xfrm>
            <a:off x="8562073" y="5014159"/>
            <a:ext cx="3048939" cy="72323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100" dirty="0">
                <a:solidFill>
                  <a:schemeClr val="lt2"/>
                </a:solidFill>
                <a:latin typeface="Arial"/>
                <a:ea typeface="Arial"/>
                <a:cs typeface="Arial"/>
                <a:sym typeface="Arial"/>
              </a:rPr>
              <a:t>métodos</a:t>
            </a:r>
            <a:endParaRPr sz="4100" dirty="0"/>
          </a:p>
        </p:txBody>
      </p:sp>
      <p:sp>
        <p:nvSpPr>
          <p:cNvPr id="370" name="Google Shape;370;p32"/>
          <p:cNvSpPr txBox="1"/>
          <p:nvPr/>
        </p:nvSpPr>
        <p:spPr>
          <a:xfrm>
            <a:off x="594038" y="1991304"/>
            <a:ext cx="5289886" cy="1782492"/>
          </a:xfrm>
          <a:prstGeom prst="rect">
            <a:avLst/>
          </a:prstGeom>
          <a:noFill/>
          <a:ln>
            <a:noFill/>
          </a:ln>
        </p:spPr>
        <p:txBody>
          <a:bodyPr spcFirstLastPara="1" wrap="square" lIns="91425" tIns="45700" rIns="91425" bIns="45700" rtlCol="0" anchor="t" anchorCtr="0">
            <a:normAutofit/>
          </a:bodyPr>
          <a:lstStyle/>
          <a:p>
            <a:pPr marL="0" marR="0" lvl="0" indent="0" algn="l" rtl="0">
              <a:lnSpc>
                <a:spcPct val="100000"/>
              </a:lnSpc>
              <a:spcBef>
                <a:spcPts val="0"/>
              </a:spcBef>
              <a:spcAft>
                <a:spcPts val="0"/>
              </a:spcAft>
              <a:buClr>
                <a:schemeClr val="dk1"/>
              </a:buClr>
              <a:buSzPts val="2400"/>
              <a:buFont typeface="Arial"/>
              <a:buNone/>
            </a:pPr>
            <a:r>
              <a:rPr lang="es" sz="2400" b="0" i="0">
                <a:solidFill>
                  <a:schemeClr val="dk1"/>
                </a:solidFill>
                <a:latin typeface="Arial"/>
                <a:ea typeface="Arial"/>
                <a:cs typeface="Arial"/>
                <a:sym typeface="Arial"/>
              </a:rPr>
              <a:t>P.: En su opinión, ¿qué representan los </a:t>
            </a:r>
            <a:r>
              <a:rPr lang="es" sz="2400" b="1" i="0">
                <a:solidFill>
                  <a:schemeClr val="dk1"/>
                </a:solidFill>
                <a:latin typeface="Arial"/>
                <a:ea typeface="Arial"/>
                <a:cs typeface="Arial"/>
                <a:sym typeface="Arial"/>
              </a:rPr>
              <a:t>cinco símbolos</a:t>
            </a:r>
            <a:r>
              <a:rPr lang="es" sz="2400" b="0" i="0">
                <a:solidFill>
                  <a:schemeClr val="dk1"/>
                </a:solidFill>
                <a:latin typeface="Arial"/>
                <a:ea typeface="Arial"/>
                <a:cs typeface="Arial"/>
                <a:sym typeface="Arial"/>
              </a:rPr>
              <a:t> de la estrategia de mejora multimodal? </a:t>
            </a:r>
            <a:endParaRPr/>
          </a:p>
        </p:txBody>
      </p:sp>
      <p:sp>
        <p:nvSpPr>
          <p:cNvPr id="371" name="Google Shape;371;p32"/>
          <p:cNvSpPr/>
          <p:nvPr/>
        </p:nvSpPr>
        <p:spPr>
          <a:xfrm>
            <a:off x="739914" y="4323991"/>
            <a:ext cx="1397818" cy="2126610"/>
          </a:xfrm>
          <a:prstGeom prst="roundRect">
            <a:avLst>
              <a:gd name="adj" fmla="val 10125"/>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32"/>
          <p:cNvSpPr txBox="1"/>
          <p:nvPr/>
        </p:nvSpPr>
        <p:spPr>
          <a:xfrm>
            <a:off x="702739" y="5594400"/>
            <a:ext cx="1366790" cy="832967"/>
          </a:xfrm>
          <a:prstGeom prst="rect">
            <a:avLst/>
          </a:prstGeom>
          <a:noFill/>
          <a:ln>
            <a:noFill/>
          </a:ln>
        </p:spPr>
        <p:txBody>
          <a:bodyPr spcFirstLastPara="1" wrap="square" lIns="100800" tIns="50400" rIns="100800" bIns="50400" rtlCol="0" anchor="t" anchorCtr="0">
            <a:normAutofit lnSpcReduction="10000"/>
          </a:bodyPr>
          <a:lstStyle/>
          <a:p>
            <a:pPr marL="0" marR="0" lvl="0" indent="0" algn="ctr"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Ejercicio de 2 minutos</a:t>
            </a:r>
            <a:endParaRPr/>
          </a:p>
        </p:txBody>
      </p:sp>
      <p:grpSp>
        <p:nvGrpSpPr>
          <p:cNvPr id="373" name="Google Shape;373;p32"/>
          <p:cNvGrpSpPr/>
          <p:nvPr/>
        </p:nvGrpSpPr>
        <p:grpSpPr>
          <a:xfrm>
            <a:off x="6813657" y="3147378"/>
            <a:ext cx="4926848" cy="557738"/>
            <a:chOff x="6813657" y="3147378"/>
            <a:chExt cx="4926848" cy="557738"/>
          </a:xfrm>
        </p:grpSpPr>
        <p:sp>
          <p:nvSpPr>
            <p:cNvPr id="374" name="Google Shape;374;p32"/>
            <p:cNvSpPr/>
            <p:nvPr/>
          </p:nvSpPr>
          <p:spPr>
            <a:xfrm>
              <a:off x="6813657" y="3161216"/>
              <a:ext cx="336696" cy="539303"/>
            </a:xfrm>
            <a:prstGeom prst="upArrow">
              <a:avLst>
                <a:gd name="adj1" fmla="val 50000"/>
                <a:gd name="adj2" fmla="val 50000"/>
              </a:avLst>
            </a:prstGeom>
            <a:solidFill>
              <a:schemeClr val="lt2"/>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32"/>
            <p:cNvSpPr/>
            <p:nvPr/>
          </p:nvSpPr>
          <p:spPr>
            <a:xfrm>
              <a:off x="8149136" y="3147378"/>
              <a:ext cx="336696" cy="539303"/>
            </a:xfrm>
            <a:prstGeom prst="upArrow">
              <a:avLst>
                <a:gd name="adj1" fmla="val 50000"/>
                <a:gd name="adj2" fmla="val 50000"/>
              </a:avLst>
            </a:prstGeom>
            <a:solidFill>
              <a:schemeClr val="lt2"/>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32"/>
            <p:cNvSpPr/>
            <p:nvPr/>
          </p:nvSpPr>
          <p:spPr>
            <a:xfrm>
              <a:off x="9181910" y="3147378"/>
              <a:ext cx="336696" cy="539303"/>
            </a:xfrm>
            <a:prstGeom prst="upArrow">
              <a:avLst>
                <a:gd name="adj1" fmla="val 50000"/>
                <a:gd name="adj2" fmla="val 50000"/>
              </a:avLst>
            </a:prstGeom>
            <a:solidFill>
              <a:schemeClr val="lt2"/>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7" name="Google Shape;377;p32"/>
            <p:cNvSpPr/>
            <p:nvPr/>
          </p:nvSpPr>
          <p:spPr>
            <a:xfrm>
              <a:off x="10202687" y="3165813"/>
              <a:ext cx="336696" cy="539303"/>
            </a:xfrm>
            <a:prstGeom prst="upArrow">
              <a:avLst>
                <a:gd name="adj1" fmla="val 50000"/>
                <a:gd name="adj2" fmla="val 50000"/>
              </a:avLst>
            </a:prstGeom>
            <a:solidFill>
              <a:schemeClr val="lt2"/>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8" name="Google Shape;378;p32"/>
            <p:cNvSpPr/>
            <p:nvPr/>
          </p:nvSpPr>
          <p:spPr>
            <a:xfrm>
              <a:off x="11403809" y="3165812"/>
              <a:ext cx="336696" cy="539303"/>
            </a:xfrm>
            <a:prstGeom prst="upArrow">
              <a:avLst>
                <a:gd name="adj1" fmla="val 50000"/>
                <a:gd name="adj2" fmla="val 50000"/>
              </a:avLst>
            </a:prstGeom>
            <a:solidFill>
              <a:schemeClr val="lt2"/>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79" name="Google Shape;379;p32"/>
          <p:cNvGrpSpPr/>
          <p:nvPr/>
        </p:nvGrpSpPr>
        <p:grpSpPr>
          <a:xfrm>
            <a:off x="2463311" y="4860298"/>
            <a:ext cx="1154355" cy="1159502"/>
            <a:chOff x="9555224" y="5116370"/>
            <a:chExt cx="1161098" cy="1171184"/>
          </a:xfrm>
        </p:grpSpPr>
        <p:pic>
          <p:nvPicPr>
            <p:cNvPr id="380" name="Google Shape;380;p32" descr="Shape&#10;&#10;Description automatically generated with low confidence"/>
            <p:cNvPicPr preferRelativeResize="0"/>
            <p:nvPr/>
          </p:nvPicPr>
          <p:blipFill rotWithShape="1">
            <a:blip r:embed="rId9">
              <a:alphaModFix/>
            </a:blip>
            <a:srcRect/>
            <a:stretch/>
          </p:blipFill>
          <p:spPr>
            <a:xfrm>
              <a:off x="9623552" y="5313519"/>
              <a:ext cx="1004243" cy="847983"/>
            </a:xfrm>
            <a:prstGeom prst="rect">
              <a:avLst/>
            </a:prstGeom>
            <a:noFill/>
            <a:ln>
              <a:noFill/>
            </a:ln>
          </p:spPr>
        </p:pic>
        <p:sp>
          <p:nvSpPr>
            <p:cNvPr id="381" name="Google Shape;381;p32"/>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82" name="Google Shape;382;p32"/>
          <p:cNvPicPr preferRelativeResize="0"/>
          <p:nvPr/>
        </p:nvPicPr>
        <p:blipFill rotWithShape="1">
          <a:blip r:embed="rId10">
            <a:alphaModFix/>
          </a:blip>
          <a:srcRect/>
          <a:stretch/>
        </p:blipFill>
        <p:spPr>
          <a:xfrm>
            <a:off x="976630" y="4666371"/>
            <a:ext cx="844408" cy="7782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16</a:t>
            </a:fld>
            <a:endParaRPr/>
          </a:p>
        </p:txBody>
      </p:sp>
      <p:sp>
        <p:nvSpPr>
          <p:cNvPr id="389" name="Google Shape;389;p33"/>
          <p:cNvSpPr/>
          <p:nvPr/>
        </p:nvSpPr>
        <p:spPr>
          <a:xfrm>
            <a:off x="731528" y="1093268"/>
            <a:ext cx="2022563" cy="5264499"/>
          </a:xfrm>
          <a:prstGeom prst="roundRect">
            <a:avLst>
              <a:gd name="adj" fmla="val 10125"/>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90" name="Google Shape;390;p33"/>
          <p:cNvGrpSpPr/>
          <p:nvPr/>
        </p:nvGrpSpPr>
        <p:grpSpPr>
          <a:xfrm>
            <a:off x="845483" y="1129845"/>
            <a:ext cx="1732240" cy="5131701"/>
            <a:chOff x="677013" y="2014126"/>
            <a:chExt cx="1732240" cy="5131701"/>
          </a:xfrm>
        </p:grpSpPr>
        <p:grpSp>
          <p:nvGrpSpPr>
            <p:cNvPr id="391" name="Google Shape;391;p33"/>
            <p:cNvGrpSpPr/>
            <p:nvPr/>
          </p:nvGrpSpPr>
          <p:grpSpPr>
            <a:xfrm>
              <a:off x="677013" y="2014126"/>
              <a:ext cx="1732240" cy="4078362"/>
              <a:chOff x="9831575" y="1353208"/>
              <a:chExt cx="1571127" cy="3699038"/>
            </a:xfrm>
          </p:grpSpPr>
          <p:pic>
            <p:nvPicPr>
              <p:cNvPr id="392" name="Google Shape;392;p33"/>
              <p:cNvPicPr preferRelativeResize="0"/>
              <p:nvPr/>
            </p:nvPicPr>
            <p:blipFill rotWithShape="1">
              <a:blip r:embed="rId3">
                <a:alphaModFix/>
              </a:blip>
              <a:srcRect/>
              <a:stretch/>
            </p:blipFill>
            <p:spPr>
              <a:xfrm>
                <a:off x="9831575" y="1412337"/>
                <a:ext cx="720000" cy="720000"/>
              </a:xfrm>
              <a:prstGeom prst="rect">
                <a:avLst/>
              </a:prstGeom>
              <a:noFill/>
              <a:ln>
                <a:noFill/>
              </a:ln>
            </p:spPr>
          </p:pic>
          <p:pic>
            <p:nvPicPr>
              <p:cNvPr id="393" name="Google Shape;393;p33"/>
              <p:cNvPicPr preferRelativeResize="0"/>
              <p:nvPr/>
            </p:nvPicPr>
            <p:blipFill rotWithShape="1">
              <a:blip r:embed="rId4">
                <a:alphaModFix/>
              </a:blip>
              <a:srcRect/>
              <a:stretch/>
            </p:blipFill>
            <p:spPr>
              <a:xfrm>
                <a:off x="10544408" y="1353208"/>
                <a:ext cx="858294" cy="1029953"/>
              </a:xfrm>
              <a:prstGeom prst="rect">
                <a:avLst/>
              </a:prstGeom>
              <a:noFill/>
              <a:ln>
                <a:noFill/>
              </a:ln>
            </p:spPr>
          </p:pic>
          <p:pic>
            <p:nvPicPr>
              <p:cNvPr id="394" name="Google Shape;394;p33"/>
              <p:cNvPicPr preferRelativeResize="0"/>
              <p:nvPr/>
            </p:nvPicPr>
            <p:blipFill rotWithShape="1">
              <a:blip r:embed="rId5">
                <a:alphaModFix/>
              </a:blip>
              <a:srcRect/>
              <a:stretch/>
            </p:blipFill>
            <p:spPr>
              <a:xfrm>
                <a:off x="10243430" y="2389379"/>
                <a:ext cx="862136" cy="720000"/>
              </a:xfrm>
              <a:prstGeom prst="rect">
                <a:avLst/>
              </a:prstGeom>
              <a:noFill/>
              <a:ln>
                <a:noFill/>
              </a:ln>
            </p:spPr>
          </p:pic>
          <p:pic>
            <p:nvPicPr>
              <p:cNvPr id="395" name="Google Shape;395;p33"/>
              <p:cNvPicPr preferRelativeResize="0"/>
              <p:nvPr/>
            </p:nvPicPr>
            <p:blipFill rotWithShape="1">
              <a:blip r:embed="rId6">
                <a:alphaModFix/>
              </a:blip>
              <a:srcRect/>
              <a:stretch/>
            </p:blipFill>
            <p:spPr>
              <a:xfrm>
                <a:off x="10315662" y="3276247"/>
                <a:ext cx="499553" cy="719999"/>
              </a:xfrm>
              <a:prstGeom prst="rect">
                <a:avLst/>
              </a:prstGeom>
              <a:noFill/>
              <a:ln>
                <a:noFill/>
              </a:ln>
            </p:spPr>
          </p:pic>
          <p:pic>
            <p:nvPicPr>
              <p:cNvPr id="396" name="Google Shape;396;p33"/>
              <p:cNvPicPr preferRelativeResize="0"/>
              <p:nvPr/>
            </p:nvPicPr>
            <p:blipFill rotWithShape="1">
              <a:blip r:embed="rId7">
                <a:alphaModFix/>
              </a:blip>
              <a:srcRect/>
              <a:stretch/>
            </p:blipFill>
            <p:spPr>
              <a:xfrm>
                <a:off x="10118455" y="4332246"/>
                <a:ext cx="820385" cy="720000"/>
              </a:xfrm>
              <a:prstGeom prst="rect">
                <a:avLst/>
              </a:prstGeom>
              <a:noFill/>
              <a:ln>
                <a:noFill/>
              </a:ln>
            </p:spPr>
          </p:pic>
        </p:grpSp>
        <p:pic>
          <p:nvPicPr>
            <p:cNvPr id="397" name="Google Shape;397;p33"/>
            <p:cNvPicPr preferRelativeResize="0"/>
            <p:nvPr/>
          </p:nvPicPr>
          <p:blipFill rotWithShape="1">
            <a:blip r:embed="rId8">
              <a:alphaModFix/>
            </a:blip>
            <a:srcRect/>
            <a:stretch/>
          </p:blipFill>
          <p:spPr>
            <a:xfrm>
              <a:off x="930616" y="6130698"/>
              <a:ext cx="1030058" cy="1015129"/>
            </a:xfrm>
            <a:prstGeom prst="rect">
              <a:avLst/>
            </a:prstGeom>
            <a:noFill/>
            <a:ln>
              <a:noFill/>
            </a:ln>
          </p:spPr>
        </p:pic>
      </p:grpSp>
      <p:sp>
        <p:nvSpPr>
          <p:cNvPr id="398" name="Google Shape;398;p33"/>
          <p:cNvSpPr txBox="1"/>
          <p:nvPr/>
        </p:nvSpPr>
        <p:spPr>
          <a:xfrm>
            <a:off x="3208180" y="2777289"/>
            <a:ext cx="7808816" cy="1938952"/>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dirty="0">
                <a:solidFill>
                  <a:schemeClr val="dk1"/>
                </a:solidFill>
                <a:latin typeface="Arial"/>
                <a:ea typeface="Arial"/>
                <a:cs typeface="Arial"/>
                <a:sym typeface="Arial"/>
              </a:rPr>
              <a:t>Verificaciones</a:t>
            </a:r>
            <a:r>
              <a:rPr lang="es" sz="2400" dirty="0">
                <a:solidFill>
                  <a:schemeClr val="dk1"/>
                </a:solidFill>
                <a:latin typeface="Arial"/>
                <a:ea typeface="Arial"/>
                <a:cs typeface="Arial"/>
                <a:sym typeface="Arial"/>
              </a:rPr>
              <a:t> para hacer un seguimiento de si las personas se lavan las manos correctamente y en el instante adecuado (y de si tienen lo necesario para ello), así como </a:t>
            </a:r>
            <a:r>
              <a:rPr lang="es" sz="2400" b="1" dirty="0">
                <a:solidFill>
                  <a:schemeClr val="dk1"/>
                </a:solidFill>
                <a:latin typeface="Arial"/>
                <a:ea typeface="Arial"/>
                <a:cs typeface="Arial"/>
                <a:sym typeface="Arial"/>
              </a:rPr>
              <a:t>observaciones puntuales</a:t>
            </a:r>
            <a:r>
              <a:rPr lang="es" sz="2400" dirty="0">
                <a:solidFill>
                  <a:schemeClr val="dk1"/>
                </a:solidFill>
                <a:latin typeface="Arial"/>
                <a:ea typeface="Arial"/>
                <a:cs typeface="Arial"/>
                <a:sym typeface="Arial"/>
              </a:rPr>
              <a:t> para adoptar medidas correctivas.</a:t>
            </a:r>
            <a:endParaRPr dirty="0"/>
          </a:p>
        </p:txBody>
      </p:sp>
      <p:sp>
        <p:nvSpPr>
          <p:cNvPr id="399" name="Google Shape;399;p33"/>
          <p:cNvSpPr txBox="1"/>
          <p:nvPr/>
        </p:nvSpPr>
        <p:spPr>
          <a:xfrm>
            <a:off x="3208180" y="938271"/>
            <a:ext cx="7808816" cy="120028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dirty="0">
                <a:solidFill>
                  <a:schemeClr val="dk1"/>
                </a:solidFill>
                <a:latin typeface="Arial"/>
                <a:ea typeface="Arial"/>
                <a:cs typeface="Arial"/>
                <a:sym typeface="Arial"/>
              </a:rPr>
              <a:t>La </a:t>
            </a:r>
            <a:r>
              <a:rPr lang="es" sz="2400" b="1" dirty="0">
                <a:solidFill>
                  <a:schemeClr val="dk1"/>
                </a:solidFill>
                <a:latin typeface="Arial"/>
                <a:ea typeface="Arial"/>
                <a:cs typeface="Arial"/>
                <a:sym typeface="Arial"/>
              </a:rPr>
              <a:t>infraestructura</a:t>
            </a:r>
            <a:r>
              <a:rPr lang="es" sz="2400" dirty="0">
                <a:solidFill>
                  <a:schemeClr val="dk1"/>
                </a:solidFill>
                <a:latin typeface="Arial"/>
                <a:ea typeface="Arial"/>
                <a:cs typeface="Arial"/>
                <a:sym typeface="Arial"/>
              </a:rPr>
              <a:t> y los </a:t>
            </a:r>
            <a:r>
              <a:rPr lang="es" sz="2400" b="1" dirty="0">
                <a:solidFill>
                  <a:schemeClr val="dk1"/>
                </a:solidFill>
                <a:latin typeface="Arial"/>
                <a:ea typeface="Arial"/>
                <a:cs typeface="Arial"/>
                <a:sym typeface="Arial"/>
              </a:rPr>
              <a:t>recursos </a:t>
            </a:r>
            <a:r>
              <a:rPr lang="es" sz="2400" dirty="0">
                <a:solidFill>
                  <a:schemeClr val="dk1"/>
                </a:solidFill>
                <a:latin typeface="Arial"/>
                <a:ea typeface="Arial"/>
                <a:cs typeface="Arial"/>
                <a:sym typeface="Arial"/>
              </a:rPr>
              <a:t>disponibles para mantener la higiene de las manos, como agua, lavabos y solución alcohólica para manos.</a:t>
            </a:r>
            <a:endParaRPr sz="2400" dirty="0">
              <a:solidFill>
                <a:schemeClr val="dk1"/>
              </a:solidFill>
              <a:latin typeface="Arial"/>
              <a:ea typeface="Arial"/>
              <a:cs typeface="Arial"/>
              <a:sym typeface="Arial"/>
            </a:endParaRPr>
          </a:p>
        </p:txBody>
      </p:sp>
      <p:sp>
        <p:nvSpPr>
          <p:cNvPr id="400" name="Google Shape;400;p33"/>
          <p:cNvSpPr txBox="1"/>
          <p:nvPr/>
        </p:nvSpPr>
        <p:spPr>
          <a:xfrm>
            <a:off x="3217160" y="2070898"/>
            <a:ext cx="7808816" cy="83095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dirty="0">
                <a:solidFill>
                  <a:schemeClr val="dk1"/>
                </a:solidFill>
                <a:latin typeface="Arial"/>
                <a:ea typeface="Arial"/>
                <a:cs typeface="Arial"/>
                <a:sym typeface="Arial"/>
              </a:rPr>
              <a:t>Personas que han recibido </a:t>
            </a:r>
            <a:r>
              <a:rPr lang="es" sz="2400" b="1" dirty="0">
                <a:solidFill>
                  <a:schemeClr val="dk1"/>
                </a:solidFill>
                <a:latin typeface="Arial"/>
                <a:ea typeface="Arial"/>
                <a:cs typeface="Arial"/>
                <a:sym typeface="Arial"/>
              </a:rPr>
              <a:t>capacitación</a:t>
            </a:r>
            <a:r>
              <a:rPr lang="es" sz="2400" dirty="0">
                <a:solidFill>
                  <a:schemeClr val="dk1"/>
                </a:solidFill>
                <a:latin typeface="Arial"/>
                <a:ea typeface="Arial"/>
                <a:cs typeface="Arial"/>
                <a:sym typeface="Arial"/>
              </a:rPr>
              <a:t> sobre cómo limpiarse las manos, cuándo y por qué.</a:t>
            </a:r>
            <a:endParaRPr dirty="0"/>
          </a:p>
        </p:txBody>
      </p:sp>
      <p:sp>
        <p:nvSpPr>
          <p:cNvPr id="401" name="Google Shape;401;p33"/>
          <p:cNvSpPr txBox="1"/>
          <p:nvPr/>
        </p:nvSpPr>
        <p:spPr>
          <a:xfrm>
            <a:off x="3217160" y="4676195"/>
            <a:ext cx="7808816" cy="83099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dirty="0">
                <a:solidFill>
                  <a:schemeClr val="dk1"/>
                </a:solidFill>
                <a:latin typeface="Arial"/>
                <a:ea typeface="Arial"/>
                <a:cs typeface="Arial"/>
                <a:sym typeface="Arial"/>
              </a:rPr>
              <a:t>Recordar</a:t>
            </a:r>
            <a:r>
              <a:rPr lang="es" sz="2400" dirty="0">
                <a:solidFill>
                  <a:schemeClr val="dk1"/>
                </a:solidFill>
                <a:latin typeface="Arial"/>
                <a:ea typeface="Arial"/>
                <a:cs typeface="Arial"/>
                <a:sym typeface="Arial"/>
              </a:rPr>
              <a:t> a la gente que se limpien las manos correctamente y en el instante adecuado.</a:t>
            </a:r>
            <a:endParaRPr dirty="0"/>
          </a:p>
        </p:txBody>
      </p:sp>
      <p:sp>
        <p:nvSpPr>
          <p:cNvPr id="402" name="Google Shape;402;p33"/>
          <p:cNvSpPr txBox="1"/>
          <p:nvPr/>
        </p:nvSpPr>
        <p:spPr>
          <a:xfrm>
            <a:off x="3150003" y="5507192"/>
            <a:ext cx="7808816" cy="120028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a:solidFill>
                  <a:schemeClr val="dk1"/>
                </a:solidFill>
                <a:latin typeface="Arial"/>
                <a:ea typeface="Arial"/>
                <a:cs typeface="Arial"/>
                <a:sym typeface="Arial"/>
              </a:rPr>
              <a:t>El establecimiento sigue una </a:t>
            </a:r>
            <a:r>
              <a:rPr lang="es" sz="2400" b="1">
                <a:solidFill>
                  <a:schemeClr val="dk1"/>
                </a:solidFill>
                <a:latin typeface="Arial"/>
                <a:ea typeface="Arial"/>
                <a:cs typeface="Arial"/>
                <a:sym typeface="Arial"/>
              </a:rPr>
              <a:t>cultura</a:t>
            </a:r>
            <a:r>
              <a:rPr lang="es" sz="2400">
                <a:solidFill>
                  <a:schemeClr val="dk1"/>
                </a:solidFill>
                <a:latin typeface="Arial"/>
                <a:ea typeface="Arial"/>
                <a:cs typeface="Arial"/>
                <a:sym typeface="Arial"/>
              </a:rPr>
              <a:t> que valora la higiene de las manos, sobre todo con el apoyo del personal directivo y de supervisión.</a:t>
            </a:r>
            <a:endParaRPr sz="2400">
              <a:solidFill>
                <a:schemeClr val="dk1"/>
              </a:solidFill>
              <a:latin typeface="Calibri"/>
              <a:ea typeface="Calibri"/>
              <a:cs typeface="Calibri"/>
              <a:sym typeface="Calibri"/>
            </a:endParaRPr>
          </a:p>
        </p:txBody>
      </p:sp>
      <p:sp>
        <p:nvSpPr>
          <p:cNvPr id="403" name="Google Shape;403;p33"/>
          <p:cNvSpPr txBox="1"/>
          <p:nvPr/>
        </p:nvSpPr>
        <p:spPr>
          <a:xfrm>
            <a:off x="1299572" y="297984"/>
            <a:ext cx="10834788" cy="1461495"/>
          </a:xfrm>
          <a:prstGeom prst="rect">
            <a:avLst/>
          </a:prstGeom>
          <a:noFill/>
          <a:ln>
            <a:noFill/>
          </a:ln>
        </p:spPr>
        <p:txBody>
          <a:bodyPr spcFirstLastPara="1" wrap="square" lIns="91425" tIns="45700" rIns="91425" bIns="45700" rtlCol="0" anchor="t" anchorCtr="0">
            <a:normAutofit/>
          </a:bodyPr>
          <a:lstStyle/>
          <a:p>
            <a:pPr marL="0" marR="0" lvl="0" indent="0" algn="l" rtl="0">
              <a:lnSpc>
                <a:spcPct val="90000"/>
              </a:lnSpc>
              <a:spcBef>
                <a:spcPts val="0"/>
              </a:spcBef>
              <a:spcAft>
                <a:spcPts val="0"/>
              </a:spcAft>
              <a:buClr>
                <a:srgbClr val="00B0F0"/>
              </a:buClr>
              <a:buSzPts val="3100"/>
              <a:buFont typeface="Arial"/>
              <a:buNone/>
            </a:pPr>
            <a:r>
              <a:rPr lang="es" sz="3100" b="1" i="0">
                <a:solidFill>
                  <a:srgbClr val="00B0F0"/>
                </a:solidFill>
                <a:latin typeface="Arial"/>
                <a:ea typeface="Arial"/>
                <a:cs typeface="Arial"/>
                <a:sym typeface="Arial"/>
              </a:rPr>
              <a:t>En qué consiste la estrategia de mejora multimodal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17</a:t>
            </a:fld>
            <a:endParaRPr/>
          </a:p>
        </p:txBody>
      </p:sp>
      <p:sp>
        <p:nvSpPr>
          <p:cNvPr id="410" name="Google Shape;410;p34"/>
          <p:cNvSpPr txBox="1">
            <a:spLocks noGrp="1"/>
          </p:cNvSpPr>
          <p:nvPr>
            <p:ph type="title"/>
          </p:nvPr>
        </p:nvSpPr>
        <p:spPr>
          <a:xfrm>
            <a:off x="838200" y="853698"/>
            <a:ext cx="4102100"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3200"/>
              <a:buFont typeface="Arial"/>
              <a:buNone/>
            </a:pPr>
            <a:r>
              <a:rPr lang="es" sz="2900" dirty="0">
                <a:latin typeface="Arial"/>
                <a:ea typeface="Arial"/>
                <a:cs typeface="Arial"/>
                <a:sym typeface="Arial"/>
              </a:rPr>
              <a:t>Lean la situación hipotética que aparece en la hoja que se ha repartido y comenten las preguntas que se plantean.</a:t>
            </a:r>
            <a:br>
              <a:rPr lang="en-US" sz="2900" dirty="0">
                <a:latin typeface="Arial"/>
                <a:ea typeface="Arial"/>
                <a:cs typeface="Arial"/>
                <a:sym typeface="Arial"/>
              </a:rPr>
            </a:br>
            <a:endParaRPr sz="2900" dirty="0"/>
          </a:p>
        </p:txBody>
      </p:sp>
      <p:sp>
        <p:nvSpPr>
          <p:cNvPr id="411" name="Google Shape;411;p34"/>
          <p:cNvSpPr txBox="1">
            <a:spLocks noGrp="1"/>
          </p:cNvSpPr>
          <p:nvPr>
            <p:ph type="body" idx="3"/>
          </p:nvPr>
        </p:nvSpPr>
        <p:spPr>
          <a:xfrm>
            <a:off x="823913" y="271669"/>
            <a:ext cx="4116387" cy="22363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2"/>
              </a:buClr>
              <a:buSzPts val="2000"/>
              <a:buNone/>
            </a:pPr>
            <a:r>
              <a:rPr lang="es" sz="2000"/>
              <a:t>Trabajo en grupo: ejemplo de la vida real </a:t>
            </a:r>
            <a:endParaRPr/>
          </a:p>
        </p:txBody>
      </p:sp>
      <p:grpSp>
        <p:nvGrpSpPr>
          <p:cNvPr id="412" name="Google Shape;412;p34"/>
          <p:cNvGrpSpPr/>
          <p:nvPr/>
        </p:nvGrpSpPr>
        <p:grpSpPr>
          <a:xfrm>
            <a:off x="583195" y="4231157"/>
            <a:ext cx="1434993" cy="2126610"/>
            <a:chOff x="4005776" y="2269949"/>
            <a:chExt cx="1434993" cy="2126610"/>
          </a:xfrm>
        </p:grpSpPr>
        <p:sp>
          <p:nvSpPr>
            <p:cNvPr id="413" name="Google Shape;413;p34"/>
            <p:cNvSpPr/>
            <p:nvPr/>
          </p:nvSpPr>
          <p:spPr>
            <a:xfrm>
              <a:off x="4042951" y="2269949"/>
              <a:ext cx="1397818" cy="2126610"/>
            </a:xfrm>
            <a:prstGeom prst="roundRect">
              <a:avLst>
                <a:gd name="adj" fmla="val 10125"/>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34"/>
            <p:cNvSpPr txBox="1"/>
            <p:nvPr/>
          </p:nvSpPr>
          <p:spPr>
            <a:xfrm>
              <a:off x="4005776" y="3540358"/>
              <a:ext cx="1366790" cy="832967"/>
            </a:xfrm>
            <a:prstGeom prst="rect">
              <a:avLst/>
            </a:prstGeom>
            <a:noFill/>
            <a:ln>
              <a:noFill/>
            </a:ln>
          </p:spPr>
          <p:txBody>
            <a:bodyPr spcFirstLastPara="1" wrap="square" lIns="100800" tIns="50400" rIns="100800" bIns="50400" rtlCol="0" anchor="t" anchorCtr="0">
              <a:normAutofit lnSpcReduction="10000"/>
            </a:bodyPr>
            <a:lstStyle/>
            <a:p>
              <a:pPr marL="0" marR="0" lvl="0" indent="0" algn="ctr"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Ejercicio de 10 minutos</a:t>
              </a:r>
              <a:endParaRPr/>
            </a:p>
          </p:txBody>
        </p:sp>
      </p:grpSp>
      <p:pic>
        <p:nvPicPr>
          <p:cNvPr id="415" name="Google Shape;415;p34"/>
          <p:cNvPicPr preferRelativeResize="0"/>
          <p:nvPr/>
        </p:nvPicPr>
        <p:blipFill rotWithShape="1">
          <a:blip r:embed="rId3">
            <a:alphaModFix/>
          </a:blip>
          <a:srcRect/>
          <a:stretch/>
        </p:blipFill>
        <p:spPr>
          <a:xfrm>
            <a:off x="5428060" y="127671"/>
            <a:ext cx="1782240" cy="2376319"/>
          </a:xfrm>
          <a:prstGeom prst="rect">
            <a:avLst/>
          </a:prstGeom>
          <a:noFill/>
          <a:ln>
            <a:noFill/>
          </a:ln>
        </p:spPr>
      </p:pic>
      <p:pic>
        <p:nvPicPr>
          <p:cNvPr id="416" name="Google Shape;416;p34"/>
          <p:cNvPicPr preferRelativeResize="0"/>
          <p:nvPr/>
        </p:nvPicPr>
        <p:blipFill rotWithShape="1">
          <a:blip r:embed="rId4">
            <a:alphaModFix/>
          </a:blip>
          <a:srcRect/>
          <a:stretch/>
        </p:blipFill>
        <p:spPr>
          <a:xfrm>
            <a:off x="7386027" y="127671"/>
            <a:ext cx="1796229" cy="2368916"/>
          </a:xfrm>
          <a:prstGeom prst="rect">
            <a:avLst/>
          </a:prstGeom>
          <a:noFill/>
          <a:ln>
            <a:noFill/>
          </a:ln>
          <a:effectLst>
            <a:outerShdw blurRad="292100" dist="139700" dir="2700000" algn="tl" rotWithShape="0">
              <a:srgbClr val="333333">
                <a:alpha val="64705"/>
              </a:srgbClr>
            </a:outerShdw>
          </a:effectLst>
        </p:spPr>
      </p:pic>
      <p:pic>
        <p:nvPicPr>
          <p:cNvPr id="417" name="Google Shape;417;p34"/>
          <p:cNvPicPr preferRelativeResize="0"/>
          <p:nvPr/>
        </p:nvPicPr>
        <p:blipFill rotWithShape="1">
          <a:blip r:embed="rId5">
            <a:alphaModFix/>
          </a:blip>
          <a:srcRect/>
          <a:stretch/>
        </p:blipFill>
        <p:spPr>
          <a:xfrm>
            <a:off x="5428061" y="2682389"/>
            <a:ext cx="3754196" cy="1658514"/>
          </a:xfrm>
          <a:prstGeom prst="rect">
            <a:avLst/>
          </a:prstGeom>
          <a:noFill/>
          <a:ln>
            <a:noFill/>
          </a:ln>
          <a:effectLst>
            <a:outerShdw blurRad="292100" dist="139700" dir="2700000" algn="tl" rotWithShape="0">
              <a:srgbClr val="333333">
                <a:alpha val="64705"/>
              </a:srgbClr>
            </a:outerShdw>
          </a:effectLst>
        </p:spPr>
      </p:pic>
      <p:pic>
        <p:nvPicPr>
          <p:cNvPr id="418" name="Google Shape;418;p34"/>
          <p:cNvPicPr preferRelativeResize="0"/>
          <p:nvPr/>
        </p:nvPicPr>
        <p:blipFill rotWithShape="1">
          <a:blip r:embed="rId6">
            <a:alphaModFix/>
          </a:blip>
          <a:srcRect/>
          <a:stretch/>
        </p:blipFill>
        <p:spPr>
          <a:xfrm>
            <a:off x="9331019" y="495300"/>
            <a:ext cx="2578308" cy="3685528"/>
          </a:xfrm>
          <a:prstGeom prst="rect">
            <a:avLst/>
          </a:prstGeom>
          <a:noFill/>
          <a:ln>
            <a:noFill/>
          </a:ln>
          <a:effectLst>
            <a:outerShdw blurRad="292100" dist="139700" dir="2700000" algn="tl" rotWithShape="0">
              <a:srgbClr val="333333">
                <a:alpha val="64705"/>
              </a:srgbClr>
            </a:outerShdw>
          </a:effectLst>
        </p:spPr>
      </p:pic>
      <p:grpSp>
        <p:nvGrpSpPr>
          <p:cNvPr id="419" name="Google Shape;419;p34"/>
          <p:cNvGrpSpPr/>
          <p:nvPr/>
        </p:nvGrpSpPr>
        <p:grpSpPr>
          <a:xfrm>
            <a:off x="5722864" y="4682227"/>
            <a:ext cx="5702114" cy="1109282"/>
            <a:chOff x="6282700" y="1903204"/>
            <a:chExt cx="5702114" cy="1109282"/>
          </a:xfrm>
        </p:grpSpPr>
        <p:pic>
          <p:nvPicPr>
            <p:cNvPr id="420" name="Google Shape;420;p34"/>
            <p:cNvPicPr preferRelativeResize="0"/>
            <p:nvPr/>
          </p:nvPicPr>
          <p:blipFill rotWithShape="1">
            <a:blip r:embed="rId7">
              <a:alphaModFix/>
            </a:blip>
            <a:srcRect/>
            <a:stretch/>
          </p:blipFill>
          <p:spPr>
            <a:xfrm>
              <a:off x="6282700" y="1997676"/>
              <a:ext cx="720000" cy="720000"/>
            </a:xfrm>
            <a:prstGeom prst="rect">
              <a:avLst/>
            </a:prstGeom>
            <a:noFill/>
            <a:ln>
              <a:noFill/>
            </a:ln>
          </p:spPr>
        </p:pic>
        <p:pic>
          <p:nvPicPr>
            <p:cNvPr id="421" name="Google Shape;421;p34"/>
            <p:cNvPicPr preferRelativeResize="0"/>
            <p:nvPr/>
          </p:nvPicPr>
          <p:blipFill rotWithShape="1">
            <a:blip r:embed="rId8">
              <a:alphaModFix/>
            </a:blip>
            <a:srcRect/>
            <a:stretch/>
          </p:blipFill>
          <p:spPr>
            <a:xfrm>
              <a:off x="6946128" y="1982533"/>
              <a:ext cx="858294" cy="1029953"/>
            </a:xfrm>
            <a:prstGeom prst="rect">
              <a:avLst/>
            </a:prstGeom>
            <a:noFill/>
            <a:ln>
              <a:noFill/>
            </a:ln>
          </p:spPr>
        </p:pic>
        <p:pic>
          <p:nvPicPr>
            <p:cNvPr id="422" name="Google Shape;422;p34"/>
            <p:cNvPicPr preferRelativeResize="0"/>
            <p:nvPr/>
          </p:nvPicPr>
          <p:blipFill rotWithShape="1">
            <a:blip r:embed="rId9">
              <a:alphaModFix/>
            </a:blip>
            <a:srcRect/>
            <a:stretch/>
          </p:blipFill>
          <p:spPr>
            <a:xfrm>
              <a:off x="8092150" y="2025545"/>
              <a:ext cx="862136" cy="720000"/>
            </a:xfrm>
            <a:prstGeom prst="rect">
              <a:avLst/>
            </a:prstGeom>
            <a:noFill/>
            <a:ln>
              <a:noFill/>
            </a:ln>
          </p:spPr>
        </p:pic>
        <p:pic>
          <p:nvPicPr>
            <p:cNvPr id="423" name="Google Shape;423;p34"/>
            <p:cNvPicPr preferRelativeResize="0"/>
            <p:nvPr/>
          </p:nvPicPr>
          <p:blipFill rotWithShape="1">
            <a:blip r:embed="rId10">
              <a:alphaModFix/>
            </a:blip>
            <a:srcRect/>
            <a:stretch/>
          </p:blipFill>
          <p:spPr>
            <a:xfrm>
              <a:off x="9100481" y="2025546"/>
              <a:ext cx="499553" cy="719999"/>
            </a:xfrm>
            <a:prstGeom prst="rect">
              <a:avLst/>
            </a:prstGeom>
            <a:noFill/>
            <a:ln>
              <a:noFill/>
            </a:ln>
          </p:spPr>
        </p:pic>
        <p:pic>
          <p:nvPicPr>
            <p:cNvPr id="424" name="Google Shape;424;p34"/>
            <p:cNvPicPr preferRelativeResize="0"/>
            <p:nvPr/>
          </p:nvPicPr>
          <p:blipFill rotWithShape="1">
            <a:blip r:embed="rId11">
              <a:alphaModFix/>
            </a:blip>
            <a:srcRect/>
            <a:stretch/>
          </p:blipFill>
          <p:spPr>
            <a:xfrm>
              <a:off x="10009635" y="1910462"/>
              <a:ext cx="820385" cy="720000"/>
            </a:xfrm>
            <a:prstGeom prst="rect">
              <a:avLst/>
            </a:prstGeom>
            <a:noFill/>
            <a:ln>
              <a:noFill/>
            </a:ln>
          </p:spPr>
        </p:pic>
        <p:pic>
          <p:nvPicPr>
            <p:cNvPr id="425" name="Google Shape;425;p34"/>
            <p:cNvPicPr preferRelativeResize="0"/>
            <p:nvPr/>
          </p:nvPicPr>
          <p:blipFill rotWithShape="1">
            <a:blip r:embed="rId12">
              <a:alphaModFix/>
            </a:blip>
            <a:srcRect/>
            <a:stretch/>
          </p:blipFill>
          <p:spPr>
            <a:xfrm>
              <a:off x="11159499" y="1903204"/>
              <a:ext cx="825315" cy="813354"/>
            </a:xfrm>
            <a:prstGeom prst="rect">
              <a:avLst/>
            </a:prstGeom>
            <a:noFill/>
            <a:ln>
              <a:noFill/>
            </a:ln>
          </p:spPr>
        </p:pic>
      </p:grpSp>
      <p:grpSp>
        <p:nvGrpSpPr>
          <p:cNvPr id="426" name="Google Shape;426;p34"/>
          <p:cNvGrpSpPr/>
          <p:nvPr/>
        </p:nvGrpSpPr>
        <p:grpSpPr>
          <a:xfrm>
            <a:off x="2305916" y="4790465"/>
            <a:ext cx="999213" cy="1001043"/>
            <a:chOff x="9555224" y="5116370"/>
            <a:chExt cx="1161098" cy="1171184"/>
          </a:xfrm>
        </p:grpSpPr>
        <p:pic>
          <p:nvPicPr>
            <p:cNvPr id="427" name="Google Shape;427;p34" descr="Shape&#10;&#10;Description automatically generated with low confidence"/>
            <p:cNvPicPr preferRelativeResize="0"/>
            <p:nvPr/>
          </p:nvPicPr>
          <p:blipFill rotWithShape="1">
            <a:blip r:embed="rId13">
              <a:alphaModFix/>
            </a:blip>
            <a:srcRect/>
            <a:stretch/>
          </p:blipFill>
          <p:spPr>
            <a:xfrm>
              <a:off x="9623552" y="5313519"/>
              <a:ext cx="1004243" cy="847983"/>
            </a:xfrm>
            <a:prstGeom prst="rect">
              <a:avLst/>
            </a:prstGeom>
            <a:noFill/>
            <a:ln>
              <a:noFill/>
            </a:ln>
          </p:spPr>
        </p:pic>
        <p:sp>
          <p:nvSpPr>
            <p:cNvPr id="428" name="Google Shape;428;p34"/>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429" name="Google Shape;429;p34"/>
          <p:cNvPicPr preferRelativeResize="0"/>
          <p:nvPr/>
        </p:nvPicPr>
        <p:blipFill rotWithShape="1">
          <a:blip r:embed="rId14">
            <a:alphaModFix/>
          </a:blip>
          <a:srcRect/>
          <a:stretch/>
        </p:blipFill>
        <p:spPr>
          <a:xfrm>
            <a:off x="837088" y="4569864"/>
            <a:ext cx="844408" cy="7782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5"/>
          <p:cNvSpPr txBox="1">
            <a:spLocks noGrp="1"/>
          </p:cNvSpPr>
          <p:nvPr>
            <p:ph type="sldNum" idx="12"/>
          </p:nvPr>
        </p:nvSpPr>
        <p:spPr>
          <a:xfrm>
            <a:off x="1" y="6395741"/>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18</a:t>
            </a:fld>
            <a:endParaRPr/>
          </a:p>
        </p:txBody>
      </p:sp>
      <p:sp>
        <p:nvSpPr>
          <p:cNvPr id="436" name="Google Shape;436;p35"/>
          <p:cNvSpPr txBox="1"/>
          <p:nvPr/>
        </p:nvSpPr>
        <p:spPr>
          <a:xfrm>
            <a:off x="6656125" y="4045236"/>
            <a:ext cx="3570598" cy="230832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a:solidFill>
                  <a:schemeClr val="lt1"/>
                </a:solidFill>
                <a:latin typeface="Arial"/>
                <a:ea typeface="Arial"/>
                <a:cs typeface="Arial"/>
                <a:sym typeface="Arial"/>
              </a:rPr>
              <a:t>Conocer la estrategia de mejora multimodal contribuye a los cambios de comportamiento y a mantener la higiene de las manos</a:t>
            </a:r>
            <a:endParaRPr/>
          </a:p>
        </p:txBody>
      </p:sp>
      <p:pic>
        <p:nvPicPr>
          <p:cNvPr id="437" name="Google Shape;437;p35"/>
          <p:cNvPicPr preferRelativeResize="0"/>
          <p:nvPr/>
        </p:nvPicPr>
        <p:blipFill rotWithShape="1">
          <a:blip r:embed="rId3">
            <a:alphaModFix/>
          </a:blip>
          <a:srcRect/>
          <a:stretch/>
        </p:blipFill>
        <p:spPr>
          <a:xfrm>
            <a:off x="10226723" y="4007914"/>
            <a:ext cx="1820134" cy="2660883"/>
          </a:xfrm>
          <a:prstGeom prst="rect">
            <a:avLst/>
          </a:prstGeom>
          <a:noFill/>
          <a:ln w="9525" cap="flat" cmpd="sng">
            <a:solidFill>
              <a:schemeClr val="dk1"/>
            </a:solidFill>
            <a:prstDash val="solid"/>
            <a:round/>
            <a:headEnd type="none" w="sm" len="sm"/>
            <a:tailEnd type="none" w="sm" len="sm"/>
          </a:ln>
        </p:spPr>
      </p:pic>
      <p:sp>
        <p:nvSpPr>
          <p:cNvPr id="438" name="Google Shape;438;p35"/>
          <p:cNvSpPr txBox="1"/>
          <p:nvPr/>
        </p:nvSpPr>
        <p:spPr>
          <a:xfrm>
            <a:off x="2037589" y="359411"/>
            <a:ext cx="8189134" cy="677286"/>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rgbClr val="00B0F0"/>
              </a:buClr>
              <a:buSzPts val="3200"/>
              <a:buFont typeface="Arial"/>
              <a:buNone/>
            </a:pPr>
            <a:r>
              <a:rPr lang="es" sz="3200" b="1" i="0">
                <a:solidFill>
                  <a:srgbClr val="00B0F0"/>
                </a:solidFill>
                <a:latin typeface="Arial"/>
                <a:ea typeface="Arial"/>
                <a:cs typeface="Arial"/>
                <a:sym typeface="Arial"/>
              </a:rPr>
              <a:t>Trabajo en grupo: observaciones y debate</a:t>
            </a:r>
            <a:endParaRPr sz="3200" b="0" i="0">
              <a:solidFill>
                <a:schemeClr val="dk1"/>
              </a:solidFill>
              <a:latin typeface="Arial"/>
              <a:ea typeface="Arial"/>
              <a:cs typeface="Arial"/>
              <a:sym typeface="Arial"/>
            </a:endParaRPr>
          </a:p>
        </p:txBody>
      </p:sp>
      <p:grpSp>
        <p:nvGrpSpPr>
          <p:cNvPr id="439" name="Google Shape;439;p35"/>
          <p:cNvGrpSpPr/>
          <p:nvPr/>
        </p:nvGrpSpPr>
        <p:grpSpPr>
          <a:xfrm>
            <a:off x="1928508" y="1680757"/>
            <a:ext cx="1635416" cy="3614864"/>
            <a:chOff x="9644662" y="1553661"/>
            <a:chExt cx="1483308" cy="3278650"/>
          </a:xfrm>
        </p:grpSpPr>
        <p:pic>
          <p:nvPicPr>
            <p:cNvPr id="440" name="Google Shape;440;p35"/>
            <p:cNvPicPr preferRelativeResize="0"/>
            <p:nvPr/>
          </p:nvPicPr>
          <p:blipFill rotWithShape="1">
            <a:blip r:embed="rId4">
              <a:alphaModFix/>
            </a:blip>
            <a:srcRect/>
            <a:stretch/>
          </p:blipFill>
          <p:spPr>
            <a:xfrm>
              <a:off x="9644662" y="1579473"/>
              <a:ext cx="720000" cy="720000"/>
            </a:xfrm>
            <a:prstGeom prst="rect">
              <a:avLst/>
            </a:prstGeom>
            <a:noFill/>
            <a:ln>
              <a:noFill/>
            </a:ln>
          </p:spPr>
        </p:pic>
        <p:pic>
          <p:nvPicPr>
            <p:cNvPr id="441" name="Google Shape;441;p35"/>
            <p:cNvPicPr preferRelativeResize="0"/>
            <p:nvPr/>
          </p:nvPicPr>
          <p:blipFill rotWithShape="1">
            <a:blip r:embed="rId5">
              <a:alphaModFix/>
            </a:blip>
            <a:srcRect/>
            <a:stretch/>
          </p:blipFill>
          <p:spPr>
            <a:xfrm>
              <a:off x="10269676" y="1553661"/>
              <a:ext cx="858294" cy="1029953"/>
            </a:xfrm>
            <a:prstGeom prst="rect">
              <a:avLst/>
            </a:prstGeom>
            <a:noFill/>
            <a:ln>
              <a:noFill/>
            </a:ln>
          </p:spPr>
        </p:pic>
        <p:pic>
          <p:nvPicPr>
            <p:cNvPr id="442" name="Google Shape;442;p35"/>
            <p:cNvPicPr preferRelativeResize="0"/>
            <p:nvPr/>
          </p:nvPicPr>
          <p:blipFill rotWithShape="1">
            <a:blip r:embed="rId6">
              <a:alphaModFix/>
            </a:blip>
            <a:srcRect/>
            <a:stretch/>
          </p:blipFill>
          <p:spPr>
            <a:xfrm>
              <a:off x="9965478" y="2596015"/>
              <a:ext cx="862136" cy="720000"/>
            </a:xfrm>
            <a:prstGeom prst="rect">
              <a:avLst/>
            </a:prstGeom>
            <a:noFill/>
            <a:ln>
              <a:noFill/>
            </a:ln>
          </p:spPr>
        </p:pic>
        <p:pic>
          <p:nvPicPr>
            <p:cNvPr id="443" name="Google Shape;443;p35"/>
            <p:cNvPicPr preferRelativeResize="0"/>
            <p:nvPr/>
          </p:nvPicPr>
          <p:blipFill rotWithShape="1">
            <a:blip r:embed="rId7">
              <a:alphaModFix/>
            </a:blip>
            <a:srcRect/>
            <a:stretch/>
          </p:blipFill>
          <p:spPr>
            <a:xfrm>
              <a:off x="10004662" y="3311062"/>
              <a:ext cx="499553" cy="719999"/>
            </a:xfrm>
            <a:prstGeom prst="rect">
              <a:avLst/>
            </a:prstGeom>
            <a:noFill/>
            <a:ln>
              <a:noFill/>
            </a:ln>
          </p:spPr>
        </p:pic>
        <p:pic>
          <p:nvPicPr>
            <p:cNvPr id="444" name="Google Shape;444;p35"/>
            <p:cNvPicPr preferRelativeResize="0"/>
            <p:nvPr/>
          </p:nvPicPr>
          <p:blipFill rotWithShape="1">
            <a:blip r:embed="rId8">
              <a:alphaModFix/>
            </a:blip>
            <a:srcRect/>
            <a:stretch/>
          </p:blipFill>
          <p:spPr>
            <a:xfrm>
              <a:off x="9915285" y="4112311"/>
              <a:ext cx="820385" cy="720000"/>
            </a:xfrm>
            <a:prstGeom prst="rect">
              <a:avLst/>
            </a:prstGeom>
            <a:noFill/>
            <a:ln>
              <a:noFill/>
            </a:ln>
          </p:spPr>
        </p:pic>
      </p:grpSp>
      <p:pic>
        <p:nvPicPr>
          <p:cNvPr id="445" name="Google Shape;445;p35"/>
          <p:cNvPicPr preferRelativeResize="0"/>
          <p:nvPr/>
        </p:nvPicPr>
        <p:blipFill rotWithShape="1">
          <a:blip r:embed="rId9">
            <a:alphaModFix/>
          </a:blip>
          <a:srcRect/>
          <a:stretch/>
        </p:blipFill>
        <p:spPr>
          <a:xfrm>
            <a:off x="3968084" y="3089341"/>
            <a:ext cx="569895" cy="569895"/>
          </a:xfrm>
          <a:prstGeom prst="rect">
            <a:avLst/>
          </a:prstGeom>
          <a:noFill/>
          <a:ln>
            <a:noFill/>
          </a:ln>
        </p:spPr>
      </p:pic>
      <p:pic>
        <p:nvPicPr>
          <p:cNvPr id="446" name="Google Shape;446;p35"/>
          <p:cNvPicPr preferRelativeResize="0"/>
          <p:nvPr/>
        </p:nvPicPr>
        <p:blipFill rotWithShape="1">
          <a:blip r:embed="rId9">
            <a:alphaModFix/>
          </a:blip>
          <a:srcRect/>
          <a:stretch/>
        </p:blipFill>
        <p:spPr>
          <a:xfrm>
            <a:off x="3968084" y="3860863"/>
            <a:ext cx="569895" cy="569895"/>
          </a:xfrm>
          <a:prstGeom prst="rect">
            <a:avLst/>
          </a:prstGeom>
          <a:noFill/>
          <a:ln>
            <a:noFill/>
          </a:ln>
        </p:spPr>
      </p:pic>
      <p:pic>
        <p:nvPicPr>
          <p:cNvPr id="447" name="Google Shape;447;p35"/>
          <p:cNvPicPr preferRelativeResize="0"/>
          <p:nvPr/>
        </p:nvPicPr>
        <p:blipFill rotWithShape="1">
          <a:blip r:embed="rId9">
            <a:alphaModFix/>
          </a:blip>
          <a:srcRect/>
          <a:stretch/>
        </p:blipFill>
        <p:spPr>
          <a:xfrm>
            <a:off x="3951782" y="4728453"/>
            <a:ext cx="569895" cy="569895"/>
          </a:xfrm>
          <a:prstGeom prst="rect">
            <a:avLst/>
          </a:prstGeom>
          <a:noFill/>
          <a:ln>
            <a:noFill/>
          </a:ln>
        </p:spPr>
      </p:pic>
      <p:sp>
        <p:nvSpPr>
          <p:cNvPr id="448" name="Google Shape;448;p35"/>
          <p:cNvSpPr txBox="1"/>
          <p:nvPr/>
        </p:nvSpPr>
        <p:spPr>
          <a:xfrm>
            <a:off x="3778445" y="1680592"/>
            <a:ext cx="949172" cy="1025537"/>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6064" b="1">
                <a:solidFill>
                  <a:srgbClr val="00B0F0"/>
                </a:solidFill>
                <a:latin typeface="Arial Rounded"/>
                <a:ea typeface="Arial Rounded"/>
                <a:cs typeface="Arial Rounded"/>
                <a:sym typeface="Arial Rounded"/>
              </a:rPr>
              <a:t>X</a:t>
            </a:r>
            <a:endParaRPr/>
          </a:p>
        </p:txBody>
      </p:sp>
      <p:sp>
        <p:nvSpPr>
          <p:cNvPr id="449" name="Google Shape;449;p35"/>
          <p:cNvSpPr txBox="1"/>
          <p:nvPr/>
        </p:nvSpPr>
        <p:spPr>
          <a:xfrm>
            <a:off x="3778445" y="5408214"/>
            <a:ext cx="949172" cy="1025537"/>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6064" b="1">
                <a:solidFill>
                  <a:srgbClr val="00B0F0"/>
                </a:solidFill>
                <a:latin typeface="Arial Rounded"/>
                <a:ea typeface="Arial Rounded"/>
                <a:cs typeface="Arial Rounded"/>
                <a:sym typeface="Arial Rounded"/>
              </a:rPr>
              <a:t>X</a:t>
            </a:r>
            <a:endParaRPr/>
          </a:p>
        </p:txBody>
      </p:sp>
      <p:pic>
        <p:nvPicPr>
          <p:cNvPr id="450" name="Google Shape;450;p35"/>
          <p:cNvPicPr preferRelativeResize="0"/>
          <p:nvPr/>
        </p:nvPicPr>
        <p:blipFill rotWithShape="1">
          <a:blip r:embed="rId10">
            <a:alphaModFix/>
          </a:blip>
          <a:srcRect/>
          <a:stretch/>
        </p:blipFill>
        <p:spPr>
          <a:xfrm>
            <a:off x="2202710" y="5563175"/>
            <a:ext cx="1030058" cy="10151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19</a:t>
            </a:fld>
            <a:endParaRPr/>
          </a:p>
        </p:txBody>
      </p:sp>
      <p:sp>
        <p:nvSpPr>
          <p:cNvPr id="457" name="Google Shape;457;p36"/>
          <p:cNvSpPr txBox="1">
            <a:spLocks noGrp="1"/>
          </p:cNvSpPr>
          <p:nvPr>
            <p:ph type="body" idx="2"/>
          </p:nvPr>
        </p:nvSpPr>
        <p:spPr>
          <a:xfrm>
            <a:off x="128338" y="79512"/>
            <a:ext cx="4827838" cy="635001"/>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2"/>
              </a:buClr>
              <a:buSzPts val="3200"/>
              <a:buNone/>
            </a:pPr>
            <a:r>
              <a:rPr lang="es" sz="3200"/>
              <a:t>Cambio sistémico</a:t>
            </a:r>
            <a:endParaRPr/>
          </a:p>
        </p:txBody>
      </p:sp>
      <p:sp>
        <p:nvSpPr>
          <p:cNvPr id="458" name="Google Shape;458;p36"/>
          <p:cNvSpPr/>
          <p:nvPr/>
        </p:nvSpPr>
        <p:spPr>
          <a:xfrm>
            <a:off x="0" y="733174"/>
            <a:ext cx="6096000" cy="40011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000" b="1" dirty="0">
                <a:solidFill>
                  <a:srgbClr val="00A1DF"/>
                </a:solidFill>
                <a:latin typeface="Arial"/>
                <a:ea typeface="Arial"/>
                <a:cs typeface="Arial"/>
                <a:sym typeface="Arial"/>
              </a:rPr>
              <a:t>Cambio sistémico/Implantación y WASH FIT</a:t>
            </a:r>
            <a:endParaRPr sz="2000" dirty="0">
              <a:solidFill>
                <a:schemeClr val="dk1"/>
              </a:solidFill>
              <a:latin typeface="Arial"/>
              <a:ea typeface="Arial"/>
              <a:cs typeface="Arial"/>
              <a:sym typeface="Arial"/>
            </a:endParaRPr>
          </a:p>
        </p:txBody>
      </p:sp>
      <p:pic>
        <p:nvPicPr>
          <p:cNvPr id="459" name="Google Shape;459;p36"/>
          <p:cNvPicPr preferRelativeResize="0"/>
          <p:nvPr/>
        </p:nvPicPr>
        <p:blipFill rotWithShape="1">
          <a:blip r:embed="rId3">
            <a:alphaModFix/>
          </a:blip>
          <a:srcRect/>
          <a:stretch/>
        </p:blipFill>
        <p:spPr>
          <a:xfrm>
            <a:off x="9842453" y="87418"/>
            <a:ext cx="793833" cy="793833"/>
          </a:xfrm>
          <a:prstGeom prst="rect">
            <a:avLst/>
          </a:prstGeom>
          <a:noFill/>
          <a:ln>
            <a:noFill/>
          </a:ln>
        </p:spPr>
      </p:pic>
      <p:pic>
        <p:nvPicPr>
          <p:cNvPr id="460" name="Google Shape;460;p36"/>
          <p:cNvPicPr preferRelativeResize="0"/>
          <p:nvPr/>
        </p:nvPicPr>
        <p:blipFill rotWithShape="1">
          <a:blip r:embed="rId4">
            <a:alphaModFix/>
          </a:blip>
          <a:srcRect/>
          <a:stretch/>
        </p:blipFill>
        <p:spPr>
          <a:xfrm>
            <a:off x="10715123" y="79512"/>
            <a:ext cx="946309" cy="1135571"/>
          </a:xfrm>
          <a:prstGeom prst="rect">
            <a:avLst/>
          </a:prstGeom>
          <a:noFill/>
          <a:ln>
            <a:noFill/>
          </a:ln>
        </p:spPr>
      </p:pic>
      <p:sp>
        <p:nvSpPr>
          <p:cNvPr id="461" name="Google Shape;461;p36"/>
          <p:cNvSpPr txBox="1"/>
          <p:nvPr/>
        </p:nvSpPr>
        <p:spPr>
          <a:xfrm>
            <a:off x="374772" y="1817146"/>
            <a:ext cx="11533284" cy="2262006"/>
          </a:xfrm>
          <a:prstGeom prst="rect">
            <a:avLst/>
          </a:prstGeom>
          <a:noFill/>
          <a:ln>
            <a:noFill/>
          </a:ln>
        </p:spPr>
        <p:txBody>
          <a:bodyPr spcFirstLastPara="1" wrap="square" lIns="115000" tIns="57500" rIns="115000" bIns="57500" rtlCol="0" anchor="t" anchorCtr="0">
            <a:noAutofit/>
          </a:bodyPr>
          <a:lstStyle/>
          <a:p>
            <a:pPr marL="285750" marR="0" lvl="0" indent="-285750" algn="l" rtl="0">
              <a:spcBef>
                <a:spcPts val="0"/>
              </a:spcBef>
              <a:spcAft>
                <a:spcPts val="0"/>
              </a:spcAft>
              <a:buClr>
                <a:srgbClr val="DE2414"/>
              </a:buClr>
              <a:buSzPts val="2400"/>
              <a:buFont typeface="Arial"/>
              <a:buChar char="•"/>
            </a:pPr>
            <a:r>
              <a:rPr lang="es" sz="2200" dirty="0">
                <a:solidFill>
                  <a:schemeClr val="dk1"/>
                </a:solidFill>
                <a:latin typeface="Arial"/>
                <a:ea typeface="Arial"/>
                <a:cs typeface="Arial"/>
                <a:sym typeface="Arial"/>
              </a:rPr>
              <a:t>Todos los </a:t>
            </a:r>
            <a:r>
              <a:rPr lang="es" sz="2200" b="1" dirty="0">
                <a:solidFill>
                  <a:schemeClr val="dk1"/>
                </a:solidFill>
                <a:latin typeface="Arial"/>
                <a:ea typeface="Arial"/>
                <a:cs typeface="Arial"/>
                <a:sym typeface="Arial"/>
              </a:rPr>
              <a:t>puntos de atención</a:t>
            </a:r>
            <a:r>
              <a:rPr lang="es" sz="2200" dirty="0">
                <a:solidFill>
                  <a:schemeClr val="dk1"/>
                </a:solidFill>
                <a:latin typeface="Arial"/>
                <a:ea typeface="Arial"/>
                <a:cs typeface="Arial"/>
                <a:sym typeface="Arial"/>
              </a:rPr>
              <a:t> (incluidos los paritorios) disponen de instalaciones en funcionamiento para lavarse las manos </a:t>
            </a:r>
            <a:endParaRPr sz="2200" dirty="0"/>
          </a:p>
          <a:p>
            <a:pPr marL="285750" marR="0" lvl="0" indent="-285750" algn="l" rtl="0">
              <a:spcBef>
                <a:spcPts val="480"/>
              </a:spcBef>
              <a:spcAft>
                <a:spcPts val="0"/>
              </a:spcAft>
              <a:buClr>
                <a:srgbClr val="DE2414"/>
              </a:buClr>
              <a:buSzPts val="2400"/>
              <a:buFont typeface="Arial"/>
              <a:buChar char="•"/>
            </a:pPr>
            <a:r>
              <a:rPr lang="es" sz="2200" dirty="0">
                <a:solidFill>
                  <a:schemeClr val="dk1"/>
                </a:solidFill>
                <a:latin typeface="Arial"/>
                <a:ea typeface="Arial"/>
                <a:cs typeface="Arial"/>
                <a:sym typeface="Arial"/>
              </a:rPr>
              <a:t>Todas las salas de espera, los espacios públicos y la zona de eliminación de los desechos disponen de instalaciones en funcionamiento para lavarse las manos</a:t>
            </a:r>
            <a:endParaRPr sz="2200" dirty="0"/>
          </a:p>
          <a:p>
            <a:pPr marL="285750" marR="0" lvl="0" indent="-285750" algn="l" rtl="0">
              <a:spcBef>
                <a:spcPts val="480"/>
              </a:spcBef>
              <a:spcAft>
                <a:spcPts val="0"/>
              </a:spcAft>
              <a:buClr>
                <a:srgbClr val="DE2414"/>
              </a:buClr>
              <a:buSzPts val="2400"/>
              <a:buFont typeface="Arial"/>
              <a:buChar char="•"/>
            </a:pPr>
            <a:r>
              <a:rPr lang="es" sz="2200" dirty="0">
                <a:solidFill>
                  <a:schemeClr val="dk1"/>
                </a:solidFill>
                <a:latin typeface="Arial"/>
                <a:ea typeface="Arial"/>
                <a:cs typeface="Arial"/>
                <a:sym typeface="Arial"/>
              </a:rPr>
              <a:t>Hay instalaciones en funcionamiento para lavarse las manos a 5 metros de los retretes </a:t>
            </a:r>
            <a:endParaRPr sz="2200" dirty="0"/>
          </a:p>
          <a:p>
            <a:pPr marL="285750" marR="0" lvl="0" indent="-285750" algn="l" rtl="0">
              <a:spcBef>
                <a:spcPts val="480"/>
              </a:spcBef>
              <a:spcAft>
                <a:spcPts val="0"/>
              </a:spcAft>
              <a:buClr>
                <a:srgbClr val="DE2414"/>
              </a:buClr>
              <a:buSzPts val="2400"/>
              <a:buFont typeface="Arial"/>
              <a:buChar char="•"/>
            </a:pPr>
            <a:r>
              <a:rPr lang="es" sz="2200" dirty="0">
                <a:solidFill>
                  <a:schemeClr val="dk1"/>
                </a:solidFill>
                <a:latin typeface="Arial"/>
                <a:ea typeface="Arial"/>
                <a:cs typeface="Arial"/>
                <a:sym typeface="Arial"/>
              </a:rPr>
              <a:t>Existe una partida presupuestaria para cubrir los costos del personal de limpieza y mantenimiento, la capacitación y los materiales fungibles de PCI y WASH (jabón, cloro, etc.) y todas las actividades que se enumeran en el protocolo mencionado</a:t>
            </a:r>
            <a:endParaRPr sz="2200" dirty="0"/>
          </a:p>
        </p:txBody>
      </p:sp>
      <p:sp>
        <p:nvSpPr>
          <p:cNvPr id="462" name="Google Shape;462;p36"/>
          <p:cNvSpPr txBox="1"/>
          <p:nvPr/>
        </p:nvSpPr>
        <p:spPr>
          <a:xfrm>
            <a:off x="6827277" y="5079174"/>
            <a:ext cx="5080779" cy="147728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i="1" dirty="0">
                <a:solidFill>
                  <a:schemeClr val="dk1"/>
                </a:solidFill>
                <a:latin typeface="Arial"/>
                <a:ea typeface="Arial"/>
                <a:cs typeface="Arial"/>
                <a:sym typeface="Arial"/>
              </a:rPr>
              <a:t>*Nota: Los indicadores relativos a la disponibilidad y calidad del suministro de agua, la gestión de los desechos y los recursos humanos también tienen que ver con el mantenimiento de la higiene de las manos</a:t>
            </a:r>
            <a:endParaRPr sz="1800" i="1" dirty="0">
              <a:solidFill>
                <a:schemeClr val="dk1"/>
              </a:solidFill>
              <a:latin typeface="Calibri"/>
              <a:ea typeface="Calibri"/>
              <a:cs typeface="Calibri"/>
              <a:sym typeface="Calibri"/>
            </a:endParaRPr>
          </a:p>
        </p:txBody>
      </p:sp>
      <p:grpSp>
        <p:nvGrpSpPr>
          <p:cNvPr id="463" name="Google Shape;463;p36"/>
          <p:cNvGrpSpPr/>
          <p:nvPr/>
        </p:nvGrpSpPr>
        <p:grpSpPr>
          <a:xfrm>
            <a:off x="0" y="1233744"/>
            <a:ext cx="11923135" cy="530247"/>
            <a:chOff x="0" y="1233744"/>
            <a:chExt cx="11923135" cy="530247"/>
          </a:xfrm>
        </p:grpSpPr>
        <p:pic>
          <p:nvPicPr>
            <p:cNvPr id="464" name="Google Shape;464;p36"/>
            <p:cNvPicPr preferRelativeResize="0"/>
            <p:nvPr/>
          </p:nvPicPr>
          <p:blipFill rotWithShape="1">
            <a:blip r:embed="rId5">
              <a:alphaModFix/>
            </a:blip>
            <a:srcRect/>
            <a:stretch/>
          </p:blipFill>
          <p:spPr>
            <a:xfrm>
              <a:off x="0" y="1233744"/>
              <a:ext cx="11923135" cy="530247"/>
            </a:xfrm>
            <a:prstGeom prst="rect">
              <a:avLst/>
            </a:prstGeom>
            <a:noFill/>
            <a:ln>
              <a:noFill/>
            </a:ln>
          </p:spPr>
        </p:pic>
        <p:sp>
          <p:nvSpPr>
            <p:cNvPr id="465" name="Google Shape;465;p36"/>
            <p:cNvSpPr txBox="1"/>
            <p:nvPr/>
          </p:nvSpPr>
          <p:spPr>
            <a:xfrm>
              <a:off x="36958" y="1279405"/>
              <a:ext cx="7680176"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lt1"/>
                  </a:solidFill>
                  <a:latin typeface="Arial"/>
                  <a:ea typeface="Arial"/>
                  <a:cs typeface="Arial"/>
                  <a:sym typeface="Arial"/>
                </a:rPr>
                <a:t>Indicadores relacionados con el WASH FIT que se evalúan*:</a:t>
              </a:r>
              <a:endParaRPr dirty="0"/>
            </a:p>
          </p:txBody>
        </p:sp>
      </p:grpSp>
      <p:grpSp>
        <p:nvGrpSpPr>
          <p:cNvPr id="466" name="Google Shape;466;p36"/>
          <p:cNvGrpSpPr/>
          <p:nvPr/>
        </p:nvGrpSpPr>
        <p:grpSpPr>
          <a:xfrm>
            <a:off x="367651" y="5164349"/>
            <a:ext cx="5517189" cy="1483225"/>
            <a:chOff x="367651" y="5164349"/>
            <a:chExt cx="5517189" cy="1483225"/>
          </a:xfrm>
        </p:grpSpPr>
        <p:pic>
          <p:nvPicPr>
            <p:cNvPr id="467" name="Google Shape;467;p36"/>
            <p:cNvPicPr preferRelativeResize="0"/>
            <p:nvPr/>
          </p:nvPicPr>
          <p:blipFill rotWithShape="1">
            <a:blip r:embed="rId6">
              <a:alphaModFix/>
            </a:blip>
            <a:srcRect/>
            <a:stretch/>
          </p:blipFill>
          <p:spPr>
            <a:xfrm>
              <a:off x="367651" y="5198225"/>
              <a:ext cx="1276904" cy="1392700"/>
            </a:xfrm>
            <a:prstGeom prst="rect">
              <a:avLst/>
            </a:prstGeom>
            <a:noFill/>
            <a:ln>
              <a:noFill/>
            </a:ln>
          </p:spPr>
        </p:pic>
        <p:pic>
          <p:nvPicPr>
            <p:cNvPr id="468" name="Google Shape;468;p36"/>
            <p:cNvPicPr preferRelativeResize="0"/>
            <p:nvPr/>
          </p:nvPicPr>
          <p:blipFill rotWithShape="1">
            <a:blip r:embed="rId7">
              <a:alphaModFix/>
            </a:blip>
            <a:srcRect/>
            <a:stretch/>
          </p:blipFill>
          <p:spPr>
            <a:xfrm>
              <a:off x="2849603" y="5221000"/>
              <a:ext cx="1211625" cy="1369926"/>
            </a:xfrm>
            <a:prstGeom prst="rect">
              <a:avLst/>
            </a:prstGeom>
            <a:noFill/>
            <a:ln w="12700" cap="flat" cmpd="sng">
              <a:solidFill>
                <a:srgbClr val="FFFFFF"/>
              </a:solidFill>
              <a:prstDash val="solid"/>
              <a:miter lim="800000"/>
              <a:headEnd type="none" w="sm" len="sm"/>
              <a:tailEnd type="none" w="sm" len="sm"/>
            </a:ln>
          </p:spPr>
        </p:pic>
        <p:pic>
          <p:nvPicPr>
            <p:cNvPr id="469" name="Google Shape;469;p36"/>
            <p:cNvPicPr preferRelativeResize="0"/>
            <p:nvPr/>
          </p:nvPicPr>
          <p:blipFill rotWithShape="1">
            <a:blip r:embed="rId8">
              <a:alphaModFix/>
            </a:blip>
            <a:srcRect l="59310" t="26162" r="8520" b="16216"/>
            <a:stretch/>
          </p:blipFill>
          <p:spPr>
            <a:xfrm>
              <a:off x="4559892" y="5164349"/>
              <a:ext cx="1324948" cy="1483225"/>
            </a:xfrm>
            <a:prstGeom prst="rect">
              <a:avLst/>
            </a:prstGeom>
            <a:noFill/>
            <a:ln>
              <a:noFill/>
            </a:ln>
          </p:spPr>
        </p:pic>
        <p:pic>
          <p:nvPicPr>
            <p:cNvPr id="470" name="Google Shape;470;p36" descr="C:\Users\terry\Documents\1. International\WHO\WHO SL Tasks\WHO Slides\Handwashing pictures\20150416_091630.jpg"/>
            <p:cNvPicPr preferRelativeResize="0"/>
            <p:nvPr/>
          </p:nvPicPr>
          <p:blipFill rotWithShape="1">
            <a:blip r:embed="rId9">
              <a:alphaModFix/>
            </a:blip>
            <a:srcRect/>
            <a:stretch/>
          </p:blipFill>
          <p:spPr>
            <a:xfrm>
              <a:off x="1763958" y="5220999"/>
              <a:ext cx="912081" cy="1369926"/>
            </a:xfrm>
            <a:prstGeom prst="rect">
              <a:avLst/>
            </a:prstGeom>
            <a:noFill/>
            <a:ln>
              <a:noFill/>
            </a:ln>
          </p:spPr>
        </p:pic>
        <p:sp>
          <p:nvSpPr>
            <p:cNvPr id="471" name="Google Shape;471;p36"/>
            <p:cNvSpPr/>
            <p:nvPr/>
          </p:nvSpPr>
          <p:spPr>
            <a:xfrm>
              <a:off x="4151546" y="5740893"/>
              <a:ext cx="396000" cy="351665"/>
            </a:xfrm>
            <a:prstGeom prst="stripedRightArrow">
              <a:avLst>
                <a:gd name="adj1" fmla="val 50000"/>
                <a:gd name="adj2" fmla="val 50000"/>
              </a:avLst>
            </a:prstGeom>
            <a:solidFill>
              <a:schemeClr val="accent1"/>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a:spLocks noGrp="1"/>
          </p:cNvSpPr>
          <p:nvPr>
            <p:ph type="ctrTitle"/>
          </p:nvPr>
        </p:nvSpPr>
        <p:spPr>
          <a:xfrm>
            <a:off x="838200" y="122446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a:t>HIGIENE DE LAS MANOS</a:t>
            </a:r>
            <a:endParaRPr/>
          </a:p>
        </p:txBody>
      </p:sp>
      <p:sp>
        <p:nvSpPr>
          <p:cNvPr id="139" name="Google Shape;139;p19"/>
          <p:cNvSpPr txBox="1">
            <a:spLocks noGrp="1"/>
          </p:cNvSpPr>
          <p:nvPr>
            <p:ph type="subTitle" idx="1"/>
          </p:nvPr>
        </p:nvSpPr>
        <p:spPr>
          <a:xfrm>
            <a:off x="838200" y="4496373"/>
            <a:ext cx="10515600" cy="1759461"/>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lt2"/>
              </a:buClr>
              <a:buSzPts val="2000"/>
              <a:buNone/>
            </a:pPr>
            <a:r>
              <a:rPr lang="es"/>
              <a:t>Añadir fecha y ubicación</a:t>
            </a:r>
            <a:endParaRPr/>
          </a:p>
        </p:txBody>
      </p:sp>
      <p:sp>
        <p:nvSpPr>
          <p:cNvPr id="140" name="Google Shape;140;p19"/>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a:t>
            </a:fld>
            <a:endParaRPr/>
          </a:p>
        </p:txBody>
      </p:sp>
      <p:sp>
        <p:nvSpPr>
          <p:cNvPr id="141" name="Google Shape;141;p19"/>
          <p:cNvSpPr txBox="1"/>
          <p:nvPr/>
        </p:nvSpPr>
        <p:spPr>
          <a:xfrm>
            <a:off x="1073102" y="3666901"/>
            <a:ext cx="10515600" cy="1759461"/>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chemeClr val="lt2"/>
              </a:buClr>
              <a:buSzPts val="3200"/>
              <a:buFont typeface="Arial"/>
              <a:buNone/>
            </a:pPr>
            <a:r>
              <a:rPr lang="es" sz="3200" b="1" i="0" u="none" strike="noStrike" cap="none">
                <a:solidFill>
                  <a:schemeClr val="lt2"/>
                </a:solidFill>
                <a:latin typeface="Arial"/>
                <a:ea typeface="Arial"/>
                <a:cs typeface="Arial"/>
                <a:sym typeface="Arial"/>
              </a:rPr>
              <a:t>Módulo técnico del WASH FIT</a:t>
            </a:r>
            <a:endParaRPr sz="3200" b="1" i="0" u="none" strike="noStrike" cap="none">
              <a:solidFill>
                <a:schemeClr val="lt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7"/>
          <p:cNvSpPr txBox="1">
            <a:spLocks noGrp="1"/>
          </p:cNvSpPr>
          <p:nvPr>
            <p:ph type="body" idx="2"/>
          </p:nvPr>
        </p:nvSpPr>
        <p:spPr>
          <a:xfrm>
            <a:off x="128338" y="79512"/>
            <a:ext cx="4827838" cy="635001"/>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2"/>
              </a:buClr>
              <a:buSzPts val="3200"/>
              <a:buNone/>
            </a:pPr>
            <a:r>
              <a:rPr lang="es" sz="3200"/>
              <a:t>Cambio sistémico</a:t>
            </a:r>
            <a:endParaRPr/>
          </a:p>
        </p:txBody>
      </p:sp>
      <p:sp>
        <p:nvSpPr>
          <p:cNvPr id="478" name="Google Shape;478;p37"/>
          <p:cNvSpPr/>
          <p:nvPr/>
        </p:nvSpPr>
        <p:spPr>
          <a:xfrm>
            <a:off x="0" y="733174"/>
            <a:ext cx="6822831" cy="430887"/>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200" b="1" dirty="0">
                <a:solidFill>
                  <a:srgbClr val="00A1DF"/>
                </a:solidFill>
                <a:latin typeface="Arial"/>
                <a:ea typeface="Arial"/>
                <a:cs typeface="Arial"/>
                <a:sym typeface="Arial"/>
              </a:rPr>
              <a:t>Cambio sistémico/Implantación: lecciones clave</a:t>
            </a:r>
            <a:endParaRPr sz="2200" dirty="0">
              <a:solidFill>
                <a:schemeClr val="dk1"/>
              </a:solidFill>
              <a:latin typeface="Arial"/>
              <a:ea typeface="Arial"/>
              <a:cs typeface="Arial"/>
              <a:sym typeface="Arial"/>
            </a:endParaRPr>
          </a:p>
        </p:txBody>
      </p:sp>
      <p:pic>
        <p:nvPicPr>
          <p:cNvPr id="479" name="Google Shape;479;p37"/>
          <p:cNvPicPr preferRelativeResize="0"/>
          <p:nvPr/>
        </p:nvPicPr>
        <p:blipFill rotWithShape="1">
          <a:blip r:embed="rId3">
            <a:alphaModFix/>
          </a:blip>
          <a:srcRect/>
          <a:stretch/>
        </p:blipFill>
        <p:spPr>
          <a:xfrm>
            <a:off x="9842453" y="87418"/>
            <a:ext cx="793833" cy="793833"/>
          </a:xfrm>
          <a:prstGeom prst="rect">
            <a:avLst/>
          </a:prstGeom>
          <a:noFill/>
          <a:ln>
            <a:noFill/>
          </a:ln>
        </p:spPr>
      </p:pic>
      <p:pic>
        <p:nvPicPr>
          <p:cNvPr id="480" name="Google Shape;480;p37"/>
          <p:cNvPicPr preferRelativeResize="0"/>
          <p:nvPr/>
        </p:nvPicPr>
        <p:blipFill rotWithShape="1">
          <a:blip r:embed="rId4">
            <a:alphaModFix/>
          </a:blip>
          <a:srcRect/>
          <a:stretch/>
        </p:blipFill>
        <p:spPr>
          <a:xfrm>
            <a:off x="10715123" y="79512"/>
            <a:ext cx="946309" cy="1135571"/>
          </a:xfrm>
          <a:prstGeom prst="rect">
            <a:avLst/>
          </a:prstGeom>
          <a:noFill/>
          <a:ln>
            <a:noFill/>
          </a:ln>
        </p:spPr>
      </p:pic>
      <p:pic>
        <p:nvPicPr>
          <p:cNvPr id="481" name="Google Shape;481;p37"/>
          <p:cNvPicPr preferRelativeResize="0"/>
          <p:nvPr/>
        </p:nvPicPr>
        <p:blipFill rotWithShape="1">
          <a:blip r:embed="rId5">
            <a:alphaModFix/>
          </a:blip>
          <a:srcRect/>
          <a:stretch/>
        </p:blipFill>
        <p:spPr>
          <a:xfrm>
            <a:off x="589386" y="1819019"/>
            <a:ext cx="2427008" cy="1892192"/>
          </a:xfrm>
          <a:prstGeom prst="rect">
            <a:avLst/>
          </a:prstGeom>
          <a:noFill/>
          <a:ln>
            <a:noFill/>
          </a:ln>
        </p:spPr>
      </p:pic>
      <p:pic>
        <p:nvPicPr>
          <p:cNvPr id="482" name="Google Shape;482;p37"/>
          <p:cNvPicPr preferRelativeResize="0"/>
          <p:nvPr/>
        </p:nvPicPr>
        <p:blipFill rotWithShape="1">
          <a:blip r:embed="rId6">
            <a:alphaModFix/>
          </a:blip>
          <a:srcRect/>
          <a:stretch/>
        </p:blipFill>
        <p:spPr>
          <a:xfrm>
            <a:off x="589386" y="3926890"/>
            <a:ext cx="2345290" cy="1930307"/>
          </a:xfrm>
          <a:prstGeom prst="rect">
            <a:avLst/>
          </a:prstGeom>
          <a:noFill/>
          <a:ln>
            <a:noFill/>
          </a:ln>
        </p:spPr>
      </p:pic>
      <p:sp>
        <p:nvSpPr>
          <p:cNvPr id="483" name="Google Shape;483;p37"/>
          <p:cNvSpPr txBox="1"/>
          <p:nvPr/>
        </p:nvSpPr>
        <p:spPr>
          <a:xfrm>
            <a:off x="3305559" y="1064195"/>
            <a:ext cx="8355873" cy="3827848"/>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s" sz="2400" b="1" dirty="0">
                <a:solidFill>
                  <a:schemeClr val="dk1"/>
                </a:solidFill>
                <a:latin typeface="Arial"/>
                <a:ea typeface="Arial"/>
                <a:cs typeface="Arial"/>
                <a:sym typeface="Arial"/>
              </a:rPr>
              <a:t>Formulen estas preguntas en el establecimiento donde se implanta el WASH FIT: </a:t>
            </a:r>
            <a:endParaRPr dirty="0"/>
          </a:p>
          <a:p>
            <a:pPr marL="252032" marR="0" lvl="0" indent="-252032" algn="l" rtl="0">
              <a:lnSpc>
                <a:spcPct val="90000"/>
              </a:lnSpc>
              <a:spcBef>
                <a:spcPts val="1103"/>
              </a:spcBef>
              <a:spcAft>
                <a:spcPts val="0"/>
              </a:spcAft>
              <a:buClr>
                <a:schemeClr val="dk1"/>
              </a:buClr>
              <a:buSzPts val="2400"/>
              <a:buFont typeface="Arial"/>
              <a:buChar char="•"/>
            </a:pPr>
            <a:r>
              <a:rPr lang="es" sz="2400" dirty="0">
                <a:solidFill>
                  <a:schemeClr val="dk1"/>
                </a:solidFill>
                <a:latin typeface="Arial"/>
                <a:ea typeface="Arial"/>
                <a:cs typeface="Arial"/>
                <a:sym typeface="Arial"/>
              </a:rPr>
              <a:t>¿El personal tiene lo necesario para limpiarse las manos con facilidad en todos los puntos de atención según la táctica de los cinco momentos? </a:t>
            </a:r>
            <a:endParaRPr dirty="0"/>
          </a:p>
          <a:p>
            <a:pPr marL="252032" marR="0" lvl="0" indent="-252032" algn="l" rtl="0">
              <a:lnSpc>
                <a:spcPct val="90000"/>
              </a:lnSpc>
              <a:spcBef>
                <a:spcPts val="1103"/>
              </a:spcBef>
              <a:spcAft>
                <a:spcPts val="0"/>
              </a:spcAft>
              <a:buClr>
                <a:schemeClr val="dk1"/>
              </a:buClr>
              <a:buSzPts val="2400"/>
              <a:buFont typeface="Arial"/>
              <a:buChar char="•"/>
            </a:pPr>
            <a:r>
              <a:rPr lang="es" sz="2400" dirty="0">
                <a:solidFill>
                  <a:schemeClr val="dk1"/>
                </a:solidFill>
                <a:latin typeface="Arial"/>
                <a:ea typeface="Arial"/>
                <a:cs typeface="Arial"/>
                <a:sym typeface="Arial"/>
              </a:rPr>
              <a:t>¿Se han implicado los líderes y directivos oportunos para garantizar un cambio sistémico que respalde la higiene de las manos? </a:t>
            </a:r>
            <a:endParaRPr dirty="0"/>
          </a:p>
          <a:p>
            <a:pPr marL="0" marR="0" lvl="0" indent="0" algn="l" rtl="0">
              <a:lnSpc>
                <a:spcPct val="90000"/>
              </a:lnSpc>
              <a:spcBef>
                <a:spcPts val="1103"/>
              </a:spcBef>
              <a:spcAft>
                <a:spcPts val="0"/>
              </a:spcAft>
              <a:buClr>
                <a:schemeClr val="dk1"/>
              </a:buClr>
              <a:buSzPts val="2400"/>
              <a:buFont typeface="Arial"/>
              <a:buNone/>
            </a:pPr>
            <a:r>
              <a:rPr lang="es" sz="2400" b="1" dirty="0">
                <a:solidFill>
                  <a:schemeClr val="dk1"/>
                </a:solidFill>
                <a:latin typeface="Arial"/>
                <a:ea typeface="Arial"/>
                <a:cs typeface="Arial"/>
                <a:sym typeface="Arial"/>
              </a:rPr>
              <a:t>Recuerden:</a:t>
            </a:r>
            <a:endParaRPr dirty="0"/>
          </a:p>
          <a:p>
            <a:pPr marL="285750" marR="0" lvl="0" indent="-285750" algn="l" rtl="0">
              <a:lnSpc>
                <a:spcPct val="90000"/>
              </a:lnSpc>
              <a:spcBef>
                <a:spcPts val="1103"/>
              </a:spcBef>
              <a:spcAft>
                <a:spcPts val="0"/>
              </a:spcAft>
              <a:buClr>
                <a:schemeClr val="dk1"/>
              </a:buClr>
              <a:buSzPts val="2400"/>
              <a:buFont typeface="Arial"/>
              <a:buChar char="•"/>
            </a:pPr>
            <a:r>
              <a:rPr lang="es" sz="2400" dirty="0">
                <a:solidFill>
                  <a:schemeClr val="dk1"/>
                </a:solidFill>
                <a:latin typeface="Arial"/>
                <a:ea typeface="Arial"/>
                <a:cs typeface="Arial"/>
                <a:sym typeface="Arial"/>
              </a:rPr>
              <a:t>Es necesario lavarse las manos con agua y jabón cuando la suciedad sea visible o hayan entrado en contacto con fluidos corporales</a:t>
            </a:r>
            <a:endParaRPr dirty="0"/>
          </a:p>
          <a:p>
            <a:pPr marL="285750" marR="0" lvl="0" indent="-285750" algn="l" rtl="0">
              <a:lnSpc>
                <a:spcPct val="90000"/>
              </a:lnSpc>
              <a:spcBef>
                <a:spcPts val="1103"/>
              </a:spcBef>
              <a:spcAft>
                <a:spcPts val="0"/>
              </a:spcAft>
              <a:buClr>
                <a:schemeClr val="dk1"/>
              </a:buClr>
              <a:buSzPts val="2400"/>
              <a:buFont typeface="Arial"/>
              <a:buChar char="•"/>
            </a:pPr>
            <a:r>
              <a:rPr lang="es" sz="2400" dirty="0">
                <a:solidFill>
                  <a:schemeClr val="dk1"/>
                </a:solidFill>
                <a:latin typeface="Arial"/>
                <a:ea typeface="Arial"/>
                <a:cs typeface="Arial"/>
                <a:sym typeface="Arial"/>
              </a:rPr>
              <a:t>En todas las demás circunstancias, desinfectarse con solución alcohólica es el método de referencia para la higiene de las manos</a:t>
            </a:r>
            <a:endParaRPr sz="2400" dirty="0">
              <a:solidFill>
                <a:schemeClr val="dk1"/>
              </a:solidFill>
              <a:latin typeface="Calibri"/>
              <a:ea typeface="Calibri"/>
              <a:cs typeface="Calibri"/>
              <a:sym typeface="Calibri"/>
            </a:endParaRPr>
          </a:p>
        </p:txBody>
      </p:sp>
      <p:sp>
        <p:nvSpPr>
          <p:cNvPr id="484" name="Google Shape;484;p37"/>
          <p:cNvSpPr txBox="1">
            <a:spLocks noGrp="1"/>
          </p:cNvSpPr>
          <p:nvPr>
            <p:ph type="sldNum" idx="12"/>
          </p:nvPr>
        </p:nvSpPr>
        <p:spPr>
          <a:xfrm>
            <a:off x="1" y="6395741"/>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21</a:t>
            </a:fld>
            <a:endParaRPr/>
          </a:p>
        </p:txBody>
      </p:sp>
      <p:sp>
        <p:nvSpPr>
          <p:cNvPr id="491" name="Google Shape;491;p38"/>
          <p:cNvSpPr txBox="1">
            <a:spLocks noGrp="1"/>
          </p:cNvSpPr>
          <p:nvPr>
            <p:ph type="body" idx="2"/>
          </p:nvPr>
        </p:nvSpPr>
        <p:spPr>
          <a:xfrm>
            <a:off x="252633" y="85608"/>
            <a:ext cx="4827838" cy="635001"/>
          </a:xfrm>
          <a:prstGeom prst="rect">
            <a:avLst/>
          </a:prstGeom>
          <a:noFill/>
          <a:ln>
            <a:noFill/>
          </a:ln>
        </p:spPr>
        <p:txBody>
          <a:bodyPr spcFirstLastPara="1" wrap="square" lIns="91425" tIns="45700" rIns="91425" bIns="45700" rtlCol="0" anchor="t" anchorCtr="0">
            <a:normAutofit fontScale="85000" lnSpcReduction="10000"/>
          </a:bodyPr>
          <a:lstStyle/>
          <a:p>
            <a:pPr marL="0" lvl="0" indent="0" algn="l" rtl="0">
              <a:lnSpc>
                <a:spcPct val="90000"/>
              </a:lnSpc>
              <a:spcBef>
                <a:spcPts val="0"/>
              </a:spcBef>
              <a:spcAft>
                <a:spcPts val="0"/>
              </a:spcAft>
              <a:buClr>
                <a:schemeClr val="lt2"/>
              </a:buClr>
              <a:buSzPts val="3200"/>
              <a:buNone/>
            </a:pPr>
            <a:r>
              <a:rPr lang="es" sz="3200" dirty="0"/>
              <a:t>Capacitación y educación</a:t>
            </a:r>
            <a:endParaRPr dirty="0"/>
          </a:p>
        </p:txBody>
      </p:sp>
      <p:sp>
        <p:nvSpPr>
          <p:cNvPr id="492" name="Google Shape;492;p38"/>
          <p:cNvSpPr/>
          <p:nvPr/>
        </p:nvSpPr>
        <p:spPr>
          <a:xfrm>
            <a:off x="128338" y="714513"/>
            <a:ext cx="6332752" cy="40011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000" b="1" dirty="0">
                <a:solidFill>
                  <a:srgbClr val="00A1DF"/>
                </a:solidFill>
                <a:latin typeface="Arial"/>
                <a:ea typeface="Arial"/>
                <a:cs typeface="Arial"/>
                <a:sym typeface="Arial"/>
              </a:rPr>
              <a:t>Capacitación y educación/Enseñanza y WASH FIT</a:t>
            </a:r>
            <a:endParaRPr sz="2000" dirty="0">
              <a:solidFill>
                <a:schemeClr val="dk1"/>
              </a:solidFill>
              <a:latin typeface="Arial"/>
              <a:ea typeface="Arial"/>
              <a:cs typeface="Arial"/>
              <a:sym typeface="Arial"/>
            </a:endParaRPr>
          </a:p>
        </p:txBody>
      </p:sp>
      <p:pic>
        <p:nvPicPr>
          <p:cNvPr id="493" name="Google Shape;493;p38"/>
          <p:cNvPicPr preferRelativeResize="0"/>
          <p:nvPr/>
        </p:nvPicPr>
        <p:blipFill rotWithShape="1">
          <a:blip r:embed="rId3">
            <a:alphaModFix/>
          </a:blip>
          <a:srcRect/>
          <a:stretch/>
        </p:blipFill>
        <p:spPr>
          <a:xfrm>
            <a:off x="10848787" y="120735"/>
            <a:ext cx="950545" cy="793833"/>
          </a:xfrm>
          <a:prstGeom prst="rect">
            <a:avLst/>
          </a:prstGeom>
          <a:noFill/>
          <a:ln>
            <a:noFill/>
          </a:ln>
        </p:spPr>
      </p:pic>
      <p:grpSp>
        <p:nvGrpSpPr>
          <p:cNvPr id="494" name="Google Shape;494;p38"/>
          <p:cNvGrpSpPr/>
          <p:nvPr/>
        </p:nvGrpSpPr>
        <p:grpSpPr>
          <a:xfrm>
            <a:off x="0" y="1233744"/>
            <a:ext cx="11923135" cy="530247"/>
            <a:chOff x="0" y="1233744"/>
            <a:chExt cx="11923135" cy="530247"/>
          </a:xfrm>
        </p:grpSpPr>
        <p:pic>
          <p:nvPicPr>
            <p:cNvPr id="495" name="Google Shape;495;p38"/>
            <p:cNvPicPr preferRelativeResize="0"/>
            <p:nvPr/>
          </p:nvPicPr>
          <p:blipFill rotWithShape="1">
            <a:blip r:embed="rId4">
              <a:alphaModFix/>
            </a:blip>
            <a:srcRect/>
            <a:stretch/>
          </p:blipFill>
          <p:spPr>
            <a:xfrm>
              <a:off x="0" y="1233744"/>
              <a:ext cx="11923135" cy="530247"/>
            </a:xfrm>
            <a:prstGeom prst="rect">
              <a:avLst/>
            </a:prstGeom>
            <a:noFill/>
            <a:ln>
              <a:noFill/>
            </a:ln>
          </p:spPr>
        </p:pic>
        <p:sp>
          <p:nvSpPr>
            <p:cNvPr id="496" name="Google Shape;496;p38"/>
            <p:cNvSpPr txBox="1"/>
            <p:nvPr/>
          </p:nvSpPr>
          <p:spPr>
            <a:xfrm>
              <a:off x="36958" y="1279405"/>
              <a:ext cx="6662421"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a:solidFill>
                    <a:schemeClr val="lt1"/>
                  </a:solidFill>
                  <a:latin typeface="Arial"/>
                  <a:ea typeface="Arial"/>
                  <a:cs typeface="Arial"/>
                  <a:sym typeface="Arial"/>
                </a:rPr>
                <a:t>Indicadores relacionados con el WASH FIT que se evalúan:</a:t>
              </a:r>
              <a:endParaRPr/>
            </a:p>
          </p:txBody>
        </p:sp>
      </p:grpSp>
      <p:sp>
        <p:nvSpPr>
          <p:cNvPr id="497" name="Google Shape;497;p38"/>
          <p:cNvSpPr txBox="1"/>
          <p:nvPr/>
        </p:nvSpPr>
        <p:spPr>
          <a:xfrm>
            <a:off x="158528" y="1877719"/>
            <a:ext cx="9843887" cy="1754286"/>
          </a:xfrm>
          <a:prstGeom prst="rect">
            <a:avLst/>
          </a:prstGeom>
          <a:noFill/>
          <a:ln>
            <a:noFill/>
          </a:ln>
        </p:spPr>
        <p:txBody>
          <a:bodyPr spcFirstLastPara="1" wrap="square" lIns="91425" tIns="45700" rIns="91425" bIns="45700" rtlCol="0" anchor="t" anchorCtr="0">
            <a:spAutoFit/>
          </a:bodyPr>
          <a:lstStyle/>
          <a:p>
            <a:pPr marL="342900" marR="0" lvl="0" indent="-342900" algn="l" rtl="0">
              <a:spcBef>
                <a:spcPts val="0"/>
              </a:spcBef>
              <a:spcAft>
                <a:spcPts val="0"/>
              </a:spcAft>
              <a:buClr>
                <a:schemeClr val="dk1"/>
              </a:buClr>
              <a:buSzPts val="2400"/>
              <a:buFont typeface="Arial"/>
              <a:buChar char="•"/>
            </a:pPr>
            <a:r>
              <a:rPr lang="es" sz="2200" dirty="0">
                <a:solidFill>
                  <a:schemeClr val="dk1"/>
                </a:solidFill>
                <a:latin typeface="Arial"/>
                <a:ea typeface="Arial"/>
                <a:cs typeface="Arial"/>
                <a:sym typeface="Arial"/>
              </a:rPr>
              <a:t>Todas las nuevas incorporaciones al personal auxiliar –sin olvidar a quienes manipulan los desechos y limpian– reciben la capacitación indicada en materia de WASH y PCI (que abarca la higiene de las manos) que se adapte a las funciones de su puesto y resulte adecuada</a:t>
            </a:r>
            <a:endParaRPr sz="22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p:txBody>
      </p:sp>
      <p:sp>
        <p:nvSpPr>
          <p:cNvPr id="498" name="Google Shape;498;p38"/>
          <p:cNvSpPr txBox="1"/>
          <p:nvPr/>
        </p:nvSpPr>
        <p:spPr>
          <a:xfrm>
            <a:off x="388025" y="3370381"/>
            <a:ext cx="9614389" cy="304698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dirty="0">
                <a:solidFill>
                  <a:schemeClr val="dk1"/>
                </a:solidFill>
                <a:latin typeface="Arial"/>
                <a:ea typeface="Arial"/>
                <a:cs typeface="Arial"/>
                <a:sym typeface="Arial"/>
              </a:rPr>
              <a:t>Preguntas que debemos plantearnos sobre si se cumplen las normas de capacitación y educación en materia de higiene de las manos:</a:t>
            </a:r>
            <a:endParaRPr dirty="0"/>
          </a:p>
          <a:p>
            <a:pPr marL="285750" marR="0" lvl="0" indent="-285750" algn="l" rtl="0">
              <a:spcBef>
                <a:spcPts val="0"/>
              </a:spcBef>
              <a:spcAft>
                <a:spcPts val="0"/>
              </a:spcAft>
              <a:buClr>
                <a:schemeClr val="dk1"/>
              </a:buClr>
              <a:buSzPts val="2400"/>
              <a:buFont typeface="Arial"/>
              <a:buChar char="•"/>
            </a:pPr>
            <a:r>
              <a:rPr lang="es" sz="2400" dirty="0">
                <a:solidFill>
                  <a:schemeClr val="dk1"/>
                </a:solidFill>
                <a:latin typeface="Arial"/>
                <a:ea typeface="Arial"/>
                <a:cs typeface="Arial"/>
                <a:sym typeface="Arial"/>
              </a:rPr>
              <a:t>¿Hay alguien que se dedique a comprobar que los programas vigentes de capacitación y educación incluyen las recomendaciones higiénicas correctas y más actualizadas?</a:t>
            </a:r>
            <a:endParaRPr dirty="0"/>
          </a:p>
          <a:p>
            <a:pPr marL="285750" marR="0" lvl="0" indent="-285750" algn="l" rtl="0">
              <a:spcBef>
                <a:spcPts val="0"/>
              </a:spcBef>
              <a:spcAft>
                <a:spcPts val="0"/>
              </a:spcAft>
              <a:buClr>
                <a:schemeClr val="dk1"/>
              </a:buClr>
              <a:buSzPts val="2400"/>
              <a:buFont typeface="Arial"/>
              <a:buChar char="•"/>
            </a:pPr>
            <a:r>
              <a:rPr lang="es" sz="2400" dirty="0">
                <a:solidFill>
                  <a:schemeClr val="dk1"/>
                </a:solidFill>
                <a:latin typeface="Arial"/>
                <a:ea typeface="Arial"/>
                <a:cs typeface="Arial"/>
                <a:sym typeface="Arial"/>
              </a:rPr>
              <a:t>¿Cabe la posibilidad de llevar a cabo una evaluación específica de las necesidades relativas a la capacitación?</a:t>
            </a:r>
            <a:endParaRPr sz="2400" dirty="0">
              <a:solidFill>
                <a:schemeClr val="dk1"/>
              </a:solidFill>
              <a:latin typeface="Arial"/>
              <a:ea typeface="Arial"/>
              <a:cs typeface="Arial"/>
              <a:sym typeface="Arial"/>
            </a:endParaRPr>
          </a:p>
          <a:p>
            <a:pPr marL="0" marR="0" lvl="0" indent="0" algn="l" rtl="0">
              <a:spcBef>
                <a:spcPts val="0"/>
              </a:spcBef>
              <a:spcAft>
                <a:spcPts val="0"/>
              </a:spcAft>
              <a:buNone/>
            </a:pPr>
            <a:endParaRPr sz="2400" dirty="0">
              <a:solidFill>
                <a:schemeClr val="dk1"/>
              </a:solidFill>
              <a:latin typeface="Arial"/>
              <a:ea typeface="Arial"/>
              <a:cs typeface="Arial"/>
              <a:sym typeface="Arial"/>
            </a:endParaRPr>
          </a:p>
        </p:txBody>
      </p:sp>
      <p:pic>
        <p:nvPicPr>
          <p:cNvPr id="499" name="Google Shape;499;p38"/>
          <p:cNvPicPr preferRelativeResize="0"/>
          <p:nvPr/>
        </p:nvPicPr>
        <p:blipFill rotWithShape="1">
          <a:blip r:embed="rId5">
            <a:alphaModFix/>
          </a:blip>
          <a:srcRect/>
          <a:stretch/>
        </p:blipFill>
        <p:spPr>
          <a:xfrm>
            <a:off x="10278649" y="1962195"/>
            <a:ext cx="1644486" cy="2225284"/>
          </a:xfrm>
          <a:prstGeom prst="rect">
            <a:avLst/>
          </a:prstGeom>
          <a:noFill/>
          <a:ln>
            <a:noFill/>
          </a:ln>
        </p:spPr>
      </p:pic>
      <p:pic>
        <p:nvPicPr>
          <p:cNvPr id="500" name="Google Shape;500;p38"/>
          <p:cNvPicPr preferRelativeResize="0"/>
          <p:nvPr/>
        </p:nvPicPr>
        <p:blipFill rotWithShape="1">
          <a:blip r:embed="rId6">
            <a:alphaModFix/>
          </a:blip>
          <a:srcRect/>
          <a:stretch/>
        </p:blipFill>
        <p:spPr>
          <a:xfrm>
            <a:off x="10278649" y="4267493"/>
            <a:ext cx="1644485" cy="2183579"/>
          </a:xfrm>
          <a:prstGeom prst="rect">
            <a:avLst/>
          </a:prstGeom>
          <a:noFill/>
          <a:ln>
            <a:noFill/>
          </a:ln>
        </p:spPr>
      </p:pic>
      <p:sp>
        <p:nvSpPr>
          <p:cNvPr id="501" name="Google Shape;501;p38"/>
          <p:cNvSpPr txBox="1"/>
          <p:nvPr/>
        </p:nvSpPr>
        <p:spPr>
          <a:xfrm>
            <a:off x="388025" y="6476970"/>
            <a:ext cx="6496572" cy="2616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100" u="sng" dirty="0">
                <a:solidFill>
                  <a:schemeClr val="hlink"/>
                </a:solidFill>
                <a:latin typeface="Arial"/>
                <a:ea typeface="Arial"/>
                <a:cs typeface="Arial"/>
                <a:sym typeface="Arial"/>
                <a:hlinkClick r:id="rId7"/>
              </a:rPr>
              <a:t>https://www.who.int/infection-prevention/tools/hand-hygiene/workplace_reminders/en/</a:t>
            </a:r>
            <a:r>
              <a:rPr lang="es" sz="1100" dirty="0">
                <a:solidFill>
                  <a:schemeClr val="dk1"/>
                </a:solidFill>
                <a:latin typeface="Arial"/>
                <a:ea typeface="Arial"/>
                <a:cs typeface="Arial"/>
                <a:sym typeface="Arial"/>
              </a:rPr>
              <a:t>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22</a:t>
            </a:fld>
            <a:endParaRPr/>
          </a:p>
        </p:txBody>
      </p:sp>
      <p:sp>
        <p:nvSpPr>
          <p:cNvPr id="508" name="Google Shape;508;p39"/>
          <p:cNvSpPr txBox="1">
            <a:spLocks noGrp="1"/>
          </p:cNvSpPr>
          <p:nvPr>
            <p:ph type="body" idx="2"/>
          </p:nvPr>
        </p:nvSpPr>
        <p:spPr>
          <a:xfrm>
            <a:off x="128337" y="79512"/>
            <a:ext cx="5388207" cy="635001"/>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2"/>
              </a:buClr>
              <a:buSzPts val="3200"/>
              <a:buNone/>
            </a:pPr>
            <a:r>
              <a:rPr lang="es" sz="3200" dirty="0"/>
              <a:t>Capacitación y educación</a:t>
            </a:r>
            <a:endParaRPr dirty="0"/>
          </a:p>
        </p:txBody>
      </p:sp>
      <p:sp>
        <p:nvSpPr>
          <p:cNvPr id="509" name="Google Shape;509;p39"/>
          <p:cNvSpPr/>
          <p:nvPr/>
        </p:nvSpPr>
        <p:spPr>
          <a:xfrm>
            <a:off x="0" y="745621"/>
            <a:ext cx="7543452" cy="40011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000" b="1" dirty="0">
                <a:solidFill>
                  <a:srgbClr val="00A1DF"/>
                </a:solidFill>
                <a:latin typeface="Arial"/>
                <a:ea typeface="Arial"/>
                <a:cs typeface="Arial"/>
                <a:sym typeface="Arial"/>
              </a:rPr>
              <a:t>Capacitación y educación/Enseñanza: lecciones clave</a:t>
            </a:r>
            <a:endParaRPr sz="2000" dirty="0">
              <a:solidFill>
                <a:schemeClr val="dk1"/>
              </a:solidFill>
              <a:latin typeface="Arial"/>
              <a:ea typeface="Arial"/>
              <a:cs typeface="Arial"/>
              <a:sym typeface="Arial"/>
            </a:endParaRPr>
          </a:p>
        </p:txBody>
      </p:sp>
      <p:pic>
        <p:nvPicPr>
          <p:cNvPr id="510" name="Google Shape;510;p39"/>
          <p:cNvPicPr preferRelativeResize="0"/>
          <p:nvPr/>
        </p:nvPicPr>
        <p:blipFill rotWithShape="1">
          <a:blip r:embed="rId3">
            <a:alphaModFix/>
          </a:blip>
          <a:srcRect/>
          <a:stretch/>
        </p:blipFill>
        <p:spPr>
          <a:xfrm>
            <a:off x="10848787" y="120735"/>
            <a:ext cx="950545" cy="793833"/>
          </a:xfrm>
          <a:prstGeom prst="rect">
            <a:avLst/>
          </a:prstGeom>
          <a:noFill/>
          <a:ln>
            <a:noFill/>
          </a:ln>
        </p:spPr>
      </p:pic>
      <p:pic>
        <p:nvPicPr>
          <p:cNvPr id="511" name="Google Shape;511;p39"/>
          <p:cNvPicPr preferRelativeResize="0"/>
          <p:nvPr/>
        </p:nvPicPr>
        <p:blipFill rotWithShape="1">
          <a:blip r:embed="rId4">
            <a:alphaModFix/>
          </a:blip>
          <a:srcRect/>
          <a:stretch/>
        </p:blipFill>
        <p:spPr>
          <a:xfrm>
            <a:off x="7543452" y="2160512"/>
            <a:ext cx="3857497" cy="2989986"/>
          </a:xfrm>
          <a:prstGeom prst="rect">
            <a:avLst/>
          </a:prstGeom>
          <a:noFill/>
          <a:ln>
            <a:noFill/>
          </a:ln>
        </p:spPr>
      </p:pic>
      <p:sp>
        <p:nvSpPr>
          <p:cNvPr id="512" name="Google Shape;512;p39"/>
          <p:cNvSpPr txBox="1"/>
          <p:nvPr/>
        </p:nvSpPr>
        <p:spPr>
          <a:xfrm>
            <a:off x="313854" y="1176839"/>
            <a:ext cx="7159259" cy="4980873"/>
          </a:xfrm>
          <a:prstGeom prst="rect">
            <a:avLst/>
          </a:prstGeom>
          <a:noFill/>
          <a:ln>
            <a:noFill/>
          </a:ln>
        </p:spPr>
        <p:txBody>
          <a:bodyPr spcFirstLastPara="1" wrap="square" lIns="91425" tIns="45700" rIns="91425" bIns="45700" rtlCol="0" anchor="t" anchorCtr="0">
            <a:noAutofit/>
          </a:bodyPr>
          <a:lstStyle/>
          <a:p>
            <a:pPr marL="252032" marR="0" lvl="0" indent="-252032" algn="l" rtl="0">
              <a:lnSpc>
                <a:spcPct val="90000"/>
              </a:lnSpc>
              <a:spcBef>
                <a:spcPts val="0"/>
              </a:spcBef>
              <a:spcAft>
                <a:spcPts val="0"/>
              </a:spcAft>
              <a:buClr>
                <a:schemeClr val="dk1"/>
              </a:buClr>
              <a:buSzPts val="2800"/>
              <a:buFont typeface="Arial"/>
              <a:buChar char="•"/>
            </a:pPr>
            <a:r>
              <a:rPr lang="es" sz="2800" b="1" dirty="0">
                <a:solidFill>
                  <a:schemeClr val="dk1"/>
                </a:solidFill>
                <a:latin typeface="Arial"/>
                <a:ea typeface="Arial"/>
                <a:cs typeface="Arial"/>
                <a:sym typeface="Arial"/>
              </a:rPr>
              <a:t>Formulen estas preguntas en el establecimiento donde se implanta el WASH FIT:</a:t>
            </a:r>
            <a:endParaRPr dirty="0"/>
          </a:p>
          <a:p>
            <a:pPr marL="756095" marR="0" lvl="1" indent="-252032" algn="l" rtl="0">
              <a:lnSpc>
                <a:spcPct val="90000"/>
              </a:lnSpc>
              <a:spcBef>
                <a:spcPts val="551"/>
              </a:spcBef>
              <a:spcAft>
                <a:spcPts val="0"/>
              </a:spcAft>
              <a:buClr>
                <a:schemeClr val="dk1"/>
              </a:buClr>
              <a:buSzPts val="2800"/>
              <a:buFont typeface="Arial"/>
              <a:buChar char="•"/>
            </a:pPr>
            <a:r>
              <a:rPr lang="es" sz="2800" b="0" i="0" u="none" strike="noStrike" cap="none" dirty="0">
                <a:solidFill>
                  <a:schemeClr val="dk1"/>
                </a:solidFill>
                <a:latin typeface="Arial"/>
                <a:ea typeface="Arial"/>
                <a:cs typeface="Arial"/>
                <a:sym typeface="Arial"/>
              </a:rPr>
              <a:t>¿Hay materiales o paquetes de capacitación actualizados, se han asignado las responsabilidades en cuanto a la instrucción y se ha creado un calendario escalonado?</a:t>
            </a:r>
            <a:endParaRPr dirty="0"/>
          </a:p>
          <a:p>
            <a:pPr marL="756095" marR="0" lvl="1" indent="-252032" algn="l" rtl="0">
              <a:lnSpc>
                <a:spcPct val="90000"/>
              </a:lnSpc>
              <a:spcBef>
                <a:spcPts val="551"/>
              </a:spcBef>
              <a:spcAft>
                <a:spcPts val="0"/>
              </a:spcAft>
              <a:buClr>
                <a:schemeClr val="dk1"/>
              </a:buClr>
              <a:buSzPts val="2800"/>
              <a:buFont typeface="Arial"/>
              <a:buChar char="•"/>
            </a:pPr>
            <a:r>
              <a:rPr lang="es" sz="2800" b="0" i="0" u="none" strike="noStrike" cap="none" dirty="0">
                <a:solidFill>
                  <a:schemeClr val="dk1"/>
                </a:solidFill>
                <a:latin typeface="Arial"/>
                <a:ea typeface="Arial"/>
                <a:cs typeface="Arial"/>
                <a:sym typeface="Arial"/>
              </a:rPr>
              <a:t>¿Todos los trabajadores sanitarios han recibido formación sobre los momentos y las técnicas adecuadas?</a:t>
            </a:r>
            <a:endParaRPr dirty="0"/>
          </a:p>
          <a:p>
            <a:pPr marL="756095" marR="0" lvl="1" indent="-252032" algn="l" rtl="0">
              <a:lnSpc>
                <a:spcPct val="90000"/>
              </a:lnSpc>
              <a:spcBef>
                <a:spcPts val="551"/>
              </a:spcBef>
              <a:spcAft>
                <a:spcPts val="0"/>
              </a:spcAft>
              <a:buClr>
                <a:schemeClr val="dk1"/>
              </a:buClr>
              <a:buSzPts val="2800"/>
              <a:buFont typeface="Arial"/>
              <a:buChar char="•"/>
            </a:pPr>
            <a:r>
              <a:rPr lang="es" sz="2800" b="0" i="0" u="none" strike="noStrike" cap="none" dirty="0">
                <a:solidFill>
                  <a:schemeClr val="dk1"/>
                </a:solidFill>
                <a:latin typeface="Arial"/>
                <a:ea typeface="Arial"/>
                <a:cs typeface="Arial"/>
                <a:sym typeface="Arial"/>
              </a:rPr>
              <a:t>¿Se han detectado carencias de conocimientos y prácticas?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0"/>
          <p:cNvSpPr txBox="1"/>
          <p:nvPr/>
        </p:nvSpPr>
        <p:spPr>
          <a:xfrm>
            <a:off x="422358" y="4500241"/>
            <a:ext cx="9032500" cy="193895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dk1"/>
                </a:solidFill>
                <a:latin typeface="Arial"/>
                <a:ea typeface="Arial"/>
                <a:cs typeface="Arial"/>
                <a:sym typeface="Arial"/>
              </a:rPr>
              <a:t>P.: ¿Cuáles son los </a:t>
            </a:r>
            <a:r>
              <a:rPr lang="es" sz="2000" b="1" dirty="0">
                <a:solidFill>
                  <a:schemeClr val="dk1"/>
                </a:solidFill>
                <a:latin typeface="Arial"/>
                <a:ea typeface="Arial"/>
                <a:cs typeface="Arial"/>
                <a:sym typeface="Arial"/>
              </a:rPr>
              <a:t>problemas más habituales en lo que respecta al seguimiento</a:t>
            </a:r>
            <a:r>
              <a:rPr lang="es" sz="2000" dirty="0">
                <a:solidFill>
                  <a:schemeClr val="dk1"/>
                </a:solidFill>
                <a:latin typeface="Arial"/>
                <a:ea typeface="Arial"/>
                <a:cs typeface="Arial"/>
                <a:sym typeface="Arial"/>
              </a:rPr>
              <a:t> del cumplimiento de las normas de higiene de las manos?</a:t>
            </a:r>
            <a:endParaRPr sz="2000" dirty="0"/>
          </a:p>
          <a:p>
            <a:pPr marL="457200" marR="0" lvl="0" indent="-457200" algn="l" rtl="0">
              <a:spcBef>
                <a:spcPts val="0"/>
              </a:spcBef>
              <a:spcAft>
                <a:spcPts val="0"/>
              </a:spcAft>
              <a:buClr>
                <a:schemeClr val="dk1"/>
              </a:buClr>
              <a:buSzPts val="2200"/>
              <a:buFont typeface="Calibri"/>
              <a:buAutoNum type="arabicPeriod"/>
            </a:pPr>
            <a:r>
              <a:rPr lang="es" sz="2000" dirty="0">
                <a:solidFill>
                  <a:schemeClr val="dk1"/>
                </a:solidFill>
                <a:latin typeface="Arial"/>
                <a:ea typeface="Arial"/>
                <a:cs typeface="Arial"/>
                <a:sym typeface="Arial"/>
              </a:rPr>
              <a:t>¿Cómo podrían resolverse?</a:t>
            </a:r>
            <a:endParaRPr sz="2000" dirty="0"/>
          </a:p>
          <a:p>
            <a:pPr marL="457200" marR="0" lvl="0" indent="-457200" algn="l" rtl="0">
              <a:spcBef>
                <a:spcPts val="0"/>
              </a:spcBef>
              <a:spcAft>
                <a:spcPts val="0"/>
              </a:spcAft>
              <a:buClr>
                <a:schemeClr val="dk1"/>
              </a:buClr>
              <a:buSzPts val="2200"/>
              <a:buFont typeface="Calibri"/>
              <a:buAutoNum type="arabicPeriod"/>
            </a:pPr>
            <a:r>
              <a:rPr lang="es" sz="2000" dirty="0">
                <a:solidFill>
                  <a:schemeClr val="dk1"/>
                </a:solidFill>
                <a:latin typeface="Arial"/>
                <a:ea typeface="Arial"/>
                <a:cs typeface="Arial"/>
                <a:sym typeface="Arial"/>
              </a:rPr>
              <a:t>¿Hay recursos fiables que el personal capacitado que se encarga del seguimiento pueda utilizar junto con las plantillas para facilitar la implantación? De no ser así, ¿qué harían para superar este escollo?</a:t>
            </a:r>
            <a:endParaRPr sz="2000" dirty="0"/>
          </a:p>
        </p:txBody>
      </p:sp>
      <p:sp>
        <p:nvSpPr>
          <p:cNvPr id="519" name="Google Shape;519;p4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23</a:t>
            </a:fld>
            <a:endParaRPr/>
          </a:p>
        </p:txBody>
      </p:sp>
      <p:sp>
        <p:nvSpPr>
          <p:cNvPr id="520" name="Google Shape;520;p40"/>
          <p:cNvSpPr txBox="1">
            <a:spLocks noGrp="1"/>
          </p:cNvSpPr>
          <p:nvPr>
            <p:ph type="body" idx="2"/>
          </p:nvPr>
        </p:nvSpPr>
        <p:spPr>
          <a:xfrm>
            <a:off x="38723" y="110737"/>
            <a:ext cx="5967662" cy="635001"/>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2"/>
              </a:buClr>
              <a:buSzPts val="3200"/>
              <a:buNone/>
            </a:pPr>
            <a:r>
              <a:rPr lang="es" sz="2800" dirty="0"/>
              <a:t>Seguimiento y observaciones</a:t>
            </a:r>
            <a:endParaRPr sz="2800" dirty="0"/>
          </a:p>
        </p:txBody>
      </p:sp>
      <p:sp>
        <p:nvSpPr>
          <p:cNvPr id="521" name="Google Shape;521;p40"/>
          <p:cNvSpPr/>
          <p:nvPr/>
        </p:nvSpPr>
        <p:spPr>
          <a:xfrm>
            <a:off x="0" y="714513"/>
            <a:ext cx="7596554" cy="40011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000" b="1" dirty="0">
                <a:solidFill>
                  <a:srgbClr val="00A1DF"/>
                </a:solidFill>
                <a:latin typeface="Arial"/>
                <a:ea typeface="Arial"/>
                <a:cs typeface="Arial"/>
                <a:sym typeface="Arial"/>
              </a:rPr>
              <a:t>Seguimiento y observaciones/Verificación y WASH FIT </a:t>
            </a:r>
            <a:endParaRPr sz="2000" dirty="0">
              <a:solidFill>
                <a:schemeClr val="dk1"/>
              </a:solidFill>
              <a:latin typeface="Arial"/>
              <a:ea typeface="Arial"/>
              <a:cs typeface="Arial"/>
              <a:sym typeface="Arial"/>
            </a:endParaRPr>
          </a:p>
        </p:txBody>
      </p:sp>
      <p:pic>
        <p:nvPicPr>
          <p:cNvPr id="522" name="Google Shape;522;p40"/>
          <p:cNvPicPr preferRelativeResize="0"/>
          <p:nvPr/>
        </p:nvPicPr>
        <p:blipFill rotWithShape="1">
          <a:blip r:embed="rId3">
            <a:alphaModFix/>
          </a:blip>
          <a:srcRect/>
          <a:stretch/>
        </p:blipFill>
        <p:spPr>
          <a:xfrm>
            <a:off x="11211360" y="83582"/>
            <a:ext cx="550780" cy="793832"/>
          </a:xfrm>
          <a:prstGeom prst="rect">
            <a:avLst/>
          </a:prstGeom>
          <a:noFill/>
          <a:ln>
            <a:noFill/>
          </a:ln>
        </p:spPr>
      </p:pic>
      <p:grpSp>
        <p:nvGrpSpPr>
          <p:cNvPr id="523" name="Google Shape;523;p40"/>
          <p:cNvGrpSpPr/>
          <p:nvPr/>
        </p:nvGrpSpPr>
        <p:grpSpPr>
          <a:xfrm>
            <a:off x="0" y="1233744"/>
            <a:ext cx="11923135" cy="530247"/>
            <a:chOff x="0" y="1233744"/>
            <a:chExt cx="11923135" cy="530247"/>
          </a:xfrm>
        </p:grpSpPr>
        <p:pic>
          <p:nvPicPr>
            <p:cNvPr id="524" name="Google Shape;524;p40"/>
            <p:cNvPicPr preferRelativeResize="0"/>
            <p:nvPr/>
          </p:nvPicPr>
          <p:blipFill rotWithShape="1">
            <a:blip r:embed="rId4">
              <a:alphaModFix/>
            </a:blip>
            <a:srcRect/>
            <a:stretch/>
          </p:blipFill>
          <p:spPr>
            <a:xfrm>
              <a:off x="0" y="1233744"/>
              <a:ext cx="11923135" cy="530247"/>
            </a:xfrm>
            <a:prstGeom prst="rect">
              <a:avLst/>
            </a:prstGeom>
            <a:noFill/>
            <a:ln>
              <a:noFill/>
            </a:ln>
          </p:spPr>
        </p:pic>
        <p:sp>
          <p:nvSpPr>
            <p:cNvPr id="525" name="Google Shape;525;p40"/>
            <p:cNvSpPr txBox="1"/>
            <p:nvPr/>
          </p:nvSpPr>
          <p:spPr>
            <a:xfrm>
              <a:off x="36958" y="1279405"/>
              <a:ext cx="8534286"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lt1"/>
                  </a:solidFill>
                  <a:latin typeface="Arial"/>
                  <a:ea typeface="Arial"/>
                  <a:cs typeface="Arial"/>
                  <a:sym typeface="Arial"/>
                </a:rPr>
                <a:t>Indicadores relacionados con el WASH FIT que se evalúan:</a:t>
              </a:r>
              <a:endParaRPr dirty="0"/>
            </a:p>
          </p:txBody>
        </p:sp>
      </p:grpSp>
      <p:sp>
        <p:nvSpPr>
          <p:cNvPr id="526" name="Google Shape;526;p40"/>
          <p:cNvSpPr txBox="1"/>
          <p:nvPr/>
        </p:nvSpPr>
        <p:spPr>
          <a:xfrm>
            <a:off x="241392" y="1820550"/>
            <a:ext cx="9231033" cy="1938992"/>
          </a:xfrm>
          <a:prstGeom prst="rect">
            <a:avLst/>
          </a:prstGeom>
          <a:noFill/>
          <a:ln>
            <a:noFill/>
          </a:ln>
        </p:spPr>
        <p:txBody>
          <a:bodyPr spcFirstLastPara="1" wrap="square" lIns="91425" tIns="45700" rIns="91425" bIns="45700" rtlCol="0" anchor="t" anchorCtr="0">
            <a:spAutoFit/>
          </a:bodyPr>
          <a:lstStyle/>
          <a:p>
            <a:pPr marL="342900" marR="0" lvl="0" indent="-342900" algn="l" rtl="0">
              <a:spcBef>
                <a:spcPts val="0"/>
              </a:spcBef>
              <a:spcAft>
                <a:spcPts val="0"/>
              </a:spcAft>
              <a:buClr>
                <a:schemeClr val="dk1"/>
              </a:buClr>
              <a:buSzPts val="2400"/>
              <a:buFont typeface="Arial"/>
              <a:buChar char="•"/>
            </a:pPr>
            <a:r>
              <a:rPr lang="es" sz="2400" b="1" dirty="0">
                <a:solidFill>
                  <a:schemeClr val="dk1"/>
                </a:solidFill>
                <a:latin typeface="Arial"/>
                <a:ea typeface="Arial"/>
                <a:cs typeface="Arial"/>
                <a:sym typeface="Arial"/>
              </a:rPr>
              <a:t>Avanzado: </a:t>
            </a:r>
            <a:r>
              <a:rPr lang="es" sz="2400" dirty="0">
                <a:solidFill>
                  <a:schemeClr val="dk1"/>
                </a:solidFill>
                <a:latin typeface="Arial"/>
                <a:ea typeface="Arial"/>
                <a:cs typeface="Arial"/>
                <a:sym typeface="Arial"/>
              </a:rPr>
              <a:t>Se llevan a cabo actividades al menos una vez al año para mejorar las prácticas de higiene de las manos</a:t>
            </a:r>
            <a:endParaRPr dirty="0"/>
          </a:p>
          <a:p>
            <a:pPr marL="342900" marR="0" lvl="0" indent="-342900" algn="l" rtl="0">
              <a:spcBef>
                <a:spcPts val="0"/>
              </a:spcBef>
              <a:spcAft>
                <a:spcPts val="0"/>
              </a:spcAft>
              <a:buClr>
                <a:schemeClr val="dk1"/>
              </a:buClr>
              <a:buSzPts val="2400"/>
              <a:buFont typeface="Arial"/>
              <a:buChar char="•"/>
            </a:pPr>
            <a:r>
              <a:rPr lang="es" sz="2400" b="1" dirty="0">
                <a:solidFill>
                  <a:schemeClr val="dk1"/>
                </a:solidFill>
                <a:latin typeface="Arial"/>
                <a:ea typeface="Arial"/>
                <a:cs typeface="Arial"/>
                <a:sym typeface="Arial"/>
              </a:rPr>
              <a:t>Avanzado: </a:t>
            </a:r>
            <a:r>
              <a:rPr lang="es" sz="2400" dirty="0">
                <a:solidFill>
                  <a:schemeClr val="dk1"/>
                </a:solidFill>
                <a:latin typeface="Arial"/>
                <a:ea typeface="Arial"/>
                <a:cs typeface="Arial"/>
                <a:sym typeface="Arial"/>
              </a:rPr>
              <a:t>Se llevan a cabo controles periódicos en cada sala para evaluar la disponibilidad de solución alcohólica, jabón, toallas de un solo uso y otros recursos para la higiene de las manos (al menos tres veces al mes)</a:t>
            </a:r>
            <a:endParaRPr dirty="0"/>
          </a:p>
        </p:txBody>
      </p:sp>
      <p:pic>
        <p:nvPicPr>
          <p:cNvPr id="527" name="Google Shape;527;p40"/>
          <p:cNvPicPr preferRelativeResize="0"/>
          <p:nvPr/>
        </p:nvPicPr>
        <p:blipFill rotWithShape="1">
          <a:blip r:embed="rId5">
            <a:alphaModFix/>
          </a:blip>
          <a:srcRect/>
          <a:stretch/>
        </p:blipFill>
        <p:spPr>
          <a:xfrm>
            <a:off x="9666857" y="1883112"/>
            <a:ext cx="2276231" cy="3034976"/>
          </a:xfrm>
          <a:prstGeom prst="rect">
            <a:avLst/>
          </a:prstGeom>
          <a:noFill/>
          <a:ln>
            <a:noFill/>
          </a:ln>
        </p:spPr>
      </p:pic>
      <p:pic>
        <p:nvPicPr>
          <p:cNvPr id="528" name="Google Shape;528;p40"/>
          <p:cNvPicPr preferRelativeResize="0"/>
          <p:nvPr/>
        </p:nvPicPr>
        <p:blipFill rotWithShape="1">
          <a:blip r:embed="rId6">
            <a:alphaModFix/>
          </a:blip>
          <a:srcRect/>
          <a:stretch/>
        </p:blipFill>
        <p:spPr>
          <a:xfrm>
            <a:off x="9701676" y="5307287"/>
            <a:ext cx="1509684" cy="13166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4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24</a:t>
            </a:fld>
            <a:endParaRPr/>
          </a:p>
        </p:txBody>
      </p:sp>
      <p:sp>
        <p:nvSpPr>
          <p:cNvPr id="535" name="Google Shape;535;p41"/>
          <p:cNvSpPr txBox="1">
            <a:spLocks noGrp="1"/>
          </p:cNvSpPr>
          <p:nvPr>
            <p:ph type="body" idx="2"/>
          </p:nvPr>
        </p:nvSpPr>
        <p:spPr>
          <a:xfrm>
            <a:off x="0" y="111347"/>
            <a:ext cx="5967662" cy="635001"/>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2"/>
              </a:buClr>
              <a:buSzPts val="3200"/>
              <a:buNone/>
            </a:pPr>
            <a:r>
              <a:rPr lang="es" sz="2800" dirty="0"/>
              <a:t>Seguimiento y observaciones</a:t>
            </a:r>
            <a:endParaRPr sz="2800" dirty="0"/>
          </a:p>
        </p:txBody>
      </p:sp>
      <p:sp>
        <p:nvSpPr>
          <p:cNvPr id="536" name="Google Shape;536;p41"/>
          <p:cNvSpPr/>
          <p:nvPr/>
        </p:nvSpPr>
        <p:spPr>
          <a:xfrm>
            <a:off x="0" y="714513"/>
            <a:ext cx="6863024" cy="369332"/>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1800" b="1" dirty="0">
                <a:solidFill>
                  <a:srgbClr val="00A1DF"/>
                </a:solidFill>
                <a:latin typeface="Arial"/>
                <a:ea typeface="Arial"/>
                <a:cs typeface="Arial"/>
                <a:sym typeface="Arial"/>
              </a:rPr>
              <a:t>Seguimiento y observaciones/Verificación: lecciones clave</a:t>
            </a:r>
            <a:endParaRPr sz="1800" dirty="0">
              <a:solidFill>
                <a:schemeClr val="dk1"/>
              </a:solidFill>
              <a:latin typeface="Arial"/>
              <a:ea typeface="Arial"/>
              <a:cs typeface="Arial"/>
              <a:sym typeface="Arial"/>
            </a:endParaRPr>
          </a:p>
        </p:txBody>
      </p:sp>
      <p:pic>
        <p:nvPicPr>
          <p:cNvPr id="537" name="Google Shape;537;p41"/>
          <p:cNvPicPr preferRelativeResize="0"/>
          <p:nvPr/>
        </p:nvPicPr>
        <p:blipFill rotWithShape="1">
          <a:blip r:embed="rId3">
            <a:alphaModFix/>
          </a:blip>
          <a:srcRect/>
          <a:stretch/>
        </p:blipFill>
        <p:spPr>
          <a:xfrm>
            <a:off x="11211360" y="83582"/>
            <a:ext cx="550780" cy="793832"/>
          </a:xfrm>
          <a:prstGeom prst="rect">
            <a:avLst/>
          </a:prstGeom>
          <a:noFill/>
          <a:ln>
            <a:noFill/>
          </a:ln>
        </p:spPr>
      </p:pic>
      <p:pic>
        <p:nvPicPr>
          <p:cNvPr id="538" name="Google Shape;538;p41"/>
          <p:cNvPicPr preferRelativeResize="0"/>
          <p:nvPr/>
        </p:nvPicPr>
        <p:blipFill rotWithShape="1">
          <a:blip r:embed="rId4">
            <a:alphaModFix/>
          </a:blip>
          <a:srcRect/>
          <a:stretch/>
        </p:blipFill>
        <p:spPr>
          <a:xfrm>
            <a:off x="9579456" y="1854198"/>
            <a:ext cx="2331974" cy="3297237"/>
          </a:xfrm>
          <a:prstGeom prst="rect">
            <a:avLst/>
          </a:prstGeom>
          <a:noFill/>
          <a:ln>
            <a:noFill/>
          </a:ln>
        </p:spPr>
      </p:pic>
      <p:sp>
        <p:nvSpPr>
          <p:cNvPr id="539" name="Google Shape;539;p41"/>
          <p:cNvSpPr txBox="1"/>
          <p:nvPr/>
        </p:nvSpPr>
        <p:spPr>
          <a:xfrm>
            <a:off x="485665" y="1208737"/>
            <a:ext cx="8900829" cy="4811533"/>
          </a:xfrm>
          <a:prstGeom prst="rect">
            <a:avLst/>
          </a:prstGeom>
          <a:noFill/>
          <a:ln>
            <a:noFill/>
          </a:ln>
        </p:spPr>
        <p:txBody>
          <a:bodyPr spcFirstLastPara="1" wrap="square" lIns="91425" tIns="45700" rIns="91425" bIns="45700" rtlCol="0" anchor="t" anchorCtr="0">
            <a:spAutoFit/>
          </a:bodyPr>
          <a:lstStyle/>
          <a:p>
            <a:pPr marL="0" marR="0" lvl="0" indent="0" algn="l" rtl="0">
              <a:lnSpc>
                <a:spcPct val="90000"/>
              </a:lnSpc>
              <a:spcBef>
                <a:spcPts val="0"/>
              </a:spcBef>
              <a:spcAft>
                <a:spcPts val="0"/>
              </a:spcAft>
              <a:buClr>
                <a:schemeClr val="dk1"/>
              </a:buClr>
              <a:buSzPts val="2400"/>
              <a:buFont typeface="Arial"/>
              <a:buNone/>
            </a:pPr>
            <a:r>
              <a:rPr lang="es" sz="2000" b="1" dirty="0">
                <a:solidFill>
                  <a:schemeClr val="dk1"/>
                </a:solidFill>
                <a:latin typeface="Arial"/>
                <a:ea typeface="Arial"/>
                <a:cs typeface="Arial"/>
                <a:sym typeface="Arial"/>
              </a:rPr>
              <a:t>Formulen estas preguntas en el establecimiento donde se implanta el WASH FIT:</a:t>
            </a:r>
            <a:endParaRPr sz="2000" dirty="0"/>
          </a:p>
          <a:p>
            <a:pPr marL="315039" marR="0" lvl="1" indent="-315039" algn="l" rtl="0">
              <a:lnSpc>
                <a:spcPct val="90000"/>
              </a:lnSpc>
              <a:spcBef>
                <a:spcPts val="1103"/>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¿El establecimiento cuenta con personal capacitado que se encarga de hacer un seguimiento de los recursos para la higiene de las manos y de que los trabajadores sanitarios cumplan estas normas? Esto incluye el uso de herramientas fiables y recursos humanos dedicados a esta tarea con sus correspondientes funciones</a:t>
            </a:r>
            <a:endParaRPr sz="2000" dirty="0"/>
          </a:p>
          <a:p>
            <a:pPr marL="315039" marR="0" lvl="1" indent="-315039" algn="l" rtl="0">
              <a:lnSpc>
                <a:spcPct val="90000"/>
              </a:lnSpc>
              <a:spcBef>
                <a:spcPts val="1103"/>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¿El establecimiento hace un seguimiento de los conocimientos y opiniones de una gama de trabajadores sanitarios sobre la higiene de las manos?</a:t>
            </a:r>
            <a:endParaRPr sz="2000" dirty="0"/>
          </a:p>
          <a:p>
            <a:pPr marL="315039" marR="0" lvl="1" indent="-315039" algn="l" rtl="0">
              <a:lnSpc>
                <a:spcPct val="90000"/>
              </a:lnSpc>
              <a:spcBef>
                <a:spcPts val="1103"/>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¿Cómo se proporcionan observaciones destinadas a respaldar las mejoras? ¿Cómo sabrá el establecimiento si se ha introducido una mejora (es decir, la frecuencia del seguimiento y las observaciones)?</a:t>
            </a:r>
            <a:endParaRPr sz="2000" dirty="0"/>
          </a:p>
          <a:p>
            <a:pPr marL="315039" marR="0" lvl="1" indent="-315039" algn="l" rtl="0">
              <a:lnSpc>
                <a:spcPct val="90000"/>
              </a:lnSpc>
              <a:spcBef>
                <a:spcPts val="1103"/>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¿Se hace un seguimiento de todos los elementos de la estrategia multimodal, se han colocado recordatorios, etc.?</a:t>
            </a:r>
            <a:endParaRP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25</a:t>
            </a:fld>
            <a:endParaRPr/>
          </a:p>
        </p:txBody>
      </p:sp>
      <p:sp>
        <p:nvSpPr>
          <p:cNvPr id="546" name="Google Shape;546;p42"/>
          <p:cNvSpPr txBox="1">
            <a:spLocks noGrp="1"/>
          </p:cNvSpPr>
          <p:nvPr>
            <p:ph type="body" idx="2"/>
          </p:nvPr>
        </p:nvSpPr>
        <p:spPr>
          <a:xfrm>
            <a:off x="128337" y="79512"/>
            <a:ext cx="5967663" cy="63500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2"/>
              </a:buClr>
              <a:buSzPts val="2600"/>
              <a:buNone/>
            </a:pPr>
            <a:r>
              <a:rPr lang="es" sz="2400" dirty="0"/>
              <a:t>Recordatorios y comunicaciones</a:t>
            </a:r>
            <a:endParaRPr sz="2400" dirty="0"/>
          </a:p>
        </p:txBody>
      </p:sp>
      <p:sp>
        <p:nvSpPr>
          <p:cNvPr id="547" name="Google Shape;547;p42"/>
          <p:cNvSpPr/>
          <p:nvPr/>
        </p:nvSpPr>
        <p:spPr>
          <a:xfrm>
            <a:off x="0" y="714513"/>
            <a:ext cx="9385160" cy="40011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000" b="1" dirty="0">
                <a:solidFill>
                  <a:srgbClr val="00A1DF"/>
                </a:solidFill>
                <a:latin typeface="Arial"/>
                <a:ea typeface="Arial"/>
                <a:cs typeface="Arial"/>
                <a:sym typeface="Arial"/>
              </a:rPr>
              <a:t>Recordatorios y comunicaciones/Promoción y WASH FIT</a:t>
            </a:r>
            <a:endParaRPr sz="2000" dirty="0">
              <a:solidFill>
                <a:schemeClr val="dk1"/>
              </a:solidFill>
              <a:latin typeface="Arial"/>
              <a:ea typeface="Arial"/>
              <a:cs typeface="Arial"/>
              <a:sym typeface="Arial"/>
            </a:endParaRPr>
          </a:p>
        </p:txBody>
      </p:sp>
      <p:pic>
        <p:nvPicPr>
          <p:cNvPr id="548" name="Google Shape;548;p42"/>
          <p:cNvPicPr preferRelativeResize="0"/>
          <p:nvPr/>
        </p:nvPicPr>
        <p:blipFill rotWithShape="1">
          <a:blip r:embed="rId3">
            <a:alphaModFix/>
          </a:blip>
          <a:srcRect/>
          <a:stretch/>
        </p:blipFill>
        <p:spPr>
          <a:xfrm>
            <a:off x="10881943" y="79512"/>
            <a:ext cx="904512" cy="793833"/>
          </a:xfrm>
          <a:prstGeom prst="rect">
            <a:avLst/>
          </a:prstGeom>
          <a:noFill/>
          <a:ln>
            <a:noFill/>
          </a:ln>
        </p:spPr>
      </p:pic>
      <p:grpSp>
        <p:nvGrpSpPr>
          <p:cNvPr id="549" name="Google Shape;549;p42"/>
          <p:cNvGrpSpPr/>
          <p:nvPr/>
        </p:nvGrpSpPr>
        <p:grpSpPr>
          <a:xfrm>
            <a:off x="0" y="1233744"/>
            <a:ext cx="11923135" cy="530247"/>
            <a:chOff x="0" y="1233744"/>
            <a:chExt cx="11923135" cy="530247"/>
          </a:xfrm>
        </p:grpSpPr>
        <p:pic>
          <p:nvPicPr>
            <p:cNvPr id="550" name="Google Shape;550;p42"/>
            <p:cNvPicPr preferRelativeResize="0"/>
            <p:nvPr/>
          </p:nvPicPr>
          <p:blipFill rotWithShape="1">
            <a:blip r:embed="rId4">
              <a:alphaModFix/>
            </a:blip>
            <a:srcRect/>
            <a:stretch/>
          </p:blipFill>
          <p:spPr>
            <a:xfrm>
              <a:off x="0" y="1233744"/>
              <a:ext cx="11923135" cy="530247"/>
            </a:xfrm>
            <a:prstGeom prst="rect">
              <a:avLst/>
            </a:prstGeom>
            <a:noFill/>
            <a:ln>
              <a:noFill/>
            </a:ln>
          </p:spPr>
        </p:pic>
        <p:sp>
          <p:nvSpPr>
            <p:cNvPr id="551" name="Google Shape;551;p42"/>
            <p:cNvSpPr txBox="1"/>
            <p:nvPr/>
          </p:nvSpPr>
          <p:spPr>
            <a:xfrm>
              <a:off x="36958" y="1279405"/>
              <a:ext cx="9076897"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lt1"/>
                  </a:solidFill>
                  <a:latin typeface="Arial"/>
                  <a:ea typeface="Arial"/>
                  <a:cs typeface="Arial"/>
                  <a:sym typeface="Arial"/>
                </a:rPr>
                <a:t>Indicadores relacionados con el WASH FIT que se evalúan:</a:t>
              </a:r>
              <a:endParaRPr dirty="0"/>
            </a:p>
          </p:txBody>
        </p:sp>
      </p:grpSp>
      <p:sp>
        <p:nvSpPr>
          <p:cNvPr id="552" name="Google Shape;552;p42"/>
          <p:cNvSpPr txBox="1"/>
          <p:nvPr/>
        </p:nvSpPr>
        <p:spPr>
          <a:xfrm>
            <a:off x="427839" y="1889486"/>
            <a:ext cx="11358616" cy="76944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200" b="1" dirty="0">
                <a:solidFill>
                  <a:schemeClr val="dk1"/>
                </a:solidFill>
                <a:latin typeface="Arial"/>
                <a:ea typeface="Arial"/>
                <a:cs typeface="Arial"/>
                <a:sym typeface="Arial"/>
              </a:rPr>
              <a:t>Básico: </a:t>
            </a:r>
            <a:r>
              <a:rPr lang="es" sz="2200" dirty="0">
                <a:solidFill>
                  <a:schemeClr val="dk1"/>
                </a:solidFill>
                <a:latin typeface="Arial"/>
                <a:ea typeface="Arial"/>
                <a:cs typeface="Arial"/>
                <a:sym typeface="Arial"/>
              </a:rPr>
              <a:t>Los materiales publicitarios de la higiene de las manos están expuestos en todos los pabellones y salas de tratamiento, saltan a la vista y se entienden claramente </a:t>
            </a:r>
            <a:endParaRPr dirty="0"/>
          </a:p>
        </p:txBody>
      </p:sp>
      <p:grpSp>
        <p:nvGrpSpPr>
          <p:cNvPr id="553" name="Google Shape;553;p42"/>
          <p:cNvGrpSpPr/>
          <p:nvPr/>
        </p:nvGrpSpPr>
        <p:grpSpPr>
          <a:xfrm>
            <a:off x="746971" y="2821744"/>
            <a:ext cx="9971354" cy="2054270"/>
            <a:chOff x="626986" y="3169138"/>
            <a:chExt cx="9971354" cy="2054270"/>
          </a:xfrm>
        </p:grpSpPr>
        <p:pic>
          <p:nvPicPr>
            <p:cNvPr id="554" name="Google Shape;554;p42"/>
            <p:cNvPicPr preferRelativeResize="0"/>
            <p:nvPr/>
          </p:nvPicPr>
          <p:blipFill rotWithShape="1">
            <a:blip r:embed="rId5">
              <a:alphaModFix/>
            </a:blip>
            <a:srcRect/>
            <a:stretch/>
          </p:blipFill>
          <p:spPr>
            <a:xfrm>
              <a:off x="2760978" y="3192341"/>
              <a:ext cx="1432614" cy="1996706"/>
            </a:xfrm>
            <a:prstGeom prst="rect">
              <a:avLst/>
            </a:prstGeom>
            <a:noFill/>
            <a:ln>
              <a:noFill/>
            </a:ln>
          </p:spPr>
        </p:pic>
        <p:pic>
          <p:nvPicPr>
            <p:cNvPr id="555" name="Google Shape;555;p42"/>
            <p:cNvPicPr preferRelativeResize="0"/>
            <p:nvPr/>
          </p:nvPicPr>
          <p:blipFill rotWithShape="1">
            <a:blip r:embed="rId6">
              <a:alphaModFix/>
            </a:blip>
            <a:srcRect/>
            <a:stretch/>
          </p:blipFill>
          <p:spPr>
            <a:xfrm>
              <a:off x="7577594" y="3278140"/>
              <a:ext cx="3020746" cy="1860072"/>
            </a:xfrm>
            <a:prstGeom prst="rect">
              <a:avLst/>
            </a:prstGeom>
            <a:noFill/>
            <a:ln>
              <a:noFill/>
            </a:ln>
          </p:spPr>
        </p:pic>
        <p:pic>
          <p:nvPicPr>
            <p:cNvPr id="556" name="Google Shape;556;p42"/>
            <p:cNvPicPr preferRelativeResize="0"/>
            <p:nvPr/>
          </p:nvPicPr>
          <p:blipFill rotWithShape="1">
            <a:blip r:embed="rId7">
              <a:alphaModFix/>
            </a:blip>
            <a:srcRect/>
            <a:stretch/>
          </p:blipFill>
          <p:spPr>
            <a:xfrm>
              <a:off x="4509851" y="3278140"/>
              <a:ext cx="2918773" cy="1860072"/>
            </a:xfrm>
            <a:prstGeom prst="rect">
              <a:avLst/>
            </a:prstGeom>
            <a:noFill/>
            <a:ln>
              <a:noFill/>
            </a:ln>
          </p:spPr>
        </p:pic>
        <p:pic>
          <p:nvPicPr>
            <p:cNvPr id="557" name="Google Shape;557;p42"/>
            <p:cNvPicPr preferRelativeResize="0"/>
            <p:nvPr/>
          </p:nvPicPr>
          <p:blipFill rotWithShape="1">
            <a:blip r:embed="rId8">
              <a:alphaModFix/>
            </a:blip>
            <a:srcRect l="6432" t="6779" r="10379" b="22711"/>
            <a:stretch/>
          </p:blipFill>
          <p:spPr>
            <a:xfrm>
              <a:off x="626986" y="3169138"/>
              <a:ext cx="1817733" cy="2054270"/>
            </a:xfrm>
            <a:prstGeom prst="rect">
              <a:avLst/>
            </a:prstGeom>
            <a:noFill/>
            <a:ln>
              <a:noFill/>
            </a:ln>
          </p:spPr>
        </p:pic>
      </p:grpSp>
      <p:sp>
        <p:nvSpPr>
          <p:cNvPr id="558" name="Google Shape;558;p42"/>
          <p:cNvSpPr txBox="1"/>
          <p:nvPr/>
        </p:nvSpPr>
        <p:spPr>
          <a:xfrm>
            <a:off x="746971" y="5102820"/>
            <a:ext cx="10378181" cy="1076015"/>
          </a:xfrm>
          <a:prstGeom prst="rect">
            <a:avLst/>
          </a:prstGeom>
          <a:noFill/>
          <a:ln>
            <a:noFill/>
          </a:ln>
        </p:spPr>
        <p:txBody>
          <a:bodyPr spcFirstLastPara="1" wrap="square" lIns="91425" tIns="45700" rIns="91425" bIns="45700" rtlCol="0" anchor="t" anchorCtr="0">
            <a:noAutofit/>
          </a:bodyPr>
          <a:lstStyle/>
          <a:p>
            <a:pPr marL="0" marR="0" lvl="0" indent="0" algn="l" rtl="0">
              <a:lnSpc>
                <a:spcPct val="110000"/>
              </a:lnSpc>
              <a:spcBef>
                <a:spcPts val="0"/>
              </a:spcBef>
              <a:spcAft>
                <a:spcPts val="0"/>
              </a:spcAft>
              <a:buClr>
                <a:schemeClr val="dk1"/>
              </a:buClr>
              <a:buSzPts val="2400"/>
              <a:buFont typeface="Arial"/>
              <a:buNone/>
            </a:pPr>
            <a:r>
              <a:rPr lang="es" sz="2400" b="1" i="0">
                <a:solidFill>
                  <a:schemeClr val="dk1"/>
                </a:solidFill>
                <a:latin typeface="Arial"/>
                <a:ea typeface="Arial"/>
                <a:cs typeface="Arial"/>
                <a:sym typeface="Arial"/>
              </a:rPr>
              <a:t>Recuerden: </a:t>
            </a:r>
            <a:endParaRPr/>
          </a:p>
          <a:p>
            <a:pPr marL="228600" marR="0" lvl="0" indent="-228600" algn="l" rtl="0">
              <a:lnSpc>
                <a:spcPct val="110000"/>
              </a:lnSpc>
              <a:spcBef>
                <a:spcPts val="0"/>
              </a:spcBef>
              <a:spcAft>
                <a:spcPts val="0"/>
              </a:spcAft>
              <a:buClr>
                <a:schemeClr val="dk1"/>
              </a:buClr>
              <a:buSzPts val="2400"/>
              <a:buFont typeface="Arial"/>
              <a:buChar char="•"/>
            </a:pPr>
            <a:r>
              <a:rPr lang="es" sz="2400" b="0" i="0">
                <a:solidFill>
                  <a:schemeClr val="dk1"/>
                </a:solidFill>
                <a:latin typeface="Arial"/>
                <a:ea typeface="Arial"/>
                <a:cs typeface="Arial"/>
                <a:sym typeface="Arial"/>
              </a:rPr>
              <a:t>No solo los carteles son materiales publicitarios</a:t>
            </a:r>
            <a:endParaRPr/>
          </a:p>
          <a:p>
            <a:pPr marL="228600" marR="0" lvl="0" indent="-228600" algn="l" rtl="0">
              <a:lnSpc>
                <a:spcPct val="110000"/>
              </a:lnSpc>
              <a:spcBef>
                <a:spcPts val="0"/>
              </a:spcBef>
              <a:spcAft>
                <a:spcPts val="0"/>
              </a:spcAft>
              <a:buClr>
                <a:schemeClr val="dk1"/>
              </a:buClr>
              <a:buSzPts val="2400"/>
              <a:buFont typeface="Arial"/>
              <a:buChar char="•"/>
            </a:pPr>
            <a:r>
              <a:rPr lang="es" sz="2400" b="0" i="0">
                <a:solidFill>
                  <a:schemeClr val="dk1"/>
                </a:solidFill>
                <a:latin typeface="Arial"/>
                <a:ea typeface="Arial"/>
                <a:cs typeface="Arial"/>
                <a:sym typeface="Arial"/>
              </a:rPr>
              <a:t>Si se opta por colocar carteles, es necesario cambiarlos periódicamente para que no pierdan efecto</a:t>
            </a:r>
            <a:endParaRPr sz="2400" b="0" i="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26</a:t>
            </a:fld>
            <a:endParaRPr/>
          </a:p>
        </p:txBody>
      </p:sp>
      <p:sp>
        <p:nvSpPr>
          <p:cNvPr id="565" name="Google Shape;565;p43"/>
          <p:cNvSpPr txBox="1">
            <a:spLocks noGrp="1"/>
          </p:cNvSpPr>
          <p:nvPr>
            <p:ph type="body" idx="2"/>
          </p:nvPr>
        </p:nvSpPr>
        <p:spPr>
          <a:xfrm>
            <a:off x="128337" y="79512"/>
            <a:ext cx="5508788" cy="63500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2"/>
              </a:buClr>
              <a:buSzPts val="2600"/>
              <a:buNone/>
            </a:pPr>
            <a:r>
              <a:rPr lang="es" sz="2400" dirty="0"/>
              <a:t>Recordatorios y comunicaciones</a:t>
            </a:r>
            <a:endParaRPr sz="2400" dirty="0"/>
          </a:p>
        </p:txBody>
      </p:sp>
      <p:sp>
        <p:nvSpPr>
          <p:cNvPr id="566" name="Google Shape;566;p43"/>
          <p:cNvSpPr/>
          <p:nvPr/>
        </p:nvSpPr>
        <p:spPr>
          <a:xfrm>
            <a:off x="0" y="714513"/>
            <a:ext cx="7063991" cy="369332"/>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1800" b="1" dirty="0">
                <a:solidFill>
                  <a:srgbClr val="00A1DF"/>
                </a:solidFill>
                <a:latin typeface="Arial"/>
                <a:ea typeface="Arial"/>
                <a:cs typeface="Arial"/>
                <a:sym typeface="Arial"/>
              </a:rPr>
              <a:t>Recordatorio y comunicaciones/Promoción: lecciones clave</a:t>
            </a:r>
            <a:endParaRPr sz="1800" dirty="0">
              <a:solidFill>
                <a:schemeClr val="dk1"/>
              </a:solidFill>
              <a:latin typeface="Arial"/>
              <a:ea typeface="Arial"/>
              <a:cs typeface="Arial"/>
              <a:sym typeface="Arial"/>
            </a:endParaRPr>
          </a:p>
        </p:txBody>
      </p:sp>
      <p:pic>
        <p:nvPicPr>
          <p:cNvPr id="567" name="Google Shape;567;p43"/>
          <p:cNvPicPr preferRelativeResize="0"/>
          <p:nvPr/>
        </p:nvPicPr>
        <p:blipFill rotWithShape="1">
          <a:blip r:embed="rId3">
            <a:alphaModFix/>
          </a:blip>
          <a:srcRect/>
          <a:stretch/>
        </p:blipFill>
        <p:spPr>
          <a:xfrm>
            <a:off x="10881943" y="79512"/>
            <a:ext cx="904512" cy="793833"/>
          </a:xfrm>
          <a:prstGeom prst="rect">
            <a:avLst/>
          </a:prstGeom>
          <a:noFill/>
          <a:ln>
            <a:noFill/>
          </a:ln>
        </p:spPr>
      </p:pic>
      <p:sp>
        <p:nvSpPr>
          <p:cNvPr id="568" name="Google Shape;568;p43"/>
          <p:cNvSpPr txBox="1"/>
          <p:nvPr/>
        </p:nvSpPr>
        <p:spPr>
          <a:xfrm>
            <a:off x="455253" y="1603060"/>
            <a:ext cx="8352845" cy="2334093"/>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s" sz="2400" b="1" i="0" dirty="0">
                <a:solidFill>
                  <a:schemeClr val="dk1"/>
                </a:solidFill>
                <a:latin typeface="Arial"/>
                <a:ea typeface="Arial"/>
                <a:cs typeface="Arial"/>
                <a:sym typeface="Arial"/>
              </a:rPr>
              <a:t>Formulen estas preguntas en el establecimiento donde se implanta el WASH FIT:</a:t>
            </a:r>
            <a:endParaRPr dirty="0"/>
          </a:p>
          <a:p>
            <a:pPr marL="228600" marR="0" lvl="0" indent="-228600" algn="l" rtl="0">
              <a:lnSpc>
                <a:spcPct val="90000"/>
              </a:lnSpc>
              <a:spcBef>
                <a:spcPts val="1000"/>
              </a:spcBef>
              <a:spcAft>
                <a:spcPts val="0"/>
              </a:spcAft>
              <a:buClr>
                <a:schemeClr val="dk1"/>
              </a:buClr>
              <a:buSzPts val="2400"/>
              <a:buFont typeface="Arial"/>
              <a:buChar char="•"/>
            </a:pPr>
            <a:r>
              <a:rPr lang="es" sz="2400" b="0" i="0" dirty="0">
                <a:solidFill>
                  <a:schemeClr val="dk1"/>
                </a:solidFill>
                <a:latin typeface="Arial"/>
                <a:ea typeface="Arial"/>
                <a:cs typeface="Arial"/>
                <a:sym typeface="Arial"/>
              </a:rPr>
              <a:t>¿Cuál es la mejor forma de hacer publicidad de la higiene de las manos?</a:t>
            </a:r>
            <a:endParaRPr dirty="0"/>
          </a:p>
          <a:p>
            <a:pPr marL="228600" marR="0" lvl="0" indent="-228600" algn="l" rtl="0">
              <a:lnSpc>
                <a:spcPct val="90000"/>
              </a:lnSpc>
              <a:spcBef>
                <a:spcPts val="1000"/>
              </a:spcBef>
              <a:spcAft>
                <a:spcPts val="0"/>
              </a:spcAft>
              <a:buClr>
                <a:schemeClr val="dk1"/>
              </a:buClr>
              <a:buSzPts val="2400"/>
              <a:buFont typeface="Arial"/>
              <a:buChar char="•"/>
            </a:pPr>
            <a:r>
              <a:rPr lang="es" sz="2400" b="0" i="0" dirty="0">
                <a:solidFill>
                  <a:schemeClr val="dk1"/>
                </a:solidFill>
                <a:latin typeface="Arial"/>
                <a:ea typeface="Arial"/>
                <a:cs typeface="Arial"/>
                <a:sym typeface="Arial"/>
              </a:rPr>
              <a:t>¿Han implicado al personal sanitario o a otros trabajadores para que ayuden a crear recordatorios?</a:t>
            </a:r>
            <a:endParaRPr dirty="0"/>
          </a:p>
          <a:p>
            <a:pPr marL="228600" marR="0" lvl="0" indent="-228600" algn="l" rtl="0">
              <a:lnSpc>
                <a:spcPct val="90000"/>
              </a:lnSpc>
              <a:spcBef>
                <a:spcPts val="1000"/>
              </a:spcBef>
              <a:spcAft>
                <a:spcPts val="0"/>
              </a:spcAft>
              <a:buClr>
                <a:schemeClr val="dk1"/>
              </a:buClr>
              <a:buSzPts val="2400"/>
              <a:buFont typeface="Arial"/>
              <a:buChar char="•"/>
            </a:pPr>
            <a:r>
              <a:rPr lang="es" sz="2400" b="0" i="0" dirty="0">
                <a:solidFill>
                  <a:schemeClr val="dk1"/>
                </a:solidFill>
                <a:latin typeface="Arial"/>
                <a:ea typeface="Arial"/>
                <a:cs typeface="Arial"/>
                <a:sym typeface="Arial"/>
              </a:rPr>
              <a:t>¿Los carteles y recordatorios promueven y hacen hincapié en los cinco momentos como corresponda en el centro en cuestión?</a:t>
            </a:r>
            <a:endParaRPr dirty="0"/>
          </a:p>
          <a:p>
            <a:pPr marL="228600" marR="0" lvl="0" indent="-228600" algn="l" rtl="0">
              <a:lnSpc>
                <a:spcPct val="90000"/>
              </a:lnSpc>
              <a:spcBef>
                <a:spcPts val="1000"/>
              </a:spcBef>
              <a:spcAft>
                <a:spcPts val="0"/>
              </a:spcAft>
              <a:buClr>
                <a:schemeClr val="dk1"/>
              </a:buClr>
              <a:buSzPts val="2400"/>
              <a:buFont typeface="Arial"/>
              <a:buChar char="•"/>
            </a:pPr>
            <a:r>
              <a:rPr lang="es" sz="2400" b="0" i="0" dirty="0">
                <a:solidFill>
                  <a:schemeClr val="dk1"/>
                </a:solidFill>
                <a:latin typeface="Arial"/>
                <a:ea typeface="Arial"/>
                <a:cs typeface="Arial"/>
                <a:sym typeface="Arial"/>
              </a:rPr>
              <a:t>¿El personal dedicado a este ámbito y los trabajadores han participado en la colocación de los materiales?</a:t>
            </a:r>
            <a:endParaRPr dirty="0"/>
          </a:p>
          <a:p>
            <a:pPr marL="228600" marR="0" lvl="0" indent="-76200" algn="l" rtl="0">
              <a:lnSpc>
                <a:spcPct val="90000"/>
              </a:lnSpc>
              <a:spcBef>
                <a:spcPts val="1000"/>
              </a:spcBef>
              <a:spcAft>
                <a:spcPts val="0"/>
              </a:spcAft>
              <a:buClr>
                <a:schemeClr val="dk1"/>
              </a:buClr>
              <a:buSzPts val="2400"/>
              <a:buFont typeface="Arial"/>
              <a:buNone/>
            </a:pPr>
            <a:endParaRPr sz="2400" b="0" i="0" dirty="0">
              <a:solidFill>
                <a:schemeClr val="dk1"/>
              </a:solidFill>
              <a:latin typeface="Arial"/>
              <a:ea typeface="Arial"/>
              <a:cs typeface="Arial"/>
              <a:sym typeface="Arial"/>
            </a:endParaRPr>
          </a:p>
        </p:txBody>
      </p:sp>
      <p:pic>
        <p:nvPicPr>
          <p:cNvPr id="569" name="Google Shape;569;p43"/>
          <p:cNvPicPr preferRelativeResize="0"/>
          <p:nvPr/>
        </p:nvPicPr>
        <p:blipFill rotWithShape="1">
          <a:blip r:embed="rId4">
            <a:alphaModFix/>
          </a:blip>
          <a:srcRect/>
          <a:stretch/>
        </p:blipFill>
        <p:spPr>
          <a:xfrm>
            <a:off x="9282691" y="1603060"/>
            <a:ext cx="2503764" cy="22607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27</a:t>
            </a:fld>
            <a:endParaRPr/>
          </a:p>
        </p:txBody>
      </p:sp>
      <p:sp>
        <p:nvSpPr>
          <p:cNvPr id="576" name="Google Shape;576;p44"/>
          <p:cNvSpPr txBox="1">
            <a:spLocks noGrp="1"/>
          </p:cNvSpPr>
          <p:nvPr>
            <p:ph type="body" idx="2"/>
          </p:nvPr>
        </p:nvSpPr>
        <p:spPr>
          <a:xfrm>
            <a:off x="128338" y="79512"/>
            <a:ext cx="4827838" cy="635001"/>
          </a:xfrm>
          <a:prstGeom prst="rect">
            <a:avLst/>
          </a:prstGeom>
          <a:noFill/>
          <a:ln>
            <a:noFill/>
          </a:ln>
        </p:spPr>
        <p:txBody>
          <a:bodyPr spcFirstLastPara="1" wrap="square" lIns="91425" tIns="45700" rIns="91425" bIns="45700" rtlCol="0" anchor="t" anchorCtr="0">
            <a:normAutofit fontScale="77500" lnSpcReduction="20000"/>
          </a:bodyPr>
          <a:lstStyle/>
          <a:p>
            <a:pPr marL="0" lvl="0" indent="0" algn="l" rtl="0">
              <a:lnSpc>
                <a:spcPct val="90000"/>
              </a:lnSpc>
              <a:spcBef>
                <a:spcPts val="0"/>
              </a:spcBef>
              <a:spcAft>
                <a:spcPts val="0"/>
              </a:spcAft>
              <a:buClr>
                <a:schemeClr val="lt2"/>
              </a:buClr>
              <a:buSzPct val="100000"/>
              <a:buNone/>
            </a:pPr>
            <a:r>
              <a:rPr lang="es" sz="3200" dirty="0"/>
              <a:t>Ambiente seguro y cambio cultural</a:t>
            </a:r>
            <a:endParaRPr dirty="0"/>
          </a:p>
        </p:txBody>
      </p:sp>
      <p:sp>
        <p:nvSpPr>
          <p:cNvPr id="577" name="Google Shape;577;p44"/>
          <p:cNvSpPr/>
          <p:nvPr/>
        </p:nvSpPr>
        <p:spPr>
          <a:xfrm>
            <a:off x="0" y="714513"/>
            <a:ext cx="8139165" cy="40011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000" b="1" dirty="0">
                <a:solidFill>
                  <a:srgbClr val="00A1DF"/>
                </a:solidFill>
                <a:latin typeface="Arial"/>
                <a:ea typeface="Arial"/>
                <a:cs typeface="Arial"/>
                <a:sym typeface="Arial"/>
              </a:rPr>
              <a:t>Ambiente seguro y cambio cultural/Adopción y WASH FIT</a:t>
            </a:r>
            <a:endParaRPr sz="2000" dirty="0">
              <a:solidFill>
                <a:schemeClr val="dk1"/>
              </a:solidFill>
              <a:latin typeface="Arial"/>
              <a:ea typeface="Arial"/>
              <a:cs typeface="Arial"/>
              <a:sym typeface="Arial"/>
            </a:endParaRPr>
          </a:p>
        </p:txBody>
      </p:sp>
      <p:pic>
        <p:nvPicPr>
          <p:cNvPr id="578" name="Google Shape;578;p44"/>
          <p:cNvPicPr preferRelativeResize="0"/>
          <p:nvPr/>
        </p:nvPicPr>
        <p:blipFill rotWithShape="1">
          <a:blip r:embed="rId3">
            <a:alphaModFix/>
          </a:blip>
          <a:srcRect/>
          <a:stretch/>
        </p:blipFill>
        <p:spPr>
          <a:xfrm>
            <a:off x="10794347" y="0"/>
            <a:ext cx="1030058" cy="1015129"/>
          </a:xfrm>
          <a:prstGeom prst="rect">
            <a:avLst/>
          </a:prstGeom>
          <a:noFill/>
          <a:ln>
            <a:noFill/>
          </a:ln>
        </p:spPr>
      </p:pic>
      <p:grpSp>
        <p:nvGrpSpPr>
          <p:cNvPr id="579" name="Google Shape;579;p44"/>
          <p:cNvGrpSpPr/>
          <p:nvPr/>
        </p:nvGrpSpPr>
        <p:grpSpPr>
          <a:xfrm>
            <a:off x="0" y="1233744"/>
            <a:ext cx="11923135" cy="530247"/>
            <a:chOff x="0" y="1233744"/>
            <a:chExt cx="11923135" cy="530247"/>
          </a:xfrm>
        </p:grpSpPr>
        <p:pic>
          <p:nvPicPr>
            <p:cNvPr id="580" name="Google Shape;580;p44"/>
            <p:cNvPicPr preferRelativeResize="0"/>
            <p:nvPr/>
          </p:nvPicPr>
          <p:blipFill rotWithShape="1">
            <a:blip r:embed="rId4">
              <a:alphaModFix/>
            </a:blip>
            <a:srcRect/>
            <a:stretch/>
          </p:blipFill>
          <p:spPr>
            <a:xfrm>
              <a:off x="0" y="1233744"/>
              <a:ext cx="11923135" cy="530247"/>
            </a:xfrm>
            <a:prstGeom prst="rect">
              <a:avLst/>
            </a:prstGeom>
            <a:noFill/>
            <a:ln>
              <a:noFill/>
            </a:ln>
          </p:spPr>
        </p:pic>
        <p:sp>
          <p:nvSpPr>
            <p:cNvPr id="581" name="Google Shape;581;p44"/>
            <p:cNvSpPr txBox="1"/>
            <p:nvPr/>
          </p:nvSpPr>
          <p:spPr>
            <a:xfrm>
              <a:off x="36958" y="1279405"/>
              <a:ext cx="8453899"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lt1"/>
                  </a:solidFill>
                  <a:latin typeface="Arial"/>
                  <a:ea typeface="Arial"/>
                  <a:cs typeface="Arial"/>
                  <a:sym typeface="Arial"/>
                </a:rPr>
                <a:t>Indicadores relacionados con el WASH FIT que se evalúan:</a:t>
              </a:r>
              <a:endParaRPr dirty="0"/>
            </a:p>
          </p:txBody>
        </p:sp>
      </p:grpSp>
      <p:sp>
        <p:nvSpPr>
          <p:cNvPr id="582" name="Google Shape;582;p44"/>
          <p:cNvSpPr txBox="1"/>
          <p:nvPr/>
        </p:nvSpPr>
        <p:spPr>
          <a:xfrm>
            <a:off x="426377" y="1877694"/>
            <a:ext cx="6284323" cy="4524315"/>
          </a:xfrm>
          <a:prstGeom prst="rect">
            <a:avLst/>
          </a:prstGeom>
          <a:noFill/>
          <a:ln>
            <a:noFill/>
          </a:ln>
        </p:spPr>
        <p:txBody>
          <a:bodyPr spcFirstLastPara="1" wrap="square" lIns="91425" tIns="45700" rIns="91425" bIns="45700" rtlCol="0" anchor="t" anchorCtr="0">
            <a:spAutoFit/>
          </a:bodyPr>
          <a:lstStyle/>
          <a:p>
            <a:pPr marL="285750" marR="0" lvl="0" indent="-285750" algn="l" rtl="0">
              <a:spcBef>
                <a:spcPts val="0"/>
              </a:spcBef>
              <a:spcAft>
                <a:spcPts val="0"/>
              </a:spcAft>
              <a:buClr>
                <a:srgbClr val="FF00FF"/>
              </a:buClr>
              <a:buSzPts val="2400"/>
              <a:buFont typeface="Arial"/>
              <a:buChar char="•"/>
            </a:pPr>
            <a:r>
              <a:rPr lang="es" sz="2000" dirty="0">
                <a:solidFill>
                  <a:schemeClr val="dk1"/>
                </a:solidFill>
                <a:latin typeface="Arial"/>
                <a:ea typeface="Arial"/>
                <a:cs typeface="Arial"/>
                <a:sym typeface="Arial"/>
              </a:rPr>
              <a:t>El establecimiento cuenta con un equipo de gestión de la calidad, mejora de la calidad, PCI o WASH FIT que desempeña su labor adecuadamente, y se han designado coordinadores de PCI, WASH, etc. </a:t>
            </a:r>
            <a:endParaRPr sz="2000" dirty="0"/>
          </a:p>
          <a:p>
            <a:pPr marL="285750" marR="0" lvl="0" indent="-285750" algn="l" rtl="0">
              <a:spcBef>
                <a:spcPts val="0"/>
              </a:spcBef>
              <a:spcAft>
                <a:spcPts val="0"/>
              </a:spcAft>
              <a:buClr>
                <a:srgbClr val="FF00FF"/>
              </a:buClr>
              <a:buSzPts val="2400"/>
              <a:buFont typeface="Arial"/>
              <a:buChar char="•"/>
            </a:pPr>
            <a:r>
              <a:rPr lang="es" sz="2000" dirty="0">
                <a:solidFill>
                  <a:schemeClr val="dk1"/>
                </a:solidFill>
                <a:latin typeface="Arial"/>
                <a:ea typeface="Arial"/>
                <a:cs typeface="Arial"/>
                <a:sym typeface="Arial"/>
              </a:rPr>
              <a:t>El desempeño del personal se evalúa con asiduidad: quienes obtienen muy buenos resultados reciben un premio o reconocimiento y quienes no trabajan satisfactoriamente reciben asistencia para mejorar</a:t>
            </a:r>
            <a:endParaRPr sz="2000" dirty="0"/>
          </a:p>
          <a:p>
            <a:pPr marL="285750" marR="0" lvl="0" indent="-285750" algn="l" rtl="0">
              <a:spcBef>
                <a:spcPts val="0"/>
              </a:spcBef>
              <a:spcAft>
                <a:spcPts val="0"/>
              </a:spcAft>
              <a:buClr>
                <a:srgbClr val="FF00FF"/>
              </a:buClr>
              <a:buSzPts val="2400"/>
              <a:buFont typeface="Arial"/>
              <a:buChar char="•"/>
            </a:pPr>
            <a:r>
              <a:rPr lang="es" sz="2000" dirty="0">
                <a:solidFill>
                  <a:schemeClr val="dk1"/>
                </a:solidFill>
                <a:latin typeface="Arial"/>
                <a:ea typeface="Arial"/>
                <a:cs typeface="Arial"/>
                <a:sym typeface="Arial"/>
              </a:rPr>
              <a:t>Todo el personal auxiliar –sin olvidar a quienes manipulan los desechos y limpian– han recibido una descripción clara y por escrito de su puesto de trabajo que resume también sus funciones con respecto al WASH y la PCI</a:t>
            </a:r>
            <a:endParaRPr sz="2000" dirty="0">
              <a:solidFill>
                <a:schemeClr val="dk1"/>
              </a:solidFill>
              <a:highlight>
                <a:srgbClr val="FFFF00"/>
              </a:highlight>
              <a:latin typeface="Arial"/>
              <a:ea typeface="Arial"/>
              <a:cs typeface="Arial"/>
              <a:sym typeface="Arial"/>
            </a:endParaRPr>
          </a:p>
        </p:txBody>
      </p:sp>
      <p:pic>
        <p:nvPicPr>
          <p:cNvPr id="583" name="Google Shape;583;p44" descr="A close up of a piece of paper&#10;&#10;Description generated with very high confidence"/>
          <p:cNvPicPr preferRelativeResize="0"/>
          <p:nvPr/>
        </p:nvPicPr>
        <p:blipFill rotWithShape="1">
          <a:blip r:embed="rId5">
            <a:alphaModFix/>
          </a:blip>
          <a:srcRect/>
          <a:stretch/>
        </p:blipFill>
        <p:spPr>
          <a:xfrm rot="5400000">
            <a:off x="9875644" y="2182147"/>
            <a:ext cx="2226478" cy="1671044"/>
          </a:xfrm>
          <a:prstGeom prst="rect">
            <a:avLst/>
          </a:prstGeom>
          <a:noFill/>
          <a:ln>
            <a:noFill/>
          </a:ln>
        </p:spPr>
      </p:pic>
      <p:pic>
        <p:nvPicPr>
          <p:cNvPr id="584" name="Google Shape;584;p44" descr="A picture containing outdoor&#10;&#10;Description generated with high confidence"/>
          <p:cNvPicPr preferRelativeResize="0"/>
          <p:nvPr/>
        </p:nvPicPr>
        <p:blipFill rotWithShape="1">
          <a:blip r:embed="rId6">
            <a:alphaModFix/>
          </a:blip>
          <a:srcRect/>
          <a:stretch/>
        </p:blipFill>
        <p:spPr>
          <a:xfrm rot="10800000">
            <a:off x="6900696" y="1877694"/>
            <a:ext cx="3051348" cy="2288511"/>
          </a:xfrm>
          <a:prstGeom prst="rect">
            <a:avLst/>
          </a:prstGeom>
          <a:noFill/>
          <a:ln>
            <a:noFill/>
          </a:ln>
        </p:spPr>
      </p:pic>
      <p:sp>
        <p:nvSpPr>
          <p:cNvPr id="585" name="Google Shape;585;p44"/>
          <p:cNvSpPr txBox="1"/>
          <p:nvPr/>
        </p:nvSpPr>
        <p:spPr>
          <a:xfrm>
            <a:off x="6872867" y="4271348"/>
            <a:ext cx="3079177" cy="46166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a:solidFill>
                  <a:schemeClr val="dk1"/>
                </a:solidFill>
                <a:latin typeface="Arial"/>
                <a:ea typeface="Arial"/>
                <a:cs typeface="Arial"/>
                <a:sym typeface="Arial"/>
              </a:rPr>
              <a:t>Centro de atención de salud en una zona rural de Bhután © Arabella Hayter, OMS</a:t>
            </a:r>
            <a:endParaRPr/>
          </a:p>
        </p:txBody>
      </p:sp>
      <p:pic>
        <p:nvPicPr>
          <p:cNvPr id="586" name="Google Shape;586;p44"/>
          <p:cNvPicPr preferRelativeResize="0"/>
          <p:nvPr/>
        </p:nvPicPr>
        <p:blipFill rotWithShape="1">
          <a:blip r:embed="rId7">
            <a:alphaModFix/>
          </a:blip>
          <a:srcRect l="23591" t="5193" r="23009"/>
          <a:stretch/>
        </p:blipFill>
        <p:spPr>
          <a:xfrm>
            <a:off x="10114211" y="4271348"/>
            <a:ext cx="1732930" cy="20511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28</a:t>
            </a:fld>
            <a:endParaRPr/>
          </a:p>
        </p:txBody>
      </p:sp>
      <p:sp>
        <p:nvSpPr>
          <p:cNvPr id="593" name="Google Shape;593;p45"/>
          <p:cNvSpPr txBox="1">
            <a:spLocks noGrp="1"/>
          </p:cNvSpPr>
          <p:nvPr>
            <p:ph type="body" idx="2"/>
          </p:nvPr>
        </p:nvSpPr>
        <p:spPr>
          <a:xfrm>
            <a:off x="128338" y="79512"/>
            <a:ext cx="4827838" cy="635001"/>
          </a:xfrm>
          <a:prstGeom prst="rect">
            <a:avLst/>
          </a:prstGeom>
          <a:noFill/>
          <a:ln>
            <a:noFill/>
          </a:ln>
        </p:spPr>
        <p:txBody>
          <a:bodyPr spcFirstLastPara="1" wrap="square" lIns="91425" tIns="45700" rIns="91425" bIns="45700" rtlCol="0" anchor="t" anchorCtr="0">
            <a:normAutofit fontScale="77500" lnSpcReduction="20000"/>
          </a:bodyPr>
          <a:lstStyle/>
          <a:p>
            <a:pPr marL="0" lvl="0" indent="0" algn="l" rtl="0">
              <a:lnSpc>
                <a:spcPct val="90000"/>
              </a:lnSpc>
              <a:spcBef>
                <a:spcPts val="0"/>
              </a:spcBef>
              <a:spcAft>
                <a:spcPts val="0"/>
              </a:spcAft>
              <a:buClr>
                <a:schemeClr val="lt2"/>
              </a:buClr>
              <a:buSzPct val="100000"/>
              <a:buNone/>
            </a:pPr>
            <a:r>
              <a:rPr lang="es" sz="3200"/>
              <a:t>Ambiente seguro y cambio cultural</a:t>
            </a:r>
            <a:endParaRPr/>
          </a:p>
        </p:txBody>
      </p:sp>
      <p:sp>
        <p:nvSpPr>
          <p:cNvPr id="594" name="Google Shape;594;p45"/>
          <p:cNvSpPr/>
          <p:nvPr/>
        </p:nvSpPr>
        <p:spPr>
          <a:xfrm>
            <a:off x="0" y="785965"/>
            <a:ext cx="7415684" cy="369332"/>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1800" b="1" dirty="0">
                <a:solidFill>
                  <a:srgbClr val="00A1DF"/>
                </a:solidFill>
                <a:latin typeface="Arial"/>
                <a:ea typeface="Arial"/>
                <a:cs typeface="Arial"/>
                <a:sym typeface="Arial"/>
              </a:rPr>
              <a:t>Ambiente seguro y cambio cultural/Adopción: lecciones clave</a:t>
            </a:r>
            <a:endParaRPr sz="1800" dirty="0">
              <a:solidFill>
                <a:schemeClr val="dk1"/>
              </a:solidFill>
              <a:latin typeface="Arial"/>
              <a:ea typeface="Arial"/>
              <a:cs typeface="Arial"/>
              <a:sym typeface="Arial"/>
            </a:endParaRPr>
          </a:p>
        </p:txBody>
      </p:sp>
      <p:pic>
        <p:nvPicPr>
          <p:cNvPr id="595" name="Google Shape;595;p45"/>
          <p:cNvPicPr preferRelativeResize="0"/>
          <p:nvPr/>
        </p:nvPicPr>
        <p:blipFill rotWithShape="1">
          <a:blip r:embed="rId3">
            <a:alphaModFix/>
          </a:blip>
          <a:srcRect/>
          <a:stretch/>
        </p:blipFill>
        <p:spPr>
          <a:xfrm>
            <a:off x="10794347" y="0"/>
            <a:ext cx="1030058" cy="1015129"/>
          </a:xfrm>
          <a:prstGeom prst="rect">
            <a:avLst/>
          </a:prstGeom>
          <a:noFill/>
          <a:ln>
            <a:noFill/>
          </a:ln>
        </p:spPr>
      </p:pic>
      <p:pic>
        <p:nvPicPr>
          <p:cNvPr id="596" name="Google Shape;596;p45"/>
          <p:cNvPicPr preferRelativeResize="0"/>
          <p:nvPr/>
        </p:nvPicPr>
        <p:blipFill rotWithShape="1">
          <a:blip r:embed="rId4">
            <a:alphaModFix/>
          </a:blip>
          <a:srcRect/>
          <a:stretch/>
        </p:blipFill>
        <p:spPr>
          <a:xfrm>
            <a:off x="9386596" y="2442362"/>
            <a:ext cx="2253398" cy="2587666"/>
          </a:xfrm>
          <a:prstGeom prst="rect">
            <a:avLst/>
          </a:prstGeom>
          <a:noFill/>
          <a:ln>
            <a:noFill/>
          </a:ln>
        </p:spPr>
      </p:pic>
      <p:sp>
        <p:nvSpPr>
          <p:cNvPr id="597" name="Google Shape;597;p45"/>
          <p:cNvSpPr txBox="1"/>
          <p:nvPr/>
        </p:nvSpPr>
        <p:spPr>
          <a:xfrm>
            <a:off x="294857" y="1412303"/>
            <a:ext cx="9322637" cy="5445697"/>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s" sz="2000" b="1" dirty="0">
                <a:solidFill>
                  <a:schemeClr val="dk1"/>
                </a:solidFill>
                <a:latin typeface="Arial"/>
                <a:ea typeface="Arial"/>
                <a:cs typeface="Arial"/>
                <a:sym typeface="Arial"/>
              </a:rPr>
              <a:t>Formulen estas preguntas en el establecimiento donde se implanta el WASH FIT:</a:t>
            </a:r>
            <a:endParaRPr sz="2000" dirty="0"/>
          </a:p>
          <a:p>
            <a:pPr marL="685800" marR="0" lvl="1" indent="-228600" algn="l" rtl="0">
              <a:lnSpc>
                <a:spcPct val="90000"/>
              </a:lnSpc>
              <a:spcBef>
                <a:spcPts val="500"/>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¿Cómo se establece que la higiene de las manos es una prioridad para el centro y se mantiene como tal? ¿Se decide en el ámbito directivo o se comenta con los líderes?</a:t>
            </a:r>
            <a:endParaRPr sz="2000" dirty="0"/>
          </a:p>
          <a:p>
            <a:pPr marL="685800" marR="0" lvl="1" indent="-228600" algn="l" rtl="0">
              <a:lnSpc>
                <a:spcPct val="90000"/>
              </a:lnSpc>
              <a:spcBef>
                <a:spcPts val="500"/>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¿Cómo participan los directivos superiores, paladines y personalidades influyentes a lo largo del tiempo y cómo implican a otras personas?</a:t>
            </a:r>
            <a:endParaRPr sz="2000" dirty="0"/>
          </a:p>
          <a:p>
            <a:pPr marL="685800" marR="0" lvl="1" indent="-228600" algn="l" rtl="0">
              <a:lnSpc>
                <a:spcPct val="90000"/>
              </a:lnSpc>
              <a:spcBef>
                <a:spcPts val="500"/>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¿Todas las categorías del personal –también los directivos superiores y demás administradores– entienden y valoran los cinco momentos de la higiene de las manos y dan ejemplo al respecto?</a:t>
            </a:r>
            <a:endParaRPr sz="2000" dirty="0"/>
          </a:p>
          <a:p>
            <a:pPr marL="685800" marR="0" lvl="1" indent="-228600" algn="l" rtl="0">
              <a:lnSpc>
                <a:spcPct val="90000"/>
              </a:lnSpc>
              <a:spcBef>
                <a:spcPts val="500"/>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¿Se ha designado y dado visibilidad a quienes pueden dar ejemplo e influir en los comportamientos del personal (por ejemplo, con un distintivo o nombrándolos en las reuniones o los debates sobre la seguridad de los trabajadores)? </a:t>
            </a:r>
            <a:endParaRPr sz="2000" dirty="0"/>
          </a:p>
          <a:p>
            <a:pPr marL="685800" marR="0" lvl="1" indent="-228600" algn="l" rtl="0">
              <a:lnSpc>
                <a:spcPct val="90000"/>
              </a:lnSpc>
              <a:spcBef>
                <a:spcPts val="500"/>
              </a:spcBef>
              <a:spcAft>
                <a:spcPts val="0"/>
              </a:spcAft>
              <a:buClr>
                <a:schemeClr val="dk1"/>
              </a:buClr>
              <a:buSzPts val="2400"/>
              <a:buFont typeface="Arial"/>
              <a:buChar char="•"/>
            </a:pPr>
            <a:r>
              <a:rPr lang="es" sz="2000" b="0" i="0" u="none" strike="noStrike" cap="none" dirty="0">
                <a:solidFill>
                  <a:schemeClr val="dk1"/>
                </a:solidFill>
                <a:latin typeface="Arial"/>
                <a:ea typeface="Arial"/>
                <a:cs typeface="Arial"/>
                <a:sym typeface="Arial"/>
              </a:rPr>
              <a:t>¿La directiva y la administración del establecimiento demuestran de diversas formas que valoran la higiene de las manos?</a:t>
            </a:r>
            <a:endParaRPr sz="2000" dirty="0"/>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chemeClr val="dk1"/>
              </a:buClr>
              <a:buSzPts val="2400"/>
              <a:buFont typeface="Arial"/>
              <a:buNone/>
            </a:pPr>
            <a:endParaRPr sz="2400" dirty="0">
              <a:solidFill>
                <a:schemeClr val="dk1"/>
              </a:solidFill>
              <a:latin typeface="Arial"/>
              <a:ea typeface="Arial"/>
              <a:cs typeface="Arial"/>
              <a:sym typeface="Arial"/>
            </a:endParaRPr>
          </a:p>
        </p:txBody>
      </p:sp>
      <p:sp>
        <p:nvSpPr>
          <p:cNvPr id="598" name="Google Shape;598;p45"/>
          <p:cNvSpPr txBox="1"/>
          <p:nvPr/>
        </p:nvSpPr>
        <p:spPr>
          <a:xfrm>
            <a:off x="9386596" y="5230749"/>
            <a:ext cx="2529400" cy="686234"/>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002060"/>
              </a:buClr>
              <a:buSzPts val="1000"/>
              <a:buFont typeface="Arial"/>
              <a:buNone/>
            </a:pPr>
            <a:r>
              <a:rPr lang="es" sz="1000">
                <a:solidFill>
                  <a:srgbClr val="002060"/>
                </a:solidFill>
                <a:latin typeface="Arial"/>
                <a:ea typeface="Arial"/>
                <a:cs typeface="Arial"/>
                <a:sym typeface="Arial"/>
              </a:rPr>
              <a:t>Crédito de la fotografía: What Women Want Global Findings: fotografías de White Ribbon Alliance (WhiteRibbonAlliance) </a:t>
            </a:r>
            <a:endParaRPr/>
          </a:p>
          <a:p>
            <a:pPr marL="0" marR="0" lvl="0" indent="0" algn="l" rtl="0">
              <a:lnSpc>
                <a:spcPct val="90000"/>
              </a:lnSpc>
              <a:spcBef>
                <a:spcPts val="0"/>
              </a:spcBef>
              <a:spcAft>
                <a:spcPts val="0"/>
              </a:spcAft>
              <a:buClr>
                <a:srgbClr val="002060"/>
              </a:buClr>
              <a:buSzPts val="1000"/>
              <a:buFont typeface="Arial"/>
              <a:buNone/>
            </a:pPr>
            <a:r>
              <a:rPr lang="es" sz="1000" u="sng">
                <a:solidFill>
                  <a:schemeClr val="hlink"/>
                </a:solidFill>
                <a:latin typeface="Arial"/>
                <a:ea typeface="Arial"/>
                <a:cs typeface="Arial"/>
                <a:sym typeface="Arial"/>
                <a:hlinkClick r:id="rId5"/>
              </a:rPr>
              <a:t>https://www.dropbox.com/sh/rcw1hn9dnqu1fpl/AAC0qON71SZULyRM3j_Xkd6da?dl=0</a:t>
            </a:r>
            <a:endParaRPr sz="1000">
              <a:solidFill>
                <a:srgbClr val="00206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29</a:t>
            </a:fld>
            <a:endParaRPr/>
          </a:p>
        </p:txBody>
      </p:sp>
      <p:sp>
        <p:nvSpPr>
          <p:cNvPr id="605" name="Google Shape;605;p46"/>
          <p:cNvSpPr txBox="1">
            <a:spLocks noGrp="1"/>
          </p:cNvSpPr>
          <p:nvPr>
            <p:ph type="body" idx="2"/>
          </p:nvPr>
        </p:nvSpPr>
        <p:spPr>
          <a:xfrm>
            <a:off x="128338" y="79512"/>
            <a:ext cx="4827838" cy="635001"/>
          </a:xfrm>
          <a:prstGeom prst="rect">
            <a:avLst/>
          </a:prstGeom>
          <a:noFill/>
          <a:ln>
            <a:noFill/>
          </a:ln>
        </p:spPr>
        <p:txBody>
          <a:bodyPr spcFirstLastPara="1" wrap="square" lIns="91425" tIns="45700" rIns="91425" bIns="45700" rtlCol="0" anchor="t" anchorCtr="0">
            <a:normAutofit fontScale="77500" lnSpcReduction="20000"/>
          </a:bodyPr>
          <a:lstStyle/>
          <a:p>
            <a:pPr marL="0" lvl="0" indent="0" algn="l" rtl="0">
              <a:lnSpc>
                <a:spcPct val="90000"/>
              </a:lnSpc>
              <a:spcBef>
                <a:spcPts val="0"/>
              </a:spcBef>
              <a:spcAft>
                <a:spcPts val="0"/>
              </a:spcAft>
              <a:buClr>
                <a:schemeClr val="lt2"/>
              </a:buClr>
              <a:buSzPct val="100000"/>
              <a:buNone/>
            </a:pPr>
            <a:r>
              <a:rPr lang="es" sz="3200"/>
              <a:t>Ambiente seguro y cambio cultural</a:t>
            </a:r>
            <a:endParaRPr/>
          </a:p>
        </p:txBody>
      </p:sp>
      <p:pic>
        <p:nvPicPr>
          <p:cNvPr id="606" name="Google Shape;606;p46"/>
          <p:cNvPicPr preferRelativeResize="0"/>
          <p:nvPr/>
        </p:nvPicPr>
        <p:blipFill rotWithShape="1">
          <a:blip r:embed="rId3">
            <a:alphaModFix/>
          </a:blip>
          <a:srcRect/>
          <a:stretch/>
        </p:blipFill>
        <p:spPr>
          <a:xfrm>
            <a:off x="10794347" y="0"/>
            <a:ext cx="1030058" cy="1015129"/>
          </a:xfrm>
          <a:prstGeom prst="rect">
            <a:avLst/>
          </a:prstGeom>
          <a:noFill/>
          <a:ln>
            <a:noFill/>
          </a:ln>
        </p:spPr>
      </p:pic>
      <p:pic>
        <p:nvPicPr>
          <p:cNvPr id="607" name="Google Shape;607;p46"/>
          <p:cNvPicPr preferRelativeResize="0"/>
          <p:nvPr/>
        </p:nvPicPr>
        <p:blipFill rotWithShape="1">
          <a:blip r:embed="rId4">
            <a:alphaModFix/>
          </a:blip>
          <a:srcRect/>
          <a:stretch/>
        </p:blipFill>
        <p:spPr>
          <a:xfrm>
            <a:off x="9644282" y="1271524"/>
            <a:ext cx="2300129" cy="3391295"/>
          </a:xfrm>
          <a:prstGeom prst="rect">
            <a:avLst/>
          </a:prstGeom>
          <a:noFill/>
          <a:ln w="9525" cap="flat" cmpd="sng">
            <a:solidFill>
              <a:srgbClr val="6976D2"/>
            </a:solidFill>
            <a:prstDash val="solid"/>
            <a:round/>
            <a:headEnd type="none" w="sm" len="sm"/>
            <a:tailEnd type="none" w="sm" len="sm"/>
          </a:ln>
        </p:spPr>
      </p:pic>
      <p:sp>
        <p:nvSpPr>
          <p:cNvPr id="608" name="Google Shape;608;p46"/>
          <p:cNvSpPr txBox="1"/>
          <p:nvPr/>
        </p:nvSpPr>
        <p:spPr>
          <a:xfrm>
            <a:off x="359661" y="1243579"/>
            <a:ext cx="9101580" cy="2749923"/>
          </a:xfrm>
          <a:prstGeom prst="rect">
            <a:avLst/>
          </a:prstGeom>
          <a:noFill/>
          <a:ln>
            <a:noFill/>
          </a:ln>
        </p:spPr>
        <p:txBody>
          <a:bodyPr spcFirstLastPara="1" wrap="square" lIns="91425" tIns="45700" rIns="91425" bIns="45700" rtlCol="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s" sz="2400">
                <a:solidFill>
                  <a:schemeClr val="dk1"/>
                </a:solidFill>
                <a:latin typeface="Arial"/>
                <a:ea typeface="Arial"/>
                <a:cs typeface="Arial"/>
                <a:sym typeface="Arial"/>
              </a:rPr>
              <a:t>Hacen falta muchas cosas para lograr la cultura adecuada </a:t>
            </a:r>
            <a:endParaRPr/>
          </a:p>
          <a:p>
            <a:pPr marL="228600" marR="0" lvl="0" indent="-228600" algn="l" rtl="0">
              <a:lnSpc>
                <a:spcPct val="90000"/>
              </a:lnSpc>
              <a:spcBef>
                <a:spcPts val="1000"/>
              </a:spcBef>
              <a:spcAft>
                <a:spcPts val="0"/>
              </a:spcAft>
              <a:buClr>
                <a:schemeClr val="dk1"/>
              </a:buClr>
              <a:buSzPts val="2400"/>
              <a:buFont typeface="Arial"/>
              <a:buChar char="•"/>
            </a:pPr>
            <a:r>
              <a:rPr lang="es" sz="2400">
                <a:solidFill>
                  <a:schemeClr val="dk1"/>
                </a:solidFill>
                <a:latin typeface="Arial"/>
                <a:ea typeface="Arial"/>
                <a:cs typeface="Arial"/>
                <a:sym typeface="Arial"/>
              </a:rPr>
              <a:t>A menudo dependerán del entorno local </a:t>
            </a:r>
            <a:endParaRPr/>
          </a:p>
          <a:p>
            <a:pPr marL="228600" marR="0" lvl="0" indent="-228600" algn="l" rtl="0">
              <a:lnSpc>
                <a:spcPct val="90000"/>
              </a:lnSpc>
              <a:spcBef>
                <a:spcPts val="1000"/>
              </a:spcBef>
              <a:spcAft>
                <a:spcPts val="0"/>
              </a:spcAft>
              <a:buClr>
                <a:schemeClr val="dk1"/>
              </a:buClr>
              <a:buSzPts val="2400"/>
              <a:buFont typeface="Arial"/>
              <a:buChar char="•"/>
            </a:pPr>
            <a:r>
              <a:rPr lang="es" sz="2400">
                <a:solidFill>
                  <a:schemeClr val="dk1"/>
                </a:solidFill>
                <a:latin typeface="Arial"/>
                <a:ea typeface="Arial"/>
                <a:cs typeface="Arial"/>
                <a:sym typeface="Arial"/>
              </a:rPr>
              <a:t>No hay una única respuesta evidente, </a:t>
            </a:r>
            <a:r>
              <a:rPr lang="es" sz="2400" b="1">
                <a:solidFill>
                  <a:schemeClr val="dk1"/>
                </a:solidFill>
                <a:latin typeface="Arial"/>
                <a:ea typeface="Arial"/>
                <a:cs typeface="Arial"/>
                <a:sym typeface="Arial"/>
              </a:rPr>
              <a:t>pero se sabe que el liderazgo es esencial en varios sentidos</a:t>
            </a:r>
            <a:endParaRPr/>
          </a:p>
          <a:p>
            <a:pPr marL="228600" marR="0" lvl="0" indent="-228600" algn="l" rtl="0">
              <a:lnSpc>
                <a:spcPct val="90000"/>
              </a:lnSpc>
              <a:spcBef>
                <a:spcPts val="1000"/>
              </a:spcBef>
              <a:spcAft>
                <a:spcPts val="0"/>
              </a:spcAft>
              <a:buClr>
                <a:schemeClr val="dk1"/>
              </a:buClr>
              <a:buSzPts val="2400"/>
              <a:buFont typeface="Arial"/>
              <a:buChar char="•"/>
            </a:pPr>
            <a:r>
              <a:rPr lang="es" sz="2400">
                <a:solidFill>
                  <a:schemeClr val="dk1"/>
                </a:solidFill>
                <a:latin typeface="Arial"/>
                <a:ea typeface="Arial"/>
                <a:cs typeface="Arial"/>
                <a:sym typeface="Arial"/>
              </a:rPr>
              <a:t>También es fundamental contar con recursos humanos que permitan prestar una atención sanitaria de calidad</a:t>
            </a:r>
            <a:endParaRPr/>
          </a:p>
        </p:txBody>
      </p:sp>
      <p:sp>
        <p:nvSpPr>
          <p:cNvPr id="609" name="Google Shape;609;p46"/>
          <p:cNvSpPr/>
          <p:nvPr/>
        </p:nvSpPr>
        <p:spPr>
          <a:xfrm>
            <a:off x="3955481" y="5175634"/>
            <a:ext cx="8050751" cy="830997"/>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400" b="1">
                <a:solidFill>
                  <a:schemeClr val="dk1"/>
                </a:solidFill>
                <a:latin typeface="Arial"/>
                <a:ea typeface="Arial"/>
                <a:cs typeface="Arial"/>
                <a:sym typeface="Arial"/>
              </a:rPr>
              <a:t>Pregunta: ¿Cómo podría implicarse más a la directiva del hospital o clínica en la mejora de la higiene de las manos?</a:t>
            </a:r>
            <a:endParaRPr/>
          </a:p>
        </p:txBody>
      </p:sp>
      <p:grpSp>
        <p:nvGrpSpPr>
          <p:cNvPr id="610" name="Google Shape;610;p46"/>
          <p:cNvGrpSpPr/>
          <p:nvPr/>
        </p:nvGrpSpPr>
        <p:grpSpPr>
          <a:xfrm>
            <a:off x="437344" y="4413719"/>
            <a:ext cx="1434993" cy="2126610"/>
            <a:chOff x="4005776" y="2269949"/>
            <a:chExt cx="1434993" cy="2126610"/>
          </a:xfrm>
        </p:grpSpPr>
        <p:sp>
          <p:nvSpPr>
            <p:cNvPr id="611" name="Google Shape;611;p46"/>
            <p:cNvSpPr/>
            <p:nvPr/>
          </p:nvSpPr>
          <p:spPr>
            <a:xfrm>
              <a:off x="4042951" y="2269949"/>
              <a:ext cx="1397818" cy="2126610"/>
            </a:xfrm>
            <a:prstGeom prst="roundRect">
              <a:avLst>
                <a:gd name="adj" fmla="val 10125"/>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46"/>
            <p:cNvSpPr txBox="1"/>
            <p:nvPr/>
          </p:nvSpPr>
          <p:spPr>
            <a:xfrm>
              <a:off x="4005776" y="3540358"/>
              <a:ext cx="1366790" cy="832967"/>
            </a:xfrm>
            <a:prstGeom prst="rect">
              <a:avLst/>
            </a:prstGeom>
            <a:noFill/>
            <a:ln>
              <a:noFill/>
            </a:ln>
          </p:spPr>
          <p:txBody>
            <a:bodyPr spcFirstLastPara="1" wrap="square" lIns="100800" tIns="50400" rIns="100800" bIns="50400" rtlCol="0" anchor="t" anchorCtr="0">
              <a:normAutofit lnSpcReduction="10000"/>
            </a:bodyPr>
            <a:lstStyle/>
            <a:p>
              <a:pPr marL="0" marR="0" lvl="0" indent="0" algn="ctr"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Ejercicio de 5 minutos</a:t>
              </a:r>
              <a:endParaRPr/>
            </a:p>
          </p:txBody>
        </p:sp>
      </p:grpSp>
      <p:grpSp>
        <p:nvGrpSpPr>
          <p:cNvPr id="613" name="Google Shape;613;p46"/>
          <p:cNvGrpSpPr/>
          <p:nvPr/>
        </p:nvGrpSpPr>
        <p:grpSpPr>
          <a:xfrm>
            <a:off x="2127457" y="5031288"/>
            <a:ext cx="1013335" cy="1052012"/>
            <a:chOff x="9555224" y="5116370"/>
            <a:chExt cx="1161098" cy="1171184"/>
          </a:xfrm>
        </p:grpSpPr>
        <p:pic>
          <p:nvPicPr>
            <p:cNvPr id="614" name="Google Shape;614;p46" descr="Shape&#10;&#10;Description automatically generated with low confidence"/>
            <p:cNvPicPr preferRelativeResize="0"/>
            <p:nvPr/>
          </p:nvPicPr>
          <p:blipFill rotWithShape="1">
            <a:blip r:embed="rId5">
              <a:alphaModFix/>
            </a:blip>
            <a:srcRect/>
            <a:stretch/>
          </p:blipFill>
          <p:spPr>
            <a:xfrm>
              <a:off x="9623552" y="5313519"/>
              <a:ext cx="1004243" cy="847983"/>
            </a:xfrm>
            <a:prstGeom prst="rect">
              <a:avLst/>
            </a:prstGeom>
            <a:noFill/>
            <a:ln>
              <a:noFill/>
            </a:ln>
          </p:spPr>
        </p:pic>
        <p:sp>
          <p:nvSpPr>
            <p:cNvPr id="615" name="Google Shape;615;p46"/>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616" name="Google Shape;616;p46"/>
          <p:cNvPicPr preferRelativeResize="0"/>
          <p:nvPr/>
        </p:nvPicPr>
        <p:blipFill rotWithShape="1">
          <a:blip r:embed="rId6">
            <a:alphaModFix/>
          </a:blip>
          <a:srcRect/>
          <a:stretch/>
        </p:blipFill>
        <p:spPr>
          <a:xfrm>
            <a:off x="713322" y="4768675"/>
            <a:ext cx="844408" cy="7782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199" y="113714"/>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dirty="0"/>
              <a:t>Objetivos de aprendizaje</a:t>
            </a:r>
            <a:endParaRPr dirty="0"/>
          </a:p>
        </p:txBody>
      </p:sp>
      <p:sp>
        <p:nvSpPr>
          <p:cNvPr id="148" name="Google Shape;148;p2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a:t>
            </a:fld>
            <a:endParaRPr/>
          </a:p>
        </p:txBody>
      </p:sp>
      <p:sp>
        <p:nvSpPr>
          <p:cNvPr id="149" name="Google Shape;149;p20"/>
          <p:cNvSpPr txBox="1">
            <a:spLocks noGrp="1"/>
          </p:cNvSpPr>
          <p:nvPr>
            <p:ph type="body" idx="1"/>
          </p:nvPr>
        </p:nvSpPr>
        <p:spPr>
          <a:xfrm>
            <a:off x="838200" y="1148918"/>
            <a:ext cx="9347736" cy="4973466"/>
          </a:xfrm>
          <a:prstGeom prst="rect">
            <a:avLst/>
          </a:prstGeom>
          <a:noFill/>
          <a:ln>
            <a:noFill/>
          </a:ln>
        </p:spPr>
        <p:txBody>
          <a:bodyPr spcFirstLastPara="1" wrap="square" lIns="91425" tIns="45700" rIns="91425" bIns="45700" rtlCol="0" anchor="t" anchorCtr="0">
            <a:normAutofit fontScale="92500" lnSpcReduction="20000"/>
          </a:bodyPr>
          <a:lstStyle/>
          <a:p>
            <a:pPr marL="0" lvl="0" indent="0" algn="l" rtl="0">
              <a:lnSpc>
                <a:spcPct val="90000"/>
              </a:lnSpc>
              <a:spcBef>
                <a:spcPts val="0"/>
              </a:spcBef>
              <a:spcAft>
                <a:spcPts val="0"/>
              </a:spcAft>
              <a:buClr>
                <a:schemeClr val="dk1"/>
              </a:buClr>
              <a:buSzPts val="2400"/>
              <a:buNone/>
            </a:pPr>
            <a:r>
              <a:rPr lang="es" sz="2400" b="1" dirty="0"/>
              <a:t>Al final de esta sesión, los participantes:</a:t>
            </a:r>
            <a:endParaRPr dirty="0"/>
          </a:p>
          <a:p>
            <a:pPr marL="342900" lvl="0" indent="-342900" algn="l" rtl="0">
              <a:lnSpc>
                <a:spcPct val="90000"/>
              </a:lnSpc>
              <a:spcBef>
                <a:spcPts val="1000"/>
              </a:spcBef>
              <a:spcAft>
                <a:spcPts val="0"/>
              </a:spcAft>
              <a:buClr>
                <a:schemeClr val="dk1"/>
              </a:buClr>
              <a:buSzPts val="2400"/>
              <a:buFont typeface="Arial"/>
              <a:buChar char="•"/>
            </a:pPr>
            <a:r>
              <a:rPr lang="es" sz="2400" dirty="0"/>
              <a:t>Sabrán cómo contribuye el WASH a las </a:t>
            </a:r>
            <a:r>
              <a:rPr lang="es" sz="2400" b="1" dirty="0"/>
              <a:t>cinco reglas de oro</a:t>
            </a:r>
            <a:r>
              <a:rPr lang="es" sz="2400" dirty="0"/>
              <a:t> de la higiene de las manos</a:t>
            </a:r>
            <a:endParaRPr dirty="0"/>
          </a:p>
          <a:p>
            <a:pPr marL="342900" lvl="0" indent="-342900" algn="l" rtl="0">
              <a:lnSpc>
                <a:spcPct val="90000"/>
              </a:lnSpc>
              <a:spcBef>
                <a:spcPts val="1000"/>
              </a:spcBef>
              <a:spcAft>
                <a:spcPts val="0"/>
              </a:spcAft>
              <a:buClr>
                <a:schemeClr val="dk1"/>
              </a:buClr>
              <a:buSzPts val="2400"/>
              <a:buFont typeface="Arial"/>
              <a:buChar char="•"/>
            </a:pPr>
            <a:r>
              <a:rPr lang="es" sz="2400" dirty="0"/>
              <a:t>Entenderán la importancia de recurrir a una </a:t>
            </a:r>
            <a:r>
              <a:rPr lang="es" sz="2400" b="1" dirty="0"/>
              <a:t>estrategia de mejora multimodal</a:t>
            </a:r>
            <a:r>
              <a:rPr lang="es" sz="2400" dirty="0"/>
              <a:t>, podrán explicarla y serán conscientes de cómo encaja el WASH en ella</a:t>
            </a:r>
            <a:endParaRPr dirty="0"/>
          </a:p>
          <a:p>
            <a:pPr marL="342900" lvl="0" indent="-342900" algn="l" rtl="0">
              <a:lnSpc>
                <a:spcPct val="90000"/>
              </a:lnSpc>
              <a:spcBef>
                <a:spcPts val="1000"/>
              </a:spcBef>
              <a:spcAft>
                <a:spcPts val="0"/>
              </a:spcAft>
              <a:buClr>
                <a:schemeClr val="dk1"/>
              </a:buClr>
              <a:buSzPts val="2400"/>
              <a:buFont typeface="Arial"/>
              <a:buChar char="•"/>
            </a:pPr>
            <a:r>
              <a:rPr lang="es" sz="2400" dirty="0"/>
              <a:t>Serán capaces de comunicar la trascendencia de que el personal y la directiva del sector sanitario reciban capacitación y tengan un recordatorio de cuáles son </a:t>
            </a:r>
            <a:r>
              <a:rPr lang="es" sz="2400" b="1" dirty="0"/>
              <a:t>los momentos oportunos</a:t>
            </a:r>
            <a:r>
              <a:rPr lang="es" sz="2400" dirty="0"/>
              <a:t> y la </a:t>
            </a:r>
            <a:r>
              <a:rPr lang="es" sz="2400" b="1" dirty="0"/>
              <a:t>técnica correcta</a:t>
            </a:r>
            <a:r>
              <a:rPr lang="es" sz="2400" dirty="0"/>
              <a:t> en lo que respecta a la higiene de las manos </a:t>
            </a:r>
            <a:endParaRPr dirty="0"/>
          </a:p>
          <a:p>
            <a:pPr marL="342900" lvl="0" indent="-342900" algn="l" rtl="0">
              <a:lnSpc>
                <a:spcPct val="90000"/>
              </a:lnSpc>
              <a:spcBef>
                <a:spcPts val="1000"/>
              </a:spcBef>
              <a:spcAft>
                <a:spcPts val="0"/>
              </a:spcAft>
              <a:buClr>
                <a:schemeClr val="dk1"/>
              </a:buClr>
              <a:buSzPts val="2400"/>
              <a:buFont typeface="Arial"/>
              <a:buChar char="•"/>
            </a:pPr>
            <a:r>
              <a:rPr lang="es" sz="2400" dirty="0"/>
              <a:t>Estarán al tanto del </a:t>
            </a:r>
            <a:r>
              <a:rPr lang="es" sz="2400" b="1" dirty="0"/>
              <a:t>papel de asistencia general que desempeñan los indicadores del WASH FIT en la prevención y control de las infecciones (PCI) y las iniciativas relacionadas con la higiene de las manos</a:t>
            </a:r>
            <a:r>
              <a:rPr lang="es" sz="2400" dirty="0"/>
              <a:t> que se proponen impedir la propagación de infecciones relacionadas con la atención de la salud y la resistencia a los antimicrobianos, como la infraestructura y los recursos necesarios para sustentar las mejoras en materia de higiene de las manos </a:t>
            </a:r>
            <a:endParaRPr sz="2400" dirty="0"/>
          </a:p>
          <a:p>
            <a:pPr marL="0" lvl="0" indent="0" algn="l" rtl="0">
              <a:lnSpc>
                <a:spcPct val="90000"/>
              </a:lnSpc>
              <a:spcBef>
                <a:spcPts val="1000"/>
              </a:spcBef>
              <a:spcAft>
                <a:spcPts val="0"/>
              </a:spcAft>
              <a:buClr>
                <a:schemeClr val="dk1"/>
              </a:buClr>
              <a:buSzPts val="2400"/>
              <a:buFont typeface="Arial"/>
              <a:buNone/>
            </a:pPr>
            <a:endParaRPr sz="2400" dirty="0"/>
          </a:p>
          <a:p>
            <a:pPr marL="342900" lvl="0" indent="-190500" algn="l" rtl="0">
              <a:lnSpc>
                <a:spcPct val="90000"/>
              </a:lnSpc>
              <a:spcBef>
                <a:spcPts val="1000"/>
              </a:spcBef>
              <a:spcAft>
                <a:spcPts val="0"/>
              </a:spcAft>
              <a:buClr>
                <a:schemeClr val="dk1"/>
              </a:buClr>
              <a:buSzPts val="2400"/>
              <a:buFont typeface="Arial"/>
              <a:buNone/>
            </a:pPr>
            <a:endParaRPr sz="2400" dirty="0"/>
          </a:p>
          <a:p>
            <a:pPr marL="0" lvl="0" indent="0" algn="l" rtl="0">
              <a:lnSpc>
                <a:spcPct val="90000"/>
              </a:lnSpc>
              <a:spcBef>
                <a:spcPts val="1000"/>
              </a:spcBef>
              <a:spcAft>
                <a:spcPts val="0"/>
              </a:spcAft>
              <a:buClr>
                <a:schemeClr val="dk1"/>
              </a:buClr>
              <a:buSzPts val="2400"/>
              <a:buFont typeface="Arial"/>
              <a:buNone/>
            </a:pPr>
            <a:endParaRPr sz="2400" dirty="0"/>
          </a:p>
        </p:txBody>
      </p:sp>
      <p:sp>
        <p:nvSpPr>
          <p:cNvPr id="150" name="Google Shape;150;p20"/>
          <p:cNvSpPr txBox="1"/>
          <p:nvPr/>
        </p:nvSpPr>
        <p:spPr>
          <a:xfrm rot="-5400000">
            <a:off x="9453185" y="4120780"/>
            <a:ext cx="5012775" cy="461665"/>
          </a:xfrm>
          <a:prstGeom prst="rect">
            <a:avLst/>
          </a:prstGeom>
          <a:solidFill>
            <a:schemeClr val="dk1"/>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400" b="0" i="0" u="none" strike="noStrike" cap="none">
                <a:solidFill>
                  <a:schemeClr val="lt1"/>
                </a:solidFill>
                <a:latin typeface="Arial"/>
                <a:ea typeface="Arial"/>
                <a:cs typeface="Arial"/>
                <a:sym typeface="Arial"/>
              </a:rPr>
              <a:t>Presten atención a estos iconos </a:t>
            </a:r>
            <a:endParaRPr/>
          </a:p>
        </p:txBody>
      </p:sp>
      <p:grpSp>
        <p:nvGrpSpPr>
          <p:cNvPr id="151" name="Google Shape;151;p20"/>
          <p:cNvGrpSpPr/>
          <p:nvPr/>
        </p:nvGrpSpPr>
        <p:grpSpPr>
          <a:xfrm>
            <a:off x="10187530" y="2138904"/>
            <a:ext cx="1414782" cy="1411301"/>
            <a:chOff x="10187530" y="2138904"/>
            <a:chExt cx="1414782" cy="1411301"/>
          </a:xfrm>
        </p:grpSpPr>
        <p:sp>
          <p:nvSpPr>
            <p:cNvPr id="152" name="Google Shape;152;p20"/>
            <p:cNvSpPr txBox="1"/>
            <p:nvPr/>
          </p:nvSpPr>
          <p:spPr>
            <a:xfrm>
              <a:off x="10187530" y="2903874"/>
              <a:ext cx="1414782" cy="64633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b="1" i="0" u="none" strike="noStrike" cap="none">
                  <a:solidFill>
                    <a:schemeClr val="lt2"/>
                  </a:solidFill>
                  <a:latin typeface="Arial"/>
                  <a:ea typeface="Arial"/>
                  <a:cs typeface="Arial"/>
                  <a:sym typeface="Arial"/>
                </a:rPr>
                <a:t>Trabajo </a:t>
              </a:r>
              <a:endParaRPr/>
            </a:p>
            <a:p>
              <a:pPr marL="0" marR="0" lvl="0" indent="0" algn="ctr" rtl="0">
                <a:spcBef>
                  <a:spcPts val="0"/>
                </a:spcBef>
                <a:spcAft>
                  <a:spcPts val="0"/>
                </a:spcAft>
                <a:buNone/>
              </a:pPr>
              <a:r>
                <a:rPr lang="es" sz="1800" b="1" i="0" u="none" strike="noStrike" cap="none">
                  <a:solidFill>
                    <a:schemeClr val="lt2"/>
                  </a:solidFill>
                  <a:latin typeface="Arial"/>
                  <a:ea typeface="Arial"/>
                  <a:cs typeface="Arial"/>
                  <a:sym typeface="Arial"/>
                </a:rPr>
                <a:t>en equipo </a:t>
              </a:r>
              <a:endParaRPr/>
            </a:p>
          </p:txBody>
        </p:sp>
        <p:grpSp>
          <p:nvGrpSpPr>
            <p:cNvPr id="153" name="Google Shape;153;p20"/>
            <p:cNvGrpSpPr/>
            <p:nvPr/>
          </p:nvGrpSpPr>
          <p:grpSpPr>
            <a:xfrm>
              <a:off x="10523353" y="2138904"/>
              <a:ext cx="743136" cy="734102"/>
              <a:chOff x="9555224" y="5116370"/>
              <a:chExt cx="1161098" cy="1171184"/>
            </a:xfrm>
          </p:grpSpPr>
          <p:pic>
            <p:nvPicPr>
              <p:cNvPr id="154" name="Google Shape;154;p20" descr="Shape&#10;&#10;Description automatically generated with low confidence"/>
              <p:cNvPicPr preferRelativeResize="0"/>
              <p:nvPr/>
            </p:nvPicPr>
            <p:blipFill rotWithShape="1">
              <a:blip r:embed="rId3">
                <a:alphaModFix/>
              </a:blip>
              <a:srcRect/>
              <a:stretch/>
            </p:blipFill>
            <p:spPr>
              <a:xfrm>
                <a:off x="9623552" y="5313519"/>
                <a:ext cx="1004243" cy="847983"/>
              </a:xfrm>
              <a:prstGeom prst="rect">
                <a:avLst/>
              </a:prstGeom>
              <a:noFill/>
              <a:ln>
                <a:noFill/>
              </a:ln>
            </p:spPr>
          </p:pic>
          <p:sp>
            <p:nvSpPr>
              <p:cNvPr id="155" name="Google Shape;155;p20"/>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pic>
        <p:nvPicPr>
          <p:cNvPr id="156" name="Google Shape;156;p20"/>
          <p:cNvPicPr preferRelativeResize="0"/>
          <p:nvPr/>
        </p:nvPicPr>
        <p:blipFill rotWithShape="1">
          <a:blip r:embed="rId4">
            <a:alphaModFix/>
          </a:blip>
          <a:srcRect/>
          <a:stretch/>
        </p:blipFill>
        <p:spPr>
          <a:xfrm>
            <a:off x="10465088" y="4028379"/>
            <a:ext cx="1092696" cy="952952"/>
          </a:xfrm>
          <a:prstGeom prst="rect">
            <a:avLst/>
          </a:prstGeom>
          <a:noFill/>
          <a:ln>
            <a:noFill/>
          </a:ln>
        </p:spPr>
      </p:pic>
      <p:sp>
        <p:nvSpPr>
          <p:cNvPr id="157" name="Google Shape;157;p20"/>
          <p:cNvSpPr txBox="1"/>
          <p:nvPr/>
        </p:nvSpPr>
        <p:spPr>
          <a:xfrm>
            <a:off x="10222130" y="4870131"/>
            <a:ext cx="1414782" cy="64633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b="1" i="0" u="none" strike="noStrike" cap="none">
                <a:solidFill>
                  <a:schemeClr val="lt2"/>
                </a:solidFill>
                <a:latin typeface="Arial"/>
                <a:ea typeface="Arial"/>
                <a:cs typeface="Arial"/>
                <a:sym typeface="Arial"/>
              </a:rPr>
              <a:t>Discusión en grupo</a:t>
            </a:r>
            <a:endParaRPr/>
          </a:p>
        </p:txBody>
      </p:sp>
      <p:pic>
        <p:nvPicPr>
          <p:cNvPr id="158" name="Google Shape;158;p20"/>
          <p:cNvPicPr preferRelativeResize="0"/>
          <p:nvPr/>
        </p:nvPicPr>
        <p:blipFill rotWithShape="1">
          <a:blip r:embed="rId5">
            <a:alphaModFix/>
          </a:blip>
          <a:srcRect/>
          <a:stretch/>
        </p:blipFill>
        <p:spPr>
          <a:xfrm>
            <a:off x="140245" y="113715"/>
            <a:ext cx="732997" cy="1171184"/>
          </a:xfrm>
          <a:prstGeom prst="rect">
            <a:avLst/>
          </a:prstGeom>
          <a:noFill/>
          <a:ln>
            <a:noFill/>
          </a:ln>
        </p:spPr>
      </p:pic>
      <p:pic>
        <p:nvPicPr>
          <p:cNvPr id="159" name="Google Shape;159;p20"/>
          <p:cNvPicPr preferRelativeResize="0"/>
          <p:nvPr/>
        </p:nvPicPr>
        <p:blipFill rotWithShape="1">
          <a:blip r:embed="rId5">
            <a:alphaModFix/>
          </a:blip>
          <a:srcRect/>
          <a:stretch/>
        </p:blipFill>
        <p:spPr>
          <a:xfrm>
            <a:off x="11081585" y="126415"/>
            <a:ext cx="732997" cy="11711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30</a:t>
            </a:fld>
            <a:endParaRPr/>
          </a:p>
        </p:txBody>
      </p:sp>
      <p:sp>
        <p:nvSpPr>
          <p:cNvPr id="623" name="Google Shape;623;p47"/>
          <p:cNvSpPr txBox="1"/>
          <p:nvPr/>
        </p:nvSpPr>
        <p:spPr>
          <a:xfrm>
            <a:off x="832585" y="135108"/>
            <a:ext cx="10834788" cy="1461495"/>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rgbClr val="00B0F0"/>
              </a:buClr>
              <a:buSzPts val="3100"/>
              <a:buFont typeface="Arial"/>
              <a:buNone/>
            </a:pPr>
            <a:r>
              <a:rPr lang="es" sz="3100" b="1" i="0" dirty="0">
                <a:solidFill>
                  <a:srgbClr val="00B0F0"/>
                </a:solidFill>
                <a:latin typeface="Arial"/>
                <a:ea typeface="Arial"/>
                <a:cs typeface="Arial"/>
                <a:sym typeface="Arial"/>
              </a:rPr>
              <a:t>Lecciones clave sobre la higiene de las manos y el WASH</a:t>
            </a:r>
            <a:endParaRPr dirty="0"/>
          </a:p>
        </p:txBody>
      </p:sp>
      <p:sp>
        <p:nvSpPr>
          <p:cNvPr id="624" name="Google Shape;624;p47"/>
          <p:cNvSpPr txBox="1"/>
          <p:nvPr/>
        </p:nvSpPr>
        <p:spPr>
          <a:xfrm>
            <a:off x="474576" y="1030224"/>
            <a:ext cx="7497458" cy="4797552"/>
          </a:xfrm>
          <a:prstGeom prst="rect">
            <a:avLst/>
          </a:prstGeom>
          <a:noFill/>
          <a:ln>
            <a:noFill/>
          </a:ln>
        </p:spPr>
        <p:txBody>
          <a:bodyPr spcFirstLastPara="1" wrap="square" lIns="91425" tIns="45700" rIns="91425" bIns="45700" rtlCol="0" anchor="t" anchorCtr="0">
            <a:noAutofit/>
          </a:bodyPr>
          <a:lstStyle/>
          <a:p>
            <a:pPr marL="567071" marR="0" lvl="0" indent="-567071" algn="l" rtl="0">
              <a:lnSpc>
                <a:spcPct val="100000"/>
              </a:lnSpc>
              <a:spcBef>
                <a:spcPts val="0"/>
              </a:spcBef>
              <a:spcAft>
                <a:spcPts val="0"/>
              </a:spcAft>
              <a:buClr>
                <a:schemeClr val="dk1"/>
              </a:buClr>
              <a:buSzPts val="2300"/>
              <a:buFont typeface="Calibri"/>
              <a:buAutoNum type="arabicPeriod"/>
            </a:pPr>
            <a:r>
              <a:rPr lang="es" sz="2000" b="0" i="0" dirty="0">
                <a:solidFill>
                  <a:schemeClr val="dk1"/>
                </a:solidFill>
                <a:latin typeface="Arial"/>
                <a:ea typeface="Arial"/>
                <a:cs typeface="Arial"/>
                <a:sym typeface="Arial"/>
              </a:rPr>
              <a:t>Es imposible conseguir salud para todos (una atención de calidad) si la higiene de las manos no es eficaz y oportuna</a:t>
            </a:r>
            <a:endParaRPr sz="2000" dirty="0"/>
          </a:p>
          <a:p>
            <a:pPr marL="567071" marR="0" lvl="0" indent="-567071" algn="l" rtl="0">
              <a:lnSpc>
                <a:spcPct val="100000"/>
              </a:lnSpc>
              <a:spcBef>
                <a:spcPts val="1000"/>
              </a:spcBef>
              <a:spcAft>
                <a:spcPts val="0"/>
              </a:spcAft>
              <a:buClr>
                <a:schemeClr val="dk1"/>
              </a:buClr>
              <a:buSzPts val="2300"/>
              <a:buFont typeface="Calibri"/>
              <a:buAutoNum type="arabicPeriod"/>
            </a:pPr>
            <a:r>
              <a:rPr lang="es" sz="2000" b="0" i="0" dirty="0">
                <a:solidFill>
                  <a:schemeClr val="dk1"/>
                </a:solidFill>
                <a:latin typeface="Arial"/>
                <a:ea typeface="Arial"/>
                <a:cs typeface="Arial"/>
                <a:sym typeface="Arial"/>
              </a:rPr>
              <a:t>Si se genera el entorno propicio (en cuanto al WASH), se facilita la higiene de las manos con la técnica correcta y en los instantes adecuados</a:t>
            </a:r>
            <a:endParaRPr sz="2000" dirty="0"/>
          </a:p>
          <a:p>
            <a:pPr marL="567071" marR="0" lvl="0" indent="-567071" algn="l" rtl="0">
              <a:lnSpc>
                <a:spcPct val="100000"/>
              </a:lnSpc>
              <a:spcBef>
                <a:spcPts val="1000"/>
              </a:spcBef>
              <a:spcAft>
                <a:spcPts val="0"/>
              </a:spcAft>
              <a:buClr>
                <a:schemeClr val="dk1"/>
              </a:buClr>
              <a:buSzPts val="2300"/>
              <a:buFont typeface="Calibri"/>
              <a:buAutoNum type="arabicPeriod"/>
            </a:pPr>
            <a:r>
              <a:rPr lang="es" sz="2000" b="0" i="0" dirty="0">
                <a:solidFill>
                  <a:schemeClr val="dk1"/>
                </a:solidFill>
                <a:latin typeface="Arial"/>
                <a:ea typeface="Arial"/>
                <a:cs typeface="Arial"/>
                <a:sym typeface="Arial"/>
              </a:rPr>
              <a:t>Adoptar y adaptar una estrategia multimodal servirá para mejorar el acceso a la higiene de las manos y los comportamientos relacionados con ella</a:t>
            </a:r>
            <a:endParaRPr sz="2000" dirty="0"/>
          </a:p>
          <a:p>
            <a:pPr marL="567071" marR="0" lvl="0" indent="-567071" algn="l" rtl="0">
              <a:lnSpc>
                <a:spcPct val="100000"/>
              </a:lnSpc>
              <a:spcBef>
                <a:spcPts val="1000"/>
              </a:spcBef>
              <a:spcAft>
                <a:spcPts val="0"/>
              </a:spcAft>
              <a:buClr>
                <a:schemeClr val="dk1"/>
              </a:buClr>
              <a:buSzPts val="2300"/>
              <a:buFont typeface="Calibri"/>
              <a:buAutoNum type="arabicPeriod"/>
            </a:pPr>
            <a:r>
              <a:rPr lang="es" sz="2000" b="0" i="0" dirty="0">
                <a:solidFill>
                  <a:schemeClr val="dk1"/>
                </a:solidFill>
                <a:latin typeface="Arial"/>
                <a:ea typeface="Arial"/>
                <a:cs typeface="Arial"/>
                <a:sym typeface="Arial"/>
              </a:rPr>
              <a:t>La higiene de las manos puede ser la “puerta de entrada” a mejoras más generalizadas en relación con la PCI y los indicadores pertinentes del WASH</a:t>
            </a:r>
            <a:endParaRPr sz="2000" dirty="0"/>
          </a:p>
          <a:p>
            <a:pPr marL="567071" marR="0" lvl="0" indent="-567071" algn="l" rtl="0">
              <a:lnSpc>
                <a:spcPct val="100000"/>
              </a:lnSpc>
              <a:spcBef>
                <a:spcPts val="1000"/>
              </a:spcBef>
              <a:spcAft>
                <a:spcPts val="0"/>
              </a:spcAft>
              <a:buClr>
                <a:schemeClr val="dk1"/>
              </a:buClr>
              <a:buSzPts val="2300"/>
              <a:buFont typeface="Calibri"/>
              <a:buAutoNum type="arabicPeriod"/>
            </a:pPr>
            <a:r>
              <a:rPr lang="es" sz="2000" b="0" i="0" dirty="0">
                <a:solidFill>
                  <a:schemeClr val="dk1"/>
                </a:solidFill>
                <a:latin typeface="Arial"/>
                <a:ea typeface="Arial"/>
                <a:cs typeface="Arial"/>
                <a:sym typeface="Arial"/>
              </a:rPr>
              <a:t>La higiene de las manos es un indicador clave del desempeño a la hora de reducir la resistencia a los antimicrobianos, los brotes epidémicos y todas las infecciones evitables relacionadas con la atención de la salud</a:t>
            </a:r>
            <a:endParaRPr sz="2000" dirty="0"/>
          </a:p>
        </p:txBody>
      </p:sp>
      <p:pic>
        <p:nvPicPr>
          <p:cNvPr id="625" name="Google Shape;625;p47"/>
          <p:cNvPicPr preferRelativeResize="0"/>
          <p:nvPr/>
        </p:nvPicPr>
        <p:blipFill rotWithShape="1">
          <a:blip r:embed="rId3">
            <a:alphaModFix/>
          </a:blip>
          <a:srcRect l="22817" r="23133"/>
          <a:stretch/>
        </p:blipFill>
        <p:spPr>
          <a:xfrm>
            <a:off x="8113593" y="1541496"/>
            <a:ext cx="3911789" cy="452341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31</a:t>
            </a:fld>
            <a:endParaRPr/>
          </a:p>
        </p:txBody>
      </p:sp>
      <p:sp>
        <p:nvSpPr>
          <p:cNvPr id="632" name="Google Shape;632;p48"/>
          <p:cNvSpPr txBox="1"/>
          <p:nvPr/>
        </p:nvSpPr>
        <p:spPr>
          <a:xfrm>
            <a:off x="558149" y="297983"/>
            <a:ext cx="10834788" cy="1461495"/>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rgbClr val="00B0F0"/>
              </a:buClr>
              <a:buSzPts val="3100"/>
              <a:buFont typeface="Arial"/>
              <a:buNone/>
            </a:pPr>
            <a:r>
              <a:rPr lang="es" sz="3100" b="1" i="0">
                <a:solidFill>
                  <a:srgbClr val="00B0F0"/>
                </a:solidFill>
                <a:latin typeface="Arial"/>
                <a:ea typeface="Arial"/>
                <a:cs typeface="Arial"/>
                <a:sym typeface="Arial"/>
              </a:rPr>
              <a:t>Bibliografía y recursos complementarios</a:t>
            </a:r>
            <a:endParaRPr/>
          </a:p>
        </p:txBody>
      </p:sp>
      <p:sp>
        <p:nvSpPr>
          <p:cNvPr id="633" name="Google Shape;633;p48"/>
          <p:cNvSpPr txBox="1"/>
          <p:nvPr/>
        </p:nvSpPr>
        <p:spPr>
          <a:xfrm>
            <a:off x="762001" y="1028731"/>
            <a:ext cx="10770636" cy="4797552"/>
          </a:xfrm>
          <a:prstGeom prst="rect">
            <a:avLst/>
          </a:prstGeom>
          <a:noFill/>
          <a:ln>
            <a:noFill/>
          </a:ln>
        </p:spPr>
        <p:txBody>
          <a:bodyPr spcFirstLastPara="1" wrap="square" lIns="91425" tIns="45700" rIns="91425" bIns="45700" rtlCol="0" anchor="t" anchorCtr="0">
            <a:noAutofit/>
          </a:bodyPr>
          <a:lstStyle/>
          <a:p>
            <a:pPr marL="228600" marR="0" lvl="0" indent="-228600" algn="l" rtl="0">
              <a:lnSpc>
                <a:spcPct val="120000"/>
              </a:lnSpc>
              <a:spcBef>
                <a:spcPts val="0"/>
              </a:spcBef>
              <a:spcAft>
                <a:spcPts val="0"/>
              </a:spcAft>
              <a:buClr>
                <a:srgbClr val="002060"/>
              </a:buClr>
              <a:buSzPts val="1800"/>
              <a:buFont typeface="Arial"/>
              <a:buChar char="•"/>
            </a:pPr>
            <a:r>
              <a:rPr lang="es" sz="1600" b="1" i="0" dirty="0">
                <a:solidFill>
                  <a:srgbClr val="002060"/>
                </a:solidFill>
                <a:latin typeface="Arial"/>
                <a:ea typeface="Arial"/>
                <a:cs typeface="Arial"/>
                <a:sym typeface="Arial"/>
              </a:rPr>
              <a:t>Todos las herramientas y recursos de la OMS sobre la higiene de las manos:</a:t>
            </a:r>
            <a:endParaRPr sz="1600" dirty="0"/>
          </a:p>
          <a:p>
            <a:pPr marL="685800" marR="0" lvl="1" indent="-228600" algn="l" rtl="0">
              <a:lnSpc>
                <a:spcPct val="120000"/>
              </a:lnSpc>
              <a:spcBef>
                <a:spcPts val="0"/>
              </a:spcBef>
              <a:spcAft>
                <a:spcPts val="0"/>
              </a:spcAft>
              <a:buClr>
                <a:srgbClr val="002060"/>
              </a:buClr>
              <a:buSzPts val="1800"/>
              <a:buFont typeface="Arial"/>
              <a:buChar char="•"/>
            </a:pPr>
            <a:r>
              <a:rPr lang="es" sz="1600" b="1" i="0" u="none" strike="noStrike" cap="none" dirty="0">
                <a:solidFill>
                  <a:srgbClr val="002060"/>
                </a:solidFill>
                <a:latin typeface="Arial"/>
                <a:ea typeface="Arial"/>
                <a:cs typeface="Arial"/>
                <a:sym typeface="Arial"/>
              </a:rPr>
              <a:t>Herramientas para la implantación: </a:t>
            </a:r>
            <a:r>
              <a:rPr lang="es" sz="1600" b="0" i="0" u="sng" strike="noStrike" cap="none" dirty="0">
                <a:solidFill>
                  <a:schemeClr val="hlink"/>
                </a:solidFill>
                <a:latin typeface="Arial"/>
                <a:ea typeface="Arial"/>
                <a:cs typeface="Arial"/>
                <a:sym typeface="Arial"/>
                <a:hlinkClick r:id="rId3"/>
              </a:rPr>
              <a:t>https://www.who.int/teams/integrated-health-services/infection-prevention-control/hand-hygiene/tools-and-resources</a:t>
            </a:r>
            <a:r>
              <a:rPr lang="es" sz="1600" b="0" i="0" u="none" strike="noStrike" cap="none" dirty="0">
                <a:solidFill>
                  <a:srgbClr val="002060"/>
                </a:solidFill>
                <a:latin typeface="Arial"/>
                <a:ea typeface="Arial"/>
                <a:cs typeface="Arial"/>
                <a:sym typeface="Arial"/>
              </a:rPr>
              <a:t> </a:t>
            </a:r>
            <a:endParaRPr sz="1600" dirty="0"/>
          </a:p>
          <a:p>
            <a:pPr marL="685800" marR="0" lvl="1" indent="-228600" algn="l" rtl="0">
              <a:lnSpc>
                <a:spcPct val="120000"/>
              </a:lnSpc>
              <a:spcBef>
                <a:spcPts val="0"/>
              </a:spcBef>
              <a:spcAft>
                <a:spcPts val="0"/>
              </a:spcAft>
              <a:buClr>
                <a:srgbClr val="002060"/>
              </a:buClr>
              <a:buSzPts val="1800"/>
              <a:buFont typeface="Arial"/>
              <a:buChar char="•"/>
            </a:pPr>
            <a:r>
              <a:rPr lang="es" sz="1600" b="1" i="0" u="none" strike="noStrike" cap="none" dirty="0">
                <a:solidFill>
                  <a:srgbClr val="002060"/>
                </a:solidFill>
                <a:latin typeface="Arial"/>
                <a:ea typeface="Arial"/>
                <a:cs typeface="Arial"/>
                <a:sym typeface="Arial"/>
              </a:rPr>
              <a:t>Recursos para la capacitación: </a:t>
            </a:r>
            <a:r>
              <a:rPr lang="es" sz="1600" b="0" i="0" u="sng" strike="noStrike" cap="none" dirty="0">
                <a:solidFill>
                  <a:schemeClr val="hlink"/>
                </a:solidFill>
                <a:latin typeface="Arial"/>
                <a:ea typeface="Arial"/>
                <a:cs typeface="Arial"/>
                <a:sym typeface="Arial"/>
                <a:hlinkClick r:id="rId4"/>
              </a:rPr>
              <a:t>https://www.who.int/teams/integrated-health-services/infection-prevention-control/hand-hygiene/training-tools</a:t>
            </a:r>
            <a:r>
              <a:rPr lang="es" sz="1600" b="0" i="0" u="none" strike="noStrike" cap="none" dirty="0">
                <a:solidFill>
                  <a:srgbClr val="002060"/>
                </a:solidFill>
                <a:latin typeface="Arial"/>
                <a:ea typeface="Arial"/>
                <a:cs typeface="Arial"/>
                <a:sym typeface="Arial"/>
              </a:rPr>
              <a:t> </a:t>
            </a:r>
            <a:endParaRPr sz="1600" dirty="0"/>
          </a:p>
          <a:p>
            <a:pPr marL="685800" marR="0" lvl="1" indent="-228600" algn="l" rtl="0">
              <a:lnSpc>
                <a:spcPct val="120000"/>
              </a:lnSpc>
              <a:spcBef>
                <a:spcPts val="0"/>
              </a:spcBef>
              <a:spcAft>
                <a:spcPts val="0"/>
              </a:spcAft>
              <a:buClr>
                <a:srgbClr val="002060"/>
              </a:buClr>
              <a:buSzPts val="1800"/>
              <a:buFont typeface="Arial"/>
              <a:buChar char="•"/>
            </a:pPr>
            <a:r>
              <a:rPr lang="es" sz="1600" b="1" i="0" u="none" strike="noStrike" cap="none" dirty="0">
                <a:solidFill>
                  <a:srgbClr val="002060"/>
                </a:solidFill>
                <a:latin typeface="Arial"/>
                <a:ea typeface="Arial"/>
                <a:cs typeface="Arial"/>
                <a:sym typeface="Arial"/>
              </a:rPr>
              <a:t>Herramientas para el seguimiento: </a:t>
            </a:r>
            <a:r>
              <a:rPr lang="es" sz="1600" b="0" i="0" u="sng" strike="noStrike" cap="none" dirty="0">
                <a:solidFill>
                  <a:schemeClr val="hlink"/>
                </a:solidFill>
                <a:latin typeface="Arial"/>
                <a:ea typeface="Arial"/>
                <a:cs typeface="Arial"/>
                <a:sym typeface="Arial"/>
                <a:hlinkClick r:id="rId5"/>
              </a:rPr>
              <a:t>https://www.who.int/teams/integrated-health-services/infection-prevention-control/hand-hygiene/monitoring-tools</a:t>
            </a:r>
            <a:r>
              <a:rPr lang="es" sz="1600" b="0" i="0" u="none" strike="noStrike" cap="none" dirty="0">
                <a:solidFill>
                  <a:srgbClr val="002060"/>
                </a:solidFill>
                <a:latin typeface="Arial"/>
                <a:ea typeface="Arial"/>
                <a:cs typeface="Arial"/>
                <a:sym typeface="Arial"/>
              </a:rPr>
              <a:t> </a:t>
            </a:r>
            <a:endParaRPr sz="1600" dirty="0"/>
          </a:p>
          <a:p>
            <a:pPr marL="685800" marR="0" lvl="1" indent="-228600" algn="l" rtl="0">
              <a:lnSpc>
                <a:spcPct val="120000"/>
              </a:lnSpc>
              <a:spcBef>
                <a:spcPts val="0"/>
              </a:spcBef>
              <a:spcAft>
                <a:spcPts val="0"/>
              </a:spcAft>
              <a:buClr>
                <a:srgbClr val="002060"/>
              </a:buClr>
              <a:buSzPts val="1800"/>
              <a:buFont typeface="Arial"/>
              <a:buChar char="•"/>
            </a:pPr>
            <a:r>
              <a:rPr lang="en" sz="1600" b="1" i="1" u="none" strike="noStrike" cap="none" dirty="0">
                <a:solidFill>
                  <a:srgbClr val="002060"/>
                </a:solidFill>
                <a:latin typeface="Arial"/>
                <a:ea typeface="Arial"/>
                <a:cs typeface="Arial"/>
                <a:sym typeface="Arial"/>
              </a:rPr>
              <a:t>Resource considerations for investing in hand hygiene improvement in health care facilities</a:t>
            </a:r>
            <a:r>
              <a:rPr lang="en" sz="1600" b="1" i="0" u="none" strike="noStrike" cap="none" dirty="0">
                <a:solidFill>
                  <a:srgbClr val="002060"/>
                </a:solidFill>
                <a:latin typeface="Arial"/>
                <a:ea typeface="Arial"/>
                <a:cs typeface="Arial"/>
                <a:sym typeface="Arial"/>
              </a:rPr>
              <a:t>: </a:t>
            </a:r>
            <a:r>
              <a:rPr lang="es" sz="1600" b="0" i="0" u="sng" strike="noStrike" cap="none" dirty="0">
                <a:solidFill>
                  <a:schemeClr val="hlink"/>
                </a:solidFill>
                <a:latin typeface="Arial"/>
                <a:ea typeface="Arial"/>
                <a:cs typeface="Arial"/>
                <a:sym typeface="Arial"/>
                <a:hlinkClick r:id="rId6"/>
              </a:rPr>
              <a:t>https://www.who.int/publications/i/item/9789240025882</a:t>
            </a:r>
            <a:endParaRPr sz="1600" b="0" i="0" u="none" strike="noStrike" cap="none" dirty="0">
              <a:solidFill>
                <a:srgbClr val="002060"/>
              </a:solidFill>
              <a:latin typeface="Arial"/>
              <a:ea typeface="Arial"/>
              <a:cs typeface="Arial"/>
              <a:sym typeface="Arial"/>
            </a:endParaRPr>
          </a:p>
          <a:p>
            <a:pPr marL="228600" marR="0" lvl="0" indent="-228600" algn="l" rtl="0">
              <a:lnSpc>
                <a:spcPct val="120000"/>
              </a:lnSpc>
              <a:spcBef>
                <a:spcPts val="0"/>
              </a:spcBef>
              <a:spcAft>
                <a:spcPts val="0"/>
              </a:spcAft>
              <a:buClr>
                <a:srgbClr val="002060"/>
              </a:buClr>
              <a:buSzPts val="1800"/>
              <a:buFont typeface="Arial"/>
              <a:buChar char="•"/>
            </a:pPr>
            <a:r>
              <a:rPr lang="es" sz="1600" b="1" i="0" dirty="0">
                <a:solidFill>
                  <a:srgbClr val="002060"/>
                </a:solidFill>
                <a:latin typeface="Arial"/>
                <a:ea typeface="Arial"/>
                <a:cs typeface="Arial"/>
                <a:sym typeface="Arial"/>
              </a:rPr>
              <a:t>Artículo en formato vídeo sobre higiene de las manos publicado en el </a:t>
            </a:r>
            <a:r>
              <a:rPr lang="en" sz="1600" b="1" i="1" dirty="0">
                <a:solidFill>
                  <a:srgbClr val="002060"/>
                </a:solidFill>
                <a:latin typeface="Arial"/>
                <a:ea typeface="Arial"/>
                <a:cs typeface="Arial"/>
                <a:sym typeface="Arial"/>
              </a:rPr>
              <a:t>New England Journal of Medicine</a:t>
            </a:r>
            <a:r>
              <a:rPr lang="en" sz="1600" b="1" i="0" dirty="0">
                <a:solidFill>
                  <a:srgbClr val="002060"/>
                </a:solidFill>
                <a:latin typeface="Arial"/>
                <a:ea typeface="Arial"/>
                <a:cs typeface="Arial"/>
                <a:sym typeface="Arial"/>
              </a:rPr>
              <a:t>:</a:t>
            </a:r>
            <a:endParaRPr sz="1600" dirty="0"/>
          </a:p>
          <a:p>
            <a:pPr marL="685800" marR="0" lvl="1" indent="-228600" algn="l" rtl="0">
              <a:lnSpc>
                <a:spcPct val="120000"/>
              </a:lnSpc>
              <a:spcBef>
                <a:spcPts val="0"/>
              </a:spcBef>
              <a:spcAft>
                <a:spcPts val="0"/>
              </a:spcAft>
              <a:buClr>
                <a:srgbClr val="002060"/>
              </a:buClr>
              <a:buSzPts val="1800"/>
              <a:buFont typeface="Arial"/>
              <a:buChar char="•"/>
            </a:pPr>
            <a:r>
              <a:rPr lang="es" sz="1600" b="0" i="0" u="none" strike="noStrike" cap="none" dirty="0">
                <a:solidFill>
                  <a:srgbClr val="002060"/>
                </a:solidFill>
                <a:latin typeface="Arial"/>
                <a:ea typeface="Arial"/>
                <a:cs typeface="Arial"/>
                <a:sym typeface="Arial"/>
              </a:rPr>
              <a:t>En inglés: </a:t>
            </a:r>
            <a:r>
              <a:rPr lang="es" sz="1600" b="0" i="0" u="sng" strike="noStrike" cap="none" dirty="0">
                <a:solidFill>
                  <a:schemeClr val="hlink"/>
                </a:solidFill>
                <a:latin typeface="Arial"/>
                <a:ea typeface="Arial"/>
                <a:cs typeface="Arial"/>
                <a:sym typeface="Arial"/>
                <a:hlinkClick r:id="rId7"/>
              </a:rPr>
              <a:t>https://www.nejm.org/doi/full/10.1056/nejmvcm0903599</a:t>
            </a:r>
            <a:r>
              <a:rPr lang="es" sz="1600" b="0" i="0" u="none" strike="noStrike" cap="none" dirty="0">
                <a:solidFill>
                  <a:srgbClr val="002060"/>
                </a:solidFill>
                <a:latin typeface="Arial"/>
                <a:ea typeface="Arial"/>
                <a:cs typeface="Arial"/>
                <a:sym typeface="Arial"/>
              </a:rPr>
              <a:t> </a:t>
            </a:r>
            <a:endParaRPr sz="1600" dirty="0"/>
          </a:p>
          <a:p>
            <a:pPr marL="685800" marR="0" lvl="1" indent="-228600" algn="l" rtl="0">
              <a:lnSpc>
                <a:spcPct val="120000"/>
              </a:lnSpc>
              <a:spcBef>
                <a:spcPts val="0"/>
              </a:spcBef>
              <a:spcAft>
                <a:spcPts val="0"/>
              </a:spcAft>
              <a:buClr>
                <a:schemeClr val="dk1"/>
              </a:buClr>
              <a:buSzPts val="1800"/>
              <a:buFont typeface="Arial"/>
              <a:buChar char="•"/>
            </a:pPr>
            <a:r>
              <a:rPr lang="es" sz="1600" b="0" i="0" u="none" strike="noStrike" cap="none" dirty="0">
                <a:solidFill>
                  <a:schemeClr val="dk1"/>
                </a:solidFill>
                <a:latin typeface="Arial"/>
                <a:ea typeface="Arial"/>
                <a:cs typeface="Arial"/>
                <a:sym typeface="Arial"/>
              </a:rPr>
              <a:t>En los idiomas oficiales de las Naciones Unidas, entre otros: </a:t>
            </a:r>
            <a:r>
              <a:rPr lang="es" sz="1600" b="0" i="0" u="sng" strike="noStrike" cap="none" dirty="0">
                <a:solidFill>
                  <a:schemeClr val="hlink"/>
                </a:solidFill>
                <a:latin typeface="Arial"/>
                <a:ea typeface="Arial"/>
                <a:cs typeface="Arial"/>
                <a:sym typeface="Arial"/>
                <a:hlinkClick r:id="rId8"/>
              </a:rPr>
              <a:t>https://www.who.int/campaigns/world-hand-hygiene-day</a:t>
            </a:r>
            <a:endParaRPr sz="1600" b="0" i="0" u="none" strike="noStrike" cap="none" dirty="0">
              <a:solidFill>
                <a:srgbClr val="FF0000"/>
              </a:solidFill>
              <a:latin typeface="Arial"/>
              <a:ea typeface="Arial"/>
              <a:cs typeface="Arial"/>
              <a:sym typeface="Arial"/>
            </a:endParaRPr>
          </a:p>
          <a:p>
            <a:pPr marL="228600" marR="0" lvl="0" indent="-228600" algn="l" rtl="0">
              <a:lnSpc>
                <a:spcPct val="120000"/>
              </a:lnSpc>
              <a:spcBef>
                <a:spcPts val="0"/>
              </a:spcBef>
              <a:spcAft>
                <a:spcPts val="0"/>
              </a:spcAft>
              <a:buClr>
                <a:srgbClr val="002060"/>
              </a:buClr>
              <a:buSzPts val="1800"/>
              <a:buFont typeface="Arial"/>
              <a:buChar char="•"/>
            </a:pPr>
            <a:r>
              <a:rPr lang="en" sz="1600" b="1" i="1" dirty="0">
                <a:solidFill>
                  <a:srgbClr val="002060"/>
                </a:solidFill>
                <a:latin typeface="Arial"/>
                <a:ea typeface="Arial"/>
                <a:cs typeface="Arial"/>
                <a:sym typeface="Arial"/>
              </a:rPr>
              <a:t>Hand Hygiene:</a:t>
            </a:r>
            <a:r>
              <a:rPr lang="en" sz="1600" b="1" i="0" dirty="0">
                <a:solidFill>
                  <a:srgbClr val="002060"/>
                </a:solidFill>
                <a:latin typeface="Arial"/>
                <a:ea typeface="Arial"/>
                <a:cs typeface="Arial"/>
                <a:sym typeface="Arial"/>
              </a:rPr>
              <a:t> </a:t>
            </a:r>
            <a:r>
              <a:rPr lang="en" sz="1600" b="1" i="1" dirty="0">
                <a:solidFill>
                  <a:srgbClr val="002060"/>
                </a:solidFill>
                <a:latin typeface="Arial"/>
                <a:ea typeface="Arial"/>
                <a:cs typeface="Arial"/>
                <a:sym typeface="Arial"/>
              </a:rPr>
              <a:t>A Handbook for Medical Professionals</a:t>
            </a:r>
            <a:r>
              <a:rPr lang="en" sz="1600" b="1" i="0" dirty="0">
                <a:solidFill>
                  <a:srgbClr val="002060"/>
                </a:solidFill>
                <a:latin typeface="Arial"/>
                <a:ea typeface="Arial"/>
                <a:cs typeface="Arial"/>
                <a:sym typeface="Arial"/>
              </a:rPr>
              <a:t>: </a:t>
            </a:r>
            <a:r>
              <a:rPr lang="es" sz="1600" b="0" i="0" u="sng" dirty="0">
                <a:solidFill>
                  <a:schemeClr val="hlink"/>
                </a:solidFill>
                <a:latin typeface="Arial"/>
                <a:ea typeface="Arial"/>
                <a:cs typeface="Arial"/>
                <a:sym typeface="Arial"/>
                <a:hlinkClick r:id="rId9"/>
              </a:rPr>
              <a:t>https://www.wiley.com/en-gb/Hand+Hygiene:+A+Handbook+for+Medical+Professionals-p-9781118846865</a:t>
            </a:r>
            <a:r>
              <a:rPr lang="es" sz="1600" b="0" i="0" dirty="0">
                <a:solidFill>
                  <a:srgbClr val="002060"/>
                </a:solidFill>
                <a:latin typeface="Arial"/>
                <a:ea typeface="Arial"/>
                <a:cs typeface="Arial"/>
                <a:sym typeface="Arial"/>
              </a:rPr>
              <a:t> </a:t>
            </a:r>
            <a:endParaRPr sz="1600" dirty="0"/>
          </a:p>
          <a:p>
            <a:pPr marL="228600" marR="0" lvl="0" indent="-228600" algn="l" rtl="0">
              <a:lnSpc>
                <a:spcPct val="120000"/>
              </a:lnSpc>
              <a:spcBef>
                <a:spcPts val="0"/>
              </a:spcBef>
              <a:spcAft>
                <a:spcPts val="0"/>
              </a:spcAft>
              <a:buClr>
                <a:srgbClr val="002060"/>
              </a:buClr>
              <a:buSzPts val="1800"/>
              <a:buFont typeface="Arial"/>
              <a:buChar char="•"/>
            </a:pPr>
            <a:r>
              <a:rPr lang="es" sz="1600" b="1" i="0" dirty="0">
                <a:solidFill>
                  <a:srgbClr val="002060"/>
                </a:solidFill>
                <a:latin typeface="Arial"/>
                <a:ea typeface="Arial"/>
                <a:cs typeface="Arial"/>
                <a:sym typeface="Arial"/>
              </a:rPr>
              <a:t>Módulo de precauciones básicas de higiene de las manos en OpenWHO</a:t>
            </a:r>
            <a:r>
              <a:rPr lang="es" sz="1600" b="0" i="0" dirty="0">
                <a:solidFill>
                  <a:srgbClr val="002060"/>
                </a:solidFill>
                <a:latin typeface="Arial"/>
                <a:ea typeface="Arial"/>
                <a:cs typeface="Arial"/>
                <a:sym typeface="Arial"/>
              </a:rPr>
              <a:t>: </a:t>
            </a:r>
            <a:r>
              <a:rPr lang="es" sz="1600" b="0" i="0" u="sng" dirty="0">
                <a:solidFill>
                  <a:schemeClr val="hlink"/>
                </a:solidFill>
                <a:latin typeface="Arial"/>
                <a:ea typeface="Arial"/>
                <a:cs typeface="Arial"/>
                <a:sym typeface="Arial"/>
                <a:hlinkClick r:id="rId10"/>
              </a:rPr>
              <a:t>https://openwho.org/courses/IPC-HH-es</a:t>
            </a:r>
            <a:r>
              <a:rPr lang="es" sz="1600" b="0" i="0" dirty="0">
                <a:solidFill>
                  <a:srgbClr val="002060"/>
                </a:solidFill>
                <a:latin typeface="Arial"/>
                <a:ea typeface="Arial"/>
                <a:cs typeface="Arial"/>
                <a:sym typeface="Arial"/>
              </a:rPr>
              <a:t> </a:t>
            </a:r>
            <a:endParaRPr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32</a:t>
            </a:fld>
            <a:endParaRPr/>
          </a:p>
        </p:txBody>
      </p:sp>
      <p:sp>
        <p:nvSpPr>
          <p:cNvPr id="640" name="Google Shape;640;p49"/>
          <p:cNvSpPr txBox="1"/>
          <p:nvPr/>
        </p:nvSpPr>
        <p:spPr>
          <a:xfrm>
            <a:off x="895885" y="478964"/>
            <a:ext cx="10834788" cy="1461495"/>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rgbClr val="00B0F0"/>
              </a:buClr>
              <a:buSzPts val="3100"/>
              <a:buFont typeface="Arial"/>
              <a:buNone/>
            </a:pPr>
            <a:r>
              <a:rPr lang="es" sz="3100" b="1" i="0">
                <a:solidFill>
                  <a:srgbClr val="00B0F0"/>
                </a:solidFill>
                <a:latin typeface="Arial"/>
                <a:ea typeface="Arial"/>
                <a:cs typeface="Arial"/>
                <a:sym typeface="Arial"/>
              </a:rPr>
              <a:t>Bibliografía y recursos complementarios</a:t>
            </a:r>
            <a:endParaRPr/>
          </a:p>
        </p:txBody>
      </p:sp>
      <p:sp>
        <p:nvSpPr>
          <p:cNvPr id="641" name="Google Shape;641;p49"/>
          <p:cNvSpPr txBox="1"/>
          <p:nvPr/>
        </p:nvSpPr>
        <p:spPr>
          <a:xfrm>
            <a:off x="1099085" y="1209712"/>
            <a:ext cx="10004343" cy="4797552"/>
          </a:xfrm>
          <a:prstGeom prst="rect">
            <a:avLst/>
          </a:prstGeom>
          <a:noFill/>
          <a:ln>
            <a:noFill/>
          </a:ln>
        </p:spPr>
        <p:txBody>
          <a:bodyPr spcFirstLastPara="1" wrap="square" lIns="91425" tIns="45700" rIns="91425" bIns="45700" rtlCol="0" anchor="t" anchorCtr="0">
            <a:noAutofit/>
          </a:bodyPr>
          <a:lstStyle/>
          <a:p>
            <a:pPr marL="228600" marR="0" lvl="0" indent="-228600" algn="l" rtl="0">
              <a:lnSpc>
                <a:spcPct val="120000"/>
              </a:lnSpc>
              <a:spcBef>
                <a:spcPts val="0"/>
              </a:spcBef>
              <a:spcAft>
                <a:spcPts val="0"/>
              </a:spcAft>
              <a:buClr>
                <a:srgbClr val="002060"/>
              </a:buClr>
              <a:buSzPts val="1800"/>
              <a:buFont typeface="Arial"/>
              <a:buChar char="•"/>
            </a:pPr>
            <a:r>
              <a:rPr lang="es" sz="1800" b="1" i="0" dirty="0">
                <a:solidFill>
                  <a:srgbClr val="002060"/>
                </a:solidFill>
                <a:latin typeface="Arial"/>
                <a:ea typeface="Arial"/>
                <a:cs typeface="Arial"/>
                <a:sym typeface="Arial"/>
              </a:rPr>
              <a:t>Marco de autoevaluación de la higiene de las manos (OMS)</a:t>
            </a:r>
            <a:r>
              <a:rPr lang="es" sz="1800" b="0" i="0" dirty="0">
                <a:solidFill>
                  <a:srgbClr val="002060"/>
                </a:solidFill>
                <a:latin typeface="Arial"/>
                <a:ea typeface="Arial"/>
                <a:cs typeface="Arial"/>
                <a:sym typeface="Arial"/>
              </a:rPr>
              <a:t>: </a:t>
            </a:r>
            <a:r>
              <a:rPr lang="es-ES" sz="1800" b="0" i="0" u="sng" dirty="0">
                <a:solidFill>
                  <a:schemeClr val="hlink"/>
                </a:solidFill>
                <a:latin typeface="Arial"/>
                <a:ea typeface="Arial"/>
                <a:cs typeface="Arial"/>
                <a:sym typeface="Arial"/>
                <a:hlinkClick r:id="rId3"/>
              </a:rPr>
              <a:t>https://seguretatdelspacients.gencat.cat/web/.content/minisite/seguretatpacients/professionals/documents/arxius/arx_higiene_de_mans/questionari_autoevaluacio_oms.pdf </a:t>
            </a:r>
            <a:r>
              <a:rPr lang="es" sz="1800" b="0" i="0" dirty="0">
                <a:solidFill>
                  <a:srgbClr val="002060"/>
                </a:solidFill>
                <a:latin typeface="Arial"/>
                <a:ea typeface="Arial"/>
                <a:cs typeface="Arial"/>
                <a:sym typeface="Arial"/>
              </a:rPr>
              <a:t> </a:t>
            </a:r>
            <a:endParaRPr sz="1800" b="1" i="0" dirty="0">
              <a:solidFill>
                <a:schemeClr val="dk1"/>
              </a:solidFill>
              <a:latin typeface="Arial"/>
              <a:ea typeface="Arial"/>
              <a:cs typeface="Arial"/>
              <a:sym typeface="Arial"/>
            </a:endParaRPr>
          </a:p>
          <a:p>
            <a:pPr marL="228600" marR="0" lvl="0" indent="-228600" algn="l" rtl="0">
              <a:lnSpc>
                <a:spcPct val="120000"/>
              </a:lnSpc>
              <a:spcBef>
                <a:spcPts val="0"/>
              </a:spcBef>
              <a:spcAft>
                <a:spcPts val="0"/>
              </a:spcAft>
              <a:buClr>
                <a:schemeClr val="dk1"/>
              </a:buClr>
              <a:buSzPts val="1800"/>
              <a:buFont typeface="Arial"/>
              <a:buChar char="•"/>
            </a:pPr>
            <a:r>
              <a:rPr lang="es" sz="1800" b="1" i="0" dirty="0">
                <a:solidFill>
                  <a:schemeClr val="dk1"/>
                </a:solidFill>
                <a:latin typeface="Arial"/>
                <a:ea typeface="Arial"/>
                <a:cs typeface="Arial"/>
                <a:sym typeface="Arial"/>
              </a:rPr>
              <a:t>Solución alcohólica para manos:</a:t>
            </a:r>
            <a:endParaRPr dirty="0"/>
          </a:p>
          <a:p>
            <a:pPr marL="685800" marR="0" lvl="1" indent="-228600" algn="l" rtl="0">
              <a:lnSpc>
                <a:spcPct val="120000"/>
              </a:lnSpc>
              <a:spcBef>
                <a:spcPts val="0"/>
              </a:spcBef>
              <a:spcAft>
                <a:spcPts val="0"/>
              </a:spcAft>
              <a:buClr>
                <a:schemeClr val="dk1"/>
              </a:buClr>
              <a:buSzPts val="1800"/>
              <a:buFont typeface="Arial"/>
              <a:buChar char="•"/>
            </a:pPr>
            <a:r>
              <a:rPr lang="es" sz="1800" b="0" i="0" u="none" strike="noStrike" cap="none" dirty="0">
                <a:solidFill>
                  <a:schemeClr val="dk1"/>
                </a:solidFill>
                <a:latin typeface="Arial"/>
                <a:ea typeface="Arial"/>
                <a:cs typeface="Arial"/>
                <a:sym typeface="Arial"/>
              </a:rPr>
              <a:t>OMS (2010). “Alcohol-based Handrub planning and costing tool”: </a:t>
            </a:r>
            <a:r>
              <a:rPr lang="es" sz="1800" b="0" i="0" u="sng" strike="noStrike" cap="none" dirty="0">
                <a:solidFill>
                  <a:schemeClr val="hlink"/>
                </a:solidFill>
                <a:latin typeface="Arial"/>
                <a:ea typeface="Arial"/>
                <a:cs typeface="Arial"/>
                <a:sym typeface="Arial"/>
                <a:hlinkClick r:id="rId4"/>
              </a:rPr>
              <a:t>https://www.who.int/teams/integrated-health-services/infection-prevention-control/hand-hygiene/tools-and-resources</a:t>
            </a:r>
            <a:r>
              <a:rPr lang="es" sz="1800" b="0" i="0" u="none" strike="noStrike" cap="none" dirty="0">
                <a:solidFill>
                  <a:schemeClr val="dk1"/>
                </a:solidFill>
                <a:latin typeface="Arial"/>
                <a:ea typeface="Arial"/>
                <a:cs typeface="Arial"/>
                <a:sym typeface="Arial"/>
              </a:rPr>
              <a:t> </a:t>
            </a:r>
            <a:endParaRPr dirty="0"/>
          </a:p>
          <a:p>
            <a:pPr marL="685800" marR="0" lvl="1" indent="-228600" algn="l" rtl="0">
              <a:lnSpc>
                <a:spcPct val="120000"/>
              </a:lnSpc>
              <a:spcBef>
                <a:spcPts val="0"/>
              </a:spcBef>
              <a:spcAft>
                <a:spcPts val="0"/>
              </a:spcAft>
              <a:buClr>
                <a:schemeClr val="dk1"/>
              </a:buClr>
              <a:buSzPts val="1800"/>
              <a:buFont typeface="Arial"/>
              <a:buChar char="•"/>
            </a:pPr>
            <a:r>
              <a:rPr lang="es" sz="1800" b="0" i="0" u="none" strike="noStrike" cap="none" dirty="0">
                <a:solidFill>
                  <a:schemeClr val="dk1"/>
                </a:solidFill>
                <a:latin typeface="Arial"/>
                <a:ea typeface="Arial"/>
                <a:cs typeface="Arial"/>
                <a:sym typeface="Arial"/>
              </a:rPr>
              <a:t>OMS (2010). “Guía para la elaboración a nivel local: formulaciones recomendadas por la OMS para la desinfección de manos”: </a:t>
            </a:r>
            <a:r>
              <a:rPr lang="es" sz="1800" b="0" i="0" u="sng" strike="noStrike" cap="none" dirty="0">
                <a:solidFill>
                  <a:schemeClr val="hlink"/>
                </a:solidFill>
                <a:latin typeface="Arial"/>
                <a:ea typeface="Arial"/>
                <a:cs typeface="Arial"/>
                <a:sym typeface="Arial"/>
                <a:hlinkClick r:id="rId5"/>
              </a:rPr>
              <a:t>https://www.who.int/es/publications/i/item/guide-to-local-production-who-recommended-handrub-formulations</a:t>
            </a:r>
            <a:r>
              <a:rPr lang="es" sz="1800" b="0" i="0" u="none" strike="noStrike" cap="none" dirty="0">
                <a:solidFill>
                  <a:schemeClr val="dk1"/>
                </a:solidFill>
                <a:latin typeface="Arial"/>
                <a:ea typeface="Arial"/>
                <a:cs typeface="Arial"/>
                <a:sym typeface="Arial"/>
              </a:rPr>
              <a:t>  </a:t>
            </a:r>
            <a:endParaRPr dirty="0"/>
          </a:p>
          <a:p>
            <a:pPr marL="228600" marR="0" lvl="0" indent="-228600" algn="l" rtl="0">
              <a:lnSpc>
                <a:spcPct val="120000"/>
              </a:lnSpc>
              <a:spcBef>
                <a:spcPts val="0"/>
              </a:spcBef>
              <a:spcAft>
                <a:spcPts val="0"/>
              </a:spcAft>
              <a:buClr>
                <a:schemeClr val="dk1"/>
              </a:buClr>
              <a:buSzPts val="1800"/>
              <a:buFont typeface="Arial"/>
              <a:buChar char="•"/>
            </a:pPr>
            <a:r>
              <a:rPr lang="es" sz="1800" b="1" i="0" dirty="0">
                <a:solidFill>
                  <a:schemeClr val="dk1"/>
                </a:solidFill>
                <a:latin typeface="Arial"/>
                <a:ea typeface="Arial"/>
                <a:cs typeface="Arial"/>
                <a:sym typeface="Arial"/>
              </a:rPr>
              <a:t>Los cinco momentos en diversos contextos de atención de la salud:</a:t>
            </a:r>
            <a:endParaRPr dirty="0"/>
          </a:p>
          <a:p>
            <a:pPr marL="685800" marR="0" lvl="1" indent="-228600" algn="l" rtl="0">
              <a:lnSpc>
                <a:spcPct val="120000"/>
              </a:lnSpc>
              <a:spcBef>
                <a:spcPts val="0"/>
              </a:spcBef>
              <a:spcAft>
                <a:spcPts val="0"/>
              </a:spcAft>
              <a:buClr>
                <a:schemeClr val="dk1"/>
              </a:buClr>
              <a:buSzPts val="1800"/>
              <a:buFont typeface="Arial"/>
              <a:buChar char="•"/>
            </a:pPr>
            <a:r>
              <a:rPr lang="es" sz="1800" b="0" i="0" u="none" strike="noStrike" cap="none" dirty="0">
                <a:solidFill>
                  <a:schemeClr val="dk1"/>
                </a:solidFill>
                <a:latin typeface="Arial"/>
                <a:ea typeface="Arial"/>
                <a:cs typeface="Arial"/>
                <a:sym typeface="Arial"/>
              </a:rPr>
              <a:t>OMS (2012). </a:t>
            </a:r>
            <a:r>
              <a:rPr lang="en" sz="1800" b="0" i="1" u="none" strike="noStrike" cap="none" dirty="0">
                <a:solidFill>
                  <a:schemeClr val="dk1"/>
                </a:solidFill>
                <a:latin typeface="Arial"/>
                <a:ea typeface="Arial"/>
                <a:cs typeface="Arial"/>
                <a:sym typeface="Arial"/>
              </a:rPr>
              <a:t>La higiene de las manos en la asistencia ambulatoria y domiciliaria y en los cuidados de larga duración: guía de aplicación de la estrategia multimodal de la OMS para la mejora de la higiene de las manos y del modelo “Los cinco momentos para la higiene de las manos”</a:t>
            </a:r>
            <a:r>
              <a:rPr lang="en" sz="1800" b="0" i="0" u="none" strike="noStrike" cap="none" dirty="0">
                <a:solidFill>
                  <a:schemeClr val="dk1"/>
                </a:solidFill>
                <a:latin typeface="Arial"/>
                <a:ea typeface="Arial"/>
                <a:cs typeface="Arial"/>
                <a:sym typeface="Arial"/>
              </a:rPr>
              <a:t>: </a:t>
            </a:r>
            <a:r>
              <a:rPr lang="es" sz="1800" b="0" i="0" u="sng" strike="noStrike" cap="none" dirty="0">
                <a:solidFill>
                  <a:schemeClr val="hlink"/>
                </a:solidFill>
                <a:latin typeface="Arial"/>
                <a:ea typeface="Arial"/>
                <a:cs typeface="Arial"/>
                <a:sym typeface="Arial"/>
                <a:hlinkClick r:id="rId6"/>
              </a:rPr>
              <a:t>https://apps.who.int/iris/handle/10665/84918</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33</a:t>
            </a:fld>
            <a:endParaRPr/>
          </a:p>
        </p:txBody>
      </p:sp>
      <p:sp>
        <p:nvSpPr>
          <p:cNvPr id="648" name="Google Shape;648;p50"/>
          <p:cNvSpPr txBox="1"/>
          <p:nvPr/>
        </p:nvSpPr>
        <p:spPr>
          <a:xfrm>
            <a:off x="678605" y="353995"/>
            <a:ext cx="10834788" cy="1461495"/>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rgbClr val="00B0F0"/>
              </a:buClr>
              <a:buSzPts val="3100"/>
              <a:buFont typeface="Arial"/>
              <a:buNone/>
            </a:pPr>
            <a:r>
              <a:rPr lang="es" sz="3100" b="1" i="0">
                <a:solidFill>
                  <a:srgbClr val="00B0F0"/>
                </a:solidFill>
                <a:latin typeface="Arial"/>
                <a:ea typeface="Arial"/>
                <a:cs typeface="Arial"/>
                <a:sym typeface="Arial"/>
              </a:rPr>
              <a:t>Bibliografía y recursos complementarios</a:t>
            </a:r>
            <a:endParaRPr/>
          </a:p>
        </p:txBody>
      </p:sp>
      <p:sp>
        <p:nvSpPr>
          <p:cNvPr id="649" name="Google Shape;649;p50"/>
          <p:cNvSpPr txBox="1"/>
          <p:nvPr/>
        </p:nvSpPr>
        <p:spPr>
          <a:xfrm>
            <a:off x="959105" y="1243233"/>
            <a:ext cx="10181646" cy="4797552"/>
          </a:xfrm>
          <a:prstGeom prst="rect">
            <a:avLst/>
          </a:prstGeom>
          <a:noFill/>
          <a:ln>
            <a:noFill/>
          </a:ln>
        </p:spPr>
        <p:txBody>
          <a:bodyPr spcFirstLastPara="1" wrap="square" lIns="91425" tIns="45700" rIns="91425" bIns="45700" rtlCol="0" anchor="t" anchorCtr="0">
            <a:noAutofit/>
          </a:bodyPr>
          <a:lstStyle/>
          <a:p>
            <a:pPr marL="228600" marR="0" lvl="0" indent="-228600" algn="l" rtl="0">
              <a:lnSpc>
                <a:spcPct val="120000"/>
              </a:lnSpc>
              <a:spcBef>
                <a:spcPts val="0"/>
              </a:spcBef>
              <a:spcAft>
                <a:spcPts val="0"/>
              </a:spcAft>
              <a:buClr>
                <a:schemeClr val="dk1"/>
              </a:buClr>
              <a:buSzPts val="1800"/>
              <a:buFont typeface="Arial"/>
              <a:buChar char="•"/>
            </a:pPr>
            <a:r>
              <a:rPr lang="es" sz="1800" b="1" i="0" dirty="0">
                <a:solidFill>
                  <a:schemeClr val="dk1"/>
                </a:solidFill>
                <a:latin typeface="Arial"/>
                <a:ea typeface="Arial"/>
                <a:cs typeface="Arial"/>
                <a:sym typeface="Arial"/>
              </a:rPr>
              <a:t>Materiales complementarios de capacitación:</a:t>
            </a:r>
            <a:endParaRPr dirty="0"/>
          </a:p>
          <a:p>
            <a:pPr marL="228600" marR="0" lvl="0" indent="-228600" algn="l" rtl="0">
              <a:lnSpc>
                <a:spcPct val="90000"/>
              </a:lnSpc>
              <a:spcBef>
                <a:spcPts val="1000"/>
              </a:spcBef>
              <a:spcAft>
                <a:spcPts val="0"/>
              </a:spcAft>
              <a:buClr>
                <a:schemeClr val="dk1"/>
              </a:buClr>
              <a:buSzPts val="1800"/>
              <a:buFont typeface="Arial"/>
              <a:buChar char="•"/>
            </a:pPr>
            <a:r>
              <a:rPr lang="es" sz="1800" b="1" i="0" dirty="0">
                <a:solidFill>
                  <a:schemeClr val="dk1"/>
                </a:solidFill>
                <a:latin typeface="Arial"/>
                <a:ea typeface="Arial"/>
                <a:cs typeface="Arial"/>
                <a:sym typeface="Arial"/>
              </a:rPr>
              <a:t>Paquete de capacitación de la OMS sobre PCI (aprendizaje virtual): Precauciones básicas, higiene de las manos y limpieza ambiental: </a:t>
            </a:r>
            <a:r>
              <a:rPr lang="es" sz="1800" b="0" i="0" u="sng" dirty="0">
                <a:solidFill>
                  <a:schemeClr val="hlink"/>
                </a:solidFill>
                <a:latin typeface="Arial"/>
                <a:ea typeface="Arial"/>
                <a:cs typeface="Arial"/>
                <a:sym typeface="Arial"/>
                <a:hlinkClick r:id="rId3"/>
              </a:rPr>
              <a:t>https://openwho.org/courses/IPC-HH-es</a:t>
            </a:r>
            <a:r>
              <a:rPr lang="es" sz="1800" b="0" i="0" dirty="0">
                <a:solidFill>
                  <a:schemeClr val="dk1"/>
                </a:solidFill>
                <a:latin typeface="Arial"/>
                <a:ea typeface="Arial"/>
                <a:cs typeface="Arial"/>
                <a:sym typeface="Arial"/>
              </a:rPr>
              <a:t> </a:t>
            </a:r>
            <a:endParaRPr dirty="0"/>
          </a:p>
          <a:p>
            <a:pPr marL="0" marR="0" lvl="0" indent="0" algn="l" rtl="0">
              <a:lnSpc>
                <a:spcPct val="90000"/>
              </a:lnSpc>
              <a:spcBef>
                <a:spcPts val="1000"/>
              </a:spcBef>
              <a:spcAft>
                <a:spcPts val="0"/>
              </a:spcAft>
              <a:buClr>
                <a:schemeClr val="dk1"/>
              </a:buClr>
              <a:buSzPts val="1800"/>
              <a:buFont typeface="Arial"/>
              <a:buNone/>
            </a:pPr>
            <a:endParaRPr sz="1800" b="0" i="0" dirty="0">
              <a:solidFill>
                <a:schemeClr val="dk1"/>
              </a:solidFill>
              <a:latin typeface="Arial"/>
              <a:ea typeface="Arial"/>
              <a:cs typeface="Arial"/>
              <a:sym typeface="Arial"/>
            </a:endParaRPr>
          </a:p>
          <a:p>
            <a:pPr marL="228600" marR="0" lvl="0" indent="-228600" algn="l" rtl="0">
              <a:lnSpc>
                <a:spcPct val="120000"/>
              </a:lnSpc>
              <a:spcBef>
                <a:spcPts val="0"/>
              </a:spcBef>
              <a:spcAft>
                <a:spcPts val="0"/>
              </a:spcAft>
              <a:buClr>
                <a:schemeClr val="dk1"/>
              </a:buClr>
              <a:buSzPts val="1800"/>
              <a:buFont typeface="Arial"/>
              <a:buChar char="•"/>
            </a:pPr>
            <a:r>
              <a:rPr lang="es" sz="1800" b="1" i="0" dirty="0">
                <a:solidFill>
                  <a:schemeClr val="dk1"/>
                </a:solidFill>
                <a:latin typeface="Arial"/>
                <a:ea typeface="Arial"/>
                <a:cs typeface="Arial"/>
                <a:sym typeface="Arial"/>
              </a:rPr>
              <a:t>PCI (en general):</a:t>
            </a:r>
            <a:endParaRPr dirty="0"/>
          </a:p>
          <a:p>
            <a:pPr marL="685800" marR="0" lvl="1" indent="-228600" algn="l" rtl="0">
              <a:lnSpc>
                <a:spcPct val="120000"/>
              </a:lnSpc>
              <a:spcBef>
                <a:spcPts val="0"/>
              </a:spcBef>
              <a:spcAft>
                <a:spcPts val="0"/>
              </a:spcAft>
              <a:buClr>
                <a:schemeClr val="dk1"/>
              </a:buClr>
              <a:buSzPts val="1800"/>
              <a:buFont typeface="Arial"/>
              <a:buChar char="•"/>
            </a:pPr>
            <a:r>
              <a:rPr lang="es" sz="1800" b="0" i="0" u="none" strike="noStrike" cap="none" dirty="0">
                <a:solidFill>
                  <a:schemeClr val="dk1"/>
                </a:solidFill>
                <a:latin typeface="Arial"/>
                <a:ea typeface="Arial"/>
                <a:cs typeface="Arial"/>
                <a:sym typeface="Arial"/>
              </a:rPr>
              <a:t>OMS (2019). </a:t>
            </a:r>
            <a:r>
              <a:rPr lang="en" sz="1800" b="0" i="1" u="none" strike="noStrike" cap="none" dirty="0">
                <a:solidFill>
                  <a:schemeClr val="dk1"/>
                </a:solidFill>
                <a:latin typeface="Arial"/>
                <a:ea typeface="Arial"/>
                <a:cs typeface="Arial"/>
                <a:sym typeface="Arial"/>
              </a:rPr>
              <a:t>Minimum Requirements for infection prevention and control (IPC) programmes</a:t>
            </a:r>
            <a:r>
              <a:rPr lang="en" sz="1800" b="0" i="0" u="none" strike="noStrike" cap="none" dirty="0">
                <a:solidFill>
                  <a:schemeClr val="dk1"/>
                </a:solidFill>
                <a:latin typeface="Arial"/>
                <a:ea typeface="Arial"/>
                <a:cs typeface="Arial"/>
                <a:sym typeface="Arial"/>
              </a:rPr>
              <a:t>: </a:t>
            </a:r>
            <a:r>
              <a:rPr lang="es" sz="1800" b="0" i="0" u="sng" strike="noStrike" cap="none" dirty="0">
                <a:solidFill>
                  <a:schemeClr val="hlink"/>
                </a:solidFill>
                <a:latin typeface="Arial"/>
                <a:ea typeface="Arial"/>
                <a:cs typeface="Arial"/>
                <a:sym typeface="Arial"/>
                <a:hlinkClick r:id="rId4"/>
              </a:rPr>
              <a:t>https://apps.who.int/iris/handle/10665/330080</a:t>
            </a:r>
            <a:r>
              <a:rPr lang="es" sz="1800" b="0" i="0" u="none" strike="noStrike" cap="none" dirty="0">
                <a:solidFill>
                  <a:schemeClr val="dk1"/>
                </a:solidFill>
                <a:latin typeface="Arial"/>
                <a:ea typeface="Arial"/>
                <a:cs typeface="Arial"/>
                <a:sym typeface="Arial"/>
              </a:rPr>
              <a:t>  </a:t>
            </a:r>
            <a:endParaRPr dirty="0"/>
          </a:p>
          <a:p>
            <a:pPr marL="685800" marR="0" lvl="1" indent="-228600" algn="l" rtl="0">
              <a:lnSpc>
                <a:spcPct val="120000"/>
              </a:lnSpc>
              <a:spcBef>
                <a:spcPts val="0"/>
              </a:spcBef>
              <a:spcAft>
                <a:spcPts val="0"/>
              </a:spcAft>
              <a:buClr>
                <a:schemeClr val="dk1"/>
              </a:buClr>
              <a:buSzPts val="1800"/>
              <a:buFont typeface="Arial"/>
              <a:buChar char="•"/>
            </a:pPr>
            <a:r>
              <a:rPr lang="es" sz="1800" b="0" i="0" u="none" strike="noStrike" cap="none" dirty="0">
                <a:solidFill>
                  <a:schemeClr val="dk1"/>
                </a:solidFill>
                <a:latin typeface="Arial"/>
                <a:ea typeface="Arial"/>
                <a:cs typeface="Arial"/>
                <a:sym typeface="Arial"/>
              </a:rPr>
              <a:t>OMS (2016). </a:t>
            </a:r>
            <a:r>
              <a:rPr lang="en" sz="1800" b="0" i="1" u="none" strike="noStrike" cap="none" dirty="0">
                <a:solidFill>
                  <a:schemeClr val="dk1"/>
                </a:solidFill>
                <a:latin typeface="Arial"/>
                <a:ea typeface="Arial"/>
                <a:cs typeface="Arial"/>
                <a:sym typeface="Arial"/>
              </a:rPr>
              <a:t>Directrices sobre componentes básicos para los programas de prevención y control de infecciones a nivel nacional y de establecimientos de atención de salud para pacientes agudos</a:t>
            </a:r>
            <a:r>
              <a:rPr lang="en" sz="1800" b="0" i="0" u="none" strike="noStrike" cap="none" dirty="0">
                <a:solidFill>
                  <a:schemeClr val="dk1"/>
                </a:solidFill>
                <a:latin typeface="Arial"/>
                <a:ea typeface="Arial"/>
                <a:cs typeface="Arial"/>
                <a:sym typeface="Arial"/>
              </a:rPr>
              <a:t>: </a:t>
            </a:r>
            <a:r>
              <a:rPr lang="es" sz="1800" b="0" i="0" u="sng" strike="noStrike" cap="none" dirty="0">
                <a:solidFill>
                  <a:schemeClr val="hlink"/>
                </a:solidFill>
                <a:latin typeface="Arial"/>
                <a:ea typeface="Arial"/>
                <a:cs typeface="Arial"/>
                <a:sym typeface="Arial"/>
                <a:hlinkClick r:id="rId5"/>
              </a:rPr>
              <a:t>https://apps.who.int/iris/handle/10665/255764</a:t>
            </a:r>
            <a:r>
              <a:rPr lang="es" sz="1800" b="0" i="0" u="none" strike="noStrike" cap="none" dirty="0">
                <a:solidFill>
                  <a:schemeClr val="dk1"/>
                </a:solidFill>
                <a:latin typeface="Arial"/>
                <a:ea typeface="Arial"/>
                <a:cs typeface="Arial"/>
                <a:sym typeface="Arial"/>
              </a:rPr>
              <a:t>  </a:t>
            </a:r>
            <a:endParaRPr dirty="0"/>
          </a:p>
          <a:p>
            <a:pPr marL="685800" marR="0" lvl="1" indent="-228600" algn="l" rtl="0">
              <a:lnSpc>
                <a:spcPct val="120000"/>
              </a:lnSpc>
              <a:spcBef>
                <a:spcPts val="0"/>
              </a:spcBef>
              <a:spcAft>
                <a:spcPts val="0"/>
              </a:spcAft>
              <a:buClr>
                <a:schemeClr val="dk1"/>
              </a:buClr>
              <a:buSzPts val="1800"/>
              <a:buFont typeface="Arial"/>
              <a:buChar char="•"/>
            </a:pPr>
            <a:r>
              <a:rPr lang="es" sz="1800" b="0" i="0" u="none" strike="noStrike" cap="none" dirty="0">
                <a:solidFill>
                  <a:schemeClr val="dk1"/>
                </a:solidFill>
                <a:latin typeface="Arial"/>
                <a:ea typeface="Arial"/>
                <a:cs typeface="Arial"/>
                <a:sym typeface="Arial"/>
              </a:rPr>
              <a:t>OMS (2021). </a:t>
            </a:r>
            <a:r>
              <a:rPr lang="en" sz="1800" b="0" i="1" u="none" strike="noStrike" cap="none" dirty="0">
                <a:solidFill>
                  <a:schemeClr val="dk1"/>
                </a:solidFill>
                <a:latin typeface="Arial"/>
                <a:ea typeface="Arial"/>
                <a:cs typeface="Arial"/>
                <a:sym typeface="Arial"/>
              </a:rPr>
              <a:t>Aide-memoire: respiratory and hand hygiene</a:t>
            </a:r>
            <a:r>
              <a:rPr lang="en" sz="1800" b="0" i="0" u="none" strike="noStrike" cap="none" dirty="0">
                <a:solidFill>
                  <a:schemeClr val="dk1"/>
                </a:solidFill>
                <a:latin typeface="Arial"/>
                <a:ea typeface="Arial"/>
                <a:cs typeface="Arial"/>
                <a:sym typeface="Arial"/>
              </a:rPr>
              <a:t>. En: </a:t>
            </a:r>
            <a:r>
              <a:rPr lang="en" sz="1800" b="0" i="1" u="none" strike="noStrike" cap="none" dirty="0">
                <a:solidFill>
                  <a:schemeClr val="dk1"/>
                </a:solidFill>
                <a:latin typeface="Arial"/>
                <a:ea typeface="Arial"/>
                <a:cs typeface="Arial"/>
                <a:sym typeface="Arial"/>
              </a:rPr>
              <a:t>Infection prevention and control: guidance to action tools</a:t>
            </a:r>
            <a:r>
              <a:rPr lang="en" sz="1800" b="0" i="0" u="none" strike="noStrike" cap="none" dirty="0">
                <a:solidFill>
                  <a:schemeClr val="dk1"/>
                </a:solidFill>
                <a:latin typeface="Arial"/>
                <a:ea typeface="Arial"/>
                <a:cs typeface="Arial"/>
                <a:sym typeface="Arial"/>
              </a:rPr>
              <a:t>. </a:t>
            </a:r>
            <a:r>
              <a:rPr lang="es" sz="1800" b="0" i="0" u="sng" strike="noStrike" cap="none" dirty="0">
                <a:solidFill>
                  <a:schemeClr val="hlink"/>
                </a:solidFill>
                <a:latin typeface="Arial"/>
                <a:ea typeface="Arial"/>
                <a:cs typeface="Arial"/>
                <a:sym typeface="Arial"/>
                <a:hlinkClick r:id="rId6"/>
              </a:rPr>
              <a:t>https://apps.who.int/iris/handle/10665/341418</a:t>
            </a:r>
            <a:r>
              <a:rPr lang="es" sz="1800" b="0" i="0" u="none" strike="noStrike" cap="none" dirty="0">
                <a:solidFill>
                  <a:schemeClr val="dk1"/>
                </a:solidFill>
                <a:latin typeface="Arial"/>
                <a:ea typeface="Arial"/>
                <a:cs typeface="Arial"/>
                <a:sym typeface="Arial"/>
              </a:rPr>
              <a:t> </a:t>
            </a:r>
            <a:endParaRPr dirty="0"/>
          </a:p>
          <a:p>
            <a:pPr marL="228600" marR="0" lvl="0" indent="-228600" algn="l" rtl="0">
              <a:lnSpc>
                <a:spcPct val="120000"/>
              </a:lnSpc>
              <a:spcBef>
                <a:spcPts val="0"/>
              </a:spcBef>
              <a:spcAft>
                <a:spcPts val="0"/>
              </a:spcAft>
              <a:buClr>
                <a:schemeClr val="dk1"/>
              </a:buClr>
              <a:buSzPts val="1800"/>
              <a:buFont typeface="Arial"/>
              <a:buChar char="•"/>
            </a:pPr>
            <a:r>
              <a:rPr lang="es" sz="1800" b="1" i="0" dirty="0">
                <a:solidFill>
                  <a:schemeClr val="dk1"/>
                </a:solidFill>
                <a:latin typeface="Arial"/>
                <a:ea typeface="Arial"/>
                <a:cs typeface="Arial"/>
                <a:sym typeface="Arial"/>
              </a:rPr>
              <a:t>Información de la OMS sobre la resistencia a los antimicrobianos: </a:t>
            </a:r>
            <a:endParaRPr dirty="0"/>
          </a:p>
          <a:p>
            <a:pPr marL="685800" marR="0" lvl="1" indent="-228600" algn="l" rtl="0">
              <a:lnSpc>
                <a:spcPct val="120000"/>
              </a:lnSpc>
              <a:spcBef>
                <a:spcPts val="0"/>
              </a:spcBef>
              <a:spcAft>
                <a:spcPts val="0"/>
              </a:spcAft>
              <a:buClr>
                <a:schemeClr val="dk1"/>
              </a:buClr>
              <a:buSzPts val="1800"/>
              <a:buFont typeface="Arial"/>
              <a:buChar char="•"/>
            </a:pPr>
            <a:r>
              <a:rPr lang="es" sz="1800" b="0" i="0" u="none" strike="noStrike" cap="none" dirty="0">
                <a:solidFill>
                  <a:schemeClr val="dk1"/>
                </a:solidFill>
                <a:latin typeface="Arial"/>
                <a:ea typeface="Arial"/>
                <a:cs typeface="Arial"/>
                <a:sym typeface="Arial"/>
              </a:rPr>
              <a:t>Páginas de la OMS sobre la resistencia a los antimicrobianos: </a:t>
            </a:r>
            <a:r>
              <a:rPr lang="es" sz="1800" b="0" i="0" u="sng" strike="noStrike" cap="none" dirty="0">
                <a:solidFill>
                  <a:schemeClr val="hlink"/>
                </a:solidFill>
                <a:latin typeface="Arial"/>
                <a:ea typeface="Arial"/>
                <a:cs typeface="Arial"/>
                <a:sym typeface="Arial"/>
                <a:hlinkClick r:id="rId7"/>
              </a:rPr>
              <a:t>https://www.who.int/es/health-topics/antimicrobial-resistance</a:t>
            </a:r>
            <a:r>
              <a:rPr lang="es"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34</a:t>
            </a:fld>
            <a:endParaRPr/>
          </a:p>
        </p:txBody>
      </p:sp>
      <p:sp>
        <p:nvSpPr>
          <p:cNvPr id="656" name="Google Shape;656;p51"/>
          <p:cNvSpPr/>
          <p:nvPr/>
        </p:nvSpPr>
        <p:spPr>
          <a:xfrm>
            <a:off x="3386085" y="4540572"/>
            <a:ext cx="6019172" cy="101566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6000" b="1" dirty="0">
                <a:solidFill>
                  <a:schemeClr val="lt1"/>
                </a:solidFill>
                <a:latin typeface="Arial"/>
                <a:ea typeface="Arial"/>
                <a:cs typeface="Arial"/>
                <a:sym typeface="Arial"/>
              </a:rPr>
              <a:t>¿Alguna duda?</a:t>
            </a:r>
            <a:endParaRPr dirty="0"/>
          </a:p>
        </p:txBody>
      </p:sp>
      <p:pic>
        <p:nvPicPr>
          <p:cNvPr id="657" name="Google Shape;657;p51"/>
          <p:cNvPicPr preferRelativeResize="0"/>
          <p:nvPr/>
        </p:nvPicPr>
        <p:blipFill rotWithShape="1">
          <a:blip r:embed="rId3">
            <a:alphaModFix/>
          </a:blip>
          <a:srcRect/>
          <a:stretch/>
        </p:blipFill>
        <p:spPr>
          <a:xfrm>
            <a:off x="4861090" y="1019112"/>
            <a:ext cx="2099212" cy="20992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4</a:t>
            </a:fld>
            <a:endParaRPr/>
          </a:p>
        </p:txBody>
      </p:sp>
      <p:pic>
        <p:nvPicPr>
          <p:cNvPr id="166" name="Google Shape;166;p21" descr="MMIS_BTCSL_2021"/>
          <p:cNvPicPr preferRelativeResize="0"/>
          <p:nvPr/>
        </p:nvPicPr>
        <p:blipFill rotWithShape="1">
          <a:blip r:embed="rId3">
            <a:alphaModFix/>
          </a:blip>
          <a:srcRect/>
          <a:stretch/>
        </p:blipFill>
        <p:spPr>
          <a:xfrm>
            <a:off x="1664024" y="935665"/>
            <a:ext cx="9255752" cy="5206362"/>
          </a:xfrm>
          <a:prstGeom prst="rect">
            <a:avLst/>
          </a:prstGeom>
          <a:noFill/>
          <a:ln>
            <a:noFill/>
          </a:ln>
        </p:spPr>
      </p:pic>
      <p:sp>
        <p:nvSpPr>
          <p:cNvPr id="167" name="Google Shape;167;p21"/>
          <p:cNvSpPr txBox="1"/>
          <p:nvPr/>
        </p:nvSpPr>
        <p:spPr>
          <a:xfrm>
            <a:off x="212439" y="6357767"/>
            <a:ext cx="11593936" cy="809031"/>
          </a:xfrm>
          <a:prstGeom prst="rect">
            <a:avLst/>
          </a:prstGeom>
          <a:noFill/>
          <a:ln>
            <a:noFill/>
          </a:ln>
        </p:spPr>
        <p:txBody>
          <a:bodyPr spcFirstLastPara="1" wrap="square" lIns="91425" tIns="45700" rIns="91425" bIns="45700" rtlCol="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es" sz="1200" b="0" i="0" u="none" strike="noStrike" cap="none">
                <a:solidFill>
                  <a:schemeClr val="dk1"/>
                </a:solidFill>
                <a:latin typeface="Arial"/>
                <a:ea typeface="Arial"/>
                <a:cs typeface="Arial"/>
                <a:sym typeface="Arial"/>
              </a:rPr>
              <a:t>Vídeo del canal de YouTube de la OMS, “Aplicación de la estrategia multimodal de la OMS para introducir mejoras relativas a la prevención de infecciones en la atención sanitaria” </a:t>
            </a:r>
            <a:r>
              <a:rPr lang="es" sz="1200" b="0" i="0" u="sng" strike="noStrike" cap="none">
                <a:solidFill>
                  <a:schemeClr val="hlink"/>
                </a:solidFill>
                <a:latin typeface="Arial"/>
                <a:ea typeface="Arial"/>
                <a:cs typeface="Arial"/>
                <a:sym typeface="Arial"/>
                <a:hlinkClick r:id="rId4"/>
              </a:rPr>
              <a:t>https://www.youtube.com/watch?v=pcKBIltlE3c</a:t>
            </a:r>
            <a:r>
              <a:rPr lang="es" sz="1200" b="0" i="0" u="none" strike="noStrike" cap="none">
                <a:solidFill>
                  <a:schemeClr val="dk1"/>
                </a:solidFill>
                <a:latin typeface="Arial"/>
                <a:ea typeface="Arial"/>
                <a:cs typeface="Arial"/>
                <a:sym typeface="Arial"/>
              </a:rPr>
              <a:t> </a:t>
            </a:r>
            <a:endParaRPr/>
          </a:p>
        </p:txBody>
      </p:sp>
      <p:sp>
        <p:nvSpPr>
          <p:cNvPr id="168" name="Google Shape;168;p21"/>
          <p:cNvSpPr txBox="1"/>
          <p:nvPr/>
        </p:nvSpPr>
        <p:spPr>
          <a:xfrm>
            <a:off x="176813" y="448393"/>
            <a:ext cx="9223058" cy="1096988"/>
          </a:xfrm>
          <a:prstGeom prst="rect">
            <a:avLst/>
          </a:prstGeom>
          <a:noFill/>
          <a:ln>
            <a:noFill/>
          </a:ln>
        </p:spPr>
        <p:txBody>
          <a:bodyPr spcFirstLastPara="1" wrap="square" lIns="91425" tIns="45700" rIns="91425" bIns="45700" rtlCol="0" anchor="t" anchorCtr="0">
            <a:normAutofit/>
          </a:bodyPr>
          <a:lstStyle/>
          <a:p>
            <a:pPr marL="0" marR="0" lvl="0" indent="0" algn="l" rtl="0">
              <a:lnSpc>
                <a:spcPct val="90000"/>
              </a:lnSpc>
              <a:spcBef>
                <a:spcPts val="0"/>
              </a:spcBef>
              <a:spcAft>
                <a:spcPts val="0"/>
              </a:spcAft>
              <a:buClr>
                <a:srgbClr val="00B0F0"/>
              </a:buClr>
              <a:buSzPts val="2400"/>
              <a:buFont typeface="Arial"/>
              <a:buNone/>
            </a:pPr>
            <a:r>
              <a:rPr lang="es" sz="2400" b="1" i="0" u="none" strike="noStrike" cap="none">
                <a:solidFill>
                  <a:srgbClr val="00B0F0"/>
                </a:solidFill>
                <a:latin typeface="Arial"/>
                <a:ea typeface="Arial"/>
                <a:cs typeface="Arial"/>
                <a:sym typeface="Arial"/>
              </a:rPr>
              <a:t>Vídeo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2"/>
          <p:cNvSpPr txBox="1">
            <a:spLocks noGrp="1"/>
          </p:cNvSpPr>
          <p:nvPr>
            <p:ph type="body" idx="1"/>
          </p:nvPr>
        </p:nvSpPr>
        <p:spPr>
          <a:xfrm>
            <a:off x="551258" y="135108"/>
            <a:ext cx="5393061" cy="5577285"/>
          </a:xfrm>
          <a:prstGeom prst="rect">
            <a:avLst/>
          </a:prstGeom>
          <a:noFill/>
          <a:ln>
            <a:noFill/>
          </a:ln>
        </p:spPr>
        <p:txBody>
          <a:bodyPr spcFirstLastPara="1" wrap="square" lIns="91425" tIns="45700" rIns="91425" bIns="45700" rtlCol="0" anchor="t" anchorCtr="0">
            <a:noAutofit/>
          </a:bodyPr>
          <a:lstStyle/>
          <a:p>
            <a:pPr marL="342900" lvl="0" indent="-342900" algn="l" rtl="0">
              <a:lnSpc>
                <a:spcPct val="100000"/>
              </a:lnSpc>
              <a:spcBef>
                <a:spcPts val="0"/>
              </a:spcBef>
              <a:spcAft>
                <a:spcPts val="0"/>
              </a:spcAft>
              <a:buClr>
                <a:schemeClr val="dk1"/>
              </a:buClr>
              <a:buSzPts val="2400"/>
              <a:buFont typeface="Arial"/>
              <a:buChar char="•"/>
            </a:pPr>
            <a:r>
              <a:rPr lang="es" sz="2100" dirty="0"/>
              <a:t>Cuando prestan atención sanitaria, las manos de los trabajadores sanitarios se contaminan con </a:t>
            </a:r>
            <a:r>
              <a:rPr lang="es" sz="2100" b="1" dirty="0"/>
              <a:t>microbios que podrían resultar dañinos</a:t>
            </a:r>
            <a:r>
              <a:rPr lang="es" sz="2100" dirty="0"/>
              <a:t> (también denominados bacterias) procedentes de diversas fuentes </a:t>
            </a:r>
            <a:endParaRPr sz="2100" dirty="0"/>
          </a:p>
          <a:p>
            <a:pPr marL="342900" lvl="0" indent="-342900" algn="l" rtl="0">
              <a:lnSpc>
                <a:spcPct val="100000"/>
              </a:lnSpc>
              <a:spcBef>
                <a:spcPts val="0"/>
              </a:spcBef>
              <a:spcAft>
                <a:spcPts val="0"/>
              </a:spcAft>
              <a:buClr>
                <a:schemeClr val="dk1"/>
              </a:buClr>
              <a:buSzPts val="2400"/>
              <a:buFont typeface="Arial"/>
              <a:buChar char="•"/>
            </a:pPr>
            <a:r>
              <a:rPr lang="es" sz="2100" dirty="0"/>
              <a:t>Algunos de esos microbios pueden provocar </a:t>
            </a:r>
            <a:r>
              <a:rPr lang="es" sz="2100" b="1" dirty="0"/>
              <a:t>brotes epidémicos</a:t>
            </a:r>
            <a:r>
              <a:rPr lang="es" sz="2100" dirty="0"/>
              <a:t> o contribuir a ellos, mientras que otros presentan </a:t>
            </a:r>
            <a:r>
              <a:rPr lang="es" sz="2100" b="1" dirty="0"/>
              <a:t>resistencia a los antibióticos</a:t>
            </a:r>
            <a:endParaRPr sz="2100" dirty="0"/>
          </a:p>
          <a:p>
            <a:pPr marL="342900" lvl="0" indent="-342900" algn="l" rtl="0">
              <a:lnSpc>
                <a:spcPct val="100000"/>
              </a:lnSpc>
              <a:spcBef>
                <a:spcPts val="0"/>
              </a:spcBef>
              <a:spcAft>
                <a:spcPts val="0"/>
              </a:spcAft>
              <a:buClr>
                <a:schemeClr val="dk1"/>
              </a:buClr>
              <a:buSzPts val="2400"/>
              <a:buFont typeface="Arial"/>
              <a:buChar char="•"/>
            </a:pPr>
            <a:r>
              <a:rPr lang="es" sz="2100" b="1" dirty="0"/>
              <a:t>La higiene de las manos pone fin a la propagación</a:t>
            </a:r>
            <a:r>
              <a:rPr lang="es" sz="2100" dirty="0"/>
              <a:t> de dichas bacterias: es una forma de proteger a los pacientes y al personal</a:t>
            </a:r>
            <a:endParaRPr sz="2100" dirty="0"/>
          </a:p>
          <a:p>
            <a:pPr marL="342900" lvl="0" indent="-342900" algn="l" rtl="0">
              <a:lnSpc>
                <a:spcPct val="100000"/>
              </a:lnSpc>
              <a:spcBef>
                <a:spcPts val="0"/>
              </a:spcBef>
              <a:spcAft>
                <a:spcPts val="0"/>
              </a:spcAft>
              <a:buClr>
                <a:schemeClr val="dk1"/>
              </a:buClr>
              <a:buSzPts val="2400"/>
              <a:buFont typeface="Arial"/>
              <a:buChar char="•"/>
            </a:pPr>
            <a:r>
              <a:rPr lang="es" sz="2100" dirty="0"/>
              <a:t>Mantener una higiene adecuada de las manos en los momentos adecuados sigue siendo </a:t>
            </a:r>
            <a:r>
              <a:rPr lang="es" sz="2100" b="1" dirty="0"/>
              <a:t>una tarea ardua a nivel mundial</a:t>
            </a:r>
            <a:endParaRPr sz="2100" dirty="0"/>
          </a:p>
          <a:p>
            <a:pPr marL="0" lvl="0" indent="0" algn="l" rtl="0">
              <a:lnSpc>
                <a:spcPct val="90000"/>
              </a:lnSpc>
              <a:spcBef>
                <a:spcPts val="1000"/>
              </a:spcBef>
              <a:spcAft>
                <a:spcPts val="0"/>
              </a:spcAft>
              <a:buClr>
                <a:schemeClr val="dk1"/>
              </a:buClr>
              <a:buSzPts val="2400"/>
              <a:buNone/>
            </a:pPr>
            <a:endParaRPr sz="2400" dirty="0"/>
          </a:p>
        </p:txBody>
      </p:sp>
      <p:sp>
        <p:nvSpPr>
          <p:cNvPr id="175" name="Google Shape;175;p2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5</a:t>
            </a:fld>
            <a:endParaRPr/>
          </a:p>
        </p:txBody>
      </p:sp>
      <p:pic>
        <p:nvPicPr>
          <p:cNvPr id="176" name="Google Shape;176;p22"/>
          <p:cNvPicPr preferRelativeResize="0"/>
          <p:nvPr/>
        </p:nvPicPr>
        <p:blipFill rotWithShape="1">
          <a:blip r:embed="rId3">
            <a:alphaModFix/>
          </a:blip>
          <a:srcRect/>
          <a:stretch/>
        </p:blipFill>
        <p:spPr>
          <a:xfrm>
            <a:off x="6509195" y="179672"/>
            <a:ext cx="5339626" cy="3438000"/>
          </a:xfrm>
          <a:prstGeom prst="rect">
            <a:avLst/>
          </a:prstGeom>
          <a:noFill/>
          <a:ln>
            <a:noFill/>
          </a:ln>
        </p:spPr>
      </p:pic>
      <p:sp>
        <p:nvSpPr>
          <p:cNvPr id="177" name="Google Shape;177;p22"/>
          <p:cNvSpPr txBox="1"/>
          <p:nvPr/>
        </p:nvSpPr>
        <p:spPr>
          <a:xfrm>
            <a:off x="6668853" y="3862673"/>
            <a:ext cx="5378004" cy="224676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800" b="0" i="0" u="none" strike="noStrike" cap="none" dirty="0">
                <a:solidFill>
                  <a:schemeClr val="lt1"/>
                </a:solidFill>
                <a:latin typeface="Arial"/>
                <a:ea typeface="Arial"/>
                <a:cs typeface="Arial"/>
                <a:sym typeface="Arial"/>
              </a:rPr>
              <a:t>El agua, el saneamiento, la limpieza ambiental y la gestión de los desechos son fundamentales para que las mejoras relativas a la higiene de las manos se mantengan</a:t>
            </a:r>
            <a:endParaRPr dirty="0"/>
          </a:p>
        </p:txBody>
      </p:sp>
      <p:sp>
        <p:nvSpPr>
          <p:cNvPr id="178" name="Google Shape;178;p22"/>
          <p:cNvSpPr txBox="1"/>
          <p:nvPr/>
        </p:nvSpPr>
        <p:spPr>
          <a:xfrm>
            <a:off x="269991" y="6295166"/>
            <a:ext cx="5408914" cy="427726"/>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002060"/>
              </a:buClr>
              <a:buSzPts val="1200"/>
              <a:buFont typeface="Arial"/>
              <a:buNone/>
            </a:pPr>
            <a:r>
              <a:rPr lang="es" sz="1200" b="0" u="none">
                <a:solidFill>
                  <a:srgbClr val="002060"/>
                </a:solidFill>
                <a:latin typeface="Arial"/>
                <a:ea typeface="Arial"/>
                <a:cs typeface="Arial"/>
                <a:sym typeface="Arial"/>
              </a:rPr>
              <a:t>Crédito de la fotografía: Vídeo de la OMS: “Atención sanitaria sin infecciones evitables: la vida de la gente depende de ello” </a:t>
            </a:r>
            <a:r>
              <a:rPr lang="es" sz="1200" b="0" u="sng">
                <a:solidFill>
                  <a:schemeClr val="hlink"/>
                </a:solidFill>
                <a:latin typeface="Arial"/>
                <a:ea typeface="Arial"/>
                <a:cs typeface="Arial"/>
                <a:sym typeface="Arial"/>
                <a:hlinkClick r:id="rId4"/>
              </a:rPr>
              <a:t>https://youtu.be/K-2XWtEjfl8</a:t>
            </a:r>
            <a:r>
              <a:rPr lang="es" sz="1200" b="0" u="none">
                <a:solidFill>
                  <a:srgbClr val="002060"/>
                </a:solidFill>
                <a:latin typeface="Arial"/>
                <a:ea typeface="Arial"/>
                <a:cs typeface="Arial"/>
                <a:sym typeface="Arial"/>
              </a:rPr>
              <a:t> </a:t>
            </a:r>
            <a:endParaRPr sz="1200" b="0" u="none">
              <a:solidFill>
                <a:srgbClr val="00206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3"/>
          <p:cNvPicPr preferRelativeResize="0"/>
          <p:nvPr/>
        </p:nvPicPr>
        <p:blipFill rotWithShape="1">
          <a:blip r:embed="rId3">
            <a:alphaModFix/>
          </a:blip>
          <a:srcRect/>
          <a:stretch/>
        </p:blipFill>
        <p:spPr>
          <a:xfrm>
            <a:off x="7499661" y="1403179"/>
            <a:ext cx="3626603" cy="5137150"/>
          </a:xfrm>
          <a:prstGeom prst="rect">
            <a:avLst/>
          </a:prstGeom>
          <a:noFill/>
          <a:ln>
            <a:noFill/>
          </a:ln>
        </p:spPr>
      </p:pic>
      <p:sp>
        <p:nvSpPr>
          <p:cNvPr id="185" name="Google Shape;185;p2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6</a:t>
            </a:fld>
            <a:endParaRPr/>
          </a:p>
        </p:txBody>
      </p:sp>
      <p:sp>
        <p:nvSpPr>
          <p:cNvPr id="186" name="Google Shape;186;p23"/>
          <p:cNvSpPr txBox="1">
            <a:spLocks noGrp="1"/>
          </p:cNvSpPr>
          <p:nvPr>
            <p:ph type="body" idx="1"/>
          </p:nvPr>
        </p:nvSpPr>
        <p:spPr>
          <a:xfrm>
            <a:off x="839788" y="1395663"/>
            <a:ext cx="7999412" cy="1427747"/>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dk1"/>
              </a:buClr>
              <a:buSzPts val="2400"/>
              <a:buFont typeface="Arial"/>
              <a:buNone/>
            </a:pPr>
            <a:r>
              <a:rPr lang="es" sz="2400" b="1"/>
              <a:t>Dato</a:t>
            </a:r>
            <a:r>
              <a:rPr lang="es" sz="2400"/>
              <a:t>: El cuerpo humano desprende piel muerta todos los días. Algunas de estas escamas cutáneas contienen </a:t>
            </a:r>
            <a:r>
              <a:rPr lang="es" sz="2400" b="1"/>
              <a:t>microbios vivos</a:t>
            </a:r>
            <a:r>
              <a:rPr lang="es" sz="2400"/>
              <a:t> (y algunos pueden ser perjudiciales para la salud de ciertas personas)</a:t>
            </a:r>
            <a:endParaRPr/>
          </a:p>
          <a:p>
            <a:pPr marL="0" lvl="0" indent="0" algn="l" rtl="0">
              <a:lnSpc>
                <a:spcPct val="90000"/>
              </a:lnSpc>
              <a:spcBef>
                <a:spcPts val="1000"/>
              </a:spcBef>
              <a:spcAft>
                <a:spcPts val="0"/>
              </a:spcAft>
              <a:buClr>
                <a:schemeClr val="dk1"/>
              </a:buClr>
              <a:buSzPts val="2400"/>
              <a:buFont typeface="Arial"/>
              <a:buNone/>
            </a:pPr>
            <a:endParaRPr sz="2400"/>
          </a:p>
        </p:txBody>
      </p:sp>
      <p:sp>
        <p:nvSpPr>
          <p:cNvPr id="187" name="Google Shape;187;p23"/>
          <p:cNvSpPr txBox="1">
            <a:spLocks noGrp="1"/>
          </p:cNvSpPr>
          <p:nvPr>
            <p:ph type="body" idx="2"/>
          </p:nvPr>
        </p:nvSpPr>
        <p:spPr>
          <a:xfrm>
            <a:off x="128338" y="0"/>
            <a:ext cx="4827838" cy="635001"/>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2"/>
              </a:buClr>
              <a:buSzPts val="3200"/>
              <a:buNone/>
            </a:pPr>
            <a:r>
              <a:rPr lang="es" sz="3200"/>
              <a:t>Pregunta introductoria</a:t>
            </a:r>
            <a:endParaRPr/>
          </a:p>
        </p:txBody>
      </p:sp>
      <p:sp>
        <p:nvSpPr>
          <p:cNvPr id="188" name="Google Shape;188;p23"/>
          <p:cNvSpPr/>
          <p:nvPr/>
        </p:nvSpPr>
        <p:spPr>
          <a:xfrm>
            <a:off x="839788" y="2966114"/>
            <a:ext cx="7405854" cy="1938992"/>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400" b="1">
                <a:solidFill>
                  <a:schemeClr val="dk1"/>
                </a:solidFill>
                <a:latin typeface="Arial"/>
                <a:ea typeface="Arial"/>
                <a:cs typeface="Arial"/>
                <a:sym typeface="Arial"/>
              </a:rPr>
              <a:t>Pregunta: </a:t>
            </a:r>
            <a:r>
              <a:rPr lang="es" sz="2400">
                <a:solidFill>
                  <a:schemeClr val="dk1"/>
                </a:solidFill>
                <a:latin typeface="Arial"/>
                <a:ea typeface="Arial"/>
                <a:cs typeface="Arial"/>
                <a:sym typeface="Arial"/>
              </a:rPr>
              <a:t>En su opinión, ¿cuántas escamas cutáneas desprende diariamente </a:t>
            </a:r>
            <a:r>
              <a:rPr lang="es" sz="2400" b="1" u="sng">
                <a:solidFill>
                  <a:schemeClr val="dk1"/>
                </a:solidFill>
                <a:latin typeface="Arial"/>
                <a:ea typeface="Arial"/>
                <a:cs typeface="Arial"/>
                <a:sym typeface="Arial"/>
              </a:rPr>
              <a:t>la persona promedio</a:t>
            </a:r>
            <a:r>
              <a:rPr lang="es" sz="2400">
                <a:solidFill>
                  <a:schemeClr val="dk1"/>
                </a:solidFill>
                <a:latin typeface="Arial"/>
                <a:ea typeface="Arial"/>
                <a:cs typeface="Arial"/>
                <a:sym typeface="Arial"/>
              </a:rPr>
              <a:t>?</a:t>
            </a:r>
            <a:endParaRPr/>
          </a:p>
          <a:p>
            <a:pPr marL="961263" marR="0" lvl="1" indent="-457200" algn="l" rtl="0">
              <a:spcBef>
                <a:spcPts val="0"/>
              </a:spcBef>
              <a:spcAft>
                <a:spcPts val="0"/>
              </a:spcAft>
              <a:buClr>
                <a:schemeClr val="dk1"/>
              </a:buClr>
              <a:buSzPts val="2400"/>
              <a:buFont typeface="Calibri"/>
              <a:buAutoNum type="alphaLcParenR"/>
            </a:pPr>
            <a:r>
              <a:rPr lang="es" sz="2400" b="0" i="0" u="none" strike="noStrike" cap="none">
                <a:solidFill>
                  <a:schemeClr val="dk1"/>
                </a:solidFill>
                <a:latin typeface="Arial"/>
                <a:ea typeface="Arial"/>
                <a:cs typeface="Arial"/>
                <a:sym typeface="Arial"/>
              </a:rPr>
              <a:t>100</a:t>
            </a:r>
            <a:endParaRPr/>
          </a:p>
          <a:p>
            <a:pPr marL="961263" marR="0" lvl="1" indent="-457200" algn="l" rtl="0">
              <a:spcBef>
                <a:spcPts val="0"/>
              </a:spcBef>
              <a:spcAft>
                <a:spcPts val="0"/>
              </a:spcAft>
              <a:buClr>
                <a:schemeClr val="dk1"/>
              </a:buClr>
              <a:buSzPts val="2400"/>
              <a:buFont typeface="Calibri"/>
              <a:buAutoNum type="alphaLcParenR"/>
            </a:pPr>
            <a:r>
              <a:rPr lang="es" sz="2400" b="0" i="0" u="none" strike="noStrike" cap="none">
                <a:solidFill>
                  <a:schemeClr val="dk1"/>
                </a:solidFill>
                <a:latin typeface="Arial"/>
                <a:ea typeface="Arial"/>
                <a:cs typeface="Arial"/>
                <a:sym typeface="Arial"/>
              </a:rPr>
              <a:t>1.000</a:t>
            </a:r>
            <a:endParaRPr/>
          </a:p>
          <a:p>
            <a:pPr marL="961263" marR="0" lvl="1" indent="-457200" algn="l" rtl="0">
              <a:spcBef>
                <a:spcPts val="0"/>
              </a:spcBef>
              <a:spcAft>
                <a:spcPts val="0"/>
              </a:spcAft>
              <a:buClr>
                <a:schemeClr val="dk1"/>
              </a:buClr>
              <a:buSzPts val="2400"/>
              <a:buFont typeface="Calibri"/>
              <a:buAutoNum type="alphaLcParenR"/>
            </a:pPr>
            <a:r>
              <a:rPr lang="es" sz="2400" b="0" i="0" u="none" strike="noStrike" cap="none">
                <a:solidFill>
                  <a:schemeClr val="dk1"/>
                </a:solidFill>
                <a:latin typeface="Arial"/>
                <a:ea typeface="Arial"/>
                <a:cs typeface="Arial"/>
                <a:sym typeface="Arial"/>
              </a:rPr>
              <a:t>1.000.000</a:t>
            </a:r>
            <a:endParaRPr sz="1800" b="0" i="0" u="none" strike="noStrike" cap="none">
              <a:solidFill>
                <a:schemeClr val="dk1"/>
              </a:solidFill>
              <a:latin typeface="Calibri"/>
              <a:ea typeface="Calibri"/>
              <a:cs typeface="Calibri"/>
              <a:sym typeface="Calibri"/>
            </a:endParaRPr>
          </a:p>
        </p:txBody>
      </p:sp>
      <p:pic>
        <p:nvPicPr>
          <p:cNvPr id="189" name="Google Shape;189;p23"/>
          <p:cNvPicPr preferRelativeResize="0"/>
          <p:nvPr/>
        </p:nvPicPr>
        <p:blipFill rotWithShape="1">
          <a:blip r:embed="rId4">
            <a:alphaModFix/>
          </a:blip>
          <a:srcRect/>
          <a:stretch/>
        </p:blipFill>
        <p:spPr>
          <a:xfrm>
            <a:off x="10106365" y="317500"/>
            <a:ext cx="1509684" cy="13166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body" idx="1"/>
          </p:nvPr>
        </p:nvSpPr>
        <p:spPr>
          <a:xfrm>
            <a:off x="829739" y="953787"/>
            <a:ext cx="9427159" cy="1427747"/>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dk1"/>
              </a:buClr>
              <a:buSzPts val="2400"/>
              <a:buNone/>
            </a:pPr>
            <a:r>
              <a:rPr lang="es" sz="2200" dirty="0"/>
              <a:t>La persona promedio desprende en torno a </a:t>
            </a:r>
            <a:r>
              <a:rPr lang="es" sz="2200" b="1" dirty="0"/>
              <a:t>un millón</a:t>
            </a:r>
            <a:r>
              <a:rPr lang="es" sz="2200" dirty="0"/>
              <a:t> de escamas cutáneas al día; o lo que es lo mismo, ¡tantas como personas viven en Bhután y Barbados!</a:t>
            </a:r>
            <a:endParaRPr sz="2200" dirty="0"/>
          </a:p>
        </p:txBody>
      </p:sp>
      <p:sp>
        <p:nvSpPr>
          <p:cNvPr id="196" name="Google Shape;196;p24"/>
          <p:cNvSpPr txBox="1">
            <a:spLocks noGrp="1"/>
          </p:cNvSpPr>
          <p:nvPr>
            <p:ph type="body" idx="2"/>
          </p:nvPr>
        </p:nvSpPr>
        <p:spPr>
          <a:xfrm>
            <a:off x="128338" y="0"/>
            <a:ext cx="4827838" cy="635001"/>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2"/>
              </a:buClr>
              <a:buSzPts val="3200"/>
              <a:buNone/>
            </a:pPr>
            <a:r>
              <a:rPr lang="es" sz="3200"/>
              <a:t>Respuesta</a:t>
            </a:r>
            <a:endParaRPr/>
          </a:p>
        </p:txBody>
      </p:sp>
      <p:pic>
        <p:nvPicPr>
          <p:cNvPr id="197" name="Google Shape;197;p24"/>
          <p:cNvPicPr preferRelativeResize="0"/>
          <p:nvPr/>
        </p:nvPicPr>
        <p:blipFill rotWithShape="1">
          <a:blip r:embed="rId3">
            <a:alphaModFix/>
          </a:blip>
          <a:srcRect/>
          <a:stretch/>
        </p:blipFill>
        <p:spPr>
          <a:xfrm>
            <a:off x="10102178" y="953787"/>
            <a:ext cx="1420615" cy="2012327"/>
          </a:xfrm>
          <a:prstGeom prst="rect">
            <a:avLst/>
          </a:prstGeom>
          <a:noFill/>
          <a:ln>
            <a:noFill/>
          </a:ln>
        </p:spPr>
      </p:pic>
      <p:sp>
        <p:nvSpPr>
          <p:cNvPr id="198" name="Google Shape;198;p24"/>
          <p:cNvSpPr txBox="1"/>
          <p:nvPr/>
        </p:nvSpPr>
        <p:spPr>
          <a:xfrm>
            <a:off x="460131" y="1889611"/>
            <a:ext cx="10352354" cy="3816389"/>
          </a:xfrm>
          <a:prstGeom prst="rect">
            <a:avLst/>
          </a:prstGeom>
          <a:noFill/>
          <a:ln>
            <a:noFill/>
          </a:ln>
        </p:spPr>
        <p:txBody>
          <a:bodyPr spcFirstLastPara="1" wrap="square" lIns="91425" tIns="45700" rIns="91425" bIns="45700" rtlCol="0" anchor="t" anchorCtr="0">
            <a:spAutoFit/>
          </a:bodyPr>
          <a:lstStyle/>
          <a:p>
            <a:pPr marL="378047" marR="0" lvl="0" indent="-378047" algn="l" rtl="0">
              <a:spcBef>
                <a:spcPts val="0"/>
              </a:spcBef>
              <a:spcAft>
                <a:spcPts val="0"/>
              </a:spcAft>
              <a:buClr>
                <a:schemeClr val="dk1"/>
              </a:buClr>
              <a:buSzPts val="2400"/>
              <a:buFont typeface="Arial"/>
              <a:buChar char="•"/>
            </a:pPr>
            <a:r>
              <a:rPr lang="es" sz="2200" dirty="0">
                <a:solidFill>
                  <a:schemeClr val="dk1"/>
                </a:solidFill>
                <a:latin typeface="Arial"/>
                <a:ea typeface="Arial"/>
                <a:cs typeface="Arial"/>
                <a:sym typeface="Arial"/>
              </a:rPr>
              <a:t>Los microbios viven en la </a:t>
            </a:r>
            <a:r>
              <a:rPr lang="es" sz="2200" b="1" dirty="0">
                <a:solidFill>
                  <a:schemeClr val="dk1"/>
                </a:solidFill>
                <a:latin typeface="Arial"/>
                <a:ea typeface="Arial"/>
                <a:cs typeface="Arial"/>
                <a:sym typeface="Arial"/>
              </a:rPr>
              <a:t>piel sana</a:t>
            </a:r>
            <a:r>
              <a:rPr lang="es" sz="2200" dirty="0">
                <a:solidFill>
                  <a:schemeClr val="dk1"/>
                </a:solidFill>
                <a:latin typeface="Arial"/>
                <a:ea typeface="Arial"/>
                <a:cs typeface="Arial"/>
                <a:sym typeface="Arial"/>
              </a:rPr>
              <a:t> de las personas, entre otros sitios</a:t>
            </a:r>
            <a:endParaRPr sz="2200" dirty="0"/>
          </a:p>
          <a:p>
            <a:pPr marL="378047" marR="0" lvl="0" indent="-378047" algn="l" rtl="0">
              <a:spcBef>
                <a:spcPts val="0"/>
              </a:spcBef>
              <a:spcAft>
                <a:spcPts val="0"/>
              </a:spcAft>
              <a:buClr>
                <a:schemeClr val="dk1"/>
              </a:buClr>
              <a:buSzPts val="2400"/>
              <a:buFont typeface="Arial"/>
              <a:buChar char="•"/>
            </a:pPr>
            <a:r>
              <a:rPr lang="es" sz="2200" dirty="0">
                <a:solidFill>
                  <a:schemeClr val="dk1"/>
                </a:solidFill>
                <a:latin typeface="Arial"/>
                <a:ea typeface="Arial"/>
                <a:cs typeface="Arial"/>
                <a:sym typeface="Arial"/>
              </a:rPr>
              <a:t>Como los trabajadores sanitarios </a:t>
            </a:r>
            <a:r>
              <a:rPr lang="es" sz="2200" b="1" dirty="0">
                <a:solidFill>
                  <a:schemeClr val="dk1"/>
                </a:solidFill>
                <a:latin typeface="Arial"/>
                <a:ea typeface="Arial"/>
                <a:cs typeface="Arial"/>
                <a:sym typeface="Arial"/>
              </a:rPr>
              <a:t>tocan a los pacientes</a:t>
            </a:r>
            <a:r>
              <a:rPr lang="es" sz="2200" dirty="0">
                <a:solidFill>
                  <a:schemeClr val="dk1"/>
                </a:solidFill>
                <a:latin typeface="Arial"/>
                <a:ea typeface="Arial"/>
                <a:cs typeface="Arial"/>
                <a:sym typeface="Arial"/>
              </a:rPr>
              <a:t>, pueden llegar a contaminarse las manos con miles de bacterias al llevar a cabo sus actividades cotidianas (por ejemplo, ayudar a los pacientes a moverse; tomar el pulso, la tensión arterial o la temperatura bucal; o tocar los objetos que rodean al paciente)</a:t>
            </a:r>
            <a:endParaRPr sz="2200" dirty="0"/>
          </a:p>
          <a:p>
            <a:pPr marL="378047" marR="0" lvl="0" indent="-378047" algn="l" rtl="0">
              <a:spcBef>
                <a:spcPts val="0"/>
              </a:spcBef>
              <a:spcAft>
                <a:spcPts val="0"/>
              </a:spcAft>
              <a:buClr>
                <a:schemeClr val="dk1"/>
              </a:buClr>
              <a:buSzPts val="2400"/>
              <a:buFont typeface="Arial"/>
              <a:buChar char="•"/>
            </a:pPr>
            <a:r>
              <a:rPr lang="es" sz="2200" dirty="0">
                <a:solidFill>
                  <a:schemeClr val="dk1"/>
                </a:solidFill>
                <a:latin typeface="Arial"/>
                <a:ea typeface="Arial"/>
                <a:cs typeface="Arial"/>
                <a:sym typeface="Arial"/>
              </a:rPr>
              <a:t>Algunas bacterias </a:t>
            </a:r>
            <a:r>
              <a:rPr lang="es" sz="2200" b="1" dirty="0">
                <a:solidFill>
                  <a:schemeClr val="dk1"/>
                </a:solidFill>
                <a:latin typeface="Arial"/>
                <a:ea typeface="Arial"/>
                <a:cs typeface="Arial"/>
                <a:sym typeface="Arial"/>
              </a:rPr>
              <a:t>sobreviven en las manos</a:t>
            </a:r>
            <a:r>
              <a:rPr lang="es" sz="2200" dirty="0">
                <a:solidFill>
                  <a:schemeClr val="dk1"/>
                </a:solidFill>
                <a:latin typeface="Arial"/>
                <a:ea typeface="Arial"/>
                <a:cs typeface="Arial"/>
                <a:sym typeface="Arial"/>
              </a:rPr>
              <a:t> durante dos minutos, mientras que otras resisten hasta una hora</a:t>
            </a:r>
            <a:endParaRPr sz="2200" dirty="0"/>
          </a:p>
          <a:p>
            <a:pPr marL="378047" marR="0" lvl="0" indent="-378047" algn="l" rtl="0">
              <a:spcBef>
                <a:spcPts val="0"/>
              </a:spcBef>
              <a:spcAft>
                <a:spcPts val="0"/>
              </a:spcAft>
              <a:buClr>
                <a:schemeClr val="dk1"/>
              </a:buClr>
              <a:buSzPts val="2400"/>
              <a:buFont typeface="Arial"/>
              <a:buChar char="•"/>
            </a:pPr>
            <a:r>
              <a:rPr lang="es" sz="2200" dirty="0">
                <a:solidFill>
                  <a:schemeClr val="dk1"/>
                </a:solidFill>
                <a:latin typeface="Arial"/>
                <a:ea typeface="Arial"/>
                <a:cs typeface="Arial"/>
                <a:sym typeface="Arial"/>
              </a:rPr>
              <a:t>Hay microbios capaces de </a:t>
            </a:r>
            <a:r>
              <a:rPr lang="es" sz="2200" b="1" dirty="0">
                <a:solidFill>
                  <a:schemeClr val="dk1"/>
                </a:solidFill>
                <a:latin typeface="Arial"/>
                <a:ea typeface="Arial"/>
                <a:cs typeface="Arial"/>
                <a:sym typeface="Arial"/>
              </a:rPr>
              <a:t>sobrevivir en el entorno</a:t>
            </a:r>
            <a:r>
              <a:rPr lang="es" sz="2200" dirty="0">
                <a:solidFill>
                  <a:schemeClr val="dk1"/>
                </a:solidFill>
                <a:latin typeface="Arial"/>
                <a:ea typeface="Arial"/>
                <a:cs typeface="Arial"/>
                <a:sym typeface="Arial"/>
              </a:rPr>
              <a:t> durante mucho tiempo</a:t>
            </a:r>
            <a:endParaRPr sz="2200" dirty="0"/>
          </a:p>
          <a:p>
            <a:pPr marL="378047" marR="0" lvl="0" indent="-378047" algn="l" rtl="0">
              <a:spcBef>
                <a:spcPts val="0"/>
              </a:spcBef>
              <a:spcAft>
                <a:spcPts val="0"/>
              </a:spcAft>
              <a:buClr>
                <a:schemeClr val="dk1"/>
              </a:buClr>
              <a:buSzPts val="2400"/>
              <a:buFont typeface="Arial"/>
              <a:buChar char="•"/>
            </a:pPr>
            <a:r>
              <a:rPr lang="es" sz="2200" dirty="0">
                <a:solidFill>
                  <a:schemeClr val="dk1"/>
                </a:solidFill>
                <a:latin typeface="Arial"/>
                <a:ea typeface="Arial"/>
                <a:cs typeface="Arial"/>
                <a:sym typeface="Arial"/>
              </a:rPr>
              <a:t>Este módulo no se centra específicamente en los virus que se transmiten por el aire</a:t>
            </a:r>
            <a:endParaRPr sz="2200" dirty="0"/>
          </a:p>
        </p:txBody>
      </p:sp>
      <p:sp>
        <p:nvSpPr>
          <p:cNvPr id="199" name="Google Shape;199;p24"/>
          <p:cNvSpPr txBox="1"/>
          <p:nvPr/>
        </p:nvSpPr>
        <p:spPr>
          <a:xfrm>
            <a:off x="460131" y="6233921"/>
            <a:ext cx="5592623" cy="459488"/>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002060"/>
              </a:buClr>
              <a:buSzPts val="1213"/>
              <a:buFont typeface="Arial"/>
              <a:buNone/>
            </a:pPr>
            <a:r>
              <a:rPr lang="es" sz="1213">
                <a:solidFill>
                  <a:srgbClr val="002060"/>
                </a:solidFill>
                <a:latin typeface="Arial Narrow"/>
                <a:ea typeface="Arial Narrow"/>
                <a:cs typeface="Arial Narrow"/>
                <a:sym typeface="Arial Narrow"/>
              </a:rPr>
              <a:t>Fuente: Pittet, D.</a:t>
            </a:r>
            <a:r>
              <a:rPr lang="en" sz="1213" i="1">
                <a:solidFill>
                  <a:srgbClr val="002060"/>
                </a:solidFill>
                <a:latin typeface="Arial Narrow"/>
                <a:ea typeface="Arial Narrow"/>
                <a:cs typeface="Arial Narrow"/>
                <a:sym typeface="Arial Narrow"/>
              </a:rPr>
              <a:t> et al.</a:t>
            </a:r>
            <a:r>
              <a:rPr lang="en" sz="1213">
                <a:solidFill>
                  <a:srgbClr val="002060"/>
                </a:solidFill>
                <a:latin typeface="Arial Narrow"/>
                <a:ea typeface="Arial Narrow"/>
                <a:cs typeface="Arial Narrow"/>
                <a:sym typeface="Arial Narrow"/>
              </a:rPr>
              <a:t> “Evidence-based model for hand transmission during patient care and the role of improved practices”. </a:t>
            </a:r>
            <a:r>
              <a:rPr lang="en" sz="1213" i="1">
                <a:solidFill>
                  <a:srgbClr val="002060"/>
                </a:solidFill>
                <a:latin typeface="Arial Narrow"/>
                <a:ea typeface="Arial Narrow"/>
                <a:cs typeface="Arial Narrow"/>
                <a:sym typeface="Arial Narrow"/>
              </a:rPr>
              <a:t>Lancet Infectious Diseases</a:t>
            </a:r>
            <a:r>
              <a:rPr lang="en" sz="1213">
                <a:solidFill>
                  <a:srgbClr val="002060"/>
                </a:solidFill>
                <a:latin typeface="Arial Narrow"/>
                <a:ea typeface="Arial Narrow"/>
                <a:cs typeface="Arial Narrow"/>
                <a:sym typeface="Arial Narrow"/>
              </a:rPr>
              <a:t>, 2006, n.º 6, págs. 641-652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t>¿Qué sabemos sobre el problema y sobre la solución? (datos para impulsar mejoras)</a:t>
            </a:r>
            <a:endParaRPr/>
          </a:p>
        </p:txBody>
      </p:sp>
      <p:sp>
        <p:nvSpPr>
          <p:cNvPr id="206" name="Google Shape;206;p2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8</a:t>
            </a:fld>
            <a:endParaRPr/>
          </a:p>
        </p:txBody>
      </p:sp>
      <p:grpSp>
        <p:nvGrpSpPr>
          <p:cNvPr id="207" name="Google Shape;207;p25"/>
          <p:cNvGrpSpPr/>
          <p:nvPr/>
        </p:nvGrpSpPr>
        <p:grpSpPr>
          <a:xfrm>
            <a:off x="953386" y="1885004"/>
            <a:ext cx="11077862" cy="1609135"/>
            <a:chOff x="110837" y="1355738"/>
            <a:chExt cx="11077862" cy="1609135"/>
          </a:xfrm>
        </p:grpSpPr>
        <p:sp>
          <p:nvSpPr>
            <p:cNvPr id="208" name="Google Shape;208;p25"/>
            <p:cNvSpPr/>
            <p:nvPr/>
          </p:nvSpPr>
          <p:spPr>
            <a:xfrm>
              <a:off x="110837" y="1355738"/>
              <a:ext cx="10446328" cy="1609135"/>
            </a:xfrm>
            <a:prstGeom prst="roundRect">
              <a:avLst>
                <a:gd name="adj" fmla="val 8918"/>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9" name="Google Shape;209;p25"/>
            <p:cNvGrpSpPr/>
            <p:nvPr/>
          </p:nvGrpSpPr>
          <p:grpSpPr>
            <a:xfrm>
              <a:off x="215443" y="1419238"/>
              <a:ext cx="10973256" cy="1450647"/>
              <a:chOff x="215443" y="1258994"/>
              <a:chExt cx="10973256" cy="1450647"/>
            </a:xfrm>
          </p:grpSpPr>
          <p:sp>
            <p:nvSpPr>
              <p:cNvPr id="210" name="Google Shape;210;p25"/>
              <p:cNvSpPr txBox="1"/>
              <p:nvPr/>
            </p:nvSpPr>
            <p:spPr>
              <a:xfrm>
                <a:off x="215443" y="1258994"/>
                <a:ext cx="3497575" cy="46162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b="1" dirty="0">
                    <a:solidFill>
                      <a:schemeClr val="dk1"/>
                    </a:solidFill>
                    <a:latin typeface="Arial"/>
                    <a:ea typeface="Arial"/>
                    <a:cs typeface="Arial"/>
                    <a:sym typeface="Arial"/>
                  </a:rPr>
                  <a:t>Infecciones relacionadas con la atención de la salud</a:t>
                </a:r>
                <a:endParaRPr sz="1200" dirty="0"/>
              </a:p>
            </p:txBody>
          </p:sp>
          <p:sp>
            <p:nvSpPr>
              <p:cNvPr id="211" name="Google Shape;211;p25"/>
              <p:cNvSpPr txBox="1"/>
              <p:nvPr/>
            </p:nvSpPr>
            <p:spPr>
              <a:xfrm>
                <a:off x="4229633" y="1258994"/>
                <a:ext cx="3214254" cy="27695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b="1" dirty="0">
                    <a:solidFill>
                      <a:schemeClr val="dk1"/>
                    </a:solidFill>
                    <a:latin typeface="Arial"/>
                    <a:ea typeface="Arial"/>
                    <a:cs typeface="Arial"/>
                    <a:sym typeface="Arial"/>
                  </a:rPr>
                  <a:t>Infecciones quirúrgicas</a:t>
                </a:r>
                <a:endParaRPr sz="1200" dirty="0"/>
              </a:p>
            </p:txBody>
          </p:sp>
          <p:sp>
            <p:nvSpPr>
              <p:cNvPr id="212" name="Google Shape;212;p25"/>
              <p:cNvSpPr txBox="1"/>
              <p:nvPr/>
            </p:nvSpPr>
            <p:spPr>
              <a:xfrm>
                <a:off x="7616372" y="1269523"/>
                <a:ext cx="3572327" cy="27695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b="1" dirty="0">
                    <a:solidFill>
                      <a:schemeClr val="dk1"/>
                    </a:solidFill>
                    <a:latin typeface="Arial"/>
                    <a:ea typeface="Arial"/>
                    <a:cs typeface="Arial"/>
                    <a:sym typeface="Arial"/>
                  </a:rPr>
                  <a:t>Prevención de infecciones</a:t>
                </a:r>
                <a:endParaRPr sz="1200" dirty="0"/>
              </a:p>
            </p:txBody>
          </p:sp>
          <p:sp>
            <p:nvSpPr>
              <p:cNvPr id="213" name="Google Shape;213;p25"/>
              <p:cNvSpPr txBox="1"/>
              <p:nvPr/>
            </p:nvSpPr>
            <p:spPr>
              <a:xfrm>
                <a:off x="215443" y="1540131"/>
                <a:ext cx="3214254" cy="52322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800" b="1">
                    <a:solidFill>
                      <a:schemeClr val="dk1"/>
                    </a:solidFill>
                    <a:latin typeface="Arial"/>
                    <a:ea typeface="Arial"/>
                    <a:cs typeface="Arial"/>
                    <a:sym typeface="Arial"/>
                  </a:rPr>
                  <a:t>10%</a:t>
                </a:r>
                <a:endParaRPr/>
              </a:p>
            </p:txBody>
          </p:sp>
          <p:sp>
            <p:nvSpPr>
              <p:cNvPr id="214" name="Google Shape;214;p25"/>
              <p:cNvSpPr txBox="1"/>
              <p:nvPr/>
            </p:nvSpPr>
            <p:spPr>
              <a:xfrm>
                <a:off x="3602182" y="1542564"/>
                <a:ext cx="3214254" cy="52322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800" b="1">
                    <a:solidFill>
                      <a:schemeClr val="dk1"/>
                    </a:solidFill>
                    <a:latin typeface="Arial"/>
                    <a:ea typeface="Arial"/>
                    <a:cs typeface="Arial"/>
                    <a:sym typeface="Arial"/>
                  </a:rPr>
                  <a:t>50%</a:t>
                </a:r>
                <a:endParaRPr/>
              </a:p>
            </p:txBody>
          </p:sp>
          <p:sp>
            <p:nvSpPr>
              <p:cNvPr id="215" name="Google Shape;215;p25"/>
              <p:cNvSpPr txBox="1"/>
              <p:nvPr/>
            </p:nvSpPr>
            <p:spPr>
              <a:xfrm>
                <a:off x="7229681" y="1604689"/>
                <a:ext cx="3214254" cy="52322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800" b="1">
                    <a:solidFill>
                      <a:schemeClr val="dk1"/>
                    </a:solidFill>
                    <a:latin typeface="Arial"/>
                    <a:ea typeface="Arial"/>
                    <a:cs typeface="Arial"/>
                    <a:sym typeface="Arial"/>
                  </a:rPr>
                  <a:t>70%</a:t>
                </a:r>
                <a:endParaRPr/>
              </a:p>
            </p:txBody>
          </p:sp>
          <p:sp>
            <p:nvSpPr>
              <p:cNvPr id="216" name="Google Shape;216;p25"/>
              <p:cNvSpPr txBox="1"/>
              <p:nvPr/>
            </p:nvSpPr>
            <p:spPr>
              <a:xfrm>
                <a:off x="215443" y="2063351"/>
                <a:ext cx="3469866" cy="461624"/>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200" dirty="0">
                    <a:solidFill>
                      <a:schemeClr val="dk1"/>
                    </a:solidFill>
                    <a:latin typeface="Arial"/>
                    <a:ea typeface="Arial"/>
                    <a:cs typeface="Arial"/>
                    <a:sym typeface="Arial"/>
                  </a:rPr>
                  <a:t>Uno de cada diez pacientes contrae una infección mientras recibe asistencia sanitaria</a:t>
                </a:r>
                <a:endParaRPr sz="1200" dirty="0"/>
              </a:p>
            </p:txBody>
          </p:sp>
          <p:sp>
            <p:nvSpPr>
              <p:cNvPr id="217" name="Google Shape;217;p25"/>
              <p:cNvSpPr txBox="1"/>
              <p:nvPr/>
            </p:nvSpPr>
            <p:spPr>
              <a:xfrm>
                <a:off x="3782210" y="2047354"/>
                <a:ext cx="3214254" cy="461624"/>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200" dirty="0">
                    <a:solidFill>
                      <a:schemeClr val="dk1"/>
                    </a:solidFill>
                    <a:latin typeface="Arial"/>
                    <a:ea typeface="Arial"/>
                    <a:cs typeface="Arial"/>
                    <a:sym typeface="Arial"/>
                  </a:rPr>
                  <a:t>Más del 50% de las infecciones quirúrgicas pueden ser resistentes a los antibióticos</a:t>
                </a:r>
                <a:endParaRPr sz="1200" dirty="0"/>
              </a:p>
            </p:txBody>
          </p:sp>
          <p:sp>
            <p:nvSpPr>
              <p:cNvPr id="218" name="Google Shape;218;p25"/>
              <p:cNvSpPr txBox="1"/>
              <p:nvPr/>
            </p:nvSpPr>
            <p:spPr>
              <a:xfrm>
                <a:off x="7231910" y="2063351"/>
                <a:ext cx="3214254" cy="64629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200" dirty="0">
                    <a:solidFill>
                      <a:schemeClr val="dk1"/>
                    </a:solidFill>
                    <a:latin typeface="Arial"/>
                    <a:ea typeface="Arial"/>
                    <a:cs typeface="Arial"/>
                    <a:sym typeface="Arial"/>
                  </a:rPr>
                  <a:t>Los programas eficaces de PCI reducen las infecciones relacionadas con la atención de la salud hasta en un 70%</a:t>
                </a:r>
                <a:endParaRPr sz="1200" dirty="0"/>
              </a:p>
            </p:txBody>
          </p:sp>
        </p:grpSp>
      </p:grpSp>
      <p:sp>
        <p:nvSpPr>
          <p:cNvPr id="219" name="Google Shape;219;p25"/>
          <p:cNvSpPr txBox="1"/>
          <p:nvPr/>
        </p:nvSpPr>
        <p:spPr>
          <a:xfrm>
            <a:off x="448756" y="3684330"/>
            <a:ext cx="8850030" cy="184982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es" sz="2000" b="1" i="0" dirty="0">
                <a:solidFill>
                  <a:schemeClr val="dk1"/>
                </a:solidFill>
                <a:latin typeface="Arial"/>
                <a:ea typeface="Arial"/>
                <a:cs typeface="Arial"/>
                <a:sym typeface="Arial"/>
              </a:rPr>
              <a:t>Problema</a:t>
            </a:r>
            <a:r>
              <a:rPr lang="es" sz="2000" b="0" i="0" dirty="0">
                <a:solidFill>
                  <a:schemeClr val="dk1"/>
                </a:solidFill>
                <a:latin typeface="Arial"/>
                <a:ea typeface="Arial"/>
                <a:cs typeface="Arial"/>
                <a:sym typeface="Arial"/>
              </a:rPr>
              <a:t>: Hasta en contextos con recursos en abundancia, el cumplimiento de las normas de higiene de las manos puede ser muy reducido –incluso del 0%–, y lo más habitual es que no llegue al 40% </a:t>
            </a:r>
            <a:endParaRPr sz="2000" dirty="0"/>
          </a:p>
          <a:p>
            <a:pPr marL="0" marR="0" lvl="0" indent="0" algn="l" rtl="0">
              <a:lnSpc>
                <a:spcPct val="100000"/>
              </a:lnSpc>
              <a:spcBef>
                <a:spcPts val="0"/>
              </a:spcBef>
              <a:spcAft>
                <a:spcPts val="0"/>
              </a:spcAft>
              <a:buClr>
                <a:schemeClr val="dk1"/>
              </a:buClr>
              <a:buSzPts val="2200"/>
              <a:buFont typeface="Arial"/>
              <a:buNone/>
            </a:pPr>
            <a:r>
              <a:rPr lang="es" sz="2000" b="1" i="0" dirty="0">
                <a:solidFill>
                  <a:schemeClr val="dk1"/>
                </a:solidFill>
                <a:latin typeface="Arial"/>
                <a:ea typeface="Arial"/>
                <a:cs typeface="Arial"/>
                <a:sym typeface="Arial"/>
              </a:rPr>
              <a:t>Solución</a:t>
            </a:r>
            <a:r>
              <a:rPr lang="es" sz="2000" b="0" i="0" dirty="0">
                <a:solidFill>
                  <a:schemeClr val="dk1"/>
                </a:solidFill>
                <a:latin typeface="Arial"/>
                <a:ea typeface="Arial"/>
                <a:cs typeface="Arial"/>
                <a:sym typeface="Arial"/>
              </a:rPr>
              <a:t>: adoptar estrategias eficaces para mejorar la higiene de las manos puede reducir las infecciones evitables en entornos sanitarios hasta en un 50% y traducirse en un ahorro</a:t>
            </a:r>
            <a:endParaRPr sz="2000" dirty="0"/>
          </a:p>
        </p:txBody>
      </p:sp>
      <p:sp>
        <p:nvSpPr>
          <p:cNvPr id="220" name="Google Shape;220;p25"/>
          <p:cNvSpPr txBox="1"/>
          <p:nvPr/>
        </p:nvSpPr>
        <p:spPr>
          <a:xfrm>
            <a:off x="1751605" y="5591158"/>
            <a:ext cx="7392396" cy="1015622"/>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dk1"/>
                </a:solidFill>
                <a:latin typeface="Arial"/>
                <a:ea typeface="Arial"/>
                <a:cs typeface="Arial"/>
                <a:sym typeface="Arial"/>
              </a:rPr>
              <a:t>P.: ¿Saben cuál es la tasa de infecciones relacionadas con la atención de la salud y la tasa de higiene de las manos en su país?</a:t>
            </a:r>
            <a:endParaRPr sz="2000" dirty="0"/>
          </a:p>
        </p:txBody>
      </p:sp>
      <p:pic>
        <p:nvPicPr>
          <p:cNvPr id="221" name="Google Shape;221;p25"/>
          <p:cNvPicPr preferRelativeResize="0"/>
          <p:nvPr/>
        </p:nvPicPr>
        <p:blipFill rotWithShape="1">
          <a:blip r:embed="rId3">
            <a:alphaModFix/>
          </a:blip>
          <a:srcRect/>
          <a:stretch/>
        </p:blipFill>
        <p:spPr>
          <a:xfrm>
            <a:off x="9378298" y="3898678"/>
            <a:ext cx="2539836" cy="2241031"/>
          </a:xfrm>
          <a:prstGeom prst="rect">
            <a:avLst/>
          </a:prstGeom>
          <a:noFill/>
          <a:ln>
            <a:noFill/>
          </a:ln>
        </p:spPr>
      </p:pic>
      <p:pic>
        <p:nvPicPr>
          <p:cNvPr id="222" name="Google Shape;222;p25"/>
          <p:cNvPicPr preferRelativeResize="0"/>
          <p:nvPr/>
        </p:nvPicPr>
        <p:blipFill rotWithShape="1">
          <a:blip r:embed="rId4">
            <a:alphaModFix/>
          </a:blip>
          <a:srcRect/>
          <a:stretch/>
        </p:blipFill>
        <p:spPr>
          <a:xfrm>
            <a:off x="357682" y="5665562"/>
            <a:ext cx="1393923" cy="11925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9</a:t>
            </a:fld>
            <a:endParaRPr/>
          </a:p>
        </p:txBody>
      </p:sp>
      <p:sp>
        <p:nvSpPr>
          <p:cNvPr id="229" name="Google Shape;229;p26"/>
          <p:cNvSpPr txBox="1">
            <a:spLocks noGrp="1"/>
          </p:cNvSpPr>
          <p:nvPr>
            <p:ph type="body" idx="2"/>
          </p:nvPr>
        </p:nvSpPr>
        <p:spPr>
          <a:xfrm>
            <a:off x="128338" y="79512"/>
            <a:ext cx="4827838" cy="635001"/>
          </a:xfrm>
          <a:prstGeom prst="rect">
            <a:avLst/>
          </a:prstGeom>
          <a:noFill/>
          <a:ln>
            <a:noFill/>
          </a:ln>
        </p:spPr>
        <p:txBody>
          <a:bodyPr spcFirstLastPara="1" wrap="square" lIns="91425" tIns="45700" rIns="91425" bIns="45700" rtlCol="0" anchor="t" anchorCtr="0">
            <a:normAutofit fontScale="77500" lnSpcReduction="20000"/>
          </a:bodyPr>
          <a:lstStyle/>
          <a:p>
            <a:pPr marL="0" lvl="0" indent="0" algn="l" rtl="0">
              <a:lnSpc>
                <a:spcPct val="90000"/>
              </a:lnSpc>
              <a:spcBef>
                <a:spcPts val="0"/>
              </a:spcBef>
              <a:spcAft>
                <a:spcPts val="0"/>
              </a:spcAft>
              <a:buClr>
                <a:schemeClr val="lt2"/>
              </a:buClr>
              <a:buSzPct val="100000"/>
              <a:buNone/>
            </a:pPr>
            <a:r>
              <a:rPr lang="es" sz="3200"/>
              <a:t>Las cinco reglas de oro de la higiene de las manos</a:t>
            </a:r>
            <a:endParaRPr/>
          </a:p>
        </p:txBody>
      </p:sp>
      <p:sp>
        <p:nvSpPr>
          <p:cNvPr id="230" name="Google Shape;230;p26"/>
          <p:cNvSpPr/>
          <p:nvPr/>
        </p:nvSpPr>
        <p:spPr>
          <a:xfrm>
            <a:off x="727629" y="1467672"/>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231" name="Google Shape;231;p26"/>
          <p:cNvSpPr txBox="1"/>
          <p:nvPr/>
        </p:nvSpPr>
        <p:spPr>
          <a:xfrm>
            <a:off x="376952" y="1500783"/>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1</a:t>
            </a:r>
            <a:endParaRPr/>
          </a:p>
        </p:txBody>
      </p:sp>
      <p:sp>
        <p:nvSpPr>
          <p:cNvPr id="232" name="Google Shape;232;p26"/>
          <p:cNvSpPr txBox="1"/>
          <p:nvPr/>
        </p:nvSpPr>
        <p:spPr>
          <a:xfrm>
            <a:off x="1673379" y="1487030"/>
            <a:ext cx="8683881" cy="46166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dirty="0">
                <a:solidFill>
                  <a:schemeClr val="dk1"/>
                </a:solidFill>
                <a:latin typeface="Arial"/>
                <a:ea typeface="Arial"/>
                <a:cs typeface="Arial"/>
                <a:sym typeface="Arial"/>
              </a:rPr>
              <a:t>Debe mantenerse la higiene de las manos en los </a:t>
            </a:r>
            <a:r>
              <a:rPr lang="es" sz="2400" b="1" dirty="0">
                <a:solidFill>
                  <a:schemeClr val="dk1"/>
                </a:solidFill>
                <a:latin typeface="Arial"/>
                <a:ea typeface="Arial"/>
                <a:cs typeface="Arial"/>
                <a:sym typeface="Arial"/>
              </a:rPr>
              <a:t>puntos de atención*</a:t>
            </a:r>
            <a:endParaRPr dirty="0"/>
          </a:p>
        </p:txBody>
      </p:sp>
      <p:sp>
        <p:nvSpPr>
          <p:cNvPr id="233" name="Google Shape;233;p26"/>
          <p:cNvSpPr txBox="1"/>
          <p:nvPr/>
        </p:nvSpPr>
        <p:spPr>
          <a:xfrm>
            <a:off x="1673381" y="2393367"/>
            <a:ext cx="7974471" cy="83099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a:solidFill>
                  <a:schemeClr val="dk1"/>
                </a:solidFill>
                <a:latin typeface="Arial"/>
                <a:ea typeface="Arial"/>
                <a:cs typeface="Arial"/>
                <a:sym typeface="Arial"/>
              </a:rPr>
              <a:t>Al prestar atención sanitaria, hay </a:t>
            </a:r>
            <a:r>
              <a:rPr lang="es" sz="2400" b="1">
                <a:solidFill>
                  <a:schemeClr val="dk1"/>
                </a:solidFill>
                <a:latin typeface="Arial"/>
                <a:ea typeface="Arial"/>
                <a:cs typeface="Arial"/>
                <a:sym typeface="Arial"/>
              </a:rPr>
              <a:t>cinco momentos</a:t>
            </a:r>
            <a:r>
              <a:rPr lang="es" sz="2400">
                <a:solidFill>
                  <a:schemeClr val="dk1"/>
                </a:solidFill>
                <a:latin typeface="Arial"/>
                <a:ea typeface="Arial"/>
                <a:cs typeface="Arial"/>
                <a:sym typeface="Arial"/>
              </a:rPr>
              <a:t> en los que mantener una buena higiene de las manos es fundamental</a:t>
            </a:r>
            <a:endParaRPr sz="2400" b="1">
              <a:solidFill>
                <a:schemeClr val="dk1"/>
              </a:solidFill>
              <a:latin typeface="Arial"/>
              <a:ea typeface="Arial"/>
              <a:cs typeface="Arial"/>
              <a:sym typeface="Arial"/>
            </a:endParaRPr>
          </a:p>
        </p:txBody>
      </p:sp>
      <p:sp>
        <p:nvSpPr>
          <p:cNvPr id="234" name="Google Shape;234;p26"/>
          <p:cNvSpPr txBox="1"/>
          <p:nvPr/>
        </p:nvSpPr>
        <p:spPr>
          <a:xfrm>
            <a:off x="1673381" y="4954229"/>
            <a:ext cx="8207749" cy="83099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a:solidFill>
                  <a:schemeClr val="dk1"/>
                </a:solidFill>
                <a:latin typeface="Arial"/>
                <a:ea typeface="Arial"/>
                <a:cs typeface="Arial"/>
                <a:sym typeface="Arial"/>
              </a:rPr>
              <a:t>Lavarse las manos</a:t>
            </a:r>
            <a:r>
              <a:rPr lang="es" sz="2400">
                <a:solidFill>
                  <a:schemeClr val="dk1"/>
                </a:solidFill>
                <a:latin typeface="Arial"/>
                <a:ea typeface="Arial"/>
                <a:cs typeface="Arial"/>
                <a:sym typeface="Arial"/>
              </a:rPr>
              <a:t> con agua y jabón es imprescindible si están visiblemente sucias</a:t>
            </a:r>
            <a:endParaRPr/>
          </a:p>
        </p:txBody>
      </p:sp>
      <p:sp>
        <p:nvSpPr>
          <p:cNvPr id="235" name="Google Shape;235;p26"/>
          <p:cNvSpPr txBox="1"/>
          <p:nvPr/>
        </p:nvSpPr>
        <p:spPr>
          <a:xfrm>
            <a:off x="1673378" y="6015006"/>
            <a:ext cx="8313861" cy="83099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a:solidFill>
                  <a:schemeClr val="dk1"/>
                </a:solidFill>
                <a:latin typeface="Arial"/>
                <a:ea typeface="Arial"/>
                <a:cs typeface="Arial"/>
                <a:sym typeface="Arial"/>
              </a:rPr>
              <a:t>También es importante usar la </a:t>
            </a:r>
            <a:r>
              <a:rPr lang="es" sz="2400" b="1">
                <a:solidFill>
                  <a:schemeClr val="dk1"/>
                </a:solidFill>
                <a:latin typeface="Arial"/>
                <a:ea typeface="Arial"/>
                <a:cs typeface="Arial"/>
                <a:sym typeface="Arial"/>
              </a:rPr>
              <a:t>técnica</a:t>
            </a:r>
            <a:r>
              <a:rPr lang="es" sz="2400">
                <a:solidFill>
                  <a:schemeClr val="dk1"/>
                </a:solidFill>
                <a:latin typeface="Arial"/>
                <a:ea typeface="Arial"/>
                <a:cs typeface="Arial"/>
                <a:sym typeface="Arial"/>
              </a:rPr>
              <a:t> adecuada y dedicar tiempo suficiente a limpiarse las manos</a:t>
            </a:r>
            <a:endParaRPr/>
          </a:p>
        </p:txBody>
      </p:sp>
      <p:sp>
        <p:nvSpPr>
          <p:cNvPr id="236" name="Google Shape;236;p26"/>
          <p:cNvSpPr txBox="1"/>
          <p:nvPr/>
        </p:nvSpPr>
        <p:spPr>
          <a:xfrm>
            <a:off x="1673380" y="3586429"/>
            <a:ext cx="8207750" cy="120032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dirty="0">
                <a:solidFill>
                  <a:schemeClr val="dk1"/>
                </a:solidFill>
                <a:latin typeface="Arial"/>
                <a:ea typeface="Arial"/>
                <a:cs typeface="Arial"/>
                <a:sym typeface="Arial"/>
              </a:rPr>
              <a:t>Desinfectarse las manos </a:t>
            </a:r>
            <a:r>
              <a:rPr lang="es" sz="2400" dirty="0">
                <a:solidFill>
                  <a:schemeClr val="dk1"/>
                </a:solidFill>
                <a:latin typeface="Arial"/>
                <a:ea typeface="Arial"/>
                <a:cs typeface="Arial"/>
                <a:sym typeface="Arial"/>
              </a:rPr>
              <a:t>con una solución alcohólica, si se dispone de ella, posibilita mantener la higiene de las manos en los puntos de atención y es un método más rápido, eficaz y fácil de tolerar </a:t>
            </a:r>
            <a:endParaRPr sz="2400" b="1" dirty="0">
              <a:solidFill>
                <a:schemeClr val="dk1"/>
              </a:solidFill>
              <a:latin typeface="Arial"/>
              <a:ea typeface="Arial"/>
              <a:cs typeface="Arial"/>
              <a:sym typeface="Arial"/>
            </a:endParaRPr>
          </a:p>
        </p:txBody>
      </p:sp>
      <p:sp>
        <p:nvSpPr>
          <p:cNvPr id="237" name="Google Shape;237;p26"/>
          <p:cNvSpPr txBox="1"/>
          <p:nvPr/>
        </p:nvSpPr>
        <p:spPr>
          <a:xfrm rot="-5400000">
            <a:off x="9529821" y="4918323"/>
            <a:ext cx="3013487" cy="46166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a:solidFill>
                  <a:schemeClr val="dk1"/>
                </a:solidFill>
                <a:latin typeface="Arial"/>
                <a:ea typeface="Arial"/>
                <a:cs typeface="Arial"/>
                <a:sym typeface="Arial"/>
              </a:rPr>
              <a:t>(técnica adecuada)</a:t>
            </a:r>
            <a:endParaRPr/>
          </a:p>
        </p:txBody>
      </p:sp>
      <p:sp>
        <p:nvSpPr>
          <p:cNvPr id="238" name="Google Shape;238;p26"/>
          <p:cNvSpPr/>
          <p:nvPr/>
        </p:nvSpPr>
        <p:spPr>
          <a:xfrm>
            <a:off x="10337914" y="3764419"/>
            <a:ext cx="252248" cy="2891481"/>
          </a:xfrm>
          <a:prstGeom prst="rightBrace">
            <a:avLst>
              <a:gd name="adj1" fmla="val 8333"/>
              <a:gd name="adj2" fmla="val 50000"/>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26"/>
          <p:cNvSpPr/>
          <p:nvPr/>
        </p:nvSpPr>
        <p:spPr>
          <a:xfrm>
            <a:off x="10337914" y="1489509"/>
            <a:ext cx="252248" cy="1757185"/>
          </a:xfrm>
          <a:prstGeom prst="rightBrace">
            <a:avLst>
              <a:gd name="adj1" fmla="val 8333"/>
              <a:gd name="adj2" fmla="val 50000"/>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26"/>
          <p:cNvSpPr txBox="1"/>
          <p:nvPr/>
        </p:nvSpPr>
        <p:spPr>
          <a:xfrm rot="-5400000">
            <a:off x="9844820" y="1739402"/>
            <a:ext cx="2397767" cy="46166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a:solidFill>
                  <a:schemeClr val="dk1"/>
                </a:solidFill>
                <a:latin typeface="Arial"/>
                <a:ea typeface="Arial"/>
                <a:cs typeface="Arial"/>
                <a:sym typeface="Arial"/>
              </a:rPr>
              <a:t>(instante adecuado)</a:t>
            </a:r>
            <a:endParaRPr/>
          </a:p>
        </p:txBody>
      </p:sp>
      <p:sp>
        <p:nvSpPr>
          <p:cNvPr id="241" name="Google Shape;241;p26"/>
          <p:cNvSpPr/>
          <p:nvPr/>
        </p:nvSpPr>
        <p:spPr>
          <a:xfrm>
            <a:off x="727629" y="2640207"/>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242" name="Google Shape;242;p26"/>
          <p:cNvSpPr txBox="1"/>
          <p:nvPr/>
        </p:nvSpPr>
        <p:spPr>
          <a:xfrm>
            <a:off x="376952" y="2673318"/>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2</a:t>
            </a:r>
            <a:endParaRPr/>
          </a:p>
        </p:txBody>
      </p:sp>
      <p:sp>
        <p:nvSpPr>
          <p:cNvPr id="243" name="Google Shape;243;p26"/>
          <p:cNvSpPr/>
          <p:nvPr/>
        </p:nvSpPr>
        <p:spPr>
          <a:xfrm>
            <a:off x="765062" y="3832552"/>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244" name="Google Shape;244;p26"/>
          <p:cNvSpPr txBox="1"/>
          <p:nvPr/>
        </p:nvSpPr>
        <p:spPr>
          <a:xfrm>
            <a:off x="414385" y="3865663"/>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3</a:t>
            </a:r>
            <a:endParaRPr/>
          </a:p>
        </p:txBody>
      </p:sp>
      <p:sp>
        <p:nvSpPr>
          <p:cNvPr id="245" name="Google Shape;245;p26"/>
          <p:cNvSpPr/>
          <p:nvPr/>
        </p:nvSpPr>
        <p:spPr>
          <a:xfrm>
            <a:off x="765062" y="5005087"/>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246" name="Google Shape;246;p26"/>
          <p:cNvSpPr txBox="1"/>
          <p:nvPr/>
        </p:nvSpPr>
        <p:spPr>
          <a:xfrm>
            <a:off x="414385" y="5038198"/>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4</a:t>
            </a:r>
            <a:endParaRPr/>
          </a:p>
        </p:txBody>
      </p:sp>
      <p:sp>
        <p:nvSpPr>
          <p:cNvPr id="247" name="Google Shape;247;p26"/>
          <p:cNvSpPr/>
          <p:nvPr/>
        </p:nvSpPr>
        <p:spPr>
          <a:xfrm>
            <a:off x="755765" y="6124601"/>
            <a:ext cx="459155" cy="486242"/>
          </a:xfrm>
          <a:prstGeom prst="ellipse">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000">
              <a:solidFill>
                <a:srgbClr val="002060"/>
              </a:solidFill>
              <a:latin typeface="Calibri"/>
              <a:ea typeface="Calibri"/>
              <a:cs typeface="Calibri"/>
              <a:sym typeface="Calibri"/>
            </a:endParaRPr>
          </a:p>
        </p:txBody>
      </p:sp>
      <p:sp>
        <p:nvSpPr>
          <p:cNvPr id="248" name="Google Shape;248;p26"/>
          <p:cNvSpPr txBox="1"/>
          <p:nvPr/>
        </p:nvSpPr>
        <p:spPr>
          <a:xfrm>
            <a:off x="405088" y="6157712"/>
            <a:ext cx="1160506" cy="4001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a:solidFill>
                  <a:srgbClr val="002060"/>
                </a:solidFill>
                <a:latin typeface="Arial"/>
                <a:ea typeface="Arial"/>
                <a:cs typeface="Arial"/>
                <a:sym typeface="Arial"/>
              </a:rPr>
              <a:t>5</a:t>
            </a:r>
            <a:endParaRPr/>
          </a:p>
        </p:txBody>
      </p:sp>
    </p:spTree>
  </p:cSld>
  <p:clrMapOvr>
    <a:masterClrMapping/>
  </p:clrMapOvr>
</p:sld>
</file>

<file path=ppt/theme/theme1.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8C7E470FDC554DB9696D84793B1430" ma:contentTypeVersion="8" ma:contentTypeDescription="Create a new document." ma:contentTypeScope="" ma:versionID="46e02a1e94699646097fa0313b83e8f6">
  <xsd:schema xmlns:xsd="http://www.w3.org/2001/XMLSchema" xmlns:xs="http://www.w3.org/2001/XMLSchema" xmlns:p="http://schemas.microsoft.com/office/2006/metadata/properties" xmlns:ns2="e3afc2d2-df5a-469e-b582-34332833294e" xmlns:ns3="c463dd45-fd98-4849-9031-198ecb0c6a2b" targetNamespace="http://schemas.microsoft.com/office/2006/metadata/properties" ma:root="true" ma:fieldsID="3ce8ba8788268a145682dc83c133ef1c" ns2:_="" ns3:_="">
    <xsd:import namespace="e3afc2d2-df5a-469e-b582-34332833294e"/>
    <xsd:import namespace="c463dd45-fd98-4849-9031-198ecb0c6a2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fc2d2-df5a-469e-b582-34332833294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463dd45-fd98-4849-9031-198ecb0c6a2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F3B07E-A312-42E6-B071-F6E615348E91}"/>
</file>

<file path=customXml/itemProps2.xml><?xml version="1.0" encoding="utf-8"?>
<ds:datastoreItem xmlns:ds="http://schemas.openxmlformats.org/officeDocument/2006/customXml" ds:itemID="{BDBD3963-A6FB-4205-AB3D-BAEDB5CF5936}"/>
</file>

<file path=customXml/itemProps3.xml><?xml version="1.0" encoding="utf-8"?>
<ds:datastoreItem xmlns:ds="http://schemas.openxmlformats.org/officeDocument/2006/customXml" ds:itemID="{91079CF7-6847-4519-AEC3-9D32819C112C}"/>
</file>

<file path=customXml/itemProps4.xml><?xml version="1.0" encoding="utf-8"?>
<ds:datastoreItem xmlns:ds="http://schemas.openxmlformats.org/officeDocument/2006/customXml" ds:itemID="{180D77EA-8928-409C-A6F0-69466F7A13F1}"/>
</file>

<file path=docProps/app.xml><?xml version="1.0" encoding="utf-8"?>
<Properties xmlns="http://schemas.openxmlformats.org/officeDocument/2006/extended-properties" xmlns:vt="http://schemas.openxmlformats.org/officeDocument/2006/docPropsVTypes">
  <TotalTime>20</TotalTime>
  <Words>7655</Words>
  <Application>Microsoft Macintosh PowerPoint</Application>
  <PresentationFormat>Panorámica</PresentationFormat>
  <Paragraphs>502</Paragraphs>
  <Slides>35</Slides>
  <Notes>35</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35</vt:i4>
      </vt:variant>
    </vt:vector>
  </HeadingPairs>
  <TitlesOfParts>
    <vt:vector size="42" baseType="lpstr">
      <vt:lpstr>Calibri</vt:lpstr>
      <vt:lpstr>Noto Sans Symbols</vt:lpstr>
      <vt:lpstr>Arial</vt:lpstr>
      <vt:lpstr>Arial Narrow</vt:lpstr>
      <vt:lpstr>Arial Rounded</vt:lpstr>
      <vt:lpstr>Tema wash it</vt:lpstr>
      <vt:lpstr>Tema wash it</vt:lpstr>
      <vt:lpstr>Presentación de PowerPoint</vt:lpstr>
      <vt:lpstr>HIGIENE DE LAS MANOS</vt:lpstr>
      <vt:lpstr>Objetivos de aprendizaje</vt:lpstr>
      <vt:lpstr>Presentación de PowerPoint</vt:lpstr>
      <vt:lpstr>Presentación de PowerPoint</vt:lpstr>
      <vt:lpstr>Presentación de PowerPoint</vt:lpstr>
      <vt:lpstr>Presentación de PowerPoint</vt:lpstr>
      <vt:lpstr>¿Qué sabemos sobre el problema y sobre la solución? (datos para impulsar mejoras)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Lean la situación hipotética que aparece en la hoja que se ha repartido y comenten las preguntas que se plantean.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Elena Muñoz Vico</cp:lastModifiedBy>
  <cp:revision>4</cp:revision>
  <dcterms:modified xsi:type="dcterms:W3CDTF">2022-09-27T11:49:56Z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0x010100001607A44961C14BB2C0298E63AC32E9</vt:lpwstr>
  </property>
</Properties>
</file>