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presentation.xml" ContentType="application/vnd.openxmlformats-officedocument.presentationml.presentation.main+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comments/comment2.xml" ContentType="application/vnd.openxmlformats-officedocument.presentationml.comments+xml"/>
  <Override PartName="/ppt/theme/theme2.xml" ContentType="application/vnd.openxmlformats-officedocument.theme+xml"/>
  <Override PartName="/ppt/comments/comment1.xml" ContentType="application/vnd.openxmlformats-officedocument.presentationml.comments+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12192000" cy="6858000"/>
  <p:notesSz cx="6858000" cy="9144000"/>
  <p:embeddedFontLst>
    <p:embeddedFont>
      <p:font typeface="Arial Narrow" panose="020B0604020202020204"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Open Sans" panose="020B0606030504020204" pitchFamily="34" charset="0"/>
      <p:regular r:id="rId58"/>
      <p:bold r:id="rId59"/>
      <p:italic r:id="rId60"/>
      <p:boldItalic r:id="rId61"/>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uthor" lastIdx="3"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E540B6-276E-4E91-B67B-FB204FDFF526}">
  <a:tblStyle styleId="{A5E540B6-276E-4E91-B67B-FB204FDFF52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BF3"/>
          </a:solidFill>
        </a:fill>
      </a:tcStyle>
    </a:wholeTbl>
    <a:band1H>
      <a:tcTxStyle/>
      <a:tcStyle>
        <a:tcBdr/>
        <a:fill>
          <a:solidFill>
            <a:srgbClr val="FCF7E7"/>
          </a:solidFill>
        </a:fill>
      </a:tcStyle>
    </a:band1H>
    <a:band2H>
      <a:tcTxStyle/>
      <a:tcStyle>
        <a:tcBdr/>
      </a:tcStyle>
    </a:band2H>
    <a:band1V>
      <a:tcTxStyle/>
      <a:tcStyle>
        <a:tcBdr/>
        <a:fill>
          <a:solidFill>
            <a:srgbClr val="FCF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1AEB41A-073D-45BD-BAE7-C8F2BACB605C}"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68613D2B-C26E-486E-8B0C-FAE56CDC554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F5EBE2A-156D-4232-8A64-9236680CB75F}" styleName="Table_3">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6" autoAdjust="0"/>
    <p:restoredTop sz="92517" autoAdjust="0"/>
  </p:normalViewPr>
  <p:slideViewPr>
    <p:cSldViewPr snapToGrid="0">
      <p:cViewPr varScale="1">
        <p:scale>
          <a:sx n="114" d="100"/>
          <a:sy n="114" d="100"/>
        </p:scale>
        <p:origin x="9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67"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commentAuthors" Target="commentAuthors.xml"/><Relationship Id="rId7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1.fntdata"/><Relationship Id="rId55" Type="http://schemas.openxmlformats.org/officeDocument/2006/relationships/font" Target="fonts/font6.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23T15:48:43.568" idx="1">
    <p:pos x="6074" y="194"/>
    <p:text>Attn. client: please note we have assumed that "Safely management" in the source text (ST) was meant to be "Safely managed"; if that is not the case, kindly let us know</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9-23T15:51:04.290" idx="2">
    <p:pos x="1044" y="2940"/>
    <p:text>Attn. client: please note the link provided does not work; we suggest using the following one in the original source text: https://apps.who.int/iris/handle/10665/171753</p:text>
    <p:extLst>
      <p:ext uri="{C676402C-5697-4E1C-873F-D02D1690AC5C}">
        <p15:threadingInfo xmlns:p15="http://schemas.microsoft.com/office/powerpoint/2012/main" timeZoneBias="-60"/>
      </p:ext>
    </p:extLst>
  </p:cm>
  <p:cm authorId="1" dt="2022-09-23T15:52:49.781" idx="3">
    <p:pos x="1566" y="3936"/>
    <p:text>Attn. client: please note the link provided does not work so we have changed it; if this should be amended, kindly let us know</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ho.int/water_sanitation_health/publications/guidelines-on-sanitation-and-health/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who.int/water_sanitation_health/sanitation-waste/sanitation/sanitation-and-climate-change20190813.pdf?ua=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ashinhcf.org/resource/summary-of-all-who-and-related-resources-on-wash-in-hc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98" name="Google Shape;1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Diarrhoea, a major public health concern and a leading cause of disease and death among children under five years in low- and middle income countries (Prüss-Üstün et al. 2016); </a:t>
            </a:r>
            <a:endParaRPr/>
          </a:p>
          <a:p>
            <a:pPr marL="0" lvl="0" indent="0" algn="l" rtl="0">
              <a:spcBef>
                <a:spcPts val="0"/>
              </a:spcBef>
              <a:spcAft>
                <a:spcPts val="0"/>
              </a:spcAft>
              <a:buNone/>
            </a:pPr>
            <a:r>
              <a:rPr lang="es"/>
              <a:t>Neglected tropical diseases such as soil-transmitted helminth infections, schistosomiasis and trachoma that cause a significant burden globally (WHO, 2017); and </a:t>
            </a:r>
            <a:endParaRPr/>
          </a:p>
          <a:p>
            <a:pPr marL="0" lvl="0" indent="0" algn="l" rtl="0">
              <a:spcBef>
                <a:spcPts val="0"/>
              </a:spcBef>
              <a:spcAft>
                <a:spcPts val="0"/>
              </a:spcAft>
              <a:buNone/>
            </a:pPr>
            <a:r>
              <a:rPr lang="es"/>
              <a:t>Vector-borne diseases such as West Nile Virus or lymphatic filariasis (Curtis et al., 2002; van den Berg, Kelly-Hope &amp; Lindsay, 2013), through poor sanitation facilitating the proliferation of Culex mosquitos. </a:t>
            </a:r>
            <a:endParaRPr/>
          </a:p>
          <a:p>
            <a:pPr marL="0" lvl="0" indent="0" algn="l" rtl="0">
              <a:spcBef>
                <a:spcPts val="0"/>
              </a:spcBef>
              <a:spcAft>
                <a:spcPts val="0"/>
              </a:spcAft>
              <a:buNone/>
            </a:pPr>
            <a:r>
              <a:rPr lang="es"/>
              <a:t>Unsanitary conditions have been linked with stunting (Danaei et al., 2016), which affects almost one quarter of children under-five globally (UNICEF/ WHO/World Bank, 2018) through several mechanisms including repeated diarrhoea (Richard et al., 2013), helminth infections (Ziegelbauer et al., 2012) and environmental enteric dysfunction (Humphrey, 2009; Keusch et al., 2014; Crane et al., 2015) </a:t>
            </a:r>
            <a:endParaRPr/>
          </a:p>
          <a:p>
            <a:pPr marL="0" lvl="0" indent="0" algn="l" rtl="0">
              <a:spcBef>
                <a:spcPts val="0"/>
              </a:spcBef>
              <a:spcAft>
                <a:spcPts val="0"/>
              </a:spcAft>
              <a:buNone/>
            </a:pPr>
            <a:endParaRPr/>
          </a:p>
          <a:p>
            <a:pPr marL="0" lvl="0" indent="0" algn="l" rtl="0">
              <a:spcBef>
                <a:spcPts val="0"/>
              </a:spcBef>
              <a:spcAft>
                <a:spcPts val="0"/>
              </a:spcAft>
              <a:buNone/>
            </a:pPr>
            <a:r>
              <a:rPr lang="es"/>
              <a:t>Spread of AMR is mostly linked to antibiotics but the term antimicrobial is preferred as it covers antivirals, anthelminthics and antifungals.  </a:t>
            </a:r>
            <a:endParaRPr/>
          </a:p>
          <a:p>
            <a:pPr marL="0" lvl="0" indent="0" algn="l" rtl="0">
              <a:spcBef>
                <a:spcPts val="0"/>
              </a:spcBef>
              <a:spcAft>
                <a:spcPts val="0"/>
              </a:spcAft>
              <a:buNone/>
            </a:pPr>
            <a:endParaRPr/>
          </a:p>
        </p:txBody>
      </p:sp>
      <p:sp>
        <p:nvSpPr>
          <p:cNvPr id="304" name="Google Shape;30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1: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 Take a moment to discuss these questions with the person next to you - be prepared to provide your answers which we will note down</a:t>
            </a:r>
            <a:endParaRPr/>
          </a:p>
          <a:p>
            <a:pPr marL="0" marR="0" lvl="0" indent="0" algn="l" rtl="0">
              <a:lnSpc>
                <a:spcPct val="100000"/>
              </a:lnSpc>
              <a:spcBef>
                <a:spcPts val="360"/>
              </a:spcBef>
              <a:spcAft>
                <a:spcPts val="0"/>
              </a:spcAft>
              <a:buClr>
                <a:schemeClr val="dk1"/>
              </a:buClr>
              <a:buSzPts val="1200"/>
              <a:buFont typeface="Calibri"/>
              <a:buNone/>
            </a:pPr>
            <a:endParaRPr/>
          </a:p>
          <a:p>
            <a:pPr marL="0" marR="0" lvl="0" indent="0" algn="l" rtl="0">
              <a:lnSpc>
                <a:spcPct val="100000"/>
              </a:lnSpc>
              <a:spcBef>
                <a:spcPts val="360"/>
              </a:spcBef>
              <a:spcAft>
                <a:spcPts val="0"/>
              </a:spcAft>
              <a:buClr>
                <a:schemeClr val="dk1"/>
              </a:buClr>
              <a:buSzPts val="1200"/>
              <a:buFont typeface="Calibri"/>
              <a:buNone/>
            </a:pPr>
            <a:r>
              <a:rPr lang="es" b="1"/>
              <a:t>NOTES FOR TRAINER (TO USE WHEN TAKING FEEDBACK):</a:t>
            </a:r>
            <a:endParaRPr b="1"/>
          </a:p>
          <a:p>
            <a:pPr marL="0" marR="0" lvl="0" indent="0" algn="l" rtl="0">
              <a:lnSpc>
                <a:spcPct val="100000"/>
              </a:lnSpc>
              <a:spcBef>
                <a:spcPts val="360"/>
              </a:spcBef>
              <a:spcAft>
                <a:spcPts val="0"/>
              </a:spcAft>
              <a:buClr>
                <a:schemeClr val="dk1"/>
              </a:buClr>
              <a:buSzPts val="1200"/>
              <a:buFont typeface="Calibri"/>
              <a:buNone/>
            </a:pPr>
            <a:r>
              <a:rPr lang="es"/>
              <a:t>Consider all steps of the sanitation chain: Toilet, containment, conveyance, treatment, end use/ disposal. Note, there should be no reuse of HCF wastewater. </a:t>
            </a:r>
            <a:endParaRPr/>
          </a:p>
          <a:p>
            <a:pPr marL="0" lvl="0" indent="0" algn="l" rtl="0">
              <a:spcBef>
                <a:spcPts val="0"/>
              </a:spcBef>
              <a:spcAft>
                <a:spcPts val="0"/>
              </a:spcAft>
              <a:buNone/>
            </a:pPr>
            <a:r>
              <a:rPr lang="es" sz="1200" b="0" i="0" u="none" strike="noStrike">
                <a:solidFill>
                  <a:schemeClr val="dk1"/>
                </a:solidFill>
                <a:latin typeface="Arial"/>
                <a:ea typeface="Arial"/>
                <a:cs typeface="Arial"/>
                <a:sym typeface="Arial"/>
              </a:rPr>
              <a:t>Sanitation measures to protect public health are both single- and multi-component, and include technologies. </a:t>
            </a:r>
            <a:endParaRPr/>
          </a:p>
          <a:p>
            <a:pPr marL="0" lvl="0" indent="0" algn="l" rtl="0">
              <a:spcBef>
                <a:spcPts val="0"/>
              </a:spcBef>
              <a:spcAft>
                <a:spcPts val="0"/>
              </a:spcAft>
              <a:buNone/>
            </a:pPr>
            <a:endParaRPr sz="1200" b="0" i="0" u="none" strike="noStrik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s" sz="1200" b="0" i="0" u="none" strike="noStrike">
                <a:solidFill>
                  <a:schemeClr val="dk1"/>
                </a:solidFill>
                <a:latin typeface="Arial"/>
                <a:ea typeface="Arial"/>
                <a:cs typeface="Arial"/>
                <a:sym typeface="Arial"/>
              </a:rPr>
              <a:t>Safe sanitation systems separate human excreta from human contact at all steps of the sanitation service chain carrying excreta from the toilet to its eventual safe use or disposal. </a:t>
            </a:r>
            <a:r>
              <a:rPr lang="es" sz="1200" b="1" i="0" u="none" strike="noStrike">
                <a:solidFill>
                  <a:schemeClr val="dk1"/>
                </a:solidFill>
                <a:latin typeface="Arial"/>
                <a:ea typeface="Arial"/>
                <a:cs typeface="Arial"/>
                <a:sym typeface="Arial"/>
              </a:rPr>
              <a:t>F</a:t>
            </a:r>
            <a:r>
              <a:rPr lang="es" b="1"/>
              <a:t>ailures at any step of the sanitation chain result in negative health outcomes – and in other realms of life. </a:t>
            </a:r>
            <a:r>
              <a:rPr lang="es" b="0"/>
              <a:t>That’s why it is critical to ensure that risks are managed along the whole sanitation service chain – from toilets, to containment, to transport, treatment, and finally safe use or disposal of wastewater and faecal byproducts. </a:t>
            </a:r>
            <a:endParaRPr sz="1200" b="0" i="0" u="none" strike="noStrike">
              <a:solidFill>
                <a:schemeClr val="dk1"/>
              </a:solidFill>
              <a:latin typeface="Arial"/>
              <a:ea typeface="Arial"/>
              <a:cs typeface="Arial"/>
              <a:sym typeface="Arial"/>
            </a:endParaRPr>
          </a:p>
          <a:p>
            <a:pPr marL="0" lvl="0" indent="0" algn="l" rtl="0">
              <a:spcBef>
                <a:spcPts val="0"/>
              </a:spcBef>
              <a:spcAft>
                <a:spcPts val="0"/>
              </a:spcAft>
              <a:buNone/>
            </a:pPr>
            <a:endParaRPr sz="1200" b="0" i="0" u="none" strike="noStrike">
              <a:solidFill>
                <a:schemeClr val="dk1"/>
              </a:solidFill>
              <a:latin typeface="Arial"/>
              <a:ea typeface="Arial"/>
              <a:cs typeface="Arial"/>
              <a:sym typeface="Arial"/>
            </a:endParaRPr>
          </a:p>
          <a:p>
            <a:pPr marL="0" lvl="0" indent="0" algn="l" rtl="0">
              <a:spcBef>
                <a:spcPts val="0"/>
              </a:spcBef>
              <a:spcAft>
                <a:spcPts val="0"/>
              </a:spcAft>
              <a:buNone/>
            </a:pPr>
            <a:r>
              <a:rPr lang="es" sz="1200" b="1" i="0" u="none" strike="noStrike">
                <a:solidFill>
                  <a:schemeClr val="dk1"/>
                </a:solidFill>
                <a:latin typeface="Arial"/>
                <a:ea typeface="Arial"/>
                <a:cs typeface="Arial"/>
                <a:sym typeface="Arial"/>
              </a:rPr>
              <a:t>Health hazards </a:t>
            </a:r>
            <a:r>
              <a:rPr lang="es" sz="1200" b="0" i="0" u="none" strike="noStrike">
                <a:solidFill>
                  <a:schemeClr val="dk1"/>
                </a:solidFill>
                <a:latin typeface="Arial"/>
                <a:ea typeface="Arial"/>
                <a:cs typeface="Arial"/>
                <a:sym typeface="Arial"/>
              </a:rPr>
              <a:t>associated with the sanitation chain may be microbial (the focus of the WHO guidelines), chemical or physical. </a:t>
            </a:r>
            <a:endParaRPr/>
          </a:p>
          <a:p>
            <a:pPr marL="0" lvl="0" indent="0" algn="l" rtl="0">
              <a:spcBef>
                <a:spcPts val="0"/>
              </a:spcBef>
              <a:spcAft>
                <a:spcPts val="0"/>
              </a:spcAft>
              <a:buNone/>
            </a:pPr>
            <a:endParaRPr sz="1200" b="0" i="0" u="none" strike="noStrik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200"/>
              <a:buFont typeface="Calibri"/>
              <a:buNone/>
            </a:pPr>
            <a:r>
              <a:rPr lang="es"/>
              <a:t>Refer to Chapter 3 of Sanitation Guidelines for definitions: </a:t>
            </a:r>
            <a:r>
              <a:rPr lang="es" u="sng">
                <a:solidFill>
                  <a:schemeClr val="hlink"/>
                </a:solidFill>
                <a:hlinkClick r:id="rId3"/>
              </a:rPr>
              <a:t>https://www.who.int/water_sanitation_health/publications/guidelines-on-sanitation-and-health/en/</a:t>
            </a:r>
            <a:r>
              <a:rPr lang="es"/>
              <a:t> </a:t>
            </a:r>
            <a:endParaRPr/>
          </a:p>
          <a:p>
            <a:pPr marL="0" lvl="0" indent="0" algn="l" rtl="0">
              <a:spcBef>
                <a:spcPts val="0"/>
              </a:spcBef>
              <a:spcAft>
                <a:spcPts val="0"/>
              </a:spcAft>
              <a:buNone/>
            </a:pPr>
            <a:endParaRPr sz="1200" b="0" i="0" u="none" strike="noStrike">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318" name="Google Shape;318;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319" name="Google Shape;319;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320" name="Google Shape;32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2: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200" b="1">
                <a:solidFill>
                  <a:srgbClr val="002060"/>
                </a:solidFill>
              </a:rPr>
              <a:t>READ THE SLIDE</a:t>
            </a:r>
            <a:endParaRPr/>
          </a:p>
          <a:p>
            <a:pPr marL="0" lvl="0" indent="0" algn="l" rtl="0">
              <a:spcBef>
                <a:spcPts val="0"/>
              </a:spcBef>
              <a:spcAft>
                <a:spcPts val="0"/>
              </a:spcAft>
              <a:buNone/>
            </a:pPr>
            <a:r>
              <a:rPr lang="es" sz="1200" b="1">
                <a:solidFill>
                  <a:srgbClr val="002060"/>
                </a:solidFill>
              </a:rPr>
              <a:t>SAY:</a:t>
            </a:r>
            <a:endParaRPr/>
          </a:p>
          <a:p>
            <a:pPr marL="0" lvl="0" indent="0" algn="l" rtl="0">
              <a:spcBef>
                <a:spcPts val="0"/>
              </a:spcBef>
              <a:spcAft>
                <a:spcPts val="0"/>
              </a:spcAft>
              <a:buNone/>
            </a:pPr>
            <a:r>
              <a:rPr lang="es" sz="1200">
                <a:solidFill>
                  <a:srgbClr val="002060"/>
                </a:solidFill>
              </a:rPr>
              <a:t>Safe sanitation systems must meet these requirements in a manner consistent with human rights, while also addressing co-disposal of greywater, associated hygiene practices and essential services required for the functioning of technologies.</a:t>
            </a:r>
            <a:endParaRPr/>
          </a:p>
          <a:p>
            <a:pPr marL="0" marR="0" lvl="0" indent="0" algn="l" rtl="0">
              <a:lnSpc>
                <a:spcPct val="100000"/>
              </a:lnSpc>
              <a:spcBef>
                <a:spcPts val="360"/>
              </a:spcBef>
              <a:spcAft>
                <a:spcPts val="0"/>
              </a:spcAft>
              <a:buClr>
                <a:schemeClr val="dk1"/>
              </a:buClr>
              <a:buSzPts val="1200"/>
              <a:buFont typeface="Calibri"/>
              <a:buNone/>
            </a:pPr>
            <a:r>
              <a:rPr lang="es"/>
              <a:t>Consider all steps of the sanitation chain: Toilet, containment, conveyance, treatment, end use/ disposal. Note, there should be no reuse of HCF wastewater. </a:t>
            </a:r>
            <a:endParaRPr/>
          </a:p>
          <a:p>
            <a:pPr marL="0" lvl="0" indent="0" algn="l" rtl="0">
              <a:spcBef>
                <a:spcPts val="0"/>
              </a:spcBef>
              <a:spcAft>
                <a:spcPts val="0"/>
              </a:spcAft>
              <a:buNone/>
            </a:pPr>
            <a:r>
              <a:rPr lang="es" sz="1200" b="0" i="0" u="none" strike="noStrike">
                <a:solidFill>
                  <a:schemeClr val="dk1"/>
                </a:solidFill>
                <a:latin typeface="Arial"/>
                <a:ea typeface="Arial"/>
                <a:cs typeface="Arial"/>
                <a:sym typeface="Arial"/>
              </a:rPr>
              <a:t>Sanitation measures to protect public health are both single- and multi-component, and include technologies. </a:t>
            </a:r>
            <a:endParaRPr/>
          </a:p>
          <a:p>
            <a:pPr marL="0" lvl="0" indent="0" algn="l" rtl="0">
              <a:spcBef>
                <a:spcPts val="0"/>
              </a:spcBef>
              <a:spcAft>
                <a:spcPts val="0"/>
              </a:spcAft>
              <a:buNone/>
            </a:pPr>
            <a:r>
              <a:rPr lang="es" sz="1200" b="0" i="0" u="none" strike="noStrike">
                <a:solidFill>
                  <a:schemeClr val="dk1"/>
                </a:solidFill>
                <a:latin typeface="Arial"/>
                <a:ea typeface="Arial"/>
                <a:cs typeface="Arial"/>
                <a:sym typeface="Arial"/>
              </a:rPr>
              <a:t>Safe sanitation systems separate human excreta from human contact at all steps of the sanitation service chain carrying excreta from the toilet to its eventual safe use or disposal.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7" name="Google Shape;337;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338" name="Google Shape;338;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339" name="Google Shape;33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800" b="1" i="0" u="none" strike="noStrike">
                <a:solidFill>
                  <a:srgbClr val="000000"/>
                </a:solidFill>
                <a:latin typeface="Open Sans"/>
                <a:ea typeface="Open Sans"/>
                <a:cs typeface="Open Sans"/>
                <a:sym typeface="Open Sans"/>
              </a:rPr>
              <a:t>SAY:</a:t>
            </a:r>
            <a:endParaRPr/>
          </a:p>
          <a:p>
            <a:pPr marL="0" lvl="0" indent="0" algn="l" rtl="0">
              <a:spcBef>
                <a:spcPts val="0"/>
              </a:spcBef>
              <a:spcAft>
                <a:spcPts val="0"/>
              </a:spcAft>
              <a:buNone/>
            </a:pPr>
            <a:r>
              <a:rPr lang="es" sz="1800" b="0" i="0" u="none" strike="noStrike">
                <a:solidFill>
                  <a:srgbClr val="000000"/>
                </a:solidFill>
                <a:latin typeface="Open Sans"/>
                <a:ea typeface="Open Sans"/>
                <a:cs typeface="Open Sans"/>
                <a:sym typeface="Open Sans"/>
              </a:rPr>
              <a:t>This figure is taken from the WHO Sanitation guidelines. </a:t>
            </a:r>
            <a:endParaRPr/>
          </a:p>
          <a:p>
            <a:pPr marL="0" lvl="0" indent="0" algn="l" rtl="0">
              <a:spcBef>
                <a:spcPts val="0"/>
              </a:spcBef>
              <a:spcAft>
                <a:spcPts val="0"/>
              </a:spcAft>
              <a:buNone/>
            </a:pPr>
            <a:r>
              <a:rPr lang="es" sz="1800" b="0" i="0" u="none" strike="noStrike">
                <a:solidFill>
                  <a:srgbClr val="000000"/>
                </a:solidFill>
                <a:latin typeface="Open Sans"/>
                <a:ea typeface="Open Sans"/>
                <a:cs typeface="Open Sans"/>
                <a:sym typeface="Open Sans"/>
              </a:rPr>
              <a:t>The transmission of excreta related pathogens can occur within many points of the sanitation chain (unclean toilets, unsafe containment-e.g. latrines which contaminate unconfined aquifers, unsafe transport through leaking trucks and by sanitation workers without sufficient PPE, unsafe treatment through septic tanks or leach fields that are not operated as designed and do not facilitate sufficient die-off of pathogens, and unsafe end use including irrigating fields with wastewater that is not sufficient treated. </a:t>
            </a:r>
            <a:endParaRPr/>
          </a:p>
          <a:p>
            <a:pPr marL="0" lvl="0" indent="0" algn="l" rtl="0">
              <a:spcBef>
                <a:spcPts val="0"/>
              </a:spcBef>
              <a:spcAft>
                <a:spcPts val="0"/>
              </a:spcAft>
              <a:buNone/>
            </a:pPr>
            <a:r>
              <a:rPr lang="es" sz="1800" b="0" i="0" u="none" strike="noStrike">
                <a:solidFill>
                  <a:srgbClr val="000000"/>
                </a:solidFill>
                <a:latin typeface="Open Sans"/>
                <a:ea typeface="Open Sans"/>
                <a:cs typeface="Open Sans"/>
                <a:sym typeface="Open Sans"/>
              </a:rPr>
              <a:t>Control measures (any barrier or action that can be used to prevent or eliminate a sanitation-related hazardous event or reduce it to an acceptable level of risk) are needed throughout the sanitation chain. </a:t>
            </a:r>
            <a:endParaRPr/>
          </a:p>
        </p:txBody>
      </p:sp>
      <p:sp>
        <p:nvSpPr>
          <p:cNvPr id="361" name="Google Shape;361;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362" name="Google Shape;362;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363" name="Google Shape;36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rgbClr val="09164D"/>
              </a:buClr>
              <a:buSzPts val="1200"/>
              <a:buFont typeface="Arial"/>
              <a:buNone/>
            </a:pPr>
            <a:r>
              <a:rPr lang="es" b="1">
                <a:solidFill>
                  <a:srgbClr val="09164D"/>
                </a:solidFill>
              </a:rPr>
              <a:t>READ THE SLIDE</a:t>
            </a:r>
            <a:endParaRPr/>
          </a:p>
          <a:p>
            <a:pPr marL="0" lvl="0" indent="0" algn="l" rtl="0">
              <a:spcBef>
                <a:spcPts val="0"/>
              </a:spcBef>
              <a:spcAft>
                <a:spcPts val="0"/>
              </a:spcAft>
              <a:buClr>
                <a:srgbClr val="09164D"/>
              </a:buClr>
              <a:buSzPts val="1200"/>
              <a:buFont typeface="Arial"/>
              <a:buNone/>
            </a:pPr>
            <a:r>
              <a:rPr lang="es" b="1">
                <a:solidFill>
                  <a:srgbClr val="09164D"/>
                </a:solidFill>
              </a:rPr>
              <a:t>SAY:</a:t>
            </a:r>
            <a:endParaRPr/>
          </a:p>
          <a:p>
            <a:pPr marL="0" lvl="0" indent="0" algn="l" rtl="0">
              <a:spcBef>
                <a:spcPts val="0"/>
              </a:spcBef>
              <a:spcAft>
                <a:spcPts val="0"/>
              </a:spcAft>
              <a:buClr>
                <a:srgbClr val="09164D"/>
              </a:buClr>
              <a:buSzPts val="1200"/>
              <a:buFont typeface="Arial"/>
              <a:buNone/>
            </a:pPr>
            <a:r>
              <a:rPr lang="es">
                <a:solidFill>
                  <a:srgbClr val="09164D"/>
                </a:solidFill>
              </a:rPr>
              <a:t>Wastewater from health care facilities carries </a:t>
            </a:r>
            <a:r>
              <a:rPr lang="es" b="1">
                <a:solidFill>
                  <a:srgbClr val="09164D"/>
                </a:solidFill>
              </a:rPr>
              <a:t>higher proportions of resistant bacteria and residues</a:t>
            </a:r>
            <a:r>
              <a:rPr lang="es">
                <a:solidFill>
                  <a:srgbClr val="09164D"/>
                </a:solidFill>
              </a:rPr>
              <a:t> from last line of defense antimicrobials</a:t>
            </a:r>
            <a:endParaRPr/>
          </a:p>
          <a:p>
            <a:pPr marL="342900" lvl="0" indent="-266700" algn="l" rtl="0">
              <a:spcBef>
                <a:spcPts val="0"/>
              </a:spcBef>
              <a:spcAft>
                <a:spcPts val="0"/>
              </a:spcAft>
              <a:buClr>
                <a:schemeClr val="dk1"/>
              </a:buClr>
              <a:buSzPts val="1200"/>
              <a:buFont typeface="Arial"/>
              <a:buNone/>
            </a:pPr>
            <a:endParaRPr>
              <a:solidFill>
                <a:srgbClr val="09164D"/>
              </a:solidFill>
            </a:endParaRPr>
          </a:p>
          <a:p>
            <a:pPr marL="342900" lvl="0" indent="-266700" algn="l" rtl="0">
              <a:spcBef>
                <a:spcPts val="0"/>
              </a:spcBef>
              <a:spcAft>
                <a:spcPts val="0"/>
              </a:spcAft>
              <a:buClr>
                <a:schemeClr val="dk1"/>
              </a:buClr>
              <a:buSzPts val="1200"/>
              <a:buFont typeface="Arial"/>
              <a:buNone/>
            </a:pPr>
            <a:endParaRPr>
              <a:solidFill>
                <a:srgbClr val="09164D"/>
              </a:solidFill>
            </a:endParaRPr>
          </a:p>
          <a:p>
            <a:pPr marL="0" lvl="0" indent="0" algn="l" rtl="0">
              <a:spcBef>
                <a:spcPts val="0"/>
              </a:spcBef>
              <a:spcAft>
                <a:spcPts val="0"/>
              </a:spcAft>
              <a:buNone/>
            </a:pPr>
            <a:endParaRPr/>
          </a:p>
        </p:txBody>
      </p:sp>
      <p:sp>
        <p:nvSpPr>
          <p:cNvPr id="374" name="Google Shape;374;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375" name="Google Shape;375;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376" name="Google Shape;37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800" b="1" i="0" u="none" strike="noStrike">
                <a:solidFill>
                  <a:srgbClr val="000000"/>
                </a:solidFill>
                <a:latin typeface="Open Sans"/>
                <a:ea typeface="Open Sans"/>
                <a:cs typeface="Open Sans"/>
                <a:sym typeface="Open Sans"/>
              </a:rPr>
              <a:t>READ THE SLIDE</a:t>
            </a:r>
            <a:endParaRPr/>
          </a:p>
          <a:p>
            <a:pPr marL="0" lvl="0" indent="0" algn="l" rtl="0">
              <a:spcBef>
                <a:spcPts val="0"/>
              </a:spcBef>
              <a:spcAft>
                <a:spcPts val="0"/>
              </a:spcAft>
              <a:buNone/>
            </a:pPr>
            <a:r>
              <a:rPr lang="es" sz="1800" b="1" i="0" u="none" strike="noStrike">
                <a:solidFill>
                  <a:srgbClr val="000000"/>
                </a:solidFill>
                <a:latin typeface="Open Sans"/>
                <a:ea typeface="Open Sans"/>
                <a:cs typeface="Open Sans"/>
                <a:sym typeface="Open Sans"/>
              </a:rPr>
              <a:t>SAY:</a:t>
            </a:r>
            <a:endParaRPr/>
          </a:p>
          <a:p>
            <a:pPr marL="0" lvl="0" indent="0" algn="l" rtl="0">
              <a:spcBef>
                <a:spcPts val="0"/>
              </a:spcBef>
              <a:spcAft>
                <a:spcPts val="0"/>
              </a:spcAft>
              <a:buNone/>
            </a:pPr>
            <a:r>
              <a:rPr lang="es" sz="1800" b="0" i="0" u="none" strike="noStrike">
                <a:solidFill>
                  <a:srgbClr val="000000"/>
                </a:solidFill>
                <a:latin typeface="Open Sans"/>
                <a:ea typeface="Open Sans"/>
                <a:cs typeface="Open Sans"/>
                <a:sym typeface="Open Sans"/>
              </a:rPr>
              <a:t>Safe sanitation systems and hygiene practices can serve as critical barriers between sources of AMR and human exposure. </a:t>
            </a:r>
            <a:endParaRPr/>
          </a:p>
          <a:p>
            <a:pPr marL="0" lvl="0" indent="0" algn="l" rtl="0">
              <a:spcBef>
                <a:spcPts val="0"/>
              </a:spcBef>
              <a:spcAft>
                <a:spcPts val="0"/>
              </a:spcAft>
              <a:buNone/>
            </a:pPr>
            <a:r>
              <a:rPr lang="es" sz="1800" b="0" i="0" u="none" strike="noStrike">
                <a:solidFill>
                  <a:srgbClr val="000000"/>
                </a:solidFill>
                <a:latin typeface="Open Sans"/>
                <a:ea typeface="Open Sans"/>
                <a:cs typeface="Open Sans"/>
                <a:sym typeface="Open Sans"/>
              </a:rPr>
              <a:t> </a:t>
            </a:r>
            <a:endParaRPr/>
          </a:p>
          <a:p>
            <a:pPr marL="0" lvl="0" indent="0" algn="l" rtl="0">
              <a:spcBef>
                <a:spcPts val="0"/>
              </a:spcBef>
              <a:spcAft>
                <a:spcPts val="0"/>
              </a:spcAft>
              <a:buNone/>
            </a:pPr>
            <a:r>
              <a:rPr lang="es" sz="1800" b="1" i="0" u="none" strike="noStrike">
                <a:solidFill>
                  <a:srgbClr val="000000"/>
                </a:solidFill>
                <a:latin typeface="Open Sans"/>
                <a:ea typeface="Open Sans"/>
                <a:cs typeface="Open Sans"/>
                <a:sym typeface="Open Sans"/>
              </a:rPr>
              <a:t>Hand hygiene </a:t>
            </a:r>
            <a:r>
              <a:rPr lang="es" sz="1800" b="0" i="0" u="none" strike="noStrike">
                <a:solidFill>
                  <a:srgbClr val="000000"/>
                </a:solidFill>
                <a:latin typeface="Open Sans"/>
                <a:ea typeface="Open Sans"/>
                <a:cs typeface="Open Sans"/>
                <a:sym typeface="Open Sans"/>
              </a:rPr>
              <a:t>can limit transmission of organisms that are antimicrobial resistant via touch, while safe toilets, containment, conveyance, treatment (of wastewater and sludge) and safe end use and disposal as well as drinking water treatment and source water protection, are all critical barriers that can prevent the transmission of AMR pathogens from faecal sources to humans. </a:t>
            </a:r>
            <a:endParaRPr/>
          </a:p>
          <a:p>
            <a:pPr marL="0" lvl="0" indent="0" algn="l" rtl="0">
              <a:spcBef>
                <a:spcPts val="0"/>
              </a:spcBef>
              <a:spcAft>
                <a:spcPts val="0"/>
              </a:spcAft>
              <a:buNone/>
            </a:pPr>
            <a:endParaRPr sz="1800" b="0" i="0" u="none" strike="noStrike">
              <a:solidFill>
                <a:srgbClr val="000000"/>
              </a:solidFill>
              <a:latin typeface="Open Sans"/>
              <a:ea typeface="Open Sans"/>
              <a:cs typeface="Open Sans"/>
              <a:sym typeface="Open Sans"/>
            </a:endParaRPr>
          </a:p>
          <a:p>
            <a:pPr marL="0" lvl="0" indent="0" algn="l" rtl="0">
              <a:spcBef>
                <a:spcPts val="0"/>
              </a:spcBef>
              <a:spcAft>
                <a:spcPts val="0"/>
              </a:spcAft>
              <a:buNone/>
            </a:pPr>
            <a:r>
              <a:rPr lang="es" sz="1800" b="0" i="0" u="none" strike="noStrike">
                <a:solidFill>
                  <a:srgbClr val="000000"/>
                </a:solidFill>
                <a:latin typeface="Open Sans"/>
                <a:ea typeface="Open Sans"/>
                <a:cs typeface="Open Sans"/>
                <a:sym typeface="Open Sans"/>
              </a:rPr>
              <a:t>In addition, </a:t>
            </a:r>
            <a:r>
              <a:rPr lang="es" sz="1800" b="1" i="0" u="none" strike="noStrike">
                <a:solidFill>
                  <a:srgbClr val="000000"/>
                </a:solidFill>
                <a:latin typeface="Open Sans"/>
                <a:ea typeface="Open Sans"/>
                <a:cs typeface="Open Sans"/>
                <a:sym typeface="Open Sans"/>
              </a:rPr>
              <a:t>population-level interventions </a:t>
            </a:r>
            <a:r>
              <a:rPr lang="es" sz="1800" b="0" i="0" u="none" strike="noStrike">
                <a:solidFill>
                  <a:srgbClr val="000000"/>
                </a:solidFill>
                <a:latin typeface="Open Sans"/>
                <a:ea typeface="Open Sans"/>
                <a:cs typeface="Open Sans"/>
                <a:sym typeface="Open Sans"/>
              </a:rPr>
              <a:t>can reduce the problem of AMR by </a:t>
            </a:r>
            <a:r>
              <a:rPr lang="es" sz="1800" b="1" i="0" u="none" strike="noStrike">
                <a:solidFill>
                  <a:srgbClr val="000000"/>
                </a:solidFill>
                <a:latin typeface="Open Sans"/>
                <a:ea typeface="Open Sans"/>
                <a:cs typeface="Open Sans"/>
                <a:sym typeface="Open Sans"/>
              </a:rPr>
              <a:t>limiting antibiotic prescription</a:t>
            </a:r>
            <a:r>
              <a:rPr lang="es" sz="1800" b="0" i="0" u="none" strike="noStrike">
                <a:solidFill>
                  <a:srgbClr val="000000"/>
                </a:solidFill>
                <a:latin typeface="Open Sans"/>
                <a:ea typeface="Open Sans"/>
                <a:cs typeface="Open Sans"/>
                <a:sym typeface="Open Sans"/>
              </a:rPr>
              <a:t>, </a:t>
            </a:r>
            <a:r>
              <a:rPr lang="es" sz="1800" b="1" i="0" u="none" strike="noStrike">
                <a:solidFill>
                  <a:srgbClr val="000000"/>
                </a:solidFill>
                <a:latin typeface="Open Sans"/>
                <a:ea typeface="Open Sans"/>
                <a:cs typeface="Open Sans"/>
                <a:sym typeface="Open Sans"/>
              </a:rPr>
              <a:t>increasing public outreach </a:t>
            </a:r>
            <a:r>
              <a:rPr lang="es" sz="1800" b="0" i="0" u="none" strike="noStrike">
                <a:solidFill>
                  <a:srgbClr val="000000"/>
                </a:solidFill>
                <a:latin typeface="Open Sans"/>
                <a:ea typeface="Open Sans"/>
                <a:cs typeface="Open Sans"/>
                <a:sym typeface="Open Sans"/>
              </a:rPr>
              <a:t>and </a:t>
            </a:r>
            <a:r>
              <a:rPr lang="es" sz="1800" b="1" i="0" u="none" strike="noStrike">
                <a:solidFill>
                  <a:srgbClr val="000000"/>
                </a:solidFill>
                <a:latin typeface="Open Sans"/>
                <a:ea typeface="Open Sans"/>
                <a:cs typeface="Open Sans"/>
                <a:sym typeface="Open Sans"/>
              </a:rPr>
              <a:t>communication</a:t>
            </a:r>
            <a:r>
              <a:rPr lang="es" sz="1800" b="0" i="0" u="none" strike="noStrike">
                <a:solidFill>
                  <a:srgbClr val="000000"/>
                </a:solidFill>
                <a:latin typeface="Open Sans"/>
                <a:ea typeface="Open Sans"/>
                <a:cs typeface="Open Sans"/>
                <a:sym typeface="Open Sans"/>
              </a:rPr>
              <a:t> about appropriate antibiotic usage, and establishing policies that </a:t>
            </a:r>
            <a:r>
              <a:rPr lang="es" sz="1800" b="1" i="0" u="none" strike="noStrike">
                <a:solidFill>
                  <a:srgbClr val="000000"/>
                </a:solidFill>
                <a:latin typeface="Open Sans"/>
                <a:ea typeface="Open Sans"/>
                <a:cs typeface="Open Sans"/>
                <a:sym typeface="Open Sans"/>
              </a:rPr>
              <a:t>limit unneeded antibiotic use </a:t>
            </a:r>
            <a:r>
              <a:rPr lang="es" sz="1800" b="0" i="0" u="none" strike="noStrike">
                <a:solidFill>
                  <a:srgbClr val="000000"/>
                </a:solidFill>
                <a:latin typeface="Open Sans"/>
                <a:ea typeface="Open Sans"/>
                <a:cs typeface="Open Sans"/>
                <a:sym typeface="Open Sans"/>
              </a:rPr>
              <a:t>or </a:t>
            </a:r>
            <a:r>
              <a:rPr lang="es" sz="1800" b="1" i="0" u="none" strike="noStrike">
                <a:solidFill>
                  <a:srgbClr val="000000"/>
                </a:solidFill>
                <a:latin typeface="Open Sans"/>
                <a:ea typeface="Open Sans"/>
                <a:cs typeface="Open Sans"/>
                <a:sym typeface="Open Sans"/>
              </a:rPr>
              <a:t>discharge of contaminated wastes</a:t>
            </a:r>
            <a:r>
              <a:rPr lang="es" sz="1800" b="0" i="0" u="none" strike="noStrike">
                <a:solidFill>
                  <a:srgbClr val="000000"/>
                </a:solidFill>
                <a:latin typeface="Open Sans"/>
                <a:ea typeface="Open Sans"/>
                <a:cs typeface="Open Sans"/>
                <a:sym typeface="Open Sans"/>
              </a:rPr>
              <a:t>. </a:t>
            </a:r>
            <a:endParaRPr/>
          </a:p>
          <a:p>
            <a:pPr marL="0" lvl="0" indent="0" algn="l" rtl="0">
              <a:spcBef>
                <a:spcPts val="0"/>
              </a:spcBef>
              <a:spcAft>
                <a:spcPts val="0"/>
              </a:spcAft>
              <a:buNone/>
            </a:pPr>
            <a:endParaRPr/>
          </a:p>
          <a:p>
            <a:pPr marL="0" lvl="0" indent="0" algn="l" rtl="0">
              <a:spcBef>
                <a:spcPts val="0"/>
              </a:spcBef>
              <a:spcAft>
                <a:spcPts val="0"/>
              </a:spcAft>
              <a:buNone/>
            </a:pPr>
            <a:r>
              <a:rPr lang="es"/>
              <a:t>It is important that all health care facilities either safely treat wastewater onsite or send fecal waste (e.g. either through well managed sewage system or sludge treatment). Secondary treatment (e.g. at least two step process with physical and biological treatment) will greatly reduce the microbiological risks (e.g. diarrhoeal disease, transmission of AMR infections). Where there is additional risks either from contamination (e.g. heavy metals, toxic substances) and/or possible re-use of wastewater more advanced treatment (tertiary) is needed. Health care facility managers and staff should seek to understand their sanitation system and engage with sanitary experts to incrementally improve the safety of the system where deficiencies are found.</a:t>
            </a:r>
            <a:endParaRPr/>
          </a:p>
          <a:p>
            <a:pPr marL="0" lvl="0" indent="0" algn="l" rtl="0">
              <a:spcBef>
                <a:spcPts val="0"/>
              </a:spcBef>
              <a:spcAft>
                <a:spcPts val="0"/>
              </a:spcAft>
              <a:buNone/>
            </a:pPr>
            <a:endParaRPr/>
          </a:p>
        </p:txBody>
      </p:sp>
      <p:sp>
        <p:nvSpPr>
          <p:cNvPr id="386" name="Google Shape;386;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387" name="Google Shape;387;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388" name="Google Shape;38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p:txBody>
      </p:sp>
      <p:sp>
        <p:nvSpPr>
          <p:cNvPr id="401" name="Google Shape;40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endParaRPr b="1"/>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The sanitation system fact sheets (Annex 1 of the WHO guidelines) provide guidance on some of the most frequently-used sanitation systems. Each describes the applicability of the system in different contexts; design, operation and maintenance considerations; and mechanisms for protecting public health at each step of the sanitation service chain. Depending on the setting, various sanitation technology and infrastructure options can be designed, combined, operated and managed at different scales to form a functional service chain. </a:t>
            </a:r>
            <a:endParaRPr/>
          </a:p>
          <a:p>
            <a:pPr marL="0" lvl="0" indent="0" algn="l" rtl="0">
              <a:spcBef>
                <a:spcPts val="0"/>
              </a:spcBef>
              <a:spcAft>
                <a:spcPts val="0"/>
              </a:spcAft>
              <a:buNone/>
            </a:pPr>
            <a:endParaRPr/>
          </a:p>
          <a:p>
            <a:pPr marL="0" lvl="0" indent="0" algn="l" rtl="0">
              <a:spcBef>
                <a:spcPts val="0"/>
              </a:spcBef>
              <a:spcAft>
                <a:spcPts val="0"/>
              </a:spcAft>
              <a:buNone/>
            </a:pPr>
            <a:r>
              <a:rPr lang="es" sz="1800" b="0" i="0" u="none" strike="noStrike">
                <a:solidFill>
                  <a:srgbClr val="000000"/>
                </a:solidFill>
                <a:latin typeface="Open Sans"/>
                <a:ea typeface="Open Sans"/>
                <a:cs typeface="Open Sans"/>
                <a:sym typeface="Open Sans"/>
              </a:rPr>
              <a:t>A </a:t>
            </a:r>
            <a:r>
              <a:rPr lang="es" sz="1800" b="1" i="0" u="none" strike="noStrike">
                <a:solidFill>
                  <a:srgbClr val="000000"/>
                </a:solidFill>
                <a:latin typeface="Open Sans"/>
                <a:ea typeface="Open Sans"/>
                <a:cs typeface="Open Sans"/>
                <a:sym typeface="Open Sans"/>
              </a:rPr>
              <a:t>sanitary inspection </a:t>
            </a:r>
            <a:r>
              <a:rPr lang="es" sz="1800" b="0" i="0" u="none" strike="noStrike">
                <a:solidFill>
                  <a:srgbClr val="000000"/>
                </a:solidFill>
                <a:latin typeface="Open Sans"/>
                <a:ea typeface="Open Sans"/>
                <a:cs typeface="Open Sans"/>
                <a:sym typeface="Open Sans"/>
              </a:rPr>
              <a:t>is an on-site inspection and evaluation, by qualified individuals, of all conditions, devices, and practices in the sanitation system that pose an actual or potential danger to the health and well-being of the various exposure groups. It is a fact-finding activity that should identify system deficiencies - not only potential sources of hazardous events, but also inadequacies and lack of integrity in the system or that could lead to hazardous events </a:t>
            </a:r>
            <a:endParaRPr/>
          </a:p>
        </p:txBody>
      </p:sp>
      <p:sp>
        <p:nvSpPr>
          <p:cNvPr id="410" name="Google Shape;410;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411" name="Google Shape;411;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412" name="Google Shape;41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p:txBody>
      </p:sp>
      <p:sp>
        <p:nvSpPr>
          <p:cNvPr id="423" name="Google Shape;42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SAY:</a:t>
            </a:r>
            <a:endParaRPr/>
          </a:p>
          <a:p>
            <a:pPr marL="0" marR="0" lvl="0" indent="0" algn="l" rtl="0">
              <a:lnSpc>
                <a:spcPct val="100000"/>
              </a:lnSpc>
              <a:spcBef>
                <a:spcPts val="0"/>
              </a:spcBef>
              <a:spcAft>
                <a:spcPts val="0"/>
              </a:spcAft>
              <a:buClr>
                <a:schemeClr val="dk1"/>
              </a:buClr>
              <a:buSzPts val="1200"/>
              <a:buFont typeface="Calibri"/>
              <a:buNone/>
            </a:pPr>
            <a:r>
              <a:rPr lang="es"/>
              <a:t>A pour flush toilet is more suited in areas where there is a regular water supply, higher usage and an available septic tank to receive and treat the liquid waste. A biogas reactor can alternatively be used to treat the waste. This type of treatment may require more regular operation and maintenance but as the added advantage of producing gas which can be used for cooking or heating. It is best where there is sufficient personnel to manage and an on-site need for the gas.</a:t>
            </a:r>
            <a:endParaRPr/>
          </a:p>
          <a:p>
            <a:pPr marL="0" lvl="0" indent="0" algn="l" rtl="0">
              <a:spcBef>
                <a:spcPts val="0"/>
              </a:spcBef>
              <a:spcAft>
                <a:spcPts val="0"/>
              </a:spcAft>
              <a:buNone/>
            </a:pPr>
            <a:endParaRPr/>
          </a:p>
        </p:txBody>
      </p:sp>
      <p:sp>
        <p:nvSpPr>
          <p:cNvPr id="433" name="Google Shape;43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
              <a:t>Introduce yourself if you have not already, and make sure you insert the date and location to the slide before you start</a:t>
            </a:r>
            <a:endParaRPr/>
          </a:p>
          <a:p>
            <a:pPr marL="0" lvl="0" indent="0" algn="l" rtl="0">
              <a:spcBef>
                <a:spcPts val="0"/>
              </a:spcBef>
              <a:spcAft>
                <a:spcPts val="0"/>
              </a:spcAft>
              <a:buNone/>
            </a:pPr>
            <a:endParaRPr/>
          </a:p>
        </p:txBody>
      </p:sp>
      <p:sp>
        <p:nvSpPr>
          <p:cNvPr id="203" name="Google Shape;2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0: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Sanitation systems fall into two broad categories: </a:t>
            </a:r>
            <a:r>
              <a:rPr lang="es" b="1"/>
              <a:t>onsite</a:t>
            </a:r>
            <a:r>
              <a:rPr lang="es"/>
              <a:t> and </a:t>
            </a:r>
            <a:r>
              <a:rPr lang="es" b="1"/>
              <a:t>offsite</a:t>
            </a:r>
            <a:r>
              <a:rPr lang="es"/>
              <a:t> systems. </a:t>
            </a:r>
            <a:r>
              <a:rPr lang="es" b="1"/>
              <a:t>Onsite treatment is:</a:t>
            </a:r>
            <a:r>
              <a:rPr lang="es"/>
              <a:t> a sanitation technology or system in which excreta (referred to as faecal sludge) is collected and stored and emptied from or treated on the plot where they are generated.</a:t>
            </a:r>
            <a:endParaRPr/>
          </a:p>
          <a:p>
            <a:pPr marL="0" lvl="0" indent="0" algn="l" rtl="0">
              <a:spcBef>
                <a:spcPts val="0"/>
              </a:spcBef>
              <a:spcAft>
                <a:spcPts val="0"/>
              </a:spcAft>
              <a:buNone/>
            </a:pPr>
            <a:endParaRPr/>
          </a:p>
          <a:p>
            <a:pPr marL="0" lvl="0" indent="0" algn="l" rtl="0">
              <a:spcBef>
                <a:spcPts val="0"/>
              </a:spcBef>
              <a:spcAft>
                <a:spcPts val="0"/>
              </a:spcAft>
              <a:buNone/>
            </a:pPr>
            <a:r>
              <a:rPr lang="es"/>
              <a:t>Safe containment ensures products generated from the toilet are retained within the containment technology and/or discharged to the local environment in a manner that does not expose anyone to the hazard or contaminate water sources. </a:t>
            </a:r>
            <a:endParaRPr/>
          </a:p>
          <a:p>
            <a:pPr marL="0" lvl="0" indent="0" algn="l" rtl="0">
              <a:spcBef>
                <a:spcPts val="0"/>
              </a:spcBef>
              <a:spcAft>
                <a:spcPts val="0"/>
              </a:spcAft>
              <a:buNone/>
            </a:pPr>
            <a:endParaRPr/>
          </a:p>
          <a:p>
            <a:pPr marL="0" lvl="0" indent="0" algn="l" rtl="0">
              <a:spcBef>
                <a:spcPts val="0"/>
              </a:spcBef>
              <a:spcAft>
                <a:spcPts val="0"/>
              </a:spcAft>
              <a:buNone/>
            </a:pPr>
            <a:r>
              <a:rPr lang="es"/>
              <a:t>For rural primary care facilities with plenty of space/land, few patients and few resources a single, ventilated pit latrine may be the best option. It is important that the latrine is upgradient and at a safe distance (&gt; 15 m) from a water source. Once the pit is full, it either needs to be emptied using hand tools, vacuum truck or pumping systems and taken off site for further treatment or covered and a new pit dug.</a:t>
            </a:r>
            <a:endParaRPr/>
          </a:p>
          <a:p>
            <a:pPr marL="0" lvl="0" indent="0" algn="l" rtl="0">
              <a:spcBef>
                <a:spcPts val="0"/>
              </a:spcBef>
              <a:spcAft>
                <a:spcPts val="0"/>
              </a:spcAft>
              <a:buNone/>
            </a:pPr>
            <a:endParaRPr/>
          </a:p>
          <a:p>
            <a:pPr marL="0" lvl="0" indent="0" algn="l" rtl="0">
              <a:spcBef>
                <a:spcPts val="0"/>
              </a:spcBef>
              <a:spcAft>
                <a:spcPts val="0"/>
              </a:spcAft>
              <a:buNone/>
            </a:pPr>
            <a:r>
              <a:rPr lang="es" i="1"/>
              <a:t>Refer to Sanitation System fact sheets in the WHO Guidelines for more information.  </a:t>
            </a:r>
            <a:r>
              <a:rPr lang="es" sz="1200" b="0" i="1"/>
              <a:t>Source: Compendium of Sanitation Technologies. Eawag, Switzerland. 2018. </a:t>
            </a:r>
            <a:endParaRPr sz="1200" b="0" i="1"/>
          </a:p>
          <a:p>
            <a:pPr marL="0" lvl="0" indent="0" algn="l" rtl="0">
              <a:spcBef>
                <a:spcPts val="0"/>
              </a:spcBef>
              <a:spcAft>
                <a:spcPts val="0"/>
              </a:spcAft>
              <a:buNone/>
            </a:pPr>
            <a:endParaRPr/>
          </a:p>
        </p:txBody>
      </p:sp>
      <p:sp>
        <p:nvSpPr>
          <p:cNvPr id="447" name="Google Shape;447;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448" name="Google Shape;448;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449" name="Google Shape;44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b="1"/>
              <a:t>Off-site systems definition:</a:t>
            </a:r>
            <a:r>
              <a:rPr lang="es"/>
              <a:t> a sanitation system in which excreta (referred to as wastewater) is collected and transported away from the plot where they are generated. An off-site sanitation system relies on a sewer technology for transport.</a:t>
            </a:r>
            <a:endParaRPr/>
          </a:p>
          <a:p>
            <a:pPr marL="0" lvl="0" indent="0" algn="l" rtl="0">
              <a:spcBef>
                <a:spcPts val="0"/>
              </a:spcBef>
              <a:spcAft>
                <a:spcPts val="0"/>
              </a:spcAft>
              <a:buNone/>
            </a:pPr>
            <a:endParaRPr/>
          </a:p>
          <a:p>
            <a:pPr marL="0" lvl="0" indent="0" algn="l" rtl="0">
              <a:spcBef>
                <a:spcPts val="0"/>
              </a:spcBef>
              <a:spcAft>
                <a:spcPts val="0"/>
              </a:spcAft>
              <a:buNone/>
            </a:pPr>
            <a:r>
              <a:rPr lang="es" b="1"/>
              <a:t>Manual and motorized emptying and transport </a:t>
            </a:r>
            <a:r>
              <a:rPr lang="es"/>
              <a:t>refers to the different ways by which faecal sludge can be removed from the facility location.</a:t>
            </a:r>
            <a:endParaRPr/>
          </a:p>
          <a:p>
            <a:pPr marL="0" lvl="0" indent="0" algn="l" rtl="0">
              <a:spcBef>
                <a:spcPts val="0"/>
              </a:spcBef>
              <a:spcAft>
                <a:spcPts val="0"/>
              </a:spcAft>
              <a:buNone/>
            </a:pPr>
            <a:endParaRPr/>
          </a:p>
          <a:p>
            <a:pPr marL="0" lvl="0" indent="0" algn="l" rtl="0">
              <a:spcBef>
                <a:spcPts val="0"/>
              </a:spcBef>
              <a:spcAft>
                <a:spcPts val="0"/>
              </a:spcAft>
              <a:buNone/>
            </a:pPr>
            <a:r>
              <a:rPr lang="es" b="1"/>
              <a:t>(Top left) Motorized emptying and transport </a:t>
            </a:r>
            <a:r>
              <a:rPr lang="es"/>
              <a:t>(also known as mechanical emptying and transport) refers to the use of any vehicle or device equipped with a motorized pump and a storage tank for emptying and transporting faecal sludge. People are required to operate the pump and maneuver the hose, but the faecal sludge is not manually lifted or transported. Wet systems such as septic tanks and fully lined tanks are commonly emptied using motorized emptying and transport. </a:t>
            </a:r>
            <a:endParaRPr/>
          </a:p>
          <a:p>
            <a:pPr marL="0" lvl="0" indent="0" algn="l" rtl="0">
              <a:spcBef>
                <a:spcPts val="0"/>
              </a:spcBef>
              <a:spcAft>
                <a:spcPts val="0"/>
              </a:spcAft>
              <a:buNone/>
            </a:pPr>
            <a:endParaRPr/>
          </a:p>
          <a:p>
            <a:pPr marL="0" lvl="0" indent="0" algn="l" rtl="0">
              <a:spcBef>
                <a:spcPts val="0"/>
              </a:spcBef>
              <a:spcAft>
                <a:spcPts val="0"/>
              </a:spcAft>
              <a:buNone/>
            </a:pPr>
            <a:r>
              <a:rPr lang="es"/>
              <a:t>Motorized collection is more suitable in urban areas where sludge can be taken to a sludge treatment facility. The sludge truck depending on the size and access to the toilet may have difficulty in accessing the toilet and this should be taken into consideration. A number of smaller sludge removal technologies now exist for use in dense urban areas.</a:t>
            </a:r>
            <a:endParaRPr/>
          </a:p>
          <a:p>
            <a:pPr marL="0" lvl="0" indent="0" algn="l" rtl="0">
              <a:spcBef>
                <a:spcPts val="0"/>
              </a:spcBef>
              <a:spcAft>
                <a:spcPts val="0"/>
              </a:spcAft>
              <a:buNone/>
            </a:pPr>
            <a:endParaRPr/>
          </a:p>
          <a:p>
            <a:pPr marL="0" lvl="0" indent="0" algn="l" rtl="0">
              <a:spcBef>
                <a:spcPts val="0"/>
              </a:spcBef>
              <a:spcAft>
                <a:spcPts val="0"/>
              </a:spcAft>
              <a:buNone/>
            </a:pPr>
            <a:r>
              <a:rPr lang="es" b="1"/>
              <a:t>(Bottom left) Sewer-based systems </a:t>
            </a:r>
            <a:r>
              <a:rPr lang="es"/>
              <a:t>comprise networks of underground pipes. Types of sewerage include:</a:t>
            </a:r>
            <a:endParaRPr/>
          </a:p>
          <a:p>
            <a:pPr marL="0" lvl="0" indent="0" algn="l" rtl="0">
              <a:spcBef>
                <a:spcPts val="0"/>
              </a:spcBef>
              <a:spcAft>
                <a:spcPts val="0"/>
              </a:spcAft>
              <a:buNone/>
            </a:pPr>
            <a:r>
              <a:rPr lang="es"/>
              <a:t>• conventional gravity sewers: convey blackwater from toilets and greywater along with, in many cases, industrial effluents and storm water through large diameter pipes to a treatment facility, using</a:t>
            </a:r>
            <a:endParaRPr/>
          </a:p>
          <a:p>
            <a:pPr marL="0" lvl="0" indent="0" algn="l" rtl="0">
              <a:spcBef>
                <a:spcPts val="0"/>
              </a:spcBef>
              <a:spcAft>
                <a:spcPts val="0"/>
              </a:spcAft>
              <a:buNone/>
            </a:pPr>
            <a:r>
              <a:rPr lang="es"/>
              <a:t>gravity (and pumps when necessary)</a:t>
            </a:r>
            <a:endParaRPr/>
          </a:p>
          <a:p>
            <a:pPr marL="0" lvl="0" indent="0" algn="l" rtl="0">
              <a:spcBef>
                <a:spcPts val="0"/>
              </a:spcBef>
              <a:spcAft>
                <a:spcPts val="0"/>
              </a:spcAft>
              <a:buNone/>
            </a:pPr>
            <a:r>
              <a:rPr lang="es"/>
              <a:t>• simplified sewers: a lower cost design installed using smaller pipes at a lower depth and shallower gradient than conventional gravity sewers.</a:t>
            </a:r>
            <a:endParaRPr/>
          </a:p>
          <a:p>
            <a:pPr marL="0" lvl="0" indent="0" algn="l" rtl="0">
              <a:spcBef>
                <a:spcPts val="0"/>
              </a:spcBef>
              <a:spcAft>
                <a:spcPts val="0"/>
              </a:spcAft>
              <a:buNone/>
            </a:pPr>
            <a:r>
              <a:rPr lang="es"/>
              <a:t>• solids-free sewers: similar design to simplified sewers but including pre-treatment of sludge to remove solids.</a:t>
            </a:r>
            <a:endParaRPr/>
          </a:p>
          <a:p>
            <a:pPr marL="0" lvl="0" indent="0" algn="l" rtl="0">
              <a:spcBef>
                <a:spcPts val="0"/>
              </a:spcBef>
              <a:spcAft>
                <a:spcPts val="0"/>
              </a:spcAft>
              <a:buNone/>
            </a:pPr>
            <a:endParaRPr/>
          </a:p>
          <a:p>
            <a:pPr marL="0" lvl="0" indent="0" algn="l" rtl="0">
              <a:spcBef>
                <a:spcPts val="0"/>
              </a:spcBef>
              <a:spcAft>
                <a:spcPts val="0"/>
              </a:spcAft>
              <a:buNone/>
            </a:pPr>
            <a:r>
              <a:rPr lang="es" b="1"/>
              <a:t>Gravity sewer</a:t>
            </a:r>
            <a:endParaRPr/>
          </a:p>
          <a:p>
            <a:pPr marL="0" lvl="0" indent="0" algn="l" rtl="0">
              <a:spcBef>
                <a:spcPts val="0"/>
              </a:spcBef>
              <a:spcAft>
                <a:spcPts val="0"/>
              </a:spcAft>
              <a:buNone/>
            </a:pPr>
            <a:r>
              <a:rPr lang="es"/>
              <a:t>A gravity sewer is one of the easiest means by which a health care facility can transport waste and is the most common system in high income countries. However in many low and middle income countries well managed sewage systems do not exist. Health care facility managers can advocate for increased investments by utilities to prioritize servicing health care facilities. Large sewer systems may be difficult to maintain and costly (in terms of pipes and energy for pumping) and increasingly cities are looking at smaller, satellite type treatments.</a:t>
            </a:r>
            <a:endParaRPr/>
          </a:p>
          <a:p>
            <a:pPr marL="0" lvl="0" indent="0" algn="l" rtl="0">
              <a:spcBef>
                <a:spcPts val="0"/>
              </a:spcBef>
              <a:spcAft>
                <a:spcPts val="0"/>
              </a:spcAft>
              <a:buNone/>
            </a:pPr>
            <a:endParaRPr/>
          </a:p>
          <a:p>
            <a:pPr marL="0" lvl="0" indent="0" algn="l" rtl="0">
              <a:spcBef>
                <a:spcPts val="0"/>
              </a:spcBef>
              <a:spcAft>
                <a:spcPts val="0"/>
              </a:spcAft>
              <a:buNone/>
            </a:pPr>
            <a:r>
              <a:rPr lang="es" b="1"/>
              <a:t>Waste stabilization pond</a:t>
            </a:r>
            <a:endParaRPr/>
          </a:p>
          <a:p>
            <a:pPr marL="0" lvl="0" indent="0" algn="l" rtl="0">
              <a:spcBef>
                <a:spcPts val="0"/>
              </a:spcBef>
              <a:spcAft>
                <a:spcPts val="0"/>
              </a:spcAft>
              <a:buNone/>
            </a:pPr>
            <a:r>
              <a:rPr lang="es"/>
              <a:t>This type of treatment system consists of several ponds in series which allow for settling and removal of biological material through anerobic and aerobic processes. It may be used by a city, a university or even a large hospital.  They are especially suitable in warm climates and where there are few resources for a more technologically advanced treatment system.  These ponds use natural biological treatment which take time because removal rates are slow and is not effective in removing pathogens and nutrients. They require a large amount of space and thus are not appropriate in dense urban areas. If well designed, operation and maintenance are minimal. It does not require power.</a:t>
            </a:r>
            <a:endParaRPr/>
          </a:p>
          <a:p>
            <a:pPr marL="0" lvl="0" indent="0" algn="l" rtl="0">
              <a:spcBef>
                <a:spcPts val="0"/>
              </a:spcBef>
              <a:spcAft>
                <a:spcPts val="0"/>
              </a:spcAft>
              <a:buNone/>
            </a:pPr>
            <a:endParaRPr b="1"/>
          </a:p>
          <a:p>
            <a:pPr marL="0" lvl="0" indent="0" algn="l" rtl="0">
              <a:spcBef>
                <a:spcPts val="0"/>
              </a:spcBef>
              <a:spcAft>
                <a:spcPts val="0"/>
              </a:spcAft>
              <a:buNone/>
            </a:pPr>
            <a:r>
              <a:rPr lang="es" b="1"/>
              <a:t>Anaerobic filter</a:t>
            </a:r>
            <a:endParaRPr/>
          </a:p>
          <a:p>
            <a:pPr marL="0" lvl="0" indent="0" algn="l" rtl="0">
              <a:spcBef>
                <a:spcPts val="0"/>
              </a:spcBef>
              <a:spcAft>
                <a:spcPts val="0"/>
              </a:spcAft>
              <a:buNone/>
            </a:pPr>
            <a:r>
              <a:rPr lang="es"/>
              <a:t>This is a more sophisticated system where wastewater flows through filters that traps particles and because of an active biomass also biodegrade organic matter. It has only a moderate area requirement and a long service life. Like waste stabilization ponds, has low reduction in pathogens and nutrients and requires expert design and construction.</a:t>
            </a:r>
            <a:endParaRPr/>
          </a:p>
          <a:p>
            <a:pPr marL="0" marR="0" lvl="0" indent="0" algn="l" rtl="0">
              <a:lnSpc>
                <a:spcPct val="100000"/>
              </a:lnSpc>
              <a:spcBef>
                <a:spcPts val="360"/>
              </a:spcBef>
              <a:spcAft>
                <a:spcPts val="0"/>
              </a:spcAft>
              <a:buClr>
                <a:schemeClr val="dk1"/>
              </a:buClr>
              <a:buSzPts val="1200"/>
              <a:buFont typeface="Calibri"/>
              <a:buNone/>
            </a:pPr>
            <a:r>
              <a:rPr lang="es" sz="1200" i="1"/>
              <a:t>Source: Compendium of Sanitation Technologies. Eawag, Switzerland. 2018.</a:t>
            </a:r>
            <a:endParaRPr/>
          </a:p>
          <a:p>
            <a:pPr marL="0" lvl="0" indent="0" algn="l" rtl="0">
              <a:spcBef>
                <a:spcPts val="0"/>
              </a:spcBef>
              <a:spcAft>
                <a:spcPts val="0"/>
              </a:spcAft>
              <a:buNone/>
            </a:pPr>
            <a:r>
              <a:rPr lang="es"/>
              <a:t> </a:t>
            </a:r>
            <a:endParaRPr/>
          </a:p>
        </p:txBody>
      </p:sp>
      <p:sp>
        <p:nvSpPr>
          <p:cNvPr id="461" name="Google Shape;461;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462" name="Google Shape;462;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463" name="Google Shape;46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 sz="1200" b="1">
                <a:latin typeface="Arial"/>
                <a:ea typeface="Arial"/>
                <a:cs typeface="Arial"/>
                <a:sym typeface="Arial"/>
              </a:rPr>
              <a:t>READ THE SLIDE </a:t>
            </a:r>
            <a:endParaRPr/>
          </a:p>
          <a:p>
            <a:pPr marL="0" lvl="0" indent="0" algn="l" rtl="0">
              <a:spcBef>
                <a:spcPts val="0"/>
              </a:spcBef>
              <a:spcAft>
                <a:spcPts val="0"/>
              </a:spcAft>
              <a:buNone/>
            </a:pPr>
            <a:endParaRPr/>
          </a:p>
        </p:txBody>
      </p:sp>
      <p:sp>
        <p:nvSpPr>
          <p:cNvPr id="478" name="Google Shape;47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3: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b="1"/>
              <a:t>Co</a:t>
            </a:r>
            <a:r>
              <a:rPr lang="es" sz="1800" b="1" i="0" u="none" strike="noStrike">
                <a:solidFill>
                  <a:srgbClr val="000000"/>
                </a:solidFill>
                <a:latin typeface="Open Sans"/>
                <a:ea typeface="Open Sans"/>
                <a:cs typeface="Open Sans"/>
                <a:sym typeface="Open Sans"/>
              </a:rPr>
              <a:t>nveyance</a:t>
            </a:r>
            <a:r>
              <a:rPr lang="es" sz="1800" b="0" i="0" u="none" strike="noStrike">
                <a:solidFill>
                  <a:srgbClr val="000000"/>
                </a:solidFill>
                <a:latin typeface="Open Sans"/>
                <a:ea typeface="Open Sans"/>
                <a:cs typeface="Open Sans"/>
                <a:sym typeface="Open Sans"/>
              </a:rPr>
              <a:t> describes the transport of products from either the toilet or containment step to the treatment step of the sanitation service chain. </a:t>
            </a:r>
            <a:endParaRPr/>
          </a:p>
          <a:p>
            <a:pPr marL="0" lvl="0" indent="0" algn="l" rtl="0">
              <a:spcBef>
                <a:spcPts val="0"/>
              </a:spcBef>
              <a:spcAft>
                <a:spcPts val="0"/>
              </a:spcAft>
              <a:buNone/>
            </a:pPr>
            <a:r>
              <a:rPr lang="es" sz="1800" b="0" i="0" u="none" strike="noStrike">
                <a:solidFill>
                  <a:srgbClr val="000000"/>
                </a:solidFill>
                <a:latin typeface="Open Sans"/>
                <a:ea typeface="Open Sans"/>
                <a:cs typeface="Open Sans"/>
                <a:sym typeface="Open Sans"/>
              </a:rPr>
              <a:t>	For example, where sewer-based technologies transport wastewater from toilets to wastewater treatment plants </a:t>
            </a:r>
            <a:endParaRPr/>
          </a:p>
          <a:p>
            <a:pPr marL="0" lvl="0" indent="0" algn="l" rtl="0">
              <a:spcBef>
                <a:spcPts val="0"/>
              </a:spcBef>
              <a:spcAft>
                <a:spcPts val="0"/>
              </a:spcAft>
              <a:buNone/>
            </a:pPr>
            <a:endParaRPr sz="1800" b="0" i="0" u="none" strike="noStrike">
              <a:solidFill>
                <a:srgbClr val="000000"/>
              </a:solidFill>
              <a:latin typeface="Open Sans"/>
              <a:ea typeface="Open Sans"/>
              <a:cs typeface="Open Sans"/>
              <a:sym typeface="Open Sans"/>
            </a:endParaRPr>
          </a:p>
          <a:p>
            <a:pPr marL="0" lvl="0" indent="0" algn="l" rtl="0">
              <a:spcBef>
                <a:spcPts val="0"/>
              </a:spcBef>
              <a:spcAft>
                <a:spcPts val="0"/>
              </a:spcAft>
              <a:buNone/>
            </a:pPr>
            <a:r>
              <a:rPr lang="es"/>
              <a:t>Safe conveyance  limits exposure of the workers carrying out operation and maintenance, the community living and working in the vicinity of the work, and wider community who could each be exposed to pathogens through ingestion and inhalation of faecal pathogens.  </a:t>
            </a:r>
            <a:endParaRPr/>
          </a:p>
          <a:p>
            <a:pPr marL="0" lvl="0" indent="0" algn="l" rtl="0">
              <a:spcBef>
                <a:spcPts val="0"/>
              </a:spcBef>
              <a:spcAft>
                <a:spcPts val="0"/>
              </a:spcAft>
              <a:buNone/>
            </a:pPr>
            <a:endParaRPr/>
          </a:p>
          <a:p>
            <a:pPr marL="0" lvl="0" indent="0" algn="l" rtl="0">
              <a:spcBef>
                <a:spcPts val="0"/>
              </a:spcBef>
              <a:spcAft>
                <a:spcPts val="0"/>
              </a:spcAft>
              <a:buNone/>
            </a:pPr>
            <a:r>
              <a:rPr lang="es"/>
              <a:t>Worker safety is incredibly important and those handling fecal sludge are exposed to dangerous pathogens, chemical agents and often working in dark, confined and dangerous spaces.  In addition to infectious disease, they can suffer from eye and skin burns, musculoskeletal disorders, puncture wounds and even death by asphyxiation. Standard operating procedures and guidelines, accompanied by  training and mentoring, appropriate PPE and formalization of the workforce (e.g. a contract with regular salary) can help prevent many of the most common health risks and ensure this important part of the workforce is healthy and can optimally complete their jobs.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86" name="Google Shape;486;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487" name="Google Shape;487;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488" name="Google Shape;48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 b="1"/>
              <a:t>READ THE SLIDE </a:t>
            </a:r>
            <a:endParaRPr/>
          </a:p>
          <a:p>
            <a:pPr marL="0" marR="0" lvl="0" indent="0" algn="l" rtl="0">
              <a:lnSpc>
                <a:spcPct val="100000"/>
              </a:lnSpc>
              <a:spcBef>
                <a:spcPts val="0"/>
              </a:spcBef>
              <a:spcAft>
                <a:spcPts val="0"/>
              </a:spcAft>
              <a:buClr>
                <a:schemeClr val="lt1"/>
              </a:buClr>
              <a:buSzPts val="1200"/>
              <a:buFont typeface="Calibri"/>
              <a:buNone/>
            </a:pPr>
            <a:r>
              <a:rPr lang="es" b="1"/>
              <a:t>SAY</a:t>
            </a:r>
            <a:r>
              <a:rPr lang="es"/>
              <a:t>: this section of the training will address each of these three areas.</a:t>
            </a:r>
            <a:endParaRPr/>
          </a:p>
        </p:txBody>
      </p:sp>
      <p:sp>
        <p:nvSpPr>
          <p:cNvPr id="498" name="Google Shape;49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 </a:t>
            </a:r>
            <a:endParaRPr/>
          </a:p>
          <a:p>
            <a:pPr marL="0" marR="0" lvl="0" indent="0" algn="l" rtl="0">
              <a:lnSpc>
                <a:spcPct val="100000"/>
              </a:lnSpc>
              <a:spcBef>
                <a:spcPts val="0"/>
              </a:spcBef>
              <a:spcAft>
                <a:spcPts val="0"/>
              </a:spcAft>
              <a:buClr>
                <a:schemeClr val="dk1"/>
              </a:buClr>
              <a:buSzPts val="1200"/>
              <a:buFont typeface="Calibri"/>
              <a:buNone/>
            </a:pPr>
            <a:r>
              <a:rPr lang="es" b="1"/>
              <a:t>SAY:</a:t>
            </a:r>
            <a:endParaRPr/>
          </a:p>
          <a:p>
            <a:pPr marL="0" marR="0" lvl="0" indent="0" algn="l" rtl="0">
              <a:lnSpc>
                <a:spcPct val="100000"/>
              </a:lnSpc>
              <a:spcBef>
                <a:spcPts val="0"/>
              </a:spcBef>
              <a:spcAft>
                <a:spcPts val="0"/>
              </a:spcAft>
              <a:buClr>
                <a:schemeClr val="dk1"/>
              </a:buClr>
              <a:buSzPts val="1200"/>
              <a:buFont typeface="Calibri"/>
              <a:buNone/>
            </a:pPr>
            <a:r>
              <a:rPr lang="es"/>
              <a:t>Sanitation is an important vehicle for indirect climate change impacts on health. </a:t>
            </a:r>
            <a:endParaRPr/>
          </a:p>
          <a:p>
            <a:pPr marL="0" marR="0" lvl="0" indent="0" algn="l" rtl="0">
              <a:lnSpc>
                <a:spcPct val="100000"/>
              </a:lnSpc>
              <a:spcBef>
                <a:spcPts val="0"/>
              </a:spcBef>
              <a:spcAft>
                <a:spcPts val="0"/>
              </a:spcAft>
              <a:buClr>
                <a:srgbClr val="FF00FF"/>
              </a:buClr>
              <a:buSzPts val="1200"/>
              <a:buFont typeface="Calibri"/>
              <a:buNone/>
            </a:pPr>
            <a:r>
              <a:rPr lang="es" sz="1200">
                <a:solidFill>
                  <a:srgbClr val="FF00FF"/>
                </a:solidFill>
              </a:rPr>
              <a:t>What are the health impacts of each of these problems? </a:t>
            </a:r>
            <a:endParaRPr/>
          </a:p>
          <a:p>
            <a:pPr marL="0" lvl="0" indent="0" algn="l" rtl="0">
              <a:spcBef>
                <a:spcPts val="0"/>
              </a:spcBef>
              <a:spcAft>
                <a:spcPts val="0"/>
              </a:spcAft>
              <a:buNone/>
            </a:pPr>
            <a:endParaRPr/>
          </a:p>
          <a:p>
            <a:pPr marL="0" lvl="0" indent="0" algn="l" rtl="0">
              <a:spcBef>
                <a:spcPts val="0"/>
              </a:spcBef>
              <a:spcAft>
                <a:spcPts val="0"/>
              </a:spcAft>
              <a:buNone/>
            </a:pPr>
            <a:r>
              <a:rPr lang="es"/>
              <a:t>The </a:t>
            </a:r>
            <a:r>
              <a:rPr lang="es" b="1"/>
              <a:t>health consequences </a:t>
            </a:r>
            <a:r>
              <a:rPr lang="es"/>
              <a:t>arising from climate impacts on sanitation systems include </a:t>
            </a:r>
            <a:endParaRPr/>
          </a:p>
          <a:p>
            <a:pPr marL="171450" lvl="0" indent="-171450" algn="l" rtl="0">
              <a:spcBef>
                <a:spcPts val="0"/>
              </a:spcBef>
              <a:spcAft>
                <a:spcPts val="0"/>
              </a:spcAft>
              <a:buClr>
                <a:schemeClr val="dk1"/>
              </a:buClr>
              <a:buSzPts val="1200"/>
              <a:buFont typeface="Calibri"/>
              <a:buChar char="-"/>
            </a:pPr>
            <a:r>
              <a:rPr lang="es"/>
              <a:t>increased risk of disease/illness from exposure to pathogens and hazardous substances via environmental contamination, </a:t>
            </a:r>
            <a:endParaRPr/>
          </a:p>
          <a:p>
            <a:pPr marL="171450" lvl="0" indent="-171450" algn="l" rtl="0">
              <a:spcBef>
                <a:spcPts val="0"/>
              </a:spcBef>
              <a:spcAft>
                <a:spcPts val="0"/>
              </a:spcAft>
              <a:buClr>
                <a:schemeClr val="dk1"/>
              </a:buClr>
              <a:buSzPts val="1200"/>
              <a:buFont typeface="Calibri"/>
              <a:buChar char="-"/>
            </a:pPr>
            <a:r>
              <a:rPr lang="es"/>
              <a:t>and/or increased risk of disease/illness resulting from a lack of adequate sanitation where systems have been destroyed or damaged. </a:t>
            </a:r>
            <a:endParaRPr/>
          </a:p>
          <a:p>
            <a:pPr marL="171450" lvl="0" indent="-171450" algn="l" rtl="0">
              <a:spcBef>
                <a:spcPts val="0"/>
              </a:spcBef>
              <a:spcAft>
                <a:spcPts val="0"/>
              </a:spcAft>
              <a:buClr>
                <a:schemeClr val="dk1"/>
              </a:buClr>
              <a:buSzPts val="1200"/>
              <a:buFont typeface="Calibri"/>
              <a:buChar char="-"/>
            </a:pPr>
            <a:r>
              <a:rPr lang="es"/>
              <a:t>Poor and vulnerable groups without access to good quality health care and fundamental public services experience overlapping forms of disadvantage and are likely to face the worst effects </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s" b="1"/>
              <a:t>More rain:</a:t>
            </a:r>
            <a:endParaRPr/>
          </a:p>
          <a:p>
            <a:pPr marL="342900" marR="0" lvl="0" indent="-342900" algn="l" rtl="0">
              <a:lnSpc>
                <a:spcPct val="100000"/>
              </a:lnSpc>
              <a:spcBef>
                <a:spcPts val="0"/>
              </a:spcBef>
              <a:spcAft>
                <a:spcPts val="0"/>
              </a:spcAft>
              <a:buClr>
                <a:schemeClr val="dk1"/>
              </a:buClr>
              <a:buSzPts val="1200"/>
              <a:buFont typeface="Noto Sans Symbols"/>
              <a:buChar char="∙"/>
            </a:pPr>
            <a:r>
              <a:rPr lang="es" sz="1200"/>
              <a:t>Increased risks of water- and vectorborne diseases and antimicrobial resistance spread.</a:t>
            </a:r>
            <a:endParaRPr sz="1400"/>
          </a:p>
          <a:p>
            <a:pPr marL="342900" marR="0" lvl="0" indent="-342900" algn="l" rtl="0">
              <a:lnSpc>
                <a:spcPct val="100000"/>
              </a:lnSpc>
              <a:spcBef>
                <a:spcPts val="600"/>
              </a:spcBef>
              <a:spcAft>
                <a:spcPts val="0"/>
              </a:spcAft>
              <a:buClr>
                <a:schemeClr val="dk1"/>
              </a:buClr>
              <a:buSzPts val="1200"/>
              <a:buFont typeface="Noto Sans Symbols"/>
              <a:buChar char="∙"/>
            </a:pPr>
            <a:r>
              <a:rPr lang="es" sz="1200"/>
              <a:t>Increased risks of health impacts associated with undernutrition</a:t>
            </a:r>
            <a:endParaRPr/>
          </a:p>
          <a:p>
            <a:pPr marL="342900" marR="0" lvl="0" indent="-266700" algn="l" rtl="0">
              <a:lnSpc>
                <a:spcPct val="100000"/>
              </a:lnSpc>
              <a:spcBef>
                <a:spcPts val="600"/>
              </a:spcBef>
              <a:spcAft>
                <a:spcPts val="0"/>
              </a:spcAft>
              <a:buClr>
                <a:schemeClr val="dk1"/>
              </a:buClr>
              <a:buSzPts val="1200"/>
              <a:buFont typeface="Noto Sans Symbols"/>
              <a:buNone/>
            </a:pPr>
            <a:endParaRPr sz="1200" b="1"/>
          </a:p>
          <a:p>
            <a:pPr marL="0" marR="0" lvl="0" indent="0" algn="l" rtl="0">
              <a:lnSpc>
                <a:spcPct val="100000"/>
              </a:lnSpc>
              <a:spcBef>
                <a:spcPts val="600"/>
              </a:spcBef>
              <a:spcAft>
                <a:spcPts val="0"/>
              </a:spcAft>
              <a:buClr>
                <a:schemeClr val="dk1"/>
              </a:buClr>
              <a:buSzPts val="1200"/>
              <a:buFont typeface="Noto Sans Symbols"/>
              <a:buNone/>
            </a:pPr>
            <a:r>
              <a:rPr lang="es" b="1"/>
              <a:t>Less rain: </a:t>
            </a:r>
            <a:endParaRPr/>
          </a:p>
          <a:p>
            <a:pPr marL="342900" marR="0" lvl="0" indent="-342900" algn="l" rtl="0">
              <a:lnSpc>
                <a:spcPct val="100000"/>
              </a:lnSpc>
              <a:spcBef>
                <a:spcPts val="600"/>
              </a:spcBef>
              <a:spcAft>
                <a:spcPts val="0"/>
              </a:spcAft>
              <a:buClr>
                <a:schemeClr val="dk1"/>
              </a:buClr>
              <a:buSzPts val="1200"/>
              <a:buFont typeface="Noto Sans Symbols"/>
              <a:buChar char="∙"/>
            </a:pPr>
            <a:r>
              <a:rPr lang="es" sz="1200"/>
              <a:t>Increased risks of water- and vectorborne diseases (e.g. due to a lack of water for cleaning, resulting in poor sanitary conditions and poor hygiene).</a:t>
            </a:r>
            <a:endParaRPr sz="1400"/>
          </a:p>
          <a:p>
            <a:pPr marL="342900" marR="0" lvl="0" indent="-342900" algn="l" rtl="0">
              <a:lnSpc>
                <a:spcPct val="100000"/>
              </a:lnSpc>
              <a:spcBef>
                <a:spcPts val="600"/>
              </a:spcBef>
              <a:spcAft>
                <a:spcPts val="0"/>
              </a:spcAft>
              <a:buClr>
                <a:schemeClr val="dk1"/>
              </a:buClr>
              <a:buSzPts val="1200"/>
              <a:buFont typeface="Noto Sans Symbols"/>
              <a:buChar char="∙"/>
            </a:pPr>
            <a:r>
              <a:rPr lang="es" sz="1200"/>
              <a:t>Increased risks associated with undernutrition resulting from interaction with diminished food production and intake in poor regions, and increases in diseases associated with undernutrition.</a:t>
            </a:r>
            <a:endParaRPr sz="1400"/>
          </a:p>
          <a:p>
            <a:pPr marL="342900" marR="0" lvl="0" indent="-342900" algn="l" rtl="0">
              <a:lnSpc>
                <a:spcPct val="100000"/>
              </a:lnSpc>
              <a:spcBef>
                <a:spcPts val="600"/>
              </a:spcBef>
              <a:spcAft>
                <a:spcPts val="0"/>
              </a:spcAft>
              <a:buClr>
                <a:schemeClr val="dk1"/>
              </a:buClr>
              <a:buSzPts val="1200"/>
              <a:buFont typeface="Noto Sans Symbols"/>
              <a:buChar char="∙"/>
            </a:pPr>
            <a:r>
              <a:rPr lang="es" sz="1200"/>
              <a:t>Increased risk of water- and vector- borne diseases linked to untreated wastewater use for food production</a:t>
            </a:r>
            <a:endParaRPr/>
          </a:p>
          <a:p>
            <a:pPr marL="342900" marR="0" lvl="0" indent="-266700" algn="l" rtl="0">
              <a:lnSpc>
                <a:spcPct val="100000"/>
              </a:lnSpc>
              <a:spcBef>
                <a:spcPts val="600"/>
              </a:spcBef>
              <a:spcAft>
                <a:spcPts val="0"/>
              </a:spcAft>
              <a:buClr>
                <a:schemeClr val="dk1"/>
              </a:buClr>
              <a:buSzPts val="1200"/>
              <a:buFont typeface="Noto Sans Symbols"/>
              <a:buNone/>
            </a:pPr>
            <a:endParaRPr/>
          </a:p>
          <a:p>
            <a:pPr marL="0" lvl="0" indent="0" algn="l" rtl="0">
              <a:spcBef>
                <a:spcPts val="600"/>
              </a:spcBef>
              <a:spcAft>
                <a:spcPts val="0"/>
              </a:spcAft>
              <a:buClr>
                <a:schemeClr val="dk1"/>
              </a:buClr>
              <a:buSzPts val="1200"/>
              <a:buFont typeface="Calibri"/>
              <a:buNone/>
            </a:pPr>
            <a:r>
              <a:rPr lang="es" b="1"/>
              <a:t>Higher temperatures:</a:t>
            </a:r>
            <a:endParaRPr/>
          </a:p>
          <a:p>
            <a:pPr marL="342900" marR="0" lvl="0" indent="-342900" algn="l" rtl="0">
              <a:lnSpc>
                <a:spcPct val="100000"/>
              </a:lnSpc>
              <a:spcBef>
                <a:spcPts val="0"/>
              </a:spcBef>
              <a:spcAft>
                <a:spcPts val="0"/>
              </a:spcAft>
              <a:buClr>
                <a:schemeClr val="dk1"/>
              </a:buClr>
              <a:buSzPts val="1200"/>
              <a:buFont typeface="Noto Sans Symbols"/>
              <a:buChar char="∙"/>
            </a:pPr>
            <a:r>
              <a:rPr lang="es" sz="1200"/>
              <a:t>Health impacts resulting from unsafe use or non-use of sanitation systems (e.g. physical or mental conditions arising from suppressed urge to urinate/defecate).</a:t>
            </a:r>
            <a:endParaRPr sz="1400">
              <a:latin typeface="Calibri"/>
              <a:ea typeface="Calibri"/>
              <a:cs typeface="Calibri"/>
              <a:sym typeface="Calibri"/>
            </a:endParaRPr>
          </a:p>
          <a:p>
            <a:pPr marL="0" lvl="0" indent="0" algn="l" rtl="0">
              <a:spcBef>
                <a:spcPts val="600"/>
              </a:spcBef>
              <a:spcAft>
                <a:spcPts val="0"/>
              </a:spcAft>
              <a:buClr>
                <a:schemeClr val="dk1"/>
              </a:buClr>
              <a:buSzPts val="1200"/>
              <a:buFont typeface="Calibri"/>
              <a:buNone/>
            </a:pPr>
            <a:endParaRPr/>
          </a:p>
        </p:txBody>
      </p:sp>
      <p:sp>
        <p:nvSpPr>
          <p:cNvPr id="507" name="Google Shape;507;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508" name="Google Shape;508;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509" name="Google Shape;50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b="1"/>
              <a:t>Adaptation measures </a:t>
            </a:r>
            <a:r>
              <a:rPr lang="es"/>
              <a:t>for building sanitation system’s climate resilience could be designed under six broad categories: </a:t>
            </a:r>
            <a:endParaRPr/>
          </a:p>
          <a:p>
            <a:pPr marL="228600" lvl="0" indent="-228600" algn="l" rtl="0">
              <a:spcBef>
                <a:spcPts val="0"/>
              </a:spcBef>
              <a:spcAft>
                <a:spcPts val="0"/>
              </a:spcAft>
              <a:buClr>
                <a:schemeClr val="dk1"/>
              </a:buClr>
              <a:buSzPts val="1200"/>
              <a:buFont typeface="Calibri"/>
              <a:buAutoNum type="arabicPeriod"/>
            </a:pPr>
            <a:r>
              <a:rPr lang="es"/>
              <a:t>Technologies and infrastructure</a:t>
            </a:r>
            <a:endParaRPr/>
          </a:p>
          <a:p>
            <a:pPr marL="228600" lvl="0" indent="-228600" algn="l" rtl="0">
              <a:spcBef>
                <a:spcPts val="0"/>
              </a:spcBef>
              <a:spcAft>
                <a:spcPts val="0"/>
              </a:spcAft>
              <a:buClr>
                <a:schemeClr val="dk1"/>
              </a:buClr>
              <a:buSzPts val="1200"/>
              <a:buFont typeface="Calibri"/>
              <a:buAutoNum type="arabicPeriod"/>
            </a:pPr>
            <a:r>
              <a:rPr lang="es"/>
              <a:t>Financing, </a:t>
            </a:r>
            <a:endParaRPr/>
          </a:p>
          <a:p>
            <a:pPr marL="228600" lvl="0" indent="-228600" algn="l" rtl="0">
              <a:spcBef>
                <a:spcPts val="0"/>
              </a:spcBef>
              <a:spcAft>
                <a:spcPts val="0"/>
              </a:spcAft>
              <a:buClr>
                <a:schemeClr val="dk1"/>
              </a:buClr>
              <a:buSzPts val="1200"/>
              <a:buFont typeface="Calibri"/>
              <a:buAutoNum type="arabicPeriod"/>
            </a:pPr>
            <a:r>
              <a:rPr lang="es"/>
              <a:t>Policy and governance</a:t>
            </a:r>
            <a:endParaRPr/>
          </a:p>
          <a:p>
            <a:pPr marL="228600" lvl="0" indent="-228600" algn="l" rtl="0">
              <a:spcBef>
                <a:spcPts val="0"/>
              </a:spcBef>
              <a:spcAft>
                <a:spcPts val="0"/>
              </a:spcAft>
              <a:buClr>
                <a:schemeClr val="dk1"/>
              </a:buClr>
              <a:buSzPts val="1200"/>
              <a:buFont typeface="Calibri"/>
              <a:buAutoNum type="arabicPeriod"/>
            </a:pPr>
            <a:r>
              <a:rPr lang="es"/>
              <a:t>Workforce, </a:t>
            </a:r>
            <a:endParaRPr/>
          </a:p>
          <a:p>
            <a:pPr marL="228600" lvl="0" indent="-228600" algn="l" rtl="0">
              <a:spcBef>
                <a:spcPts val="0"/>
              </a:spcBef>
              <a:spcAft>
                <a:spcPts val="0"/>
              </a:spcAft>
              <a:buClr>
                <a:schemeClr val="dk1"/>
              </a:buClr>
              <a:buSzPts val="1200"/>
              <a:buFont typeface="Calibri"/>
              <a:buAutoNum type="arabicPeriod"/>
            </a:pPr>
            <a:r>
              <a:rPr lang="es"/>
              <a:t>Information systems </a:t>
            </a:r>
            <a:endParaRPr/>
          </a:p>
          <a:p>
            <a:pPr marL="228600" lvl="0" indent="-228600" algn="l" rtl="0">
              <a:spcBef>
                <a:spcPts val="0"/>
              </a:spcBef>
              <a:spcAft>
                <a:spcPts val="0"/>
              </a:spcAft>
              <a:buClr>
                <a:schemeClr val="dk1"/>
              </a:buClr>
              <a:buSzPts val="1200"/>
              <a:buFont typeface="Calibri"/>
              <a:buAutoNum type="arabicPeriod"/>
            </a:pPr>
            <a:r>
              <a:rPr lang="es"/>
              <a:t>Service delivery</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s"/>
              <a:t>Measures such as data collection and monitoring systems, disaster response and rehabilitation plans, and behaviour change programmes can support effective adaptation. Communities, who have existing experience in adaptation for sanitation, should be actively engaged in sanitation system planning processes. </a:t>
            </a:r>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360"/>
              </a:spcBef>
              <a:spcAft>
                <a:spcPts val="0"/>
              </a:spcAft>
              <a:buClr>
                <a:schemeClr val="dk1"/>
              </a:buClr>
              <a:buSzPts val="1200"/>
              <a:buFont typeface="Calibri"/>
              <a:buNone/>
            </a:pPr>
            <a:r>
              <a:rPr lang="es" sz="1200" b="0"/>
              <a:t>Source: WHO, 2019. Discussion paper on sanitation, climate change and health. </a:t>
            </a:r>
            <a:r>
              <a:rPr lang="es" sz="1200" b="0" u="sng">
                <a:solidFill>
                  <a:schemeClr val="hlink"/>
                </a:solidFill>
                <a:hlinkClick r:id="rId3"/>
              </a:rPr>
              <a:t>https://www.who.int/water_sanitation_health/sanitation-waste/sanitation/sanitation-and-climate-change20190813.pdf?ua=1</a:t>
            </a:r>
            <a:r>
              <a:rPr lang="es" sz="1200" b="0"/>
              <a:t> </a:t>
            </a:r>
            <a:endParaRPr sz="1200" b="0"/>
          </a:p>
          <a:p>
            <a:pPr marL="0" lvl="0" indent="0" algn="l" rtl="0">
              <a:spcBef>
                <a:spcPts val="0"/>
              </a:spcBef>
              <a:spcAft>
                <a:spcPts val="0"/>
              </a:spcAft>
              <a:buClr>
                <a:schemeClr val="dk1"/>
              </a:buClr>
              <a:buSzPts val="1200"/>
              <a:buFont typeface="Calibri"/>
              <a:buNone/>
            </a:pPr>
            <a:endParaRPr/>
          </a:p>
        </p:txBody>
      </p:sp>
      <p:sp>
        <p:nvSpPr>
          <p:cNvPr id="521" name="Google Shape;521;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522" name="Google Shape;522;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523" name="Google Shape;52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p:txBody>
      </p:sp>
      <p:sp>
        <p:nvSpPr>
          <p:cNvPr id="538" name="Google Shape;53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p:txBody>
      </p:sp>
      <p:sp>
        <p:nvSpPr>
          <p:cNvPr id="548" name="Google Shape;54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marR="0" lvl="0" indent="0" algn="l" rtl="0">
              <a:lnSpc>
                <a:spcPct val="100000"/>
              </a:lnSpc>
              <a:spcBef>
                <a:spcPts val="0"/>
              </a:spcBef>
              <a:spcAft>
                <a:spcPts val="0"/>
              </a:spcAft>
              <a:buClr>
                <a:schemeClr val="dk1"/>
              </a:buClr>
              <a:buSzPts val="1200"/>
              <a:buFont typeface="Calibri"/>
              <a:buNone/>
            </a:pPr>
            <a:r>
              <a:rPr lang="es"/>
              <a:t>Discuss each question with the people next to you for a few moments and then we will take feedback to discuss as a whole group</a:t>
            </a:r>
            <a:endParaRPr/>
          </a:p>
        </p:txBody>
      </p:sp>
      <p:sp>
        <p:nvSpPr>
          <p:cNvPr id="558" name="Google Shape;558;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559" name="Google Shape;559;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560" name="Google Shape;56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p:txBody>
      </p:sp>
      <p:sp>
        <p:nvSpPr>
          <p:cNvPr id="212" name="Google Shape;2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p:txBody>
      </p:sp>
      <p:sp>
        <p:nvSpPr>
          <p:cNvPr id="578" name="Google Shape;578;p3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579" name="Google Shape;579;p3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580" name="Google Shape;58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 b="1"/>
              <a:t>READ THE SLIDE</a:t>
            </a:r>
            <a:endParaRPr/>
          </a:p>
        </p:txBody>
      </p:sp>
      <p:sp>
        <p:nvSpPr>
          <p:cNvPr id="588" name="Google Shape;58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 why are sanitation services a challenge for these groups? What are some common problems that these users face? </a:t>
            </a:r>
            <a:endParaRPr/>
          </a:p>
        </p:txBody>
      </p:sp>
      <p:sp>
        <p:nvSpPr>
          <p:cNvPr id="597" name="Google Shape;597;p3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598" name="Google Shape;598;p3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599" name="Google Shape;59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p:txBody>
      </p:sp>
      <p:sp>
        <p:nvSpPr>
          <p:cNvPr id="610" name="Google Shape;610;p3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11" name="Google Shape;611;p3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612" name="Google Shape;61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dirty="0"/>
              <a:t>READ THE SLIDE </a:t>
            </a:r>
            <a:endParaRPr dirty="0"/>
          </a:p>
          <a:p>
            <a:pPr marL="0" lvl="0" indent="0" algn="l" rtl="0">
              <a:spcBef>
                <a:spcPts val="0"/>
              </a:spcBef>
              <a:spcAft>
                <a:spcPts val="0"/>
              </a:spcAft>
              <a:buNone/>
            </a:pPr>
            <a:r>
              <a:rPr lang="es" b="1" dirty="0"/>
              <a:t>SAY:</a:t>
            </a:r>
            <a:endParaRPr dirty="0"/>
          </a:p>
          <a:p>
            <a:pPr marL="0" lvl="0" indent="0" algn="l" rtl="0">
              <a:spcBef>
                <a:spcPts val="0"/>
              </a:spcBef>
              <a:spcAft>
                <a:spcPts val="0"/>
              </a:spcAft>
              <a:buNone/>
            </a:pPr>
            <a:r>
              <a:rPr lang="es" dirty="0"/>
              <a:t>All criteria are included in the WASH FIT indicator “At least one functional improved toilet meets the needs of people with reduced mobility”</a:t>
            </a:r>
            <a:endParaRPr dirty="0"/>
          </a:p>
        </p:txBody>
      </p:sp>
      <p:sp>
        <p:nvSpPr>
          <p:cNvPr id="623" name="Google Shape;623;p3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24" name="Google Shape;624;p3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625" name="Google Shape;62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5: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chemeClr val="dk1"/>
              </a:buClr>
              <a:buSzPts val="1200"/>
              <a:buFont typeface="Calibri"/>
              <a:buNone/>
            </a:pPr>
            <a:r>
              <a:rPr lang="es" b="1"/>
              <a:t>READ THE SLIDE </a:t>
            </a:r>
            <a:endParaRPr/>
          </a:p>
          <a:p>
            <a:pPr marL="0" lvl="0" indent="0" algn="l" rtl="0">
              <a:spcBef>
                <a:spcPts val="0"/>
              </a:spcBef>
              <a:spcAft>
                <a:spcPts val="0"/>
              </a:spcAft>
              <a:buClr>
                <a:schemeClr val="dk1"/>
              </a:buClr>
              <a:buSzPts val="1200"/>
              <a:buFont typeface="Calibri"/>
              <a:buNone/>
            </a:pPr>
            <a:r>
              <a:rPr lang="es" b="1"/>
              <a:t>SAY:</a:t>
            </a:r>
            <a:endParaRPr/>
          </a:p>
          <a:p>
            <a:pPr marL="0" lvl="0" indent="0" algn="l" rtl="0">
              <a:spcBef>
                <a:spcPts val="0"/>
              </a:spcBef>
              <a:spcAft>
                <a:spcPts val="0"/>
              </a:spcAft>
              <a:buClr>
                <a:schemeClr val="dk1"/>
              </a:buClr>
              <a:buSzPts val="1200"/>
              <a:buFont typeface="Calibri"/>
              <a:buNone/>
            </a:pPr>
            <a:r>
              <a:rPr lang="es" b="1"/>
              <a:t> </a:t>
            </a:r>
            <a:r>
              <a:rPr lang="es" b="0"/>
              <a:t>in what way could </a:t>
            </a:r>
            <a:r>
              <a:rPr lang="es" sz="1800" b="0" i="0" u="none" strike="noStrike">
                <a:solidFill>
                  <a:srgbClr val="000000"/>
                </a:solidFill>
                <a:latin typeface="Open Sans"/>
                <a:ea typeface="Open Sans"/>
                <a:cs typeface="Open Sans"/>
                <a:sym typeface="Open Sans"/>
              </a:rPr>
              <a:t>toilets increase the likelihood or severity of disease or other problems? </a:t>
            </a:r>
            <a:endParaRPr b="1"/>
          </a:p>
          <a:p>
            <a:pPr marL="171450" lvl="0" indent="-171450" algn="l" rtl="0">
              <a:spcBef>
                <a:spcPts val="0"/>
              </a:spcBef>
              <a:spcAft>
                <a:spcPts val="0"/>
              </a:spcAft>
              <a:buClr>
                <a:srgbClr val="000000"/>
              </a:buClr>
              <a:buSzPts val="1800"/>
              <a:buFont typeface="Open Sans"/>
              <a:buChar char="-"/>
            </a:pPr>
            <a:r>
              <a:rPr lang="es" sz="1800" b="0" i="0" u="none" strike="noStrike">
                <a:solidFill>
                  <a:srgbClr val="000000"/>
                </a:solidFill>
                <a:latin typeface="Open Sans"/>
                <a:ea typeface="Open Sans"/>
                <a:cs typeface="Open Sans"/>
                <a:sym typeface="Open Sans"/>
              </a:rPr>
              <a:t>Toilets that are not well constructed and/or made of a non-durable material that prevents cleaning of the slab (or pedestal). </a:t>
            </a:r>
            <a:endParaRPr/>
          </a:p>
          <a:p>
            <a:pPr marL="171450" lvl="0" indent="-171450" algn="l" rtl="0">
              <a:spcBef>
                <a:spcPts val="0"/>
              </a:spcBef>
              <a:spcAft>
                <a:spcPts val="0"/>
              </a:spcAft>
              <a:buClr>
                <a:srgbClr val="000000"/>
              </a:buClr>
              <a:buSzPts val="1800"/>
              <a:buFont typeface="Open Sans"/>
              <a:buChar char="-"/>
            </a:pPr>
            <a:r>
              <a:rPr lang="es" sz="1800" b="0" i="0" u="none" strike="noStrike">
                <a:solidFill>
                  <a:srgbClr val="000000"/>
                </a:solidFill>
                <a:latin typeface="Open Sans"/>
                <a:ea typeface="Open Sans"/>
                <a:cs typeface="Open Sans"/>
                <a:sym typeface="Open Sans"/>
              </a:rPr>
              <a:t>Toilets that are not kept clean and where excreta remain on the toilet and/or surfaces of the room housing the toilet. </a:t>
            </a:r>
            <a:endParaRPr/>
          </a:p>
          <a:p>
            <a:pPr marL="171450" lvl="0" indent="-171450" algn="l" rtl="0">
              <a:spcBef>
                <a:spcPts val="0"/>
              </a:spcBef>
              <a:spcAft>
                <a:spcPts val="0"/>
              </a:spcAft>
              <a:buClr>
                <a:srgbClr val="000000"/>
              </a:buClr>
              <a:buSzPts val="1800"/>
              <a:buFont typeface="Open Sans"/>
              <a:buChar char="-"/>
            </a:pPr>
            <a:r>
              <a:rPr lang="es" sz="1800" b="0" i="0" u="none" strike="noStrike">
                <a:solidFill>
                  <a:srgbClr val="000000"/>
                </a:solidFill>
                <a:latin typeface="Open Sans"/>
                <a:ea typeface="Open Sans"/>
                <a:cs typeface="Open Sans"/>
                <a:sym typeface="Open Sans"/>
              </a:rPr>
              <a:t>Toilets where no anal cleansing products, and/or handwashing facilities and/or facilities for disposal of menstrual hygiene products are available. </a:t>
            </a:r>
            <a:endParaRPr/>
          </a:p>
          <a:p>
            <a:pPr marL="171450" lvl="0" indent="-171450" algn="l" rtl="0">
              <a:spcBef>
                <a:spcPts val="0"/>
              </a:spcBef>
              <a:spcAft>
                <a:spcPts val="0"/>
              </a:spcAft>
              <a:buClr>
                <a:srgbClr val="000000"/>
              </a:buClr>
              <a:buSzPts val="1800"/>
              <a:buFont typeface="Open Sans"/>
              <a:buChar char="-"/>
            </a:pPr>
            <a:r>
              <a:rPr lang="es" sz="1800" b="0" i="0" u="none" strike="noStrike">
                <a:solidFill>
                  <a:srgbClr val="000000"/>
                </a:solidFill>
                <a:latin typeface="Open Sans"/>
                <a:ea typeface="Open Sans"/>
                <a:cs typeface="Open Sans"/>
                <a:sym typeface="Open Sans"/>
              </a:rPr>
              <a:t>Toilets that are kept locked for long periods of the day or night, and/or do not offer sufficient security and/or privacy. </a:t>
            </a:r>
            <a:endParaRPr b="1"/>
          </a:p>
          <a:p>
            <a:pPr marL="0" lvl="0" indent="0" algn="l" rtl="0">
              <a:spcBef>
                <a:spcPts val="0"/>
              </a:spcBef>
              <a:spcAft>
                <a:spcPts val="0"/>
              </a:spcAft>
              <a:buClr>
                <a:schemeClr val="dk1"/>
              </a:buClr>
              <a:buSzPts val="1200"/>
              <a:buFont typeface="Calibri"/>
              <a:buNone/>
            </a:pPr>
            <a:endParaRPr b="1"/>
          </a:p>
          <a:p>
            <a:pPr marL="0" lvl="0" indent="0" algn="l" rtl="0">
              <a:spcBef>
                <a:spcPts val="0"/>
              </a:spcBef>
              <a:spcAft>
                <a:spcPts val="0"/>
              </a:spcAft>
              <a:buClr>
                <a:schemeClr val="dk1"/>
              </a:buClr>
              <a:buSzPts val="1200"/>
              <a:buFont typeface="Calibri"/>
              <a:buNone/>
            </a:pPr>
            <a:r>
              <a:rPr lang="es" b="1"/>
              <a:t>Steps to take to ensure toilets protect human health: </a:t>
            </a:r>
            <a:endParaRPr/>
          </a:p>
          <a:p>
            <a:pPr marL="171450" lvl="0" indent="-171450" algn="l" rtl="0">
              <a:spcBef>
                <a:spcPts val="0"/>
              </a:spcBef>
              <a:spcAft>
                <a:spcPts val="0"/>
              </a:spcAft>
              <a:buClr>
                <a:schemeClr val="dk1"/>
              </a:buClr>
              <a:buSzPts val="1200"/>
              <a:buFont typeface="Calibri"/>
              <a:buChar char="-"/>
            </a:pPr>
            <a:r>
              <a:rPr lang="es" b="1"/>
              <a:t>Cleanliness</a:t>
            </a:r>
            <a:r>
              <a:rPr lang="es"/>
              <a:t>: the toilet and all surfaces of the room that it is in (e.g. bathroom, washroom, rest room, cubicle etc.) should be kept clean and free of excreta. </a:t>
            </a:r>
            <a:endParaRPr/>
          </a:p>
          <a:p>
            <a:pPr marL="171450" lvl="0" indent="-171450" algn="l" rtl="0">
              <a:spcBef>
                <a:spcPts val="0"/>
              </a:spcBef>
              <a:spcAft>
                <a:spcPts val="0"/>
              </a:spcAft>
              <a:buClr>
                <a:schemeClr val="dk1"/>
              </a:buClr>
              <a:buSzPts val="1200"/>
              <a:buFont typeface="Calibri"/>
              <a:buChar char="-"/>
            </a:pPr>
            <a:r>
              <a:rPr lang="es" b="1"/>
              <a:t>Cleaning arrangements: </a:t>
            </a:r>
            <a:r>
              <a:rPr lang="es"/>
              <a:t>Locally-available cleaning materials should be safely stored and used, and all people carrying out cleaning should observe safe working practices. Where the toilet is public or shared, a regular cleaning schedule should be in place, with provision made for supply of cleaning materials and personal protective equipment (PPE). </a:t>
            </a:r>
            <a:endParaRPr/>
          </a:p>
          <a:p>
            <a:pPr marL="171450" lvl="0" indent="-171450" algn="l" rtl="0">
              <a:spcBef>
                <a:spcPts val="0"/>
              </a:spcBef>
              <a:spcAft>
                <a:spcPts val="0"/>
              </a:spcAft>
              <a:buClr>
                <a:schemeClr val="dk1"/>
              </a:buClr>
              <a:buSzPts val="1200"/>
              <a:buFont typeface="Calibri"/>
              <a:buChar char="-"/>
            </a:pPr>
            <a:r>
              <a:rPr lang="es"/>
              <a:t>Where dry toilets are used, a ready supply of ash, soil, lime or sawdust should be available within the facility, with which users can cover faeces after defecating. This helps to prevent flies and minimize odours.</a:t>
            </a:r>
            <a:endParaRPr/>
          </a:p>
        </p:txBody>
      </p:sp>
      <p:sp>
        <p:nvSpPr>
          <p:cNvPr id="637" name="Google Shape;637;p3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38" name="Google Shape;638;p3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639" name="Google Shape;63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The sanitation management advice sheets provide more detailed inputs on considerations for operating, maintaining and repairing key sanitation risks. </a:t>
            </a:r>
            <a:endParaRPr/>
          </a:p>
          <a:p>
            <a:pPr marL="0" lvl="0" indent="0" algn="l" rtl="0">
              <a:spcBef>
                <a:spcPts val="0"/>
              </a:spcBef>
              <a:spcAft>
                <a:spcPts val="0"/>
              </a:spcAft>
              <a:buNone/>
            </a:pPr>
            <a:r>
              <a:rPr lang="es"/>
              <a:t>The most important are having regular checks to ensure small problems are caught before they lead to significant harms, wastage of resources or inability for users to access toilets-the latter can result in open defecation in and around health care facilities. </a:t>
            </a:r>
            <a:endParaRPr/>
          </a:p>
        </p:txBody>
      </p:sp>
      <p:sp>
        <p:nvSpPr>
          <p:cNvPr id="649" name="Google Shape;649;p3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50" name="Google Shape;650;p3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651" name="Google Shape;65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The sanitation management advice sheets provide more detailed inputs on considerations for operating, maintaining and repairing key sanitation risks. https://www.who.int/teams/environment-climate-change-and-health/water-sanitation-and-health/sanitation-safety/sanitation-inspection-packages</a:t>
            </a:r>
            <a:endParaRPr/>
          </a:p>
          <a:p>
            <a:pPr marL="0" lvl="0" indent="0" algn="l" rtl="0">
              <a:spcBef>
                <a:spcPts val="0"/>
              </a:spcBef>
              <a:spcAft>
                <a:spcPts val="0"/>
              </a:spcAft>
              <a:buNone/>
            </a:pPr>
            <a:endParaRPr/>
          </a:p>
          <a:p>
            <a:pPr marL="0" lvl="0" indent="0" algn="l" rtl="0">
              <a:spcBef>
                <a:spcPts val="0"/>
              </a:spcBef>
              <a:spcAft>
                <a:spcPts val="0"/>
              </a:spcAft>
              <a:buNone/>
            </a:pPr>
            <a:r>
              <a:rPr lang="es"/>
              <a:t>The most important are having regular checks to ensure small problems are caught before they lead to significant harms, wastage of resources or inability for users to access toilets-the latter can result in open defecation in and around health care facilities. </a:t>
            </a:r>
            <a:endParaRPr/>
          </a:p>
          <a:p>
            <a:pPr marL="0" lvl="0" indent="0" algn="l" rtl="0">
              <a:spcBef>
                <a:spcPts val="0"/>
              </a:spcBef>
              <a:spcAft>
                <a:spcPts val="0"/>
              </a:spcAft>
              <a:buNone/>
            </a:pPr>
            <a:endParaRPr/>
          </a:p>
          <a:p>
            <a:pPr marL="0" lvl="0" indent="0" algn="l" rtl="0">
              <a:spcBef>
                <a:spcPts val="0"/>
              </a:spcBef>
              <a:spcAft>
                <a:spcPts val="0"/>
              </a:spcAft>
              <a:buNone/>
            </a:pPr>
            <a:r>
              <a:rPr lang="es"/>
              <a:t>The picture of the sewer connection on the left meets the standards whereas the right, with pooling water/wastewater does not. </a:t>
            </a:r>
            <a:endParaRPr/>
          </a:p>
        </p:txBody>
      </p:sp>
      <p:sp>
        <p:nvSpPr>
          <p:cNvPr id="661" name="Google Shape;661;p3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62" name="Google Shape;662;p3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663" name="Google Shape;66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 </a:t>
            </a:r>
            <a:r>
              <a:rPr lang="es" b="0"/>
              <a:t>take a few moments to review these photos and discuss in a small group the questions posed.</a:t>
            </a:r>
            <a:endParaRPr/>
          </a:p>
          <a:p>
            <a:pPr marL="0" lvl="0" indent="0" algn="l" rtl="0">
              <a:spcBef>
                <a:spcPts val="0"/>
              </a:spcBef>
              <a:spcAft>
                <a:spcPts val="0"/>
              </a:spcAft>
              <a:buNone/>
            </a:pPr>
            <a:endParaRPr b="1"/>
          </a:p>
          <a:p>
            <a:pPr marL="0" lvl="0" indent="0" algn="l" rtl="0">
              <a:spcBef>
                <a:spcPts val="0"/>
              </a:spcBef>
              <a:spcAft>
                <a:spcPts val="0"/>
              </a:spcAft>
              <a:buNone/>
            </a:pPr>
            <a:r>
              <a:rPr lang="es" b="1"/>
              <a:t>NOTES FOR TRAINER:</a:t>
            </a:r>
            <a:endParaRPr/>
          </a:p>
          <a:p>
            <a:pPr marL="0" lvl="0" indent="0" algn="l" rtl="0">
              <a:spcBef>
                <a:spcPts val="0"/>
              </a:spcBef>
              <a:spcAft>
                <a:spcPts val="0"/>
              </a:spcAft>
              <a:buNone/>
            </a:pPr>
            <a:r>
              <a:rPr lang="es"/>
              <a:t>Depending on how much time is available, participants could focus on one picture or discuss more than one.</a:t>
            </a:r>
            <a:endParaRPr/>
          </a:p>
          <a:p>
            <a:pPr marL="0" lvl="0" indent="0" algn="l" rtl="0">
              <a:spcBef>
                <a:spcPts val="0"/>
              </a:spcBef>
              <a:spcAft>
                <a:spcPts val="0"/>
              </a:spcAft>
              <a:buNone/>
            </a:pPr>
            <a:endParaRPr/>
          </a:p>
          <a:p>
            <a:pPr marL="0" lvl="0" indent="0" algn="l" rtl="0">
              <a:spcBef>
                <a:spcPts val="0"/>
              </a:spcBef>
              <a:spcAft>
                <a:spcPts val="0"/>
              </a:spcAft>
              <a:buNone/>
            </a:pPr>
            <a:r>
              <a:rPr lang="es" b="1"/>
              <a:t>TAKE FEEDBACK AND SAY:</a:t>
            </a:r>
            <a:endParaRPr/>
          </a:p>
          <a:p>
            <a:pPr marL="0" lvl="0" indent="0" algn="l" rtl="0">
              <a:spcBef>
                <a:spcPts val="0"/>
              </a:spcBef>
              <a:spcAft>
                <a:spcPts val="0"/>
              </a:spcAft>
              <a:buNone/>
            </a:pPr>
            <a:r>
              <a:rPr lang="es" b="1"/>
              <a:t>Left: </a:t>
            </a:r>
            <a:endParaRPr/>
          </a:p>
          <a:p>
            <a:pPr marL="171450" lvl="0" indent="-171450" algn="l" rtl="0">
              <a:spcBef>
                <a:spcPts val="0"/>
              </a:spcBef>
              <a:spcAft>
                <a:spcPts val="0"/>
              </a:spcAft>
              <a:buClr>
                <a:schemeClr val="dk1"/>
              </a:buClr>
              <a:buSzPts val="1200"/>
              <a:buFont typeface="Calibri"/>
              <a:buChar char="-"/>
            </a:pPr>
            <a:r>
              <a:rPr lang="es" b="0"/>
              <a:t>T</a:t>
            </a:r>
            <a:r>
              <a:rPr lang="es"/>
              <a:t>oilets are down a steep hill which makes access difficult for many users. </a:t>
            </a:r>
            <a:endParaRPr/>
          </a:p>
          <a:p>
            <a:pPr marL="171450" lvl="0" indent="-171450" algn="l" rtl="0">
              <a:spcBef>
                <a:spcPts val="0"/>
              </a:spcBef>
              <a:spcAft>
                <a:spcPts val="0"/>
              </a:spcAft>
              <a:buClr>
                <a:schemeClr val="dk1"/>
              </a:buClr>
              <a:buSzPts val="1200"/>
              <a:buFont typeface="Calibri"/>
              <a:buChar char="-"/>
            </a:pPr>
            <a:r>
              <a:rPr lang="es"/>
              <a:t>No clear pathway or ramp. </a:t>
            </a:r>
            <a:endParaRPr/>
          </a:p>
          <a:p>
            <a:pPr marL="171450" lvl="0" indent="-171450" algn="l" rtl="0">
              <a:spcBef>
                <a:spcPts val="0"/>
              </a:spcBef>
              <a:spcAft>
                <a:spcPts val="0"/>
              </a:spcAft>
              <a:buClr>
                <a:schemeClr val="dk1"/>
              </a:buClr>
              <a:buSzPts val="1200"/>
              <a:buFont typeface="Calibri"/>
              <a:buChar char="-"/>
            </a:pPr>
            <a:r>
              <a:rPr lang="es"/>
              <a:t>Handwashing station (left hand side) is within 5m of toilets (have to assume if water/soap available)</a:t>
            </a:r>
            <a:endParaRPr/>
          </a:p>
          <a:p>
            <a:pPr marL="171450" lvl="0" indent="-171450" algn="l" rtl="0">
              <a:spcBef>
                <a:spcPts val="0"/>
              </a:spcBef>
              <a:spcAft>
                <a:spcPts val="0"/>
              </a:spcAft>
              <a:buClr>
                <a:schemeClr val="dk1"/>
              </a:buClr>
              <a:buSzPts val="1200"/>
              <a:buFont typeface="Calibri"/>
              <a:buChar char="-"/>
            </a:pPr>
            <a:r>
              <a:rPr lang="es"/>
              <a:t>Cannot tell from picture if cubicles are separated for male/female. Improvement: Ensure each cubicle is clearly labelled </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s" b="1"/>
              <a:t>Middle:</a:t>
            </a:r>
            <a:endParaRPr/>
          </a:p>
          <a:p>
            <a:pPr marL="171450" lvl="0" indent="-171450" algn="l" rtl="0">
              <a:spcBef>
                <a:spcPts val="0"/>
              </a:spcBef>
              <a:spcAft>
                <a:spcPts val="0"/>
              </a:spcAft>
              <a:buClr>
                <a:schemeClr val="dk1"/>
              </a:buClr>
              <a:buSzPts val="1200"/>
              <a:buFont typeface="Calibri"/>
              <a:buChar char="-"/>
            </a:pPr>
            <a:r>
              <a:rPr lang="es" b="0"/>
              <a:t>Toilet is well maintained, lighting is adequate, it is clean and there are no obvious cracks, leaks or standing water </a:t>
            </a:r>
            <a:endParaRPr/>
          </a:p>
          <a:p>
            <a:pPr marL="171450" lvl="0" indent="-171450" algn="l" rtl="0">
              <a:spcBef>
                <a:spcPts val="0"/>
              </a:spcBef>
              <a:spcAft>
                <a:spcPts val="0"/>
              </a:spcAft>
              <a:buClr>
                <a:schemeClr val="dk1"/>
              </a:buClr>
              <a:buSzPts val="1200"/>
              <a:buFont typeface="Calibri"/>
              <a:buChar char="-"/>
            </a:pPr>
            <a:r>
              <a:rPr lang="es" b="0"/>
              <a:t>Bin for disposing of MHM </a:t>
            </a:r>
            <a:endParaRPr/>
          </a:p>
          <a:p>
            <a:pPr marL="171450" lvl="0" indent="-171450" algn="l" rtl="0">
              <a:spcBef>
                <a:spcPts val="0"/>
              </a:spcBef>
              <a:spcAft>
                <a:spcPts val="0"/>
              </a:spcAft>
              <a:buClr>
                <a:schemeClr val="dk1"/>
              </a:buClr>
              <a:buSzPts val="1200"/>
              <a:buFont typeface="Calibri"/>
              <a:buChar char="-"/>
            </a:pPr>
            <a:r>
              <a:rPr lang="es" b="0"/>
              <a:t>Not accessible (lack of grab rails, no ramp). Improvement: install low-cost ramp </a:t>
            </a:r>
            <a:endParaRPr/>
          </a:p>
          <a:p>
            <a:pPr marL="171450" lvl="0" indent="-171450" algn="l" rtl="0">
              <a:spcBef>
                <a:spcPts val="0"/>
              </a:spcBef>
              <a:spcAft>
                <a:spcPts val="0"/>
              </a:spcAft>
              <a:buClr>
                <a:schemeClr val="dk1"/>
              </a:buClr>
              <a:buSzPts val="1200"/>
              <a:buFont typeface="Calibri"/>
              <a:buChar char="-"/>
            </a:pPr>
            <a:r>
              <a:rPr lang="es" b="0"/>
              <a:t>Limited privacy (only curtain, not possibly to lock toilet)</a:t>
            </a:r>
            <a:endParaRPr/>
          </a:p>
          <a:p>
            <a:pPr marL="171450" lvl="0" indent="-9525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s" b="1"/>
              <a:t>Right</a:t>
            </a:r>
            <a:endParaRPr/>
          </a:p>
          <a:p>
            <a:pPr marL="171450" lvl="0" indent="-171450" algn="l" rtl="0">
              <a:spcBef>
                <a:spcPts val="0"/>
              </a:spcBef>
              <a:spcAft>
                <a:spcPts val="0"/>
              </a:spcAft>
              <a:buClr>
                <a:schemeClr val="dk1"/>
              </a:buClr>
              <a:buSzPts val="1200"/>
              <a:buFont typeface="Calibri"/>
              <a:buChar char="-"/>
            </a:pPr>
            <a:r>
              <a:rPr lang="es" b="0"/>
              <a:t>Toilet dirty &amp; blocked </a:t>
            </a:r>
            <a:endParaRPr/>
          </a:p>
          <a:p>
            <a:pPr marL="171450" lvl="0" indent="-171450" algn="l" rtl="0">
              <a:spcBef>
                <a:spcPts val="0"/>
              </a:spcBef>
              <a:spcAft>
                <a:spcPts val="0"/>
              </a:spcAft>
              <a:buClr>
                <a:schemeClr val="dk1"/>
              </a:buClr>
              <a:buSzPts val="1200"/>
              <a:buFont typeface="Calibri"/>
              <a:buChar char="-"/>
            </a:pPr>
            <a:r>
              <a:rPr lang="es" b="0"/>
              <a:t>No provision of MHM </a:t>
            </a:r>
            <a:endParaRPr/>
          </a:p>
        </p:txBody>
      </p:sp>
      <p:sp>
        <p:nvSpPr>
          <p:cNvPr id="675" name="Google Shape;675;p3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676" name="Google Shape;676;p3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677" name="Google Shape;67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p:txBody>
      </p:sp>
      <p:sp>
        <p:nvSpPr>
          <p:cNvPr id="698" name="Google Shape;69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 b="1"/>
              <a:t>READ THE SLIDE</a:t>
            </a:r>
            <a:endParaRPr/>
          </a:p>
        </p:txBody>
      </p:sp>
      <p:sp>
        <p:nvSpPr>
          <p:cNvPr id="231" name="Google Shape;2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a:p>
          <a:p>
            <a:pPr marL="0" marR="0" lvl="0" indent="0" algn="l" rtl="0">
              <a:lnSpc>
                <a:spcPct val="100000"/>
              </a:lnSpc>
              <a:spcBef>
                <a:spcPts val="0"/>
              </a:spcBef>
              <a:spcAft>
                <a:spcPts val="0"/>
              </a:spcAft>
              <a:buClr>
                <a:schemeClr val="dk1"/>
              </a:buClr>
              <a:buSzPts val="1200"/>
              <a:buFont typeface="Calibri"/>
              <a:buNone/>
            </a:pPr>
            <a:r>
              <a:rPr lang="es" b="1"/>
              <a:t>SAY:</a:t>
            </a:r>
            <a:endParaRPr/>
          </a:p>
          <a:p>
            <a:pPr marL="0" marR="0" lvl="0" indent="0" algn="l" rtl="0">
              <a:lnSpc>
                <a:spcPct val="100000"/>
              </a:lnSpc>
              <a:spcBef>
                <a:spcPts val="0"/>
              </a:spcBef>
              <a:spcAft>
                <a:spcPts val="0"/>
              </a:spcAft>
              <a:buClr>
                <a:schemeClr val="dk1"/>
              </a:buClr>
              <a:buSzPts val="1200"/>
              <a:buFont typeface="Calibri"/>
              <a:buNone/>
            </a:pPr>
            <a:r>
              <a:rPr lang="es"/>
              <a:t>Look out for the sanitation icon at the top right of the slide – this appears throughout the WASH FIT guide and highlights any examples linked to sanitation.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706" name="Google Shape;706;p4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707" name="Google Shape;707;p4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708" name="Google Shape;70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a:p>
          <a:p>
            <a:pPr marL="0" lvl="0" indent="0" algn="l" rtl="0">
              <a:spcBef>
                <a:spcPts val="0"/>
              </a:spcBef>
              <a:spcAft>
                <a:spcPts val="0"/>
              </a:spcAft>
              <a:buNone/>
            </a:pPr>
            <a:endParaRPr/>
          </a:p>
        </p:txBody>
      </p:sp>
      <p:sp>
        <p:nvSpPr>
          <p:cNvPr id="718" name="Google Shape;718;p4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719" name="Google Shape;719;p4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720" name="Google Shape;720;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42:notes"/>
          <p:cNvSpPr>
            <a:spLocks noGrp="1" noRot="1" noChangeAspect="1"/>
          </p:cNvSpPr>
          <p:nvPr>
            <p:ph type="sldImg" idx="2"/>
          </p:nvPr>
        </p:nvSpPr>
        <p:spPr>
          <a:xfrm>
            <a:off x="382588" y="1228725"/>
            <a:ext cx="5897562" cy="33178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9" name="Google Shape;72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ctr" rtl="0">
              <a:spcBef>
                <a:spcPts val="0"/>
              </a:spcBef>
              <a:spcAft>
                <a:spcPts val="0"/>
              </a:spcAft>
              <a:buNone/>
            </a:pPr>
            <a:endParaRPr sz="1200">
              <a:solidFill>
                <a:schemeClr val="lt1"/>
              </a:solidFill>
            </a:endParaRPr>
          </a:p>
        </p:txBody>
      </p:sp>
      <p:sp>
        <p:nvSpPr>
          <p:cNvPr id="730" name="Google Shape;730;p4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solidFill>
                  <a:srgbClr val="000000"/>
                </a:solidFill>
              </a:rPr>
              <a:t>World Health Organization</a:t>
            </a:r>
            <a:endParaRPr/>
          </a:p>
        </p:txBody>
      </p:sp>
      <p:sp>
        <p:nvSpPr>
          <p:cNvPr id="731" name="Google Shape;731;p4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spcBef>
                <a:spcPts val="0"/>
              </a:spcBef>
              <a:spcAft>
                <a:spcPts val="0"/>
              </a:spcAft>
              <a:buNone/>
            </a:pPr>
            <a:r>
              <a:rPr lang="es" sz="1200">
                <a:solidFill>
                  <a:srgbClr val="000000"/>
                </a:solidFill>
                <a:latin typeface="Arial"/>
                <a:ea typeface="Arial"/>
                <a:cs typeface="Arial"/>
                <a:sym typeface="Arial"/>
              </a:rPr>
              <a:t>1 May 2022</a:t>
            </a:r>
            <a:endParaRPr sz="1200">
              <a:solidFill>
                <a:srgbClr val="000000"/>
              </a:solidFill>
              <a:latin typeface="Arial"/>
              <a:ea typeface="Arial"/>
              <a:cs typeface="Arial"/>
              <a:sym typeface="Arial"/>
            </a:endParaRPr>
          </a:p>
        </p:txBody>
      </p:sp>
      <p:sp>
        <p:nvSpPr>
          <p:cNvPr id="732" name="Google Shape;73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42</a:t>
            </a:fld>
            <a:endParaRPr sz="1200">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43:notes"/>
          <p:cNvSpPr>
            <a:spLocks noGrp="1" noRot="1" noChangeAspect="1"/>
          </p:cNvSpPr>
          <p:nvPr>
            <p:ph type="sldImg" idx="2"/>
          </p:nvPr>
        </p:nvSpPr>
        <p:spPr>
          <a:xfrm>
            <a:off x="382588" y="1228725"/>
            <a:ext cx="5897562" cy="33178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9" name="Google Shape;73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ctr" rtl="0">
              <a:spcBef>
                <a:spcPts val="0"/>
              </a:spcBef>
              <a:spcAft>
                <a:spcPts val="0"/>
              </a:spcAft>
              <a:buNone/>
            </a:pPr>
            <a:r>
              <a:rPr lang="es" b="1"/>
              <a:t>SAY: </a:t>
            </a:r>
            <a:r>
              <a:rPr lang="es">
                <a:latin typeface="Arial"/>
                <a:ea typeface="Arial"/>
                <a:cs typeface="Arial"/>
                <a:sym typeface="Arial"/>
              </a:rPr>
              <a:t>Full list of relevant reading available at:</a:t>
            </a:r>
            <a:endParaRPr/>
          </a:p>
          <a:p>
            <a:pPr marL="0" lvl="0" indent="0" algn="ctr" rtl="0">
              <a:spcBef>
                <a:spcPts val="0"/>
              </a:spcBef>
              <a:spcAft>
                <a:spcPts val="0"/>
              </a:spcAft>
              <a:buNone/>
            </a:pPr>
            <a:r>
              <a:rPr lang="es" u="sng">
                <a:solidFill>
                  <a:schemeClr val="hlink"/>
                </a:solidFill>
                <a:latin typeface="Arial"/>
                <a:ea typeface="Arial"/>
                <a:cs typeface="Arial"/>
                <a:sym typeface="Arial"/>
                <a:hlinkClick r:id="rId3"/>
              </a:rPr>
              <a:t>https://washinhcf.org/resource/summary-of-all-who-and-related-resources-on-wash-in-hcf/</a:t>
            </a:r>
            <a:r>
              <a:rPr lang="es">
                <a:latin typeface="Arial"/>
                <a:ea typeface="Arial"/>
                <a:cs typeface="Arial"/>
                <a:sym typeface="Arial"/>
              </a:rPr>
              <a:t>   </a:t>
            </a:r>
            <a:endParaRPr>
              <a:latin typeface="Arial"/>
              <a:ea typeface="Arial"/>
              <a:cs typeface="Arial"/>
              <a:sym typeface="Arial"/>
            </a:endParaRPr>
          </a:p>
          <a:p>
            <a:pPr marL="0" lvl="0" indent="0" algn="ctr" rtl="0">
              <a:spcBef>
                <a:spcPts val="0"/>
              </a:spcBef>
              <a:spcAft>
                <a:spcPts val="0"/>
              </a:spcAft>
              <a:buNone/>
            </a:pPr>
            <a:endParaRPr/>
          </a:p>
        </p:txBody>
      </p:sp>
      <p:sp>
        <p:nvSpPr>
          <p:cNvPr id="740" name="Google Shape;740;p4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solidFill>
                  <a:srgbClr val="000000"/>
                </a:solidFill>
              </a:rPr>
              <a:t>World Health Organization</a:t>
            </a:r>
            <a:endParaRPr/>
          </a:p>
        </p:txBody>
      </p:sp>
      <p:sp>
        <p:nvSpPr>
          <p:cNvPr id="741" name="Google Shape;741;p4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spcBef>
                <a:spcPts val="0"/>
              </a:spcBef>
              <a:spcAft>
                <a:spcPts val="0"/>
              </a:spcAft>
              <a:buNone/>
            </a:pPr>
            <a:r>
              <a:rPr lang="es" sz="1200">
                <a:solidFill>
                  <a:srgbClr val="000000"/>
                </a:solidFill>
                <a:latin typeface="Arial"/>
                <a:ea typeface="Arial"/>
                <a:cs typeface="Arial"/>
                <a:sym typeface="Arial"/>
              </a:rPr>
              <a:t>1 May 2022</a:t>
            </a:r>
            <a:endParaRPr sz="1200">
              <a:solidFill>
                <a:srgbClr val="000000"/>
              </a:solidFill>
              <a:latin typeface="Arial"/>
              <a:ea typeface="Arial"/>
              <a:cs typeface="Arial"/>
              <a:sym typeface="Arial"/>
            </a:endParaRPr>
          </a:p>
        </p:txBody>
      </p:sp>
      <p:sp>
        <p:nvSpPr>
          <p:cNvPr id="742" name="Google Shape;742;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43</a:t>
            </a:fld>
            <a:endParaRPr sz="1200">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
              <a:t>Read from the slide and explain that this section of the training will address each of these three areas.</a:t>
            </a:r>
            <a:endParaRPr/>
          </a:p>
        </p:txBody>
      </p:sp>
      <p:sp>
        <p:nvSpPr>
          <p:cNvPr id="750" name="Google Shape;75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This table is only a small selection of the excreta-related pathogens. It highlights that there are many different types (bacteria, viruses and protozoa) for which the health significance and transmission pathways vary as well. Safely managed sanitation is important for ensuring that health care facilities do not amplify or become a source of outbreaks. This has been the case with cholera where health care facilities lack safely managed toilets which are regularly cleaned and available to all patients.</a:t>
            </a:r>
            <a:endParaRPr/>
          </a:p>
          <a:p>
            <a:pPr marL="0" lvl="0" indent="0" algn="l" rtl="0">
              <a:spcBef>
                <a:spcPts val="0"/>
              </a:spcBef>
              <a:spcAft>
                <a:spcPts val="0"/>
              </a:spcAft>
              <a:buNone/>
            </a:pPr>
            <a:endParaRPr/>
          </a:p>
        </p:txBody>
      </p:sp>
      <p:sp>
        <p:nvSpPr>
          <p:cNvPr id="757" name="Google Shape;757;p4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758" name="Google Shape;758;p4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759" name="Google Shape;75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767" name="Google Shape;76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 spend 5 minutes discussing the questions/statements with the person next to you and be ready to shout out answers after a few moments</a:t>
            </a:r>
            <a:endParaRPr/>
          </a:p>
        </p:txBody>
      </p:sp>
      <p:sp>
        <p:nvSpPr>
          <p:cNvPr id="239" name="Google Shape;2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endParaRPr/>
          </a:p>
          <a:p>
            <a:pPr marL="0" lvl="0" indent="0" algn="l" rtl="0">
              <a:spcBef>
                <a:spcPts val="0"/>
              </a:spcBef>
              <a:spcAft>
                <a:spcPts val="0"/>
              </a:spcAft>
              <a:buNone/>
            </a:pPr>
            <a:r>
              <a:rPr lang="es"/>
              <a:t>1. Latest JMP data (2020), published in 2020: </a:t>
            </a:r>
            <a:r>
              <a:rPr lang="es" sz="1200" b="1" i="0" u="none" strike="noStrike">
                <a:solidFill>
                  <a:schemeClr val="dk1"/>
                </a:solidFill>
                <a:latin typeface="Arial"/>
                <a:ea typeface="Arial"/>
                <a:cs typeface="Arial"/>
                <a:sym typeface="Arial"/>
              </a:rPr>
              <a:t>72%</a:t>
            </a:r>
            <a:r>
              <a:rPr lang="es" sz="1200" b="0" i="0" u="none" strike="noStrike">
                <a:solidFill>
                  <a:schemeClr val="dk1"/>
                </a:solidFill>
                <a:latin typeface="Arial"/>
                <a:ea typeface="Arial"/>
                <a:cs typeface="Arial"/>
                <a:sym typeface="Arial"/>
              </a:rPr>
              <a:t> </a:t>
            </a:r>
            <a:r>
              <a:rPr lang="es" sz="1200" b="1" i="0" u="none" strike="noStrike">
                <a:solidFill>
                  <a:schemeClr val="dk1"/>
                </a:solidFill>
                <a:latin typeface="Arial"/>
                <a:ea typeface="Arial"/>
                <a:cs typeface="Arial"/>
                <a:sym typeface="Arial"/>
              </a:rPr>
              <a:t>of health care facilities worldwide had access to improved and usable latrines in 2019</a:t>
            </a:r>
            <a:r>
              <a:rPr lang="es" sz="1200" b="0" i="0" u="none" strike="noStrike">
                <a:solidFill>
                  <a:schemeClr val="dk1"/>
                </a:solidFill>
                <a:latin typeface="Arial"/>
                <a:ea typeface="Arial"/>
                <a:cs typeface="Arial"/>
                <a:sym typeface="Arial"/>
              </a:rPr>
              <a:t>. However, one in ten health care facilities globally, and three out of ten in sub-Saharan Africa, had no sanitation service in 2019. </a:t>
            </a:r>
            <a:endParaRPr/>
          </a:p>
          <a:p>
            <a:pPr marL="0" lvl="0" indent="0" algn="l" rtl="0">
              <a:spcBef>
                <a:spcPts val="0"/>
              </a:spcBef>
              <a:spcAft>
                <a:spcPts val="0"/>
              </a:spcAft>
              <a:buNone/>
            </a:pPr>
            <a:endParaRPr/>
          </a:p>
          <a:p>
            <a:pPr marL="0" lvl="0" indent="0" algn="l" rtl="0">
              <a:spcBef>
                <a:spcPts val="0"/>
              </a:spcBef>
              <a:spcAft>
                <a:spcPts val="0"/>
              </a:spcAft>
              <a:buNone/>
            </a:pPr>
            <a:r>
              <a:rPr lang="es"/>
              <a:t>3. Hand washing stations at toilets should have soap and water, rather than alcohol-based handrub, as ABHR does not remove fecal matter from hands. </a:t>
            </a:r>
            <a:endParaRPr/>
          </a:p>
          <a:p>
            <a:pPr marL="0" lvl="0" indent="0" algn="l" rtl="0">
              <a:spcBef>
                <a:spcPts val="0"/>
              </a:spcBef>
              <a:spcAft>
                <a:spcPts val="0"/>
              </a:spcAft>
              <a:buNone/>
            </a:pPr>
            <a:endParaRPr/>
          </a:p>
          <a:p>
            <a:pPr marL="0" lvl="0" indent="0" algn="l" rtl="0">
              <a:spcBef>
                <a:spcPts val="0"/>
              </a:spcBef>
              <a:spcAft>
                <a:spcPts val="0"/>
              </a:spcAft>
              <a:buNone/>
            </a:pPr>
            <a:r>
              <a:rPr lang="es"/>
              <a:t>5. Toilets should be cleaned at least once a day, and more if needed due to soiling, high patient load, etc. A record of cleaning should be pinned to the wall to encourage accountability. </a:t>
            </a:r>
            <a:endParaRPr/>
          </a:p>
        </p:txBody>
      </p:sp>
      <p:sp>
        <p:nvSpPr>
          <p:cNvPr id="255" name="Google Shape;25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sz="1200" b="1"/>
              <a:t>READ THE SLIDE </a:t>
            </a:r>
            <a:endParaRPr/>
          </a:p>
          <a:p>
            <a:pPr marL="0" marR="0" lvl="0" indent="0" algn="l" rtl="0">
              <a:lnSpc>
                <a:spcPct val="100000"/>
              </a:lnSpc>
              <a:spcBef>
                <a:spcPts val="360"/>
              </a:spcBef>
              <a:spcAft>
                <a:spcPts val="0"/>
              </a:spcAft>
              <a:buClr>
                <a:schemeClr val="dk1"/>
              </a:buClr>
              <a:buSzPts val="1200"/>
              <a:buFont typeface="Calibri"/>
              <a:buNone/>
            </a:pPr>
            <a:r>
              <a:rPr lang="es" sz="1200" b="1"/>
              <a:t>SAY:</a:t>
            </a:r>
            <a:endParaRPr/>
          </a:p>
          <a:p>
            <a:pPr marL="0" marR="0" lvl="0" indent="0" algn="l" rtl="0">
              <a:lnSpc>
                <a:spcPct val="100000"/>
              </a:lnSpc>
              <a:spcBef>
                <a:spcPts val="360"/>
              </a:spcBef>
              <a:spcAft>
                <a:spcPts val="0"/>
              </a:spcAft>
              <a:buClr>
                <a:schemeClr val="dk1"/>
              </a:buClr>
              <a:buSzPts val="1200"/>
              <a:buFont typeface="Calibri"/>
              <a:buNone/>
            </a:pPr>
            <a:endParaRPr sz="1200"/>
          </a:p>
          <a:p>
            <a:pPr marL="0" marR="0" lvl="0" indent="0" algn="l" rtl="0">
              <a:lnSpc>
                <a:spcPct val="100000"/>
              </a:lnSpc>
              <a:spcBef>
                <a:spcPts val="360"/>
              </a:spcBef>
              <a:spcAft>
                <a:spcPts val="0"/>
              </a:spcAft>
              <a:buClr>
                <a:schemeClr val="dk1"/>
              </a:buClr>
              <a:buSzPts val="1200"/>
              <a:buFont typeface="Calibri"/>
              <a:buNone/>
            </a:pPr>
            <a:r>
              <a:rPr lang="es" sz="1200"/>
              <a:t>A toilet/latrine should have a door which is unlocked when not in use (or for which a key is available) and can be locked from the inside during use, there should be no major holes in the structure, the hole or pit should not be blocked, water should be available for flush/pour flush toilets, and there should be no cracks, or leaks in the toilet structure. It should be within the grounds of the facility</a:t>
            </a:r>
            <a:r>
              <a:rPr lang="es" sz="1200" b="1"/>
              <a:t> </a:t>
            </a:r>
            <a:r>
              <a:rPr lang="es" sz="1200"/>
              <a:t>and it should be clean as noted by absence of waste, visible dirt and excreta and insects).</a:t>
            </a:r>
            <a:endParaRPr/>
          </a:p>
          <a:p>
            <a:pPr marL="0" lvl="0" indent="0" algn="l" rtl="0">
              <a:spcBef>
                <a:spcPts val="0"/>
              </a:spcBef>
              <a:spcAft>
                <a:spcPts val="0"/>
              </a:spcAft>
              <a:buNone/>
            </a:pPr>
            <a:endParaRPr/>
          </a:p>
          <a:p>
            <a:pPr marL="0" lvl="0" indent="0" algn="l" rtl="0">
              <a:spcBef>
                <a:spcPts val="0"/>
              </a:spcBef>
              <a:spcAft>
                <a:spcPts val="0"/>
              </a:spcAft>
              <a:buNone/>
            </a:pPr>
            <a:r>
              <a:rPr lang="es"/>
              <a:t>Toilets should have hand </a:t>
            </a:r>
            <a:r>
              <a:rPr lang="es" b="1"/>
              <a:t>washing </a:t>
            </a:r>
            <a:r>
              <a:rPr lang="es" b="0"/>
              <a:t>stations (of </a:t>
            </a:r>
            <a:r>
              <a:rPr lang="es" b="1"/>
              <a:t>water and soap</a:t>
            </a:r>
            <a:r>
              <a:rPr lang="es" b="0"/>
              <a:t>), rather than alcohol-based hand rub which does not remove faecal matter from hands. </a:t>
            </a:r>
            <a:endParaRPr b="1"/>
          </a:p>
        </p:txBody>
      </p:sp>
      <p:sp>
        <p:nvSpPr>
          <p:cNvPr id="268" name="Google Shape;268;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269" name="Google Shape;269;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1 May, 2022</a:t>
            </a:r>
            <a:endParaRPr sz="1200" b="0" i="0" u="none" strike="noStrike" cap="none">
              <a:solidFill>
                <a:srgbClr val="000000"/>
              </a:solidFill>
              <a:latin typeface="Arial"/>
              <a:ea typeface="Arial"/>
              <a:cs typeface="Arial"/>
              <a:sym typeface="Arial"/>
            </a:endParaRPr>
          </a:p>
        </p:txBody>
      </p:sp>
      <p:sp>
        <p:nvSpPr>
          <p:cNvPr id="270" name="Google Shape;2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8: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 the minimum number of facilities is 2, this is to be realistic about what really small health care facilities can provide. For bigger facilities, there should be more toilets available. </a:t>
            </a:r>
            <a:endParaRPr/>
          </a:p>
        </p:txBody>
      </p:sp>
      <p:sp>
        <p:nvSpPr>
          <p:cNvPr id="281" name="Google Shape;281;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World Health Organization</a:t>
            </a:r>
            <a:endParaRPr/>
          </a:p>
        </p:txBody>
      </p:sp>
      <p:sp>
        <p:nvSpPr>
          <p:cNvPr id="282" name="Google Shape;282;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0" i="0" u="none" strike="noStrike" cap="none">
                <a:solidFill>
                  <a:srgbClr val="000000"/>
                </a:solidFill>
                <a:latin typeface="Arial"/>
                <a:ea typeface="Arial"/>
                <a:cs typeface="Arial"/>
                <a:sym typeface="Arial"/>
              </a:rPr>
              <a:t>1 May, 2022</a:t>
            </a:r>
            <a:endParaRPr sz="1200" b="0" i="0" u="none" strike="noStrike" cap="none">
              <a:solidFill>
                <a:srgbClr val="000000"/>
              </a:solidFill>
              <a:latin typeface="Arial"/>
              <a:ea typeface="Arial"/>
              <a:cs typeface="Arial"/>
              <a:sym typeface="Arial"/>
            </a:endParaRPr>
          </a:p>
        </p:txBody>
      </p:sp>
      <p:sp>
        <p:nvSpPr>
          <p:cNvPr id="283" name="Google Shape;28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9:notes"/>
          <p:cNvSpPr>
            <a:spLocks noGrp="1" noRot="1" noChangeAspect="1"/>
          </p:cNvSpPr>
          <p:nvPr>
            <p:ph type="sldImg" idx="2"/>
          </p:nvPr>
        </p:nvSpPr>
        <p:spPr>
          <a:xfrm>
            <a:off x="55563" y="738188"/>
            <a:ext cx="6551612" cy="3686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Sanitation in all spheres of life is a human right.  </a:t>
            </a:r>
            <a:endParaRPr sz="1200">
              <a:solidFill>
                <a:srgbClr val="002060"/>
              </a:solidFill>
            </a:endParaRPr>
          </a:p>
          <a:p>
            <a:pPr marL="0" marR="0" lvl="0" indent="0" algn="l" rtl="0">
              <a:lnSpc>
                <a:spcPct val="100000"/>
              </a:lnSpc>
              <a:spcBef>
                <a:spcPts val="0"/>
              </a:spcBef>
              <a:spcAft>
                <a:spcPts val="0"/>
              </a:spcAft>
              <a:buClr>
                <a:srgbClr val="002060"/>
              </a:buClr>
              <a:buSzPts val="1200"/>
              <a:buFont typeface="Calibri"/>
              <a:buNone/>
            </a:pPr>
            <a:r>
              <a:rPr lang="es" sz="1200">
                <a:solidFill>
                  <a:srgbClr val="002060"/>
                </a:solidFill>
              </a:rPr>
              <a:t>Safe sanitation that meets users physical and cultural needs (through accessibility, privacy, culturally appropriate anal cleaning etc.) is essential: lack of sanitation can deter women form choosing to give birth in a health facility. </a:t>
            </a:r>
            <a:endParaRPr/>
          </a:p>
          <a:p>
            <a:pPr marL="0" marR="0" lvl="0" indent="0" algn="l" rtl="0">
              <a:lnSpc>
                <a:spcPct val="100000"/>
              </a:lnSpc>
              <a:spcBef>
                <a:spcPts val="0"/>
              </a:spcBef>
              <a:spcAft>
                <a:spcPts val="0"/>
              </a:spcAft>
              <a:buClr>
                <a:schemeClr val="dk1"/>
              </a:buClr>
              <a:buSzPts val="1200"/>
              <a:buFont typeface="Calibri"/>
              <a:buNone/>
            </a:pPr>
            <a:endParaRPr sz="1200">
              <a:solidFill>
                <a:srgbClr val="002060"/>
              </a:solidFill>
            </a:endParaRPr>
          </a:p>
          <a:p>
            <a:pPr marL="0" marR="0" lvl="0" indent="0" algn="l" rtl="0">
              <a:lnSpc>
                <a:spcPct val="100000"/>
              </a:lnSpc>
              <a:spcBef>
                <a:spcPts val="0"/>
              </a:spcBef>
              <a:spcAft>
                <a:spcPts val="0"/>
              </a:spcAft>
              <a:buClr>
                <a:schemeClr val="dk1"/>
              </a:buClr>
              <a:buSzPts val="1200"/>
              <a:buFont typeface="Calibri"/>
              <a:buNone/>
            </a:pPr>
            <a:r>
              <a:rPr lang="es"/>
              <a:t>The human right to sanitation also include the right to be negatively impacted by unmanaged sanitation from others (e.g. excreta leaked into communities contaminating open ground, open drains, irrigation water and food crops, fishing and swimming areas). This is particularly important for health facilities where wastewater and faecal sudge is likely to carry a higher load of pathogens (including resistant bugs) than the surrounding community. </a:t>
            </a:r>
            <a:endParaRPr/>
          </a:p>
        </p:txBody>
      </p:sp>
      <p:sp>
        <p:nvSpPr>
          <p:cNvPr id="292" name="Google Shape;292;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a:t>World Health Organization</a:t>
            </a:r>
            <a:endParaRPr/>
          </a:p>
        </p:txBody>
      </p:sp>
      <p:sp>
        <p:nvSpPr>
          <p:cNvPr id="293" name="Google Shape;293;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p>
            <a:pPr marL="0" lvl="0" indent="0" algn="r" rtl="0">
              <a:spcBef>
                <a:spcPts val="0"/>
              </a:spcBef>
              <a:spcAft>
                <a:spcPts val="0"/>
              </a:spcAft>
              <a:buNone/>
            </a:pPr>
            <a:r>
              <a:rPr lang="es"/>
              <a:t>1 May, 2022</a:t>
            </a:r>
            <a:endParaRPr/>
          </a:p>
        </p:txBody>
      </p:sp>
      <p:sp>
        <p:nvSpPr>
          <p:cNvPr id="294" name="Google Shape;29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1"/>
        </a:solidFill>
        <a:effectLst/>
      </p:bgPr>
    </p:bg>
    <p:spTree>
      <p:nvGrpSpPr>
        <p:cNvPr id="1" name="Shape 11"/>
        <p:cNvGrpSpPr/>
        <p:nvPr/>
      </p:nvGrpSpPr>
      <p:grpSpPr>
        <a:xfrm>
          <a:off x="0" y="0"/>
          <a:ext cx="0" cy="0"/>
          <a:chOff x="0" y="0"/>
          <a:chExt cx="0" cy="0"/>
        </a:xfrm>
      </p:grpSpPr>
      <p:sp>
        <p:nvSpPr>
          <p:cNvPr id="12" name="Google Shape;12;p2"/>
          <p:cNvSpPr>
            <a:spLocks noGrp="1"/>
          </p:cNvSpPr>
          <p:nvPr>
            <p:ph type="pic" idx="2"/>
          </p:nvPr>
        </p:nvSpPr>
        <p:spPr>
          <a:xfrm>
            <a:off x="0" y="0"/>
            <a:ext cx="12192000" cy="6858000"/>
          </a:xfrm>
          <a:prstGeom prst="rect">
            <a:avLst/>
          </a:prstGeom>
          <a:noFill/>
          <a:ln>
            <a:noFill/>
          </a:ln>
        </p:spPr>
      </p:sp>
      <p:pic>
        <p:nvPicPr>
          <p:cNvPr id="13" name="Google Shape;13;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 name="Google Shape;14;p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 name="Google Shape;15;p2"/>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6" name="Google Shape;16;p2"/>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 cover">
  <p:cSld name="back cover">
    <p:bg>
      <p:bgPr>
        <a:solidFill>
          <a:schemeClr val="dk1"/>
        </a:solidFill>
        <a:effectLst/>
      </p:bgPr>
    </p:bg>
    <p:spTree>
      <p:nvGrpSpPr>
        <p:cNvPr id="1" name="Shape 83"/>
        <p:cNvGrpSpPr/>
        <p:nvPr/>
      </p:nvGrpSpPr>
      <p:grpSpPr>
        <a:xfrm>
          <a:off x="0" y="0"/>
          <a:ext cx="0" cy="0"/>
          <a:chOff x="0" y="0"/>
          <a:chExt cx="0" cy="0"/>
        </a:xfrm>
      </p:grpSpPr>
      <p:sp>
        <p:nvSpPr>
          <p:cNvPr id="84" name="Google Shape;84;p12"/>
          <p:cNvSpPr>
            <a:spLocks noGrp="1"/>
          </p:cNvSpPr>
          <p:nvPr>
            <p:ph type="pic" idx="2"/>
          </p:nvPr>
        </p:nvSpPr>
        <p:spPr>
          <a:xfrm>
            <a:off x="0" y="0"/>
            <a:ext cx="12192000" cy="6858000"/>
          </a:xfrm>
          <a:prstGeom prst="rect">
            <a:avLst/>
          </a:prstGeom>
          <a:noFill/>
          <a:ln>
            <a:noFill/>
          </a:ln>
        </p:spPr>
      </p:sp>
      <p:pic>
        <p:nvPicPr>
          <p:cNvPr id="85" name="Google Shape;85;p12" descr="Immagine che contiene testo, elettronico, screenshot&#10;&#10;Descrizione generata automaticamente"/>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6" name="Google Shape;86;p12" descr="Immagine che contiene testo, elettronico, screenshot&#10;&#10;Descrizione generat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1"/>
        </a:solidFill>
        <a:effectLst/>
      </p:bgPr>
    </p:bg>
    <p:spTree>
      <p:nvGrpSpPr>
        <p:cNvPr id="1" name="Shape 87"/>
        <p:cNvGrpSpPr/>
        <p:nvPr/>
      </p:nvGrpSpPr>
      <p:grpSpPr>
        <a:xfrm>
          <a:off x="0" y="0"/>
          <a:ext cx="0" cy="0"/>
          <a:chOff x="0" y="0"/>
          <a:chExt cx="0" cy="0"/>
        </a:xfrm>
      </p:grpSpPr>
      <p:sp>
        <p:nvSpPr>
          <p:cNvPr id="88" name="Google Shape;88;p13"/>
          <p:cNvSpPr>
            <a:spLocks noGrp="1"/>
          </p:cNvSpPr>
          <p:nvPr>
            <p:ph type="pic" idx="2"/>
          </p:nvPr>
        </p:nvSpPr>
        <p:spPr>
          <a:xfrm>
            <a:off x="0" y="0"/>
            <a:ext cx="12192000" cy="6858000"/>
          </a:xfrm>
          <a:prstGeom prst="rect">
            <a:avLst/>
          </a:prstGeom>
          <a:noFill/>
          <a:ln>
            <a:noFill/>
          </a:ln>
        </p:spPr>
      </p:sp>
      <p:pic>
        <p:nvPicPr>
          <p:cNvPr id="89" name="Google Shape;89;p1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90" name="Google Shape;90;p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1" name="Google Shape;91;p13"/>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92" name="Google Shape;92;p13"/>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subtitle" type="title">
  <p:cSld name="TITLE">
    <p:bg>
      <p:bgPr>
        <a:solidFill>
          <a:schemeClr val="dk1"/>
        </a:solidFill>
        <a:effectLst/>
      </p:bgPr>
    </p:bg>
    <p:spTree>
      <p:nvGrpSpPr>
        <p:cNvPr id="1" name="Shape 93"/>
        <p:cNvGrpSpPr/>
        <p:nvPr/>
      </p:nvGrpSpPr>
      <p:grpSpPr>
        <a:xfrm>
          <a:off x="0" y="0"/>
          <a:ext cx="0" cy="0"/>
          <a:chOff x="0" y="0"/>
          <a:chExt cx="0" cy="0"/>
        </a:xfrm>
      </p:grpSpPr>
      <p:sp>
        <p:nvSpPr>
          <p:cNvPr id="94" name="Google Shape;94;p14"/>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lt1"/>
              </a:buClr>
              <a:buSzPts val="8000"/>
              <a:buFont typeface="Arial Narrow"/>
              <a:buNone/>
              <a:defRPr sz="8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95" name="Google Shape;95;p14"/>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lvl1pPr marR="0" lvl="0" algn="ctr" rtl="0">
              <a:lnSpc>
                <a:spcPct val="90000"/>
              </a:lnSpc>
              <a:spcBef>
                <a:spcPts val="10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pPr rtl="0"/>
            <a:endParaRPr/>
          </a:p>
        </p:txBody>
      </p:sp>
      <p:sp>
        <p:nvSpPr>
          <p:cNvPr id="96" name="Google Shape;96;p14"/>
          <p:cNvSpPr/>
          <p:nvPr/>
        </p:nvSpPr>
        <p:spPr>
          <a:xfrm>
            <a:off x="5968240" y="6412570"/>
            <a:ext cx="255520" cy="255520"/>
          </a:xfrm>
          <a:prstGeom prst="ellipse">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97" name="Google Shape;97;p14"/>
          <p:cNvSpPr/>
          <p:nvPr/>
        </p:nvSpPr>
        <p:spPr>
          <a:xfrm>
            <a:off x="0" y="3759200"/>
            <a:ext cx="215900" cy="30988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4"/>
          <p:cNvSpPr/>
          <p:nvPr/>
        </p:nvSpPr>
        <p:spPr>
          <a:xfrm>
            <a:off x="11976100" y="0"/>
            <a:ext cx="215900" cy="1079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4"/>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sz="1000" b="0" i="0" u="none" strike="noStrike" cap="none">
                <a:solidFill>
                  <a:schemeClr val="lt2"/>
                </a:solidFill>
                <a:latin typeface="Arial"/>
                <a:ea typeface="Arial"/>
                <a:cs typeface="Arial"/>
                <a:sym typeface="Arial"/>
              </a:defRPr>
            </a:lvl1pPr>
            <a:lvl2pPr marL="0" lvl="1" indent="0" algn="ctr">
              <a:spcBef>
                <a:spcPts val="0"/>
              </a:spcBef>
              <a:buNone/>
              <a:defRPr sz="1000" b="0" i="0" u="none" strike="noStrike" cap="none">
                <a:solidFill>
                  <a:schemeClr val="lt2"/>
                </a:solidFill>
                <a:latin typeface="Arial"/>
                <a:ea typeface="Arial"/>
                <a:cs typeface="Arial"/>
                <a:sym typeface="Arial"/>
              </a:defRPr>
            </a:lvl2pPr>
            <a:lvl3pPr marL="0" lvl="2" indent="0" algn="ctr">
              <a:spcBef>
                <a:spcPts val="0"/>
              </a:spcBef>
              <a:buNone/>
              <a:defRPr sz="1000" b="0" i="0" u="none" strike="noStrike" cap="none">
                <a:solidFill>
                  <a:schemeClr val="lt2"/>
                </a:solidFill>
                <a:latin typeface="Arial"/>
                <a:ea typeface="Arial"/>
                <a:cs typeface="Arial"/>
                <a:sym typeface="Arial"/>
              </a:defRPr>
            </a:lvl3pPr>
            <a:lvl4pPr marL="0" lvl="3" indent="0" algn="ctr">
              <a:spcBef>
                <a:spcPts val="0"/>
              </a:spcBef>
              <a:buNone/>
              <a:defRPr sz="1000" b="0" i="0" u="none" strike="noStrike" cap="none">
                <a:solidFill>
                  <a:schemeClr val="lt2"/>
                </a:solidFill>
                <a:latin typeface="Arial"/>
                <a:ea typeface="Arial"/>
                <a:cs typeface="Arial"/>
                <a:sym typeface="Arial"/>
              </a:defRPr>
            </a:lvl4pPr>
            <a:lvl5pPr marL="0" lvl="4" indent="0" algn="ctr">
              <a:spcBef>
                <a:spcPts val="0"/>
              </a:spcBef>
              <a:buNone/>
              <a:defRPr sz="1000" b="0" i="0" u="none" strike="noStrike" cap="none">
                <a:solidFill>
                  <a:schemeClr val="lt2"/>
                </a:solidFill>
                <a:latin typeface="Arial"/>
                <a:ea typeface="Arial"/>
                <a:cs typeface="Arial"/>
                <a:sym typeface="Arial"/>
              </a:defRPr>
            </a:lvl5pPr>
            <a:lvl6pPr marL="0" lvl="5" indent="0" algn="ctr">
              <a:spcBef>
                <a:spcPts val="0"/>
              </a:spcBef>
              <a:buNone/>
              <a:defRPr sz="1000" b="0" i="0" u="none" strike="noStrike" cap="none">
                <a:solidFill>
                  <a:schemeClr val="lt2"/>
                </a:solidFill>
                <a:latin typeface="Arial"/>
                <a:ea typeface="Arial"/>
                <a:cs typeface="Arial"/>
                <a:sym typeface="Arial"/>
              </a:defRPr>
            </a:lvl6pPr>
            <a:lvl7pPr marL="0" lvl="6" indent="0" algn="ctr">
              <a:spcBef>
                <a:spcPts val="0"/>
              </a:spcBef>
              <a:buNone/>
              <a:defRPr sz="1000" b="0" i="0" u="none" strike="noStrike" cap="none">
                <a:solidFill>
                  <a:schemeClr val="lt2"/>
                </a:solidFill>
                <a:latin typeface="Arial"/>
                <a:ea typeface="Arial"/>
                <a:cs typeface="Arial"/>
                <a:sym typeface="Arial"/>
              </a:defRPr>
            </a:lvl7pPr>
            <a:lvl8pPr marL="0" lvl="7" indent="0" algn="ctr">
              <a:spcBef>
                <a:spcPts val="0"/>
              </a:spcBef>
              <a:buNone/>
              <a:defRPr sz="1000" b="0" i="0" u="none" strike="noStrike" cap="none">
                <a:solidFill>
                  <a:schemeClr val="lt2"/>
                </a:solidFill>
                <a:latin typeface="Arial"/>
                <a:ea typeface="Arial"/>
                <a:cs typeface="Arial"/>
                <a:sym typeface="Arial"/>
              </a:defRPr>
            </a:lvl8pPr>
            <a:lvl9pPr marL="0" lvl="8" indent="0" algn="ctr">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graphs">
  <p:cSld name="title + 2 graphs">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02" name="Google Shape;102;p1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03" name="Google Shape;103;p15"/>
          <p:cNvSpPr>
            <a:spLocks noGrp="1"/>
          </p:cNvSpPr>
          <p:nvPr>
            <p:ph type="chart" idx="2"/>
          </p:nvPr>
        </p:nvSpPr>
        <p:spPr>
          <a:xfrm>
            <a:off x="838200" y="1778000"/>
            <a:ext cx="5078413" cy="45797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04" name="Google Shape;104;p15"/>
          <p:cNvSpPr txBox="1">
            <a:spLocks noGrp="1"/>
          </p:cNvSpPr>
          <p:nvPr>
            <p:ph type="body" idx="1"/>
          </p:nvPr>
        </p:nvSpPr>
        <p:spPr>
          <a:xfrm>
            <a:off x="838199" y="1254125"/>
            <a:ext cx="5078414" cy="36512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05" name="Google Shape;105;p15"/>
          <p:cNvSpPr>
            <a:spLocks noGrp="1"/>
          </p:cNvSpPr>
          <p:nvPr>
            <p:ph type="chart" idx="3"/>
          </p:nvPr>
        </p:nvSpPr>
        <p:spPr>
          <a:xfrm>
            <a:off x="6240463" y="1739900"/>
            <a:ext cx="5113337" cy="46178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06" name="Google Shape;106;p15"/>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5"/>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5"/>
          <p:cNvSpPr txBox="1">
            <a:spLocks noGrp="1"/>
          </p:cNvSpPr>
          <p:nvPr>
            <p:ph type="body" idx="4"/>
          </p:nvPr>
        </p:nvSpPr>
        <p:spPr>
          <a:xfrm>
            <a:off x="6238875" y="1253869"/>
            <a:ext cx="5113337" cy="365381"/>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09" name="Google Shape;109;p15"/>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paragraph + graph">
  <p:cSld name="title + paragraph + graph">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12" name="Google Shape;112;p1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13" name="Google Shape;113;p16"/>
          <p:cNvSpPr>
            <a:spLocks noGrp="1"/>
          </p:cNvSpPr>
          <p:nvPr>
            <p:ph type="chart" idx="2"/>
          </p:nvPr>
        </p:nvSpPr>
        <p:spPr>
          <a:xfrm>
            <a:off x="838200" y="1777999"/>
            <a:ext cx="5092601" cy="45797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14" name="Google Shape;114;p16"/>
          <p:cNvSpPr txBox="1">
            <a:spLocks noGrp="1"/>
          </p:cNvSpPr>
          <p:nvPr>
            <p:ph type="body" idx="1"/>
          </p:nvPr>
        </p:nvSpPr>
        <p:spPr>
          <a:xfrm>
            <a:off x="838199" y="1254125"/>
            <a:ext cx="5092602" cy="36512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15" name="Google Shape;115;p16"/>
          <p:cNvSpPr txBox="1">
            <a:spLocks noGrp="1"/>
          </p:cNvSpPr>
          <p:nvPr>
            <p:ph type="body" idx="3"/>
          </p:nvPr>
        </p:nvSpPr>
        <p:spPr>
          <a:xfrm>
            <a:off x="6261198" y="1254125"/>
            <a:ext cx="5092602" cy="36512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2"/>
              </a:buClr>
              <a:buSzPts val="2000"/>
              <a:buFont typeface="Arial"/>
              <a:buNone/>
              <a:defRPr sz="20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16" name="Google Shape;116;p16"/>
          <p:cNvSpPr txBox="1">
            <a:spLocks noGrp="1"/>
          </p:cNvSpPr>
          <p:nvPr>
            <p:ph type="body" idx="4"/>
          </p:nvPr>
        </p:nvSpPr>
        <p:spPr>
          <a:xfrm>
            <a:off x="6261198" y="1778000"/>
            <a:ext cx="5092602" cy="45797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17" name="Google Shape;117;p16"/>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6"/>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16"/>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graphs">
  <p:cSld name="title + 1 graphs">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22" name="Google Shape;122;p17"/>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23" name="Google Shape;123;p17"/>
          <p:cNvSpPr>
            <a:spLocks noGrp="1"/>
          </p:cNvSpPr>
          <p:nvPr>
            <p:ph type="chart" idx="2"/>
          </p:nvPr>
        </p:nvSpPr>
        <p:spPr>
          <a:xfrm>
            <a:off x="838200" y="1778000"/>
            <a:ext cx="10515599" cy="4579938"/>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24" name="Google Shape;124;p17"/>
          <p:cNvSpPr txBox="1">
            <a:spLocks noGrp="1"/>
          </p:cNvSpPr>
          <p:nvPr>
            <p:ph type="body" idx="1"/>
          </p:nvPr>
        </p:nvSpPr>
        <p:spPr>
          <a:xfrm>
            <a:off x="838199" y="1254125"/>
            <a:ext cx="10515600" cy="36512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25" name="Google Shape;125;p17"/>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17"/>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17"/>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 table">
  <p:cSld name="text + table">
    <p:spTree>
      <p:nvGrpSpPr>
        <p:cNvPr id="1" name="Shape 128"/>
        <p:cNvGrpSpPr/>
        <p:nvPr/>
      </p:nvGrpSpPr>
      <p:grpSpPr>
        <a:xfrm>
          <a:off x="0" y="0"/>
          <a:ext cx="0" cy="0"/>
          <a:chOff x="0" y="0"/>
          <a:chExt cx="0" cy="0"/>
        </a:xfrm>
      </p:grpSpPr>
      <p:sp>
        <p:nvSpPr>
          <p:cNvPr id="129" name="Google Shape;129;p18"/>
          <p:cNvSpPr txBox="1">
            <a:spLocks noGrp="1"/>
          </p:cNvSpPr>
          <p:nvPr>
            <p:ph type="body" idx="1"/>
          </p:nvPr>
        </p:nvSpPr>
        <p:spPr>
          <a:xfrm>
            <a:off x="839788" y="584200"/>
            <a:ext cx="5076825" cy="5576887"/>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130" name="Google Shape;130;p1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31" name="Google Shape;131;p18"/>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32" name="Google Shape;132;p18"/>
          <p:cNvSpPr>
            <a:spLocks noGrp="1"/>
          </p:cNvSpPr>
          <p:nvPr>
            <p:ph type="tbl" idx="2"/>
          </p:nvPr>
        </p:nvSpPr>
        <p:spPr>
          <a:xfrm>
            <a:off x="6240463" y="1161535"/>
            <a:ext cx="5111750" cy="4999553"/>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Clr>
                <a:schemeClr val="dk1"/>
              </a:buClr>
              <a:buSzPts val="2400"/>
              <a:buFont typeface="Calibri"/>
              <a:buNone/>
              <a:defRPr sz="24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133" name="Google Shape;133;p18"/>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18"/>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18"/>
          <p:cNvSpPr txBox="1">
            <a:spLocks noGrp="1"/>
          </p:cNvSpPr>
          <p:nvPr>
            <p:ph type="body" idx="3"/>
          </p:nvPr>
        </p:nvSpPr>
        <p:spPr>
          <a:xfrm>
            <a:off x="6240463" y="584200"/>
            <a:ext cx="5076825" cy="313724"/>
          </a:xfrm>
          <a:prstGeom prst="rect">
            <a:avLst/>
          </a:prstGeom>
          <a:solidFill>
            <a:schemeClr val="dk2"/>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1 Stories_title + text">
  <p:cSld name="1_1 Stories_title + text">
    <p:spTree>
      <p:nvGrpSpPr>
        <p:cNvPr id="1" name="Shape 136"/>
        <p:cNvGrpSpPr/>
        <p:nvPr/>
      </p:nvGrpSpPr>
      <p:grpSpPr>
        <a:xfrm>
          <a:off x="0" y="0"/>
          <a:ext cx="0" cy="0"/>
          <a:chOff x="0" y="0"/>
          <a:chExt cx="0" cy="0"/>
        </a:xfrm>
      </p:grpSpPr>
      <p:sp>
        <p:nvSpPr>
          <p:cNvPr id="137" name="Google Shape;137;p19"/>
          <p:cNvSpPr/>
          <p:nvPr/>
        </p:nvSpPr>
        <p:spPr>
          <a:xfrm>
            <a:off x="0" y="0"/>
            <a:ext cx="5257800" cy="789140"/>
          </a:xfrm>
          <a:prstGeom prst="rect">
            <a:avLst/>
          </a:prstGeom>
          <a:solidFill>
            <a:schemeClr val="dk2"/>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1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39" name="Google Shape;139;p19"/>
          <p:cNvSpPr txBox="1">
            <a:spLocks noGrp="1"/>
          </p:cNvSpPr>
          <p:nvPr>
            <p:ph type="body" idx="1"/>
          </p:nvPr>
        </p:nvSpPr>
        <p:spPr>
          <a:xfrm>
            <a:off x="839788" y="983152"/>
            <a:ext cx="5076825" cy="5239848"/>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40" name="Google Shape;140;p19"/>
          <p:cNvSpPr/>
          <p:nvPr/>
        </p:nvSpPr>
        <p:spPr>
          <a:xfrm>
            <a:off x="0" y="3770945"/>
            <a:ext cx="215900" cy="3093929"/>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19"/>
          <p:cNvSpPr/>
          <p:nvPr/>
        </p:nvSpPr>
        <p:spPr>
          <a:xfrm>
            <a:off x="11976100" y="0"/>
            <a:ext cx="215900" cy="1079500"/>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19"/>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43" name="Google Shape;143;p19"/>
          <p:cNvSpPr txBox="1">
            <a:spLocks noGrp="1"/>
          </p:cNvSpPr>
          <p:nvPr>
            <p:ph type="body" idx="2"/>
          </p:nvPr>
        </p:nvSpPr>
        <p:spPr>
          <a:xfrm>
            <a:off x="6240463" y="982663"/>
            <a:ext cx="5111750" cy="523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44" name="Google Shape;144;p19"/>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145"/>
        <p:cNvGrpSpPr/>
        <p:nvPr/>
      </p:nvGrpSpPr>
      <p:grpSpPr>
        <a:xfrm>
          <a:off x="0" y="0"/>
          <a:ext cx="0" cy="0"/>
          <a:chOff x="0" y="0"/>
          <a:chExt cx="0" cy="0"/>
        </a:xfrm>
      </p:grpSpPr>
      <p:sp>
        <p:nvSpPr>
          <p:cNvPr id="146" name="Google Shape;146;p2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47" name="Google Shape;147;p20"/>
          <p:cNvSpPr>
            <a:spLocks noGrp="1"/>
          </p:cNvSpPr>
          <p:nvPr>
            <p:ph type="pic" idx="2"/>
          </p:nvPr>
        </p:nvSpPr>
        <p:spPr>
          <a:xfrm>
            <a:off x="839788" y="0"/>
            <a:ext cx="10512424" cy="6161484"/>
          </a:xfrm>
          <a:prstGeom prst="rect">
            <a:avLst/>
          </a:prstGeom>
          <a:noFill/>
          <a:ln>
            <a:noFill/>
          </a:ln>
        </p:spPr>
      </p:sp>
      <p:sp>
        <p:nvSpPr>
          <p:cNvPr id="148" name="Google Shape;148;p20"/>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20"/>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20"/>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51"/>
        <p:cNvGrpSpPr/>
        <p:nvPr/>
      </p:nvGrpSpPr>
      <p:grpSpPr>
        <a:xfrm>
          <a:off x="0" y="0"/>
          <a:ext cx="0" cy="0"/>
          <a:chOff x="0" y="0"/>
          <a:chExt cx="0" cy="0"/>
        </a:xfrm>
      </p:grpSpPr>
      <p:sp>
        <p:nvSpPr>
          <p:cNvPr id="152" name="Google Shape;152;p2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53" name="Google Shape;153;p21"/>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21"/>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21"/>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pic>
        <p:nvPicPr>
          <p:cNvPr id="156" name="Google Shape;156;p21"/>
          <p:cNvPicPr preferRelativeResize="0"/>
          <p:nvPr/>
        </p:nvPicPr>
        <p:blipFill rotWithShape="1">
          <a:blip r:embed="rId2">
            <a:alphaModFix/>
          </a:blip>
          <a:srcRect/>
          <a:stretch/>
        </p:blipFill>
        <p:spPr>
          <a:xfrm>
            <a:off x="7938732" y="2870113"/>
            <a:ext cx="896712" cy="1171184"/>
          </a:xfrm>
          <a:prstGeom prst="rect">
            <a:avLst/>
          </a:prstGeom>
          <a:noFill/>
          <a:ln>
            <a:noFill/>
          </a:ln>
        </p:spPr>
      </p:pic>
      <p:pic>
        <p:nvPicPr>
          <p:cNvPr id="157" name="Google Shape;157;p21" descr="Immagine che contiene cielo notturno&#10;&#10;Descrizione generata automaticamente"/>
          <p:cNvPicPr preferRelativeResize="0"/>
          <p:nvPr/>
        </p:nvPicPr>
        <p:blipFill rotWithShape="1">
          <a:blip r:embed="rId3">
            <a:alphaModFix/>
          </a:blip>
          <a:srcRect/>
          <a:stretch/>
        </p:blipFill>
        <p:spPr>
          <a:xfrm>
            <a:off x="1089834" y="1056043"/>
            <a:ext cx="1009814" cy="1171184"/>
          </a:xfrm>
          <a:prstGeom prst="rect">
            <a:avLst/>
          </a:prstGeom>
          <a:noFill/>
          <a:ln>
            <a:noFill/>
          </a:ln>
        </p:spPr>
      </p:pic>
      <p:pic>
        <p:nvPicPr>
          <p:cNvPr id="158" name="Google Shape;158;p21"/>
          <p:cNvPicPr preferRelativeResize="0"/>
          <p:nvPr/>
        </p:nvPicPr>
        <p:blipFill rotWithShape="1">
          <a:blip r:embed="rId4">
            <a:alphaModFix/>
          </a:blip>
          <a:srcRect/>
          <a:stretch/>
        </p:blipFill>
        <p:spPr>
          <a:xfrm>
            <a:off x="3033657" y="1056043"/>
            <a:ext cx="1146627" cy="1171184"/>
          </a:xfrm>
          <a:prstGeom prst="rect">
            <a:avLst/>
          </a:prstGeom>
          <a:noFill/>
          <a:ln>
            <a:noFill/>
          </a:ln>
        </p:spPr>
      </p:pic>
      <p:pic>
        <p:nvPicPr>
          <p:cNvPr id="159" name="Google Shape;159;p21" descr="Immagine che contiene testo, cielo notturno&#10;&#10;Descrizione generata automaticamente"/>
          <p:cNvPicPr preferRelativeResize="0"/>
          <p:nvPr/>
        </p:nvPicPr>
        <p:blipFill rotWithShape="1">
          <a:blip r:embed="rId5">
            <a:alphaModFix/>
          </a:blip>
          <a:srcRect/>
          <a:stretch/>
        </p:blipFill>
        <p:spPr>
          <a:xfrm>
            <a:off x="5613097" y="1049283"/>
            <a:ext cx="965804" cy="1171184"/>
          </a:xfrm>
          <a:prstGeom prst="rect">
            <a:avLst/>
          </a:prstGeom>
          <a:noFill/>
          <a:ln>
            <a:noFill/>
          </a:ln>
        </p:spPr>
      </p:pic>
      <p:pic>
        <p:nvPicPr>
          <p:cNvPr id="160" name="Google Shape;160;p21" descr="Immagine che contiene elettronico, altoparlante&#10;&#10;Descrizione generata automaticamente"/>
          <p:cNvPicPr preferRelativeResize="0"/>
          <p:nvPr/>
        </p:nvPicPr>
        <p:blipFill rotWithShape="1">
          <a:blip r:embed="rId6">
            <a:alphaModFix/>
          </a:blip>
          <a:srcRect/>
          <a:stretch/>
        </p:blipFill>
        <p:spPr>
          <a:xfrm>
            <a:off x="7885523" y="1012568"/>
            <a:ext cx="969930" cy="1171184"/>
          </a:xfrm>
          <a:prstGeom prst="rect">
            <a:avLst/>
          </a:prstGeom>
          <a:noFill/>
          <a:ln>
            <a:noFill/>
          </a:ln>
        </p:spPr>
      </p:pic>
      <p:pic>
        <p:nvPicPr>
          <p:cNvPr id="161" name="Google Shape;161;p21"/>
          <p:cNvPicPr preferRelativeResize="0"/>
          <p:nvPr/>
        </p:nvPicPr>
        <p:blipFill rotWithShape="1">
          <a:blip r:embed="rId7">
            <a:alphaModFix/>
          </a:blip>
          <a:srcRect/>
          <a:stretch/>
        </p:blipFill>
        <p:spPr>
          <a:xfrm>
            <a:off x="10147621" y="1012568"/>
            <a:ext cx="847930" cy="1171184"/>
          </a:xfrm>
          <a:prstGeom prst="rect">
            <a:avLst/>
          </a:prstGeom>
          <a:noFill/>
          <a:ln>
            <a:noFill/>
          </a:ln>
        </p:spPr>
      </p:pic>
      <p:pic>
        <p:nvPicPr>
          <p:cNvPr id="162" name="Google Shape;162;p21"/>
          <p:cNvPicPr preferRelativeResize="0"/>
          <p:nvPr/>
        </p:nvPicPr>
        <p:blipFill rotWithShape="1">
          <a:blip r:embed="rId8">
            <a:alphaModFix/>
          </a:blip>
          <a:srcRect/>
          <a:stretch/>
        </p:blipFill>
        <p:spPr>
          <a:xfrm>
            <a:off x="1070926" y="2966674"/>
            <a:ext cx="1171184" cy="1171184"/>
          </a:xfrm>
          <a:prstGeom prst="rect">
            <a:avLst/>
          </a:prstGeom>
          <a:noFill/>
          <a:ln>
            <a:noFill/>
          </a:ln>
        </p:spPr>
      </p:pic>
      <p:pic>
        <p:nvPicPr>
          <p:cNvPr id="163" name="Google Shape;163;p21"/>
          <p:cNvPicPr preferRelativeResize="0"/>
          <p:nvPr/>
        </p:nvPicPr>
        <p:blipFill rotWithShape="1">
          <a:blip r:embed="rId9">
            <a:alphaModFix/>
          </a:blip>
          <a:srcRect/>
          <a:stretch/>
        </p:blipFill>
        <p:spPr>
          <a:xfrm>
            <a:off x="3305434" y="2897837"/>
            <a:ext cx="732997" cy="1171184"/>
          </a:xfrm>
          <a:prstGeom prst="rect">
            <a:avLst/>
          </a:prstGeom>
          <a:noFill/>
          <a:ln>
            <a:noFill/>
          </a:ln>
        </p:spPr>
      </p:pic>
      <p:pic>
        <p:nvPicPr>
          <p:cNvPr id="164" name="Google Shape;164;p21"/>
          <p:cNvPicPr preferRelativeResize="0"/>
          <p:nvPr/>
        </p:nvPicPr>
        <p:blipFill rotWithShape="1">
          <a:blip r:embed="rId10">
            <a:alphaModFix/>
          </a:blip>
          <a:srcRect/>
          <a:stretch/>
        </p:blipFill>
        <p:spPr>
          <a:xfrm>
            <a:off x="5582146" y="2870113"/>
            <a:ext cx="896712" cy="1171184"/>
          </a:xfrm>
          <a:prstGeom prst="rect">
            <a:avLst/>
          </a:prstGeom>
          <a:noFill/>
          <a:ln>
            <a:noFill/>
          </a:ln>
        </p:spPr>
      </p:pic>
      <p:pic>
        <p:nvPicPr>
          <p:cNvPr id="165" name="Google Shape;165;p21" descr="Immagine che contiene silhouette, cielo notturno&#10;&#10;Descrizione generata automaticamente"/>
          <p:cNvPicPr preferRelativeResize="0"/>
          <p:nvPr/>
        </p:nvPicPr>
        <p:blipFill rotWithShape="1">
          <a:blip r:embed="rId11">
            <a:alphaModFix/>
          </a:blip>
          <a:srcRect/>
          <a:stretch/>
        </p:blipFill>
        <p:spPr>
          <a:xfrm>
            <a:off x="10044310" y="2931392"/>
            <a:ext cx="1054552" cy="1171184"/>
          </a:xfrm>
          <a:prstGeom prst="rect">
            <a:avLst/>
          </a:prstGeom>
          <a:noFill/>
          <a:ln>
            <a:noFill/>
          </a:ln>
        </p:spPr>
      </p:pic>
      <p:pic>
        <p:nvPicPr>
          <p:cNvPr id="166" name="Google Shape;166;p21"/>
          <p:cNvPicPr preferRelativeResize="0"/>
          <p:nvPr/>
        </p:nvPicPr>
        <p:blipFill rotWithShape="1">
          <a:blip r:embed="rId12">
            <a:alphaModFix/>
          </a:blip>
          <a:srcRect/>
          <a:stretch/>
        </p:blipFill>
        <p:spPr>
          <a:xfrm>
            <a:off x="3065755" y="4739631"/>
            <a:ext cx="1312602" cy="1171184"/>
          </a:xfrm>
          <a:prstGeom prst="rect">
            <a:avLst/>
          </a:prstGeom>
          <a:noFill/>
          <a:ln>
            <a:noFill/>
          </a:ln>
        </p:spPr>
      </p:pic>
      <p:pic>
        <p:nvPicPr>
          <p:cNvPr id="167" name="Google Shape;167;p21"/>
          <p:cNvPicPr preferRelativeResize="0"/>
          <p:nvPr/>
        </p:nvPicPr>
        <p:blipFill rotWithShape="1">
          <a:blip r:embed="rId13">
            <a:alphaModFix/>
          </a:blip>
          <a:srcRect/>
          <a:stretch/>
        </p:blipFill>
        <p:spPr>
          <a:xfrm>
            <a:off x="5420089" y="4819034"/>
            <a:ext cx="1220826" cy="1171184"/>
          </a:xfrm>
          <a:prstGeom prst="rect">
            <a:avLst/>
          </a:prstGeom>
          <a:noFill/>
          <a:ln>
            <a:noFill/>
          </a:ln>
        </p:spPr>
      </p:pic>
      <p:pic>
        <p:nvPicPr>
          <p:cNvPr id="168" name="Google Shape;168;p21"/>
          <p:cNvPicPr preferRelativeResize="0"/>
          <p:nvPr/>
        </p:nvPicPr>
        <p:blipFill rotWithShape="1">
          <a:blip r:embed="rId14">
            <a:alphaModFix/>
          </a:blip>
          <a:srcRect/>
          <a:stretch/>
        </p:blipFill>
        <p:spPr>
          <a:xfrm>
            <a:off x="7886252" y="4631401"/>
            <a:ext cx="1001671" cy="11711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subtitle" type="title">
  <p:cSld name="TITLE">
    <p:bg>
      <p:bgPr>
        <a:solidFill>
          <a:schemeClr val="dk1"/>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lt1"/>
              </a:buClr>
              <a:buSzPts val="8000"/>
              <a:buFont typeface="Arial Narrow"/>
              <a:buNone/>
              <a:defRPr sz="8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9" name="Google Shape;19;p3"/>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lvl1pPr marR="0" lvl="0" algn="ctr" rtl="0">
              <a:lnSpc>
                <a:spcPct val="90000"/>
              </a:lnSpc>
              <a:spcBef>
                <a:spcPts val="10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pPr rtl="0"/>
            <a:endParaRPr/>
          </a:p>
        </p:txBody>
      </p:sp>
      <p:sp>
        <p:nvSpPr>
          <p:cNvPr id="20" name="Google Shape;20;p3"/>
          <p:cNvSpPr/>
          <p:nvPr/>
        </p:nvSpPr>
        <p:spPr>
          <a:xfrm>
            <a:off x="5968240" y="6412570"/>
            <a:ext cx="255520" cy="255520"/>
          </a:xfrm>
          <a:prstGeom prst="ellipse">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
        <p:nvSpPr>
          <p:cNvPr id="21" name="Google Shape;21;p3"/>
          <p:cNvSpPr/>
          <p:nvPr/>
        </p:nvSpPr>
        <p:spPr>
          <a:xfrm>
            <a:off x="0" y="3759200"/>
            <a:ext cx="215900" cy="30988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3"/>
          <p:cNvSpPr/>
          <p:nvPr/>
        </p:nvSpPr>
        <p:spPr>
          <a:xfrm>
            <a:off x="11976100" y="0"/>
            <a:ext cx="215900" cy="1079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3"/>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sz="1000" b="0" i="0" u="none" strike="noStrike" cap="none">
                <a:solidFill>
                  <a:schemeClr val="lt2"/>
                </a:solidFill>
                <a:latin typeface="Arial"/>
                <a:ea typeface="Arial"/>
                <a:cs typeface="Arial"/>
                <a:sym typeface="Arial"/>
              </a:defRPr>
            </a:lvl1pPr>
            <a:lvl2pPr marL="0" lvl="1" indent="0" algn="ctr">
              <a:spcBef>
                <a:spcPts val="0"/>
              </a:spcBef>
              <a:buNone/>
              <a:defRPr sz="1000" b="0" i="0" u="none" strike="noStrike" cap="none">
                <a:solidFill>
                  <a:schemeClr val="lt2"/>
                </a:solidFill>
                <a:latin typeface="Arial"/>
                <a:ea typeface="Arial"/>
                <a:cs typeface="Arial"/>
                <a:sym typeface="Arial"/>
              </a:defRPr>
            </a:lvl2pPr>
            <a:lvl3pPr marL="0" lvl="2" indent="0" algn="ctr">
              <a:spcBef>
                <a:spcPts val="0"/>
              </a:spcBef>
              <a:buNone/>
              <a:defRPr sz="1000" b="0" i="0" u="none" strike="noStrike" cap="none">
                <a:solidFill>
                  <a:schemeClr val="lt2"/>
                </a:solidFill>
                <a:latin typeface="Arial"/>
                <a:ea typeface="Arial"/>
                <a:cs typeface="Arial"/>
                <a:sym typeface="Arial"/>
              </a:defRPr>
            </a:lvl3pPr>
            <a:lvl4pPr marL="0" lvl="3" indent="0" algn="ctr">
              <a:spcBef>
                <a:spcPts val="0"/>
              </a:spcBef>
              <a:buNone/>
              <a:defRPr sz="1000" b="0" i="0" u="none" strike="noStrike" cap="none">
                <a:solidFill>
                  <a:schemeClr val="lt2"/>
                </a:solidFill>
                <a:latin typeface="Arial"/>
                <a:ea typeface="Arial"/>
                <a:cs typeface="Arial"/>
                <a:sym typeface="Arial"/>
              </a:defRPr>
            </a:lvl4pPr>
            <a:lvl5pPr marL="0" lvl="4" indent="0" algn="ctr">
              <a:spcBef>
                <a:spcPts val="0"/>
              </a:spcBef>
              <a:buNone/>
              <a:defRPr sz="1000" b="0" i="0" u="none" strike="noStrike" cap="none">
                <a:solidFill>
                  <a:schemeClr val="lt2"/>
                </a:solidFill>
                <a:latin typeface="Arial"/>
                <a:ea typeface="Arial"/>
                <a:cs typeface="Arial"/>
                <a:sym typeface="Arial"/>
              </a:defRPr>
            </a:lvl5pPr>
            <a:lvl6pPr marL="0" lvl="5" indent="0" algn="ctr">
              <a:spcBef>
                <a:spcPts val="0"/>
              </a:spcBef>
              <a:buNone/>
              <a:defRPr sz="1000" b="0" i="0" u="none" strike="noStrike" cap="none">
                <a:solidFill>
                  <a:schemeClr val="lt2"/>
                </a:solidFill>
                <a:latin typeface="Arial"/>
                <a:ea typeface="Arial"/>
                <a:cs typeface="Arial"/>
                <a:sym typeface="Arial"/>
              </a:defRPr>
            </a:lvl6pPr>
            <a:lvl7pPr marL="0" lvl="6" indent="0" algn="ctr">
              <a:spcBef>
                <a:spcPts val="0"/>
              </a:spcBef>
              <a:buNone/>
              <a:defRPr sz="1000" b="0" i="0" u="none" strike="noStrike" cap="none">
                <a:solidFill>
                  <a:schemeClr val="lt2"/>
                </a:solidFill>
                <a:latin typeface="Arial"/>
                <a:ea typeface="Arial"/>
                <a:cs typeface="Arial"/>
                <a:sym typeface="Arial"/>
              </a:defRPr>
            </a:lvl7pPr>
            <a:lvl8pPr marL="0" lvl="7" indent="0" algn="ctr">
              <a:spcBef>
                <a:spcPts val="0"/>
              </a:spcBef>
              <a:buNone/>
              <a:defRPr sz="1000" b="0" i="0" u="none" strike="noStrike" cap="none">
                <a:solidFill>
                  <a:schemeClr val="lt2"/>
                </a:solidFill>
                <a:latin typeface="Arial"/>
                <a:ea typeface="Arial"/>
                <a:cs typeface="Arial"/>
                <a:sym typeface="Arial"/>
              </a:defRPr>
            </a:lvl8pPr>
            <a:lvl9pPr marL="0" lvl="8" indent="0" algn="ctr">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rgbClr val="09164D"/>
              </a:buClr>
              <a:buSzPts val="4400"/>
              <a:buFont typeface="Arial Narrow"/>
              <a:buNone/>
              <a:defRPr sz="4400" b="1" i="0" u="none" strike="noStrike" cap="none">
                <a:solidFill>
                  <a:srgbClr val="09164D"/>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71" name="Google Shape;171;p22"/>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72" name="Google Shape;172;p22"/>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solidFill>
                  <a:srgbClr val="000000"/>
                </a:solidFill>
              </a:defRPr>
            </a:lvl1pPr>
            <a:lvl2pPr marL="0" lvl="1" indent="0" algn="ctr">
              <a:spcBef>
                <a:spcPts val="0"/>
              </a:spcBef>
              <a:buNone/>
              <a:defRPr>
                <a:solidFill>
                  <a:srgbClr val="000000"/>
                </a:solidFill>
              </a:defRPr>
            </a:lvl2pPr>
            <a:lvl3pPr marL="0" lvl="2" indent="0" algn="ctr">
              <a:spcBef>
                <a:spcPts val="0"/>
              </a:spcBef>
              <a:buNone/>
              <a:defRPr>
                <a:solidFill>
                  <a:srgbClr val="000000"/>
                </a:solidFill>
              </a:defRPr>
            </a:lvl3pPr>
            <a:lvl4pPr marL="0" lvl="3" indent="0" algn="ctr">
              <a:spcBef>
                <a:spcPts val="0"/>
              </a:spcBef>
              <a:buNone/>
              <a:defRPr>
                <a:solidFill>
                  <a:srgbClr val="000000"/>
                </a:solidFill>
              </a:defRPr>
            </a:lvl4pPr>
            <a:lvl5pPr marL="0" lvl="4" indent="0" algn="ctr">
              <a:spcBef>
                <a:spcPts val="0"/>
              </a:spcBef>
              <a:buNone/>
              <a:defRPr>
                <a:solidFill>
                  <a:srgbClr val="000000"/>
                </a:solidFill>
              </a:defRPr>
            </a:lvl5pPr>
            <a:lvl6pPr marL="0" lvl="5" indent="0" algn="ctr">
              <a:spcBef>
                <a:spcPts val="0"/>
              </a:spcBef>
              <a:buNone/>
              <a:defRPr>
                <a:solidFill>
                  <a:srgbClr val="000000"/>
                </a:solidFill>
              </a:defRPr>
            </a:lvl6pPr>
            <a:lvl7pPr marL="0" lvl="6" indent="0" algn="ctr">
              <a:spcBef>
                <a:spcPts val="0"/>
              </a:spcBef>
              <a:buNone/>
              <a:defRPr>
                <a:solidFill>
                  <a:srgbClr val="000000"/>
                </a:solidFill>
              </a:defRPr>
            </a:lvl7pPr>
            <a:lvl8pPr marL="0" lvl="7" indent="0" algn="ctr">
              <a:spcBef>
                <a:spcPts val="0"/>
              </a:spcBef>
              <a:buNone/>
              <a:defRPr>
                <a:solidFill>
                  <a:srgbClr val="000000"/>
                </a:solidFill>
              </a:defRPr>
            </a:lvl8pPr>
            <a:lvl9pPr marL="0" lvl="8" indent="0" algn="ctr">
              <a:spcBef>
                <a:spcPts val="0"/>
              </a:spcBef>
              <a:buNone/>
              <a:defRPr>
                <a:solidFill>
                  <a:srgbClr val="000000"/>
                </a:solidFill>
              </a:defRPr>
            </a:lvl9pPr>
          </a:lstStyle>
          <a:p>
            <a:pPr marL="0" lvl="0" indent="0" algn="ctr" rtl="0">
              <a:spcBef>
                <a:spcPts val="0"/>
              </a:spcBef>
              <a:spcAft>
                <a:spcPts val="0"/>
              </a:spcAft>
              <a:buNone/>
            </a:pPr>
            <a:fld id="{00000000-1234-1234-1234-123412341234}" type="slidenum">
              <a:rPr lang="en-US"/>
              <a:t>‹Nº›</a:t>
            </a:fld>
            <a:endParaRPr/>
          </a:p>
        </p:txBody>
      </p:sp>
      <p:sp>
        <p:nvSpPr>
          <p:cNvPr id="173" name="Google Shape;173;p22"/>
          <p:cNvSpPr/>
          <p:nvPr/>
        </p:nvSpPr>
        <p:spPr>
          <a:xfrm>
            <a:off x="0" y="1412875"/>
            <a:ext cx="12192000" cy="0"/>
          </a:xfrm>
          <a:prstGeom prst="rect">
            <a:avLst/>
          </a:prstGeom>
          <a:solidFill>
            <a:srgbClr val="3366FF"/>
          </a:solidFill>
          <a:ln>
            <a:noFill/>
          </a:ln>
        </p:spPr>
        <p:txBody>
          <a:bodyPr spcFirstLastPara="1" wrap="square" lIns="94000" tIns="47000" rIns="94000" bIns="47000" rtlCol="0" anchor="ctr" anchorCtr="0">
            <a:noAutofit/>
          </a:bodyPr>
          <a:lstStyle/>
          <a:p>
            <a:pPr marL="0" marR="0" lvl="0" indent="0" algn="ctr" rtl="0">
              <a:spcBef>
                <a:spcPts val="0"/>
              </a:spcBef>
              <a:spcAft>
                <a:spcPts val="0"/>
              </a:spcAft>
              <a:buNone/>
            </a:pPr>
            <a:endParaRPr sz="1904" b="0">
              <a:solidFill>
                <a:srgbClr val="FFFFFF"/>
              </a:solidFill>
              <a:latin typeface="Calibri"/>
              <a:ea typeface="Calibri"/>
              <a:cs typeface="Calibri"/>
              <a:sym typeface="Calibri"/>
            </a:endParaRPr>
          </a:p>
        </p:txBody>
      </p:sp>
      <p:sp>
        <p:nvSpPr>
          <p:cNvPr id="174" name="Google Shape;174;p22"/>
          <p:cNvSpPr/>
          <p:nvPr/>
        </p:nvSpPr>
        <p:spPr>
          <a:xfrm>
            <a:off x="0" y="1412875"/>
            <a:ext cx="12192000" cy="0"/>
          </a:xfrm>
          <a:prstGeom prst="rect">
            <a:avLst/>
          </a:prstGeom>
          <a:solidFill>
            <a:srgbClr val="3366FF"/>
          </a:solidFill>
          <a:ln>
            <a:noFill/>
          </a:ln>
        </p:spPr>
        <p:txBody>
          <a:bodyPr spcFirstLastPara="1" wrap="square" lIns="94000" tIns="47000" rIns="94000" bIns="47000" rtlCol="0" anchor="ctr" anchorCtr="0">
            <a:noAutofit/>
          </a:bodyPr>
          <a:lstStyle/>
          <a:p>
            <a:pPr marL="0" marR="0" lvl="0" indent="0" algn="ctr" rtl="0">
              <a:spcBef>
                <a:spcPts val="0"/>
              </a:spcBef>
              <a:spcAft>
                <a:spcPts val="0"/>
              </a:spcAft>
              <a:buNone/>
            </a:pPr>
            <a:endParaRPr sz="1904" b="0">
              <a:solidFill>
                <a:srgbClr val="FFFFF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white">
  <p:cSld name="Title slide white">
    <p:spTree>
      <p:nvGrpSpPr>
        <p:cNvPr id="1" name="Shape 175"/>
        <p:cNvGrpSpPr/>
        <p:nvPr/>
      </p:nvGrpSpPr>
      <p:grpSpPr>
        <a:xfrm>
          <a:off x="0" y="0"/>
          <a:ext cx="0" cy="0"/>
          <a:chOff x="0" y="0"/>
          <a:chExt cx="0" cy="0"/>
        </a:xfrm>
      </p:grpSpPr>
      <p:sp>
        <p:nvSpPr>
          <p:cNvPr id="176" name="Google Shape;176;p23"/>
          <p:cNvSpPr>
            <a:spLocks noGrp="1"/>
          </p:cNvSpPr>
          <p:nvPr>
            <p:ph type="pic" idx="2"/>
          </p:nvPr>
        </p:nvSpPr>
        <p:spPr>
          <a:xfrm>
            <a:off x="0" y="1"/>
            <a:ext cx="12192000" cy="6858000"/>
          </a:xfrm>
          <a:prstGeom prst="rect">
            <a:avLst/>
          </a:prstGeom>
          <a:solidFill>
            <a:schemeClr val="lt1"/>
          </a:solidFill>
          <a:ln>
            <a:noFill/>
          </a:ln>
        </p:spPr>
      </p:sp>
      <p:sp>
        <p:nvSpPr>
          <p:cNvPr id="177" name="Google Shape;177;p23"/>
          <p:cNvSpPr txBox="1">
            <a:spLocks noGrp="1"/>
          </p:cNvSpPr>
          <p:nvPr>
            <p:ph type="ctrTitle"/>
          </p:nvPr>
        </p:nvSpPr>
        <p:spPr>
          <a:xfrm>
            <a:off x="0" y="485184"/>
            <a:ext cx="7344000" cy="1119158"/>
          </a:xfrm>
          <a:prstGeom prst="rect">
            <a:avLst/>
          </a:prstGeom>
          <a:noFill/>
          <a:ln>
            <a:noFill/>
          </a:ln>
        </p:spPr>
        <p:txBody>
          <a:bodyPr spcFirstLastPara="1" wrap="square" lIns="360000" tIns="72000" rIns="450000" bIns="180000" rtlCol="0" anchor="t" anchorCtr="0">
            <a:noAutofit/>
          </a:bodyPr>
          <a:lstStyle>
            <a:lvl1pPr marR="0" lvl="0" algn="l" rtl="0">
              <a:lnSpc>
                <a:spcPct val="85000"/>
              </a:lnSpc>
              <a:spcBef>
                <a:spcPts val="0"/>
              </a:spcBef>
              <a:spcAft>
                <a:spcPts val="0"/>
              </a:spcAft>
              <a:buClr>
                <a:srgbClr val="0092CC"/>
              </a:buClr>
              <a:buSzPts val="4200"/>
              <a:buFont typeface="Calibri"/>
              <a:buNone/>
              <a:defRPr sz="4200" b="1" i="0" u="none" strike="noStrike" cap="none">
                <a:solidFill>
                  <a:srgbClr val="0092C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78" name="Google Shape;178;p23"/>
          <p:cNvSpPr txBox="1">
            <a:spLocks noGrp="1"/>
          </p:cNvSpPr>
          <p:nvPr>
            <p:ph type="body" idx="1"/>
          </p:nvPr>
        </p:nvSpPr>
        <p:spPr>
          <a:xfrm>
            <a:off x="480001" y="6507006"/>
            <a:ext cx="5971600" cy="247650"/>
          </a:xfrm>
          <a:prstGeom prst="rect">
            <a:avLst/>
          </a:prstGeom>
          <a:noFill/>
          <a:ln>
            <a:noFill/>
          </a:ln>
        </p:spPr>
        <p:txBody>
          <a:bodyPr spcFirstLastPara="1" wrap="square" lIns="0" tIns="45700" rIns="91425" bIns="45700" rtlCol="0" anchor="ctr" anchorCtr="0">
            <a:noAutofit/>
          </a:bodyPr>
          <a:lstStyle>
            <a:lvl1pPr marL="457200" marR="0" lvl="0" indent="-292100" algn="l" rtl="0">
              <a:lnSpc>
                <a:spcPct val="90000"/>
              </a:lnSpc>
              <a:spcBef>
                <a:spcPts val="10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79" name="Google Shape;179;p23"/>
          <p:cNvSpPr txBox="1">
            <a:spLocks noGrp="1"/>
          </p:cNvSpPr>
          <p:nvPr>
            <p:ph type="body" idx="3"/>
          </p:nvPr>
        </p:nvSpPr>
        <p:spPr>
          <a:xfrm>
            <a:off x="9495914" y="6476048"/>
            <a:ext cx="2195259" cy="247650"/>
          </a:xfrm>
          <a:prstGeom prst="rect">
            <a:avLst/>
          </a:prstGeom>
          <a:noFill/>
          <a:ln>
            <a:noFill/>
          </a:ln>
        </p:spPr>
        <p:txBody>
          <a:bodyPr spcFirstLastPara="1" wrap="square" lIns="91425" tIns="45700" rIns="0" bIns="45700" rtlCol="0" anchor="ctr" anchorCtr="0">
            <a:noAutofit/>
          </a:bodyPr>
          <a:lstStyle>
            <a:lvl1pPr marL="457200" marR="0" lvl="0" indent="-330200" algn="ctr" rtl="0">
              <a:lnSpc>
                <a:spcPct val="90000"/>
              </a:lnSpc>
              <a:spcBef>
                <a:spcPts val="1000"/>
              </a:spcBef>
              <a:spcAft>
                <a:spcPts val="0"/>
              </a:spcAft>
              <a:buClr>
                <a:schemeClr val="dk2"/>
              </a:buClr>
              <a:buSzPts val="1600"/>
              <a:buFont typeface="Arial"/>
              <a:buChar char="•"/>
              <a:defRPr sz="1600" b="1"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80" name="Google Shape;180;p23"/>
          <p:cNvSpPr txBox="1">
            <a:spLocks noGrp="1"/>
          </p:cNvSpPr>
          <p:nvPr>
            <p:ph type="subTitle" idx="4"/>
          </p:nvPr>
        </p:nvSpPr>
        <p:spPr>
          <a:xfrm>
            <a:off x="3" y="4482003"/>
            <a:ext cx="12191999" cy="1656000"/>
          </a:xfrm>
          <a:prstGeom prst="rect">
            <a:avLst/>
          </a:prstGeom>
          <a:solidFill>
            <a:schemeClr val="dk2"/>
          </a:solidFill>
          <a:ln>
            <a:noFill/>
          </a:ln>
        </p:spPr>
        <p:txBody>
          <a:bodyPr spcFirstLastPara="1" wrap="square" lIns="360000" tIns="360000" rIns="360000" bIns="828000" rtlCol="0" anchor="b" anchorCtr="0">
            <a:noAutofit/>
          </a:bodyPr>
          <a:lstStyle>
            <a:lvl1pPr marR="0" lvl="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rtl="0"/>
            <a:endParaRPr/>
          </a:p>
        </p:txBody>
      </p:sp>
      <p:sp>
        <p:nvSpPr>
          <p:cNvPr id="181" name="Google Shape;181;p23"/>
          <p:cNvSpPr txBox="1">
            <a:spLocks noGrp="1"/>
          </p:cNvSpPr>
          <p:nvPr>
            <p:ph type="body" idx="5"/>
          </p:nvPr>
        </p:nvSpPr>
        <p:spPr>
          <a:xfrm>
            <a:off x="480000" y="5440856"/>
            <a:ext cx="11211172" cy="288000"/>
          </a:xfrm>
          <a:prstGeom prst="rect">
            <a:avLst/>
          </a:prstGeom>
          <a:noFill/>
          <a:ln>
            <a:noFill/>
          </a:ln>
        </p:spPr>
        <p:txBody>
          <a:bodyPr spcFirstLastPara="1" wrap="square" lIns="0" tIns="45700" rIns="90000" bIns="45700" rtlCol="0" anchor="t" anchorCtr="0">
            <a:noAutofit/>
          </a:bodyPr>
          <a:lstStyle>
            <a:lvl1pPr marL="457200" marR="0" lvl="0"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pic>
        <p:nvPicPr>
          <p:cNvPr id="182" name="Google Shape;182;p23"/>
          <p:cNvPicPr preferRelativeResize="0">
            <a:picLocks noGrp="1"/>
          </p:cNvPicPr>
          <p:nvPr>
            <p:ph type="pic" idx="6"/>
          </p:nvPr>
        </p:nvPicPr>
        <p:blipFill/>
        <p:spPr>
          <a:xfrm>
            <a:off x="7460679" y="485186"/>
            <a:ext cx="4230495" cy="1112400"/>
          </a:xfrm>
          <a:prstGeom prst="rect">
            <a:avLst/>
          </a:prstGeom>
          <a:blipFill rotWithShape="1">
            <a:blip r:embed="rId2">
              <a:alphaModFix/>
            </a:blip>
            <a:stretch>
              <a:fillRect/>
            </a:stretch>
          </a:blip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white">
  <p:cSld name="Comparison white">
    <p:spTree>
      <p:nvGrpSpPr>
        <p:cNvPr id="1" name="Shape 183"/>
        <p:cNvGrpSpPr/>
        <p:nvPr/>
      </p:nvGrpSpPr>
      <p:grpSpPr>
        <a:xfrm>
          <a:off x="0" y="0"/>
          <a:ext cx="0" cy="0"/>
          <a:chOff x="0" y="0"/>
          <a:chExt cx="0" cy="0"/>
        </a:xfrm>
      </p:grpSpPr>
      <p:sp>
        <p:nvSpPr>
          <p:cNvPr id="184" name="Google Shape;184;p24"/>
          <p:cNvSpPr txBox="1">
            <a:spLocks noGrp="1"/>
          </p:cNvSpPr>
          <p:nvPr>
            <p:ph type="body" idx="1"/>
          </p:nvPr>
        </p:nvSpPr>
        <p:spPr>
          <a:xfrm>
            <a:off x="479999" y="1800002"/>
            <a:ext cx="5472000" cy="4237200"/>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85" name="Google Shape;185;p24"/>
          <p:cNvSpPr txBox="1">
            <a:spLocks noGrp="1"/>
          </p:cNvSpPr>
          <p:nvPr>
            <p:ph type="body" idx="2"/>
          </p:nvPr>
        </p:nvSpPr>
        <p:spPr>
          <a:xfrm>
            <a:off x="6234364" y="1800002"/>
            <a:ext cx="5472000" cy="4237200"/>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86" name="Google Shape;186;p24"/>
          <p:cNvSpPr txBox="1">
            <a:spLocks noGrp="1"/>
          </p:cNvSpPr>
          <p:nvPr>
            <p:ph type="body" idx="3"/>
          </p:nvPr>
        </p:nvSpPr>
        <p:spPr>
          <a:xfrm>
            <a:off x="480486" y="1188004"/>
            <a:ext cx="8160000" cy="288925"/>
          </a:xfrm>
          <a:prstGeom prst="rect">
            <a:avLst/>
          </a:prstGeom>
          <a:noFill/>
          <a:ln>
            <a:noFill/>
          </a:ln>
        </p:spPr>
        <p:txBody>
          <a:bodyPr spcFirstLastPara="1" wrap="square" lIns="18000" tIns="45700" rIns="91425" bIns="45700" rtlCol="0" anchor="ctr"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87" name="Google Shape;187;p24"/>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dk1"/>
              </a:buClr>
              <a:buSzPts val="4400"/>
              <a:buFont typeface="Arial Narrow"/>
              <a:buNone/>
              <a:defRPr sz="4400" b="1"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Tree>
  </p:cSld>
  <p:clrMapOvr>
    <a:masterClrMapping/>
  </p:clrMapOvr>
  <p:extLst>
    <p:ext uri="{DCECCB84-F9BA-43D5-87BE-67443E8EF086}">
      <p15:sldGuideLst xmlns:p15="http://schemas.microsoft.com/office/powerpoint/2012/main">
        <p15:guide id="1" pos="362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left / Text right white">
  <p:cSld name="Image left / Text right white">
    <p:spTree>
      <p:nvGrpSpPr>
        <p:cNvPr id="1" name="Shape 188"/>
        <p:cNvGrpSpPr/>
        <p:nvPr/>
      </p:nvGrpSpPr>
      <p:grpSpPr>
        <a:xfrm>
          <a:off x="0" y="0"/>
          <a:ext cx="0" cy="0"/>
          <a:chOff x="0" y="0"/>
          <a:chExt cx="0" cy="0"/>
        </a:xfrm>
      </p:grpSpPr>
      <p:sp>
        <p:nvSpPr>
          <p:cNvPr id="189" name="Google Shape;189;p25"/>
          <p:cNvSpPr txBox="1">
            <a:spLocks noGrp="1"/>
          </p:cNvSpPr>
          <p:nvPr>
            <p:ph type="body" idx="1"/>
          </p:nvPr>
        </p:nvSpPr>
        <p:spPr>
          <a:xfrm>
            <a:off x="6234364" y="1800002"/>
            <a:ext cx="5472000" cy="4237200"/>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90" name="Google Shape;190;p25"/>
          <p:cNvSpPr>
            <a:spLocks noGrp="1"/>
          </p:cNvSpPr>
          <p:nvPr>
            <p:ph type="pic" idx="2"/>
          </p:nvPr>
        </p:nvSpPr>
        <p:spPr>
          <a:xfrm>
            <a:off x="479999" y="1800002"/>
            <a:ext cx="5472000" cy="4237200"/>
          </a:xfrm>
          <a:prstGeom prst="rect">
            <a:avLst/>
          </a:prstGeom>
          <a:solidFill>
            <a:srgbClr val="D8D8D8"/>
          </a:solidFill>
          <a:ln>
            <a:noFill/>
          </a:ln>
        </p:spPr>
      </p:sp>
      <p:sp>
        <p:nvSpPr>
          <p:cNvPr id="191" name="Google Shape;191;p25"/>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dk1"/>
              </a:buClr>
              <a:buSzPts val="4400"/>
              <a:buFont typeface="Arial Narrow"/>
              <a:buNone/>
              <a:defRPr sz="4400" b="1"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92" name="Google Shape;192;p25"/>
          <p:cNvSpPr txBox="1">
            <a:spLocks noGrp="1"/>
          </p:cNvSpPr>
          <p:nvPr>
            <p:ph type="body" idx="3"/>
          </p:nvPr>
        </p:nvSpPr>
        <p:spPr>
          <a:xfrm>
            <a:off x="480486" y="1188004"/>
            <a:ext cx="8160000" cy="288925"/>
          </a:xfrm>
          <a:prstGeom prst="rect">
            <a:avLst/>
          </a:prstGeom>
          <a:noFill/>
          <a:ln>
            <a:noFill/>
          </a:ln>
        </p:spPr>
        <p:txBody>
          <a:bodyPr spcFirstLastPara="1" wrap="square" lIns="18000" tIns="45700" rIns="91425" bIns="45700" rtlCol="0" anchor="ctr"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962908" y="4407379"/>
            <a:ext cx="10363924" cy="136209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dk1"/>
              </a:buClr>
              <a:buSzPts val="3628"/>
              <a:buFont typeface="Arial Narrow"/>
              <a:buNone/>
              <a:defRPr sz="3628" b="1"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95" name="Google Shape;195;p26"/>
          <p:cNvSpPr txBox="1">
            <a:spLocks noGrp="1"/>
          </p:cNvSpPr>
          <p:nvPr>
            <p:ph type="body" idx="1"/>
          </p:nvPr>
        </p:nvSpPr>
        <p:spPr>
          <a:xfrm>
            <a:off x="962908" y="2907057"/>
            <a:ext cx="10363924" cy="1500322"/>
          </a:xfrm>
          <a:prstGeom prst="rect">
            <a:avLst/>
          </a:prstGeom>
          <a:noFill/>
          <a:ln>
            <a:noFill/>
          </a:ln>
        </p:spPr>
        <p:txBody>
          <a:bodyPr spcFirstLastPara="1" wrap="square" lIns="91425" tIns="45700" rIns="91425" bIns="45700" rtlCol="0" anchor="b" anchorCtr="0">
            <a:noAutofit/>
          </a:bodyPr>
          <a:lstStyle>
            <a:lvl1pPr marL="457200" marR="0" lvl="0" indent="-228600" algn="l" rtl="0">
              <a:lnSpc>
                <a:spcPct val="90000"/>
              </a:lnSpc>
              <a:spcBef>
                <a:spcPts val="1000"/>
              </a:spcBef>
              <a:spcAft>
                <a:spcPts val="0"/>
              </a:spcAft>
              <a:buClr>
                <a:schemeClr val="dk1"/>
              </a:buClr>
              <a:buSzPts val="1814"/>
              <a:buFont typeface="Arial"/>
              <a:buNone/>
              <a:defRPr sz="1814"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632"/>
              <a:buFont typeface="Arial"/>
              <a:buNone/>
              <a:defRPr sz="1632"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51"/>
              <a:buFont typeface="Arial"/>
              <a:buNone/>
              <a:defRPr sz="1451"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270"/>
              <a:buFont typeface="Arial"/>
              <a:buNone/>
              <a:defRPr sz="127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270"/>
              <a:buFont typeface="Arial"/>
              <a:buNone/>
              <a:defRPr sz="127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270"/>
              <a:buFont typeface="Arial"/>
              <a:buNone/>
              <a:defRPr sz="127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270"/>
              <a:buFont typeface="Arial"/>
              <a:buNone/>
              <a:defRPr sz="127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270"/>
              <a:buFont typeface="Arial"/>
              <a:buNone/>
              <a:defRPr sz="127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270"/>
              <a:buFont typeface="Arial"/>
              <a:buNone/>
              <a:defRPr sz="127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paragraph + text">
  <p:cSld name="1_title paragraph + tex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28" name="Google Shape;28;p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29" name="Google Shape;29;p5"/>
          <p:cNvSpPr txBox="1">
            <a:spLocks noGrp="1"/>
          </p:cNvSpPr>
          <p:nvPr>
            <p:ph type="body" idx="1"/>
          </p:nvPr>
        </p:nvSpPr>
        <p:spPr>
          <a:xfrm>
            <a:off x="838199" y="1384300"/>
            <a:ext cx="10514013" cy="49734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30" name="Google Shape;30;p5"/>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5"/>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5"/>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Stories_title + text">
  <p:cSld name="1 Stories_title + text">
    <p:spTree>
      <p:nvGrpSpPr>
        <p:cNvPr id="1" name="Shape 33"/>
        <p:cNvGrpSpPr/>
        <p:nvPr/>
      </p:nvGrpSpPr>
      <p:grpSpPr>
        <a:xfrm>
          <a:off x="0" y="0"/>
          <a:ext cx="0" cy="0"/>
          <a:chOff x="0" y="0"/>
          <a:chExt cx="0" cy="0"/>
        </a:xfrm>
      </p:grpSpPr>
      <p:sp>
        <p:nvSpPr>
          <p:cNvPr id="34" name="Google Shape;34;p6"/>
          <p:cNvSpPr/>
          <p:nvPr/>
        </p:nvSpPr>
        <p:spPr>
          <a:xfrm>
            <a:off x="0" y="-1"/>
            <a:ext cx="5257800" cy="3764071"/>
          </a:xfrm>
          <a:prstGeom prst="rect">
            <a:avLst/>
          </a:prstGeom>
          <a:solidFill>
            <a:schemeClr val="dk2"/>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36" name="Google Shape;36;p6"/>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lt1"/>
              </a:buClr>
              <a:buSzPts val="4400"/>
              <a:buFont typeface="Arial Narrow"/>
              <a:buNone/>
              <a:defRPr sz="44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37" name="Google Shape;37;p6"/>
          <p:cNvSpPr txBox="1">
            <a:spLocks noGrp="1"/>
          </p:cNvSpPr>
          <p:nvPr>
            <p:ph type="body" idx="1"/>
          </p:nvPr>
        </p:nvSpPr>
        <p:spPr>
          <a:xfrm>
            <a:off x="839788" y="4038600"/>
            <a:ext cx="4418012" cy="21844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2"/>
              </a:buClr>
              <a:buSzPts val="2400"/>
              <a:buFont typeface="Arial"/>
              <a:buNone/>
              <a:defRPr sz="24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38" name="Google Shape;38;p6"/>
          <p:cNvSpPr txBox="1">
            <a:spLocks noGrp="1"/>
          </p:cNvSpPr>
          <p:nvPr>
            <p:ph type="body" idx="2"/>
          </p:nvPr>
        </p:nvSpPr>
        <p:spPr>
          <a:xfrm>
            <a:off x="5422899" y="495300"/>
            <a:ext cx="5929313" cy="57277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39" name="Google Shape;39;p6"/>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40" name="Google Shape;40;p6"/>
          <p:cNvSpPr/>
          <p:nvPr/>
        </p:nvSpPr>
        <p:spPr>
          <a:xfrm>
            <a:off x="0" y="3770945"/>
            <a:ext cx="215900" cy="3093929"/>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6"/>
          <p:cNvSpPr/>
          <p:nvPr/>
        </p:nvSpPr>
        <p:spPr>
          <a:xfrm>
            <a:off x="11976100" y="0"/>
            <a:ext cx="215900" cy="1079500"/>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6"/>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 text">
  <p:cSld name="image + text">
    <p:spTree>
      <p:nvGrpSpPr>
        <p:cNvPr id="1" name="Shape 43"/>
        <p:cNvGrpSpPr/>
        <p:nvPr/>
      </p:nvGrpSpPr>
      <p:grpSpPr>
        <a:xfrm>
          <a:off x="0" y="0"/>
          <a:ext cx="0" cy="0"/>
          <a:chOff x="0" y="0"/>
          <a:chExt cx="0" cy="0"/>
        </a:xfrm>
      </p:grpSpPr>
      <p:sp>
        <p:nvSpPr>
          <p:cNvPr id="44" name="Google Shape;44;p7"/>
          <p:cNvSpPr txBox="1">
            <a:spLocks noGrp="1"/>
          </p:cNvSpPr>
          <p:nvPr>
            <p:ph type="body" idx="1"/>
          </p:nvPr>
        </p:nvSpPr>
        <p:spPr>
          <a:xfrm>
            <a:off x="839788" y="584200"/>
            <a:ext cx="5076825" cy="5577285"/>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45" name="Google Shape;45;p7"/>
          <p:cNvSpPr/>
          <p:nvPr/>
        </p:nvSpPr>
        <p:spPr>
          <a:xfrm>
            <a:off x="6502400" y="3771900"/>
            <a:ext cx="5689600" cy="3086100"/>
          </a:xfrm>
          <a:prstGeom prst="rect">
            <a:avLst/>
          </a:prstGeom>
          <a:solidFill>
            <a:schemeClr val="dk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47" name="Google Shape;47;p7"/>
          <p:cNvSpPr>
            <a:spLocks noGrp="1"/>
          </p:cNvSpPr>
          <p:nvPr>
            <p:ph type="pic" idx="2"/>
          </p:nvPr>
        </p:nvSpPr>
        <p:spPr>
          <a:xfrm>
            <a:off x="6502400" y="0"/>
            <a:ext cx="4849812" cy="6161484"/>
          </a:xfrm>
          <a:prstGeom prst="rect">
            <a:avLst/>
          </a:prstGeom>
          <a:noFill/>
          <a:ln>
            <a:noFill/>
          </a:ln>
        </p:spPr>
      </p:sp>
      <p:sp>
        <p:nvSpPr>
          <p:cNvPr id="48" name="Google Shape;48;p7"/>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7"/>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7"/>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image + Title + text">
  <p:cSld name="1_image + Title + text">
    <p:spTree>
      <p:nvGrpSpPr>
        <p:cNvPr id="1" name="Shape 51"/>
        <p:cNvGrpSpPr/>
        <p:nvPr/>
      </p:nvGrpSpPr>
      <p:grpSpPr>
        <a:xfrm>
          <a:off x="0" y="0"/>
          <a:ext cx="0" cy="0"/>
          <a:chOff x="0" y="0"/>
          <a:chExt cx="0" cy="0"/>
        </a:xfrm>
      </p:grpSpPr>
      <p:sp>
        <p:nvSpPr>
          <p:cNvPr id="52" name="Google Shape;52;p8"/>
          <p:cNvSpPr txBox="1">
            <a:spLocks noGrp="1"/>
          </p:cNvSpPr>
          <p:nvPr>
            <p:ph type="body" idx="1"/>
          </p:nvPr>
        </p:nvSpPr>
        <p:spPr>
          <a:xfrm>
            <a:off x="839788" y="1400432"/>
            <a:ext cx="5076825" cy="4761053"/>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53" name="Google Shape;53;p8"/>
          <p:cNvSpPr/>
          <p:nvPr/>
        </p:nvSpPr>
        <p:spPr>
          <a:xfrm>
            <a:off x="6502400" y="3771900"/>
            <a:ext cx="5689600" cy="3086100"/>
          </a:xfrm>
          <a:prstGeom prst="rect">
            <a:avLst/>
          </a:prstGeom>
          <a:solidFill>
            <a:schemeClr val="dk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55" name="Google Shape;55;p8"/>
          <p:cNvSpPr>
            <a:spLocks noGrp="1"/>
          </p:cNvSpPr>
          <p:nvPr>
            <p:ph type="pic" idx="2"/>
          </p:nvPr>
        </p:nvSpPr>
        <p:spPr>
          <a:xfrm>
            <a:off x="6502400" y="1400432"/>
            <a:ext cx="4849812" cy="4761052"/>
          </a:xfrm>
          <a:prstGeom prst="rect">
            <a:avLst/>
          </a:prstGeom>
          <a:noFill/>
          <a:ln>
            <a:noFill/>
          </a:ln>
        </p:spPr>
      </p:sp>
      <p:sp>
        <p:nvSpPr>
          <p:cNvPr id="56" name="Google Shape;56;p8"/>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8"/>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8"/>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59" name="Google Shape;59;p8"/>
          <p:cNvSpPr txBox="1">
            <a:spLocks noGrp="1"/>
          </p:cNvSpPr>
          <p:nvPr>
            <p:ph type="body" idx="3"/>
          </p:nvPr>
        </p:nvSpPr>
        <p:spPr>
          <a:xfrm>
            <a:off x="839788" y="356992"/>
            <a:ext cx="10512425" cy="722508"/>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90000"/>
              </a:lnSpc>
              <a:spcBef>
                <a:spcPts val="1000"/>
              </a:spcBef>
              <a:spcAft>
                <a:spcPts val="0"/>
              </a:spcAft>
              <a:buClr>
                <a:schemeClr val="dk2"/>
              </a:buClr>
              <a:buSzPts val="4400"/>
              <a:buFont typeface="Arial"/>
              <a:buNone/>
              <a:defRPr sz="4400" b="1" i="0" u="none" strike="noStrike" cap="none">
                <a:solidFill>
                  <a:schemeClr val="dk2"/>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 box">
  <p:cSld name="text + box">
    <p:spTree>
      <p:nvGrpSpPr>
        <p:cNvPr id="1" name="Shape 60"/>
        <p:cNvGrpSpPr/>
        <p:nvPr/>
      </p:nvGrpSpPr>
      <p:grpSpPr>
        <a:xfrm>
          <a:off x="0" y="0"/>
          <a:ext cx="0" cy="0"/>
          <a:chOff x="0" y="0"/>
          <a:chExt cx="0" cy="0"/>
        </a:xfrm>
      </p:grpSpPr>
      <p:sp>
        <p:nvSpPr>
          <p:cNvPr id="61" name="Google Shape;61;p9"/>
          <p:cNvSpPr txBox="1">
            <a:spLocks noGrp="1"/>
          </p:cNvSpPr>
          <p:nvPr>
            <p:ph type="body" idx="1"/>
          </p:nvPr>
        </p:nvSpPr>
        <p:spPr>
          <a:xfrm>
            <a:off x="839788" y="584200"/>
            <a:ext cx="5076825" cy="3000739"/>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62" name="Google Shape;62;p9"/>
          <p:cNvSpPr/>
          <p:nvPr/>
        </p:nvSpPr>
        <p:spPr>
          <a:xfrm>
            <a:off x="219206" y="3757807"/>
            <a:ext cx="11972794" cy="3100193"/>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64" name="Google Shape;64;p9"/>
          <p:cNvSpPr txBox="1">
            <a:spLocks noGrp="1"/>
          </p:cNvSpPr>
          <p:nvPr>
            <p:ph type="body" idx="2"/>
          </p:nvPr>
        </p:nvSpPr>
        <p:spPr>
          <a:xfrm>
            <a:off x="839788" y="4381500"/>
            <a:ext cx="10507661" cy="18034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65" name="Google Shape;65;p9"/>
          <p:cNvSpPr txBox="1">
            <a:spLocks noGrp="1"/>
          </p:cNvSpPr>
          <p:nvPr>
            <p:ph type="title"/>
          </p:nvPr>
        </p:nvSpPr>
        <p:spPr>
          <a:xfrm>
            <a:off x="839788" y="4038600"/>
            <a:ext cx="10515600" cy="207791"/>
          </a:xfrm>
          <a:prstGeom prst="rect">
            <a:avLst/>
          </a:prstGeom>
          <a:solidFill>
            <a:schemeClr val="dk2"/>
          </a:solid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66" name="Google Shape;66;p9"/>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9"/>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9"/>
          <p:cNvSpPr txBox="1">
            <a:spLocks noGrp="1"/>
          </p:cNvSpPr>
          <p:nvPr>
            <p:ph type="body" idx="3"/>
          </p:nvPr>
        </p:nvSpPr>
        <p:spPr>
          <a:xfrm>
            <a:off x="6240463" y="584199"/>
            <a:ext cx="5106987" cy="300073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69" name="Google Shape;69;p9"/>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aragraph + text double coloumn">
  <p:cSld name="title paragraph + text double coloumn">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72" name="Google Shape;72;p1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73" name="Google Shape;73;p10"/>
          <p:cNvSpPr txBox="1">
            <a:spLocks noGrp="1"/>
          </p:cNvSpPr>
          <p:nvPr>
            <p:ph type="body" idx="1"/>
          </p:nvPr>
        </p:nvSpPr>
        <p:spPr>
          <a:xfrm>
            <a:off x="838200" y="1384300"/>
            <a:ext cx="5092602" cy="49734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74" name="Google Shape;74;p10"/>
          <p:cNvSpPr txBox="1">
            <a:spLocks noGrp="1"/>
          </p:cNvSpPr>
          <p:nvPr>
            <p:ph type="body" idx="2"/>
          </p:nvPr>
        </p:nvSpPr>
        <p:spPr>
          <a:xfrm>
            <a:off x="6261198" y="1384300"/>
            <a:ext cx="5092602" cy="4973638"/>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75" name="Google Shape;75;p10"/>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10"/>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10"/>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white">
  <p:cSld name="Title and Content white">
    <p:spTree>
      <p:nvGrpSpPr>
        <p:cNvPr id="1" name="Shape 78"/>
        <p:cNvGrpSpPr/>
        <p:nvPr/>
      </p:nvGrpSpPr>
      <p:grpSpPr>
        <a:xfrm>
          <a:off x="0" y="0"/>
          <a:ext cx="0" cy="0"/>
          <a:chOff x="0" y="0"/>
          <a:chExt cx="0" cy="0"/>
        </a:xfrm>
      </p:grpSpPr>
      <p:sp>
        <p:nvSpPr>
          <p:cNvPr id="79" name="Google Shape;79;p11"/>
          <p:cNvSpPr txBox="1">
            <a:spLocks noGrp="1"/>
          </p:cNvSpPr>
          <p:nvPr>
            <p:ph type="body" idx="1"/>
          </p:nvPr>
        </p:nvSpPr>
        <p:spPr>
          <a:xfrm>
            <a:off x="480001" y="1800002"/>
            <a:ext cx="11232001" cy="4237200"/>
          </a:xfrm>
          <a:prstGeom prst="rect">
            <a:avLst/>
          </a:prstGeom>
          <a:noFill/>
          <a:ln>
            <a:noFill/>
          </a:ln>
        </p:spPr>
        <p:txBody>
          <a:bodyPr spcFirstLastPara="1" wrap="square" lIns="91425" tIns="45700" rIns="91425" bIns="45700" rtlCol="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80" name="Google Shape;80;p11"/>
          <p:cNvSpPr txBox="1">
            <a:spLocks noGrp="1"/>
          </p:cNvSpPr>
          <p:nvPr>
            <p:ph type="body" idx="2"/>
          </p:nvPr>
        </p:nvSpPr>
        <p:spPr>
          <a:xfrm>
            <a:off x="480486" y="1188004"/>
            <a:ext cx="8160000" cy="288925"/>
          </a:xfrm>
          <a:prstGeom prst="rect">
            <a:avLst/>
          </a:prstGeom>
          <a:noFill/>
          <a:ln>
            <a:noFill/>
          </a:ln>
        </p:spPr>
        <p:txBody>
          <a:bodyPr spcFirstLastPara="1" wrap="square" lIns="18000" tIns="45700" rIns="91425" bIns="45700" rtlCol="0" anchor="ctr"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81" name="Google Shape;81;p11"/>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solidFill>
                  <a:srgbClr val="000000"/>
                </a:solidFill>
              </a:defRPr>
            </a:lvl1pPr>
            <a:lvl2pPr marL="0" lvl="1" indent="0" algn="ctr">
              <a:spcBef>
                <a:spcPts val="0"/>
              </a:spcBef>
              <a:buNone/>
              <a:defRPr>
                <a:solidFill>
                  <a:srgbClr val="000000"/>
                </a:solidFill>
              </a:defRPr>
            </a:lvl2pPr>
            <a:lvl3pPr marL="0" lvl="2" indent="0" algn="ctr">
              <a:spcBef>
                <a:spcPts val="0"/>
              </a:spcBef>
              <a:buNone/>
              <a:defRPr>
                <a:solidFill>
                  <a:srgbClr val="000000"/>
                </a:solidFill>
              </a:defRPr>
            </a:lvl3pPr>
            <a:lvl4pPr marL="0" lvl="3" indent="0" algn="ctr">
              <a:spcBef>
                <a:spcPts val="0"/>
              </a:spcBef>
              <a:buNone/>
              <a:defRPr>
                <a:solidFill>
                  <a:srgbClr val="000000"/>
                </a:solidFill>
              </a:defRPr>
            </a:lvl4pPr>
            <a:lvl5pPr marL="0" lvl="4" indent="0" algn="ctr">
              <a:spcBef>
                <a:spcPts val="0"/>
              </a:spcBef>
              <a:buNone/>
              <a:defRPr>
                <a:solidFill>
                  <a:srgbClr val="000000"/>
                </a:solidFill>
              </a:defRPr>
            </a:lvl5pPr>
            <a:lvl6pPr marL="0" lvl="5" indent="0" algn="ctr">
              <a:spcBef>
                <a:spcPts val="0"/>
              </a:spcBef>
              <a:buNone/>
              <a:defRPr>
                <a:solidFill>
                  <a:srgbClr val="000000"/>
                </a:solidFill>
              </a:defRPr>
            </a:lvl6pPr>
            <a:lvl7pPr marL="0" lvl="6" indent="0" algn="ctr">
              <a:spcBef>
                <a:spcPts val="0"/>
              </a:spcBef>
              <a:buNone/>
              <a:defRPr>
                <a:solidFill>
                  <a:srgbClr val="000000"/>
                </a:solidFill>
              </a:defRPr>
            </a:lvl7pPr>
            <a:lvl8pPr marL="0" lvl="7" indent="0" algn="ctr">
              <a:spcBef>
                <a:spcPts val="0"/>
              </a:spcBef>
              <a:buNone/>
              <a:defRPr>
                <a:solidFill>
                  <a:srgbClr val="000000"/>
                </a:solidFill>
              </a:defRPr>
            </a:lvl8pPr>
            <a:lvl9pPr marL="0" lvl="8" indent="0" algn="ctr">
              <a:spcBef>
                <a:spcPts val="0"/>
              </a:spcBef>
              <a:buNone/>
              <a:defRPr>
                <a:solidFill>
                  <a:srgbClr val="000000"/>
                </a:solidFill>
              </a:defRPr>
            </a:lvl9pPr>
          </a:lstStyle>
          <a:p>
            <a:pPr marL="0" lvl="0" indent="0" algn="ctr" rtl="0">
              <a:spcBef>
                <a:spcPts val="0"/>
              </a:spcBef>
              <a:spcAft>
                <a:spcPts val="0"/>
              </a:spcAft>
              <a:buNone/>
            </a:pPr>
            <a:fld id="{00000000-1234-1234-1234-123412341234}" type="slidenum">
              <a:rPr lang="en-US"/>
              <a:t>‹Nº›</a:t>
            </a:fld>
            <a:endParaRPr/>
          </a:p>
        </p:txBody>
      </p:sp>
      <p:sp>
        <p:nvSpPr>
          <p:cNvPr id="82" name="Google Shape;82;p11"/>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dk1"/>
              </a:buClr>
              <a:buSzPts val="4400"/>
              <a:buFont typeface="Arial Narrow"/>
              <a:buNone/>
              <a:defRPr sz="4400" b="1"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marR="0" lvl="0" indent="0" algn="ctr" rtl="0">
              <a:spcBef>
                <a:spcPts val="0"/>
              </a:spcBef>
              <a:buNone/>
              <a:defRPr sz="1000" b="0" i="0" u="none" strike="noStrike" cap="none">
                <a:solidFill>
                  <a:schemeClr val="lt2"/>
                </a:solidFill>
                <a:latin typeface="Arial"/>
                <a:ea typeface="Arial"/>
                <a:cs typeface="Arial"/>
                <a:sym typeface="Arial"/>
              </a:defRPr>
            </a:lvl1pPr>
            <a:lvl2pPr marL="0" marR="0" lvl="1" indent="0" algn="ctr" rtl="0">
              <a:spcBef>
                <a:spcPts val="0"/>
              </a:spcBef>
              <a:buNone/>
              <a:defRPr sz="1000" b="0" i="0" u="none" strike="noStrike" cap="none">
                <a:solidFill>
                  <a:schemeClr val="lt2"/>
                </a:solidFill>
                <a:latin typeface="Arial"/>
                <a:ea typeface="Arial"/>
                <a:cs typeface="Arial"/>
                <a:sym typeface="Arial"/>
              </a:defRPr>
            </a:lvl2pPr>
            <a:lvl3pPr marL="0" marR="0" lvl="2" indent="0" algn="ctr" rtl="0">
              <a:spcBef>
                <a:spcPts val="0"/>
              </a:spcBef>
              <a:buNone/>
              <a:defRPr sz="1000" b="0" i="0" u="none" strike="noStrike" cap="none">
                <a:solidFill>
                  <a:schemeClr val="lt2"/>
                </a:solidFill>
                <a:latin typeface="Arial"/>
                <a:ea typeface="Arial"/>
                <a:cs typeface="Arial"/>
                <a:sym typeface="Arial"/>
              </a:defRPr>
            </a:lvl3pPr>
            <a:lvl4pPr marL="0" marR="0" lvl="3" indent="0" algn="ctr" rtl="0">
              <a:spcBef>
                <a:spcPts val="0"/>
              </a:spcBef>
              <a:buNone/>
              <a:defRPr sz="1000" b="0" i="0" u="none" strike="noStrike" cap="none">
                <a:solidFill>
                  <a:schemeClr val="lt2"/>
                </a:solidFill>
                <a:latin typeface="Arial"/>
                <a:ea typeface="Arial"/>
                <a:cs typeface="Arial"/>
                <a:sym typeface="Arial"/>
              </a:defRPr>
            </a:lvl4pPr>
            <a:lvl5pPr marL="0" marR="0" lvl="4" indent="0" algn="ctr" rtl="0">
              <a:spcBef>
                <a:spcPts val="0"/>
              </a:spcBef>
              <a:buNone/>
              <a:defRPr sz="1000" b="0" i="0" u="none" strike="noStrike" cap="none">
                <a:solidFill>
                  <a:schemeClr val="lt2"/>
                </a:solidFill>
                <a:latin typeface="Arial"/>
                <a:ea typeface="Arial"/>
                <a:cs typeface="Arial"/>
                <a:sym typeface="Arial"/>
              </a:defRPr>
            </a:lvl5pPr>
            <a:lvl6pPr marL="0" marR="0" lvl="5" indent="0" algn="ctr" rtl="0">
              <a:spcBef>
                <a:spcPts val="0"/>
              </a:spcBef>
              <a:buNone/>
              <a:defRPr sz="1000" b="0" i="0" u="none" strike="noStrike" cap="none">
                <a:solidFill>
                  <a:schemeClr val="lt2"/>
                </a:solidFill>
                <a:latin typeface="Arial"/>
                <a:ea typeface="Arial"/>
                <a:cs typeface="Arial"/>
                <a:sym typeface="Arial"/>
              </a:defRPr>
            </a:lvl6pPr>
            <a:lvl7pPr marL="0" marR="0" lvl="6" indent="0" algn="ctr" rtl="0">
              <a:spcBef>
                <a:spcPts val="0"/>
              </a:spcBef>
              <a:buNone/>
              <a:defRPr sz="1000" b="0" i="0" u="none" strike="noStrike" cap="none">
                <a:solidFill>
                  <a:schemeClr val="lt2"/>
                </a:solidFill>
                <a:latin typeface="Arial"/>
                <a:ea typeface="Arial"/>
                <a:cs typeface="Arial"/>
                <a:sym typeface="Arial"/>
              </a:defRPr>
            </a:lvl7pPr>
            <a:lvl8pPr marL="0" marR="0" lvl="7" indent="0" algn="ctr" rtl="0">
              <a:spcBef>
                <a:spcPts val="0"/>
              </a:spcBef>
              <a:buNone/>
              <a:defRPr sz="1000" b="0" i="0" u="none" strike="noStrike" cap="none">
                <a:solidFill>
                  <a:schemeClr val="lt2"/>
                </a:solidFill>
                <a:latin typeface="Arial"/>
                <a:ea typeface="Arial"/>
                <a:cs typeface="Arial"/>
                <a:sym typeface="Arial"/>
              </a:defRPr>
            </a:lvl8pPr>
            <a:lvl9pPr marL="0" marR="0" lvl="8" indent="0" algn="ctr" rtl="0">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marR="0" lvl="0" indent="0" algn="ctr" rtl="0">
              <a:spcBef>
                <a:spcPts val="0"/>
              </a:spcBef>
              <a:buNone/>
              <a:defRPr sz="1000" b="0" i="0" u="none" strike="noStrike" cap="none">
                <a:solidFill>
                  <a:schemeClr val="dk2"/>
                </a:solidFill>
                <a:latin typeface="Arial"/>
                <a:ea typeface="Arial"/>
                <a:cs typeface="Arial"/>
                <a:sym typeface="Arial"/>
              </a:defRPr>
            </a:lvl1pPr>
            <a:lvl2pPr marL="0" marR="0" lvl="1" indent="0" algn="ctr" rtl="0">
              <a:spcBef>
                <a:spcPts val="0"/>
              </a:spcBef>
              <a:buNone/>
              <a:defRPr sz="1000" b="0" i="0" u="none" strike="noStrike" cap="none">
                <a:solidFill>
                  <a:schemeClr val="dk2"/>
                </a:solidFill>
                <a:latin typeface="Arial"/>
                <a:ea typeface="Arial"/>
                <a:cs typeface="Arial"/>
                <a:sym typeface="Arial"/>
              </a:defRPr>
            </a:lvl2pPr>
            <a:lvl3pPr marL="0" marR="0" lvl="2" indent="0" algn="ctr" rtl="0">
              <a:spcBef>
                <a:spcPts val="0"/>
              </a:spcBef>
              <a:buNone/>
              <a:defRPr sz="1000" b="0" i="0" u="none" strike="noStrike" cap="none">
                <a:solidFill>
                  <a:schemeClr val="dk2"/>
                </a:solidFill>
                <a:latin typeface="Arial"/>
                <a:ea typeface="Arial"/>
                <a:cs typeface="Arial"/>
                <a:sym typeface="Arial"/>
              </a:defRPr>
            </a:lvl3pPr>
            <a:lvl4pPr marL="0" marR="0" lvl="3" indent="0" algn="ctr" rtl="0">
              <a:spcBef>
                <a:spcPts val="0"/>
              </a:spcBef>
              <a:buNone/>
              <a:defRPr sz="1000" b="0" i="0" u="none" strike="noStrike" cap="none">
                <a:solidFill>
                  <a:schemeClr val="dk2"/>
                </a:solidFill>
                <a:latin typeface="Arial"/>
                <a:ea typeface="Arial"/>
                <a:cs typeface="Arial"/>
                <a:sym typeface="Arial"/>
              </a:defRPr>
            </a:lvl4pPr>
            <a:lvl5pPr marL="0" marR="0" lvl="4" indent="0" algn="ctr" rtl="0">
              <a:spcBef>
                <a:spcPts val="0"/>
              </a:spcBef>
              <a:buNone/>
              <a:defRPr sz="1000" b="0" i="0" u="none" strike="noStrike" cap="none">
                <a:solidFill>
                  <a:schemeClr val="dk2"/>
                </a:solidFill>
                <a:latin typeface="Arial"/>
                <a:ea typeface="Arial"/>
                <a:cs typeface="Arial"/>
                <a:sym typeface="Arial"/>
              </a:defRPr>
            </a:lvl5pPr>
            <a:lvl6pPr marL="0" marR="0" lvl="5" indent="0" algn="ctr" rtl="0">
              <a:spcBef>
                <a:spcPts val="0"/>
              </a:spcBef>
              <a:buNone/>
              <a:defRPr sz="1000" b="0" i="0" u="none" strike="noStrike" cap="none">
                <a:solidFill>
                  <a:schemeClr val="dk2"/>
                </a:solidFill>
                <a:latin typeface="Arial"/>
                <a:ea typeface="Arial"/>
                <a:cs typeface="Arial"/>
                <a:sym typeface="Arial"/>
              </a:defRPr>
            </a:lvl6pPr>
            <a:lvl7pPr marL="0" marR="0" lvl="6" indent="0" algn="ctr" rtl="0">
              <a:spcBef>
                <a:spcPts val="0"/>
              </a:spcBef>
              <a:buNone/>
              <a:defRPr sz="1000" b="0" i="0" u="none" strike="noStrike" cap="none">
                <a:solidFill>
                  <a:schemeClr val="dk2"/>
                </a:solidFill>
                <a:latin typeface="Arial"/>
                <a:ea typeface="Arial"/>
                <a:cs typeface="Arial"/>
                <a:sym typeface="Arial"/>
              </a:defRPr>
            </a:lvl7pPr>
            <a:lvl8pPr marL="0" marR="0" lvl="7" indent="0" algn="ctr" rtl="0">
              <a:spcBef>
                <a:spcPts val="0"/>
              </a:spcBef>
              <a:buNone/>
              <a:defRPr sz="1000" b="0" i="0" u="none" strike="noStrike" cap="none">
                <a:solidFill>
                  <a:schemeClr val="dk2"/>
                </a:solidFill>
                <a:latin typeface="Arial"/>
                <a:ea typeface="Arial"/>
                <a:cs typeface="Arial"/>
                <a:sym typeface="Arial"/>
              </a:defRPr>
            </a:lvl8pPr>
            <a:lvl9pPr marL="0" marR="0" lvl="8" indent="0" algn="ctr" rtl="0">
              <a:spcBef>
                <a:spcPts val="0"/>
              </a:spcBef>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ho.int/teams/environment-climate-change-and-health/water-sanitation-and-health/sanitation-safety/sanitation-inspection-package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51.jpg"/><Relationship Id="rId4" Type="http://schemas.openxmlformats.org/officeDocument/2006/relationships/image" Target="../media/image50.jpg"/></Relationships>
</file>

<file path=ppt/slides/_rels/slide2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8.jpg"/></Relationships>
</file>

<file path=ppt/slides/_rels/slide3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63.jpg"/></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4.jpg"/><Relationship Id="rId7"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6.jpg"/><Relationship Id="rId4" Type="http://schemas.openxmlformats.org/officeDocument/2006/relationships/image" Target="../media/image65.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8" Type="http://schemas.openxmlformats.org/officeDocument/2006/relationships/hyperlink" Target="https://www.who.int/publications/i/item/9789241514705" TargetMode="External"/><Relationship Id="rId13" Type="http://schemas.openxmlformats.org/officeDocument/2006/relationships/hyperlink" Target="https://sswm.info/sites/default/files/reference_attachments/PEAL%202010%20Hygiene%20and%20Sanitation%20Software.%20An%20overview%20of%20approaches.pdf" TargetMode="External"/><Relationship Id="rId3" Type="http://schemas.openxmlformats.org/officeDocument/2006/relationships/hyperlink" Target="https://apps.who.int/iris/handle/10665/246209" TargetMode="External"/><Relationship Id="rId7" Type="http://schemas.openxmlformats.org/officeDocument/2006/relationships/hyperlink" Target="https://www.who.int/ru/publications/i/item/9789241514705" TargetMode="External"/><Relationship Id="rId12" Type="http://schemas.openxmlformats.org/officeDocument/2006/relationships/hyperlink" Target="https://apps.who.int/iris/handle/10665/250331" TargetMode="External"/><Relationship Id="rId2" Type="http://schemas.openxmlformats.org/officeDocument/2006/relationships/notesSlide" Target="../notesSlides/notesSlide42.xml"/><Relationship Id="rId16" Type="http://schemas.openxmlformats.org/officeDocument/2006/relationships/comments" Target="../comments/comment2.xml"/><Relationship Id="rId1" Type="http://schemas.openxmlformats.org/officeDocument/2006/relationships/slideLayout" Target="../slideLayouts/slideLayout9.xml"/><Relationship Id="rId6" Type="http://schemas.openxmlformats.org/officeDocument/2006/relationships/hyperlink" Target="https://www.who.int/fr/publications/i/item/9789241514705" TargetMode="External"/><Relationship Id="rId11" Type="http://schemas.openxmlformats.org/officeDocument/2006/relationships/hyperlink" Target="https://www.eawag.ch/en/department/sandec/publications/compendium/" TargetMode="External"/><Relationship Id="rId5" Type="http://schemas.openxmlformats.org/officeDocument/2006/relationships/hyperlink" Target="https://www.who.int/ar/publications/i/item/9789241514705" TargetMode="External"/><Relationship Id="rId15" Type="http://schemas.openxmlformats.org/officeDocument/2006/relationships/hyperlink" Target="https://www.ircwash.org/sites/default/files/NWP-2006-Smartsanitation.pdf" TargetMode="External"/><Relationship Id="rId10" Type="http://schemas.openxmlformats.org/officeDocument/2006/relationships/hyperlink" Target="https://documents.worldbank.org/en/publication/documents-reports/documentdetail/316451573511660715/health-safety-and-dignity-of-sanitation-workers-an-initial-assessment" TargetMode="External"/><Relationship Id="rId4" Type="http://schemas.openxmlformats.org/officeDocument/2006/relationships/hyperlink" Target="https://www.who.int/es/publications/i/item/guidelines-on-sanitation-and-health" TargetMode="External"/><Relationship Id="rId9" Type="http://schemas.openxmlformats.org/officeDocument/2006/relationships/hyperlink" Target="https://www.who.int/es/publications/i/item/9789240014473" TargetMode="External"/><Relationship Id="rId14" Type="http://schemas.openxmlformats.org/officeDocument/2006/relationships/hyperlink" Target="https://www.youtube.com/watch?v=uuORuwb4cfs&amp;t=3s"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who.int/teams/environment-climate-change-and-health/water-sanitation-and-health/environmental-health-in-emergencies/technical-notes-on-wash-in-emergencies" TargetMode="External"/><Relationship Id="rId3" Type="http://schemas.openxmlformats.org/officeDocument/2006/relationships/hyperlink" Target="https://iris.paho.org/bitstream/handle/10665.2/53020/9789275322963_spa.pdf?sequence=1&amp;isAllowed=y" TargetMode="External"/><Relationship Id="rId7" Type="http://schemas.openxmlformats.org/officeDocument/2006/relationships/hyperlink" Target="https://wedc-knowledge.lboro.ac.uk/resources/who_notes/WHO_TNE_ALL.pdf"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hyperlink" Target="https://apps.who.int/iris/handle/10665/325006" TargetMode="External"/><Relationship Id="rId11" Type="http://schemas.openxmlformats.org/officeDocument/2006/relationships/hyperlink" Target="https://cdn.who.int/media/docs/default-source/integrated-health-services-(ihs)/amr/ipc_amr_a4.pdf?sfvrsn=ede4a5cd_7" TargetMode="External"/><Relationship Id="rId5" Type="http://schemas.openxmlformats.org/officeDocument/2006/relationships/hyperlink" Target="https://amrcountryprogress.org/" TargetMode="External"/><Relationship Id="rId10" Type="http://schemas.openxmlformats.org/officeDocument/2006/relationships/hyperlink" Target="https://washinhcf.org/wp-content/uploads/2021/07/WASH_IPC_AMR_techbriefOct2020.pdf" TargetMode="External"/><Relationship Id="rId4" Type="http://schemas.openxmlformats.org/officeDocument/2006/relationships/hyperlink" Target="https://www.who.int/publications/i/item/turning-plans-into-action-for-antimicrobial-resistance-(-amr)-working-paper-2.0-implementation-and-coordination" TargetMode="External"/><Relationship Id="rId9" Type="http://schemas.openxmlformats.org/officeDocument/2006/relationships/hyperlink" Target="https://www.who.int/es/publications/i/item/WHO-2019-nCoV-IPC-WASH-2020.4"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6"/>
          <p:cNvSpPr txBox="1">
            <a:spLocks noGrp="1"/>
          </p:cNvSpPr>
          <p:nvPr>
            <p:ph type="title"/>
          </p:nvPr>
        </p:nvSpPr>
        <p:spPr>
          <a:xfrm>
            <a:off x="677080" y="718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Peligros para la salud derivados de un saneamiento deficiente</a:t>
            </a:r>
            <a:endParaRPr dirty="0"/>
          </a:p>
        </p:txBody>
      </p:sp>
      <p:sp>
        <p:nvSpPr>
          <p:cNvPr id="307" name="Google Shape;307;p3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308" name="Google Shape;308;p36"/>
          <p:cNvSpPr txBox="1">
            <a:spLocks noGrp="1"/>
          </p:cNvSpPr>
          <p:nvPr>
            <p:ph type="body" idx="1"/>
          </p:nvPr>
        </p:nvSpPr>
        <p:spPr>
          <a:xfrm>
            <a:off x="367990" y="1407891"/>
            <a:ext cx="4795026" cy="5194909"/>
          </a:xfrm>
          <a:prstGeom prst="rect">
            <a:avLst/>
          </a:prstGeom>
          <a:noFill/>
          <a:ln>
            <a:noFill/>
          </a:ln>
        </p:spPr>
        <p:txBody>
          <a:bodyPr spcFirstLastPara="1" wrap="square" lIns="91425" tIns="45700" rIns="91425" bIns="45700" rtlCol="0" anchor="t" anchorCtr="0">
            <a:normAutofit fontScale="92500" lnSpcReduction="10000"/>
          </a:bodyPr>
          <a:lstStyle/>
          <a:p>
            <a:pPr marL="0" lvl="0" indent="0" algn="l" rtl="0">
              <a:lnSpc>
                <a:spcPct val="90000"/>
              </a:lnSpc>
              <a:spcBef>
                <a:spcPts val="0"/>
              </a:spcBef>
              <a:spcAft>
                <a:spcPts val="0"/>
              </a:spcAft>
              <a:buClr>
                <a:srgbClr val="002060"/>
              </a:buClr>
              <a:buSzPts val="2400"/>
              <a:buNone/>
            </a:pPr>
            <a:r>
              <a:rPr lang="es" sz="2400" b="1" dirty="0">
                <a:solidFill>
                  <a:srgbClr val="002060"/>
                </a:solidFill>
                <a:latin typeface="Arial"/>
                <a:ea typeface="Arial"/>
                <a:cs typeface="Arial"/>
                <a:sym typeface="Arial"/>
              </a:rPr>
              <a:t>Diarrea </a:t>
            </a:r>
            <a:endParaRPr dirty="0"/>
          </a:p>
          <a:p>
            <a:pPr marL="0" lvl="0" indent="0" algn="l" rtl="0">
              <a:lnSpc>
                <a:spcPct val="90000"/>
              </a:lnSpc>
              <a:spcBef>
                <a:spcPts val="1000"/>
              </a:spcBef>
              <a:spcAft>
                <a:spcPts val="0"/>
              </a:spcAft>
              <a:buClr>
                <a:schemeClr val="dk1"/>
              </a:buClr>
              <a:buSzPts val="2400"/>
              <a:buNone/>
            </a:pPr>
            <a:endParaRPr sz="2400" b="1"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2060"/>
              </a:buClr>
              <a:buSzPts val="2400"/>
              <a:buNone/>
            </a:pPr>
            <a:r>
              <a:rPr lang="es" sz="2400" b="1" dirty="0">
                <a:solidFill>
                  <a:srgbClr val="002060"/>
                </a:solidFill>
                <a:latin typeface="Arial"/>
                <a:ea typeface="Arial"/>
                <a:cs typeface="Arial"/>
                <a:sym typeface="Arial"/>
              </a:rPr>
              <a:t>Enfermedades tropicales desatendidas </a:t>
            </a:r>
            <a:endParaRPr sz="2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sz="2400" b="1"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2060"/>
              </a:buClr>
              <a:buSzPts val="2400"/>
              <a:buNone/>
            </a:pPr>
            <a:r>
              <a:rPr lang="es" sz="2400" b="1" dirty="0">
                <a:solidFill>
                  <a:srgbClr val="002060"/>
                </a:solidFill>
                <a:latin typeface="Arial"/>
                <a:ea typeface="Arial"/>
                <a:cs typeface="Arial"/>
                <a:sym typeface="Arial"/>
              </a:rPr>
              <a:t>Enfermedades transmitidas por vectores </a:t>
            </a:r>
            <a:endParaRPr dirty="0"/>
          </a:p>
          <a:p>
            <a:pPr marL="0" lvl="0" indent="0" algn="l" rtl="0">
              <a:lnSpc>
                <a:spcPct val="90000"/>
              </a:lnSpc>
              <a:spcBef>
                <a:spcPts val="1000"/>
              </a:spcBef>
              <a:spcAft>
                <a:spcPts val="0"/>
              </a:spcAft>
              <a:buClr>
                <a:schemeClr val="dk1"/>
              </a:buClr>
              <a:buSzPts val="2400"/>
              <a:buNone/>
            </a:pPr>
            <a:endParaRPr sz="2400" b="1"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2060"/>
              </a:buClr>
              <a:buSzPts val="2400"/>
              <a:buNone/>
            </a:pPr>
            <a:r>
              <a:rPr lang="es" sz="2400" b="1" dirty="0">
                <a:solidFill>
                  <a:srgbClr val="002060"/>
                </a:solidFill>
                <a:latin typeface="Arial"/>
                <a:ea typeface="Arial"/>
                <a:cs typeface="Arial"/>
                <a:sym typeface="Arial"/>
              </a:rPr>
              <a:t>Propagación de la resistencia a los antimicrobianos </a:t>
            </a:r>
            <a:endParaRPr dirty="0"/>
          </a:p>
          <a:p>
            <a:pPr marL="0" lvl="0" indent="0" algn="l" rtl="0">
              <a:lnSpc>
                <a:spcPct val="90000"/>
              </a:lnSpc>
              <a:spcBef>
                <a:spcPts val="1000"/>
              </a:spcBef>
              <a:spcAft>
                <a:spcPts val="0"/>
              </a:spcAft>
              <a:buClr>
                <a:schemeClr val="dk1"/>
              </a:buClr>
              <a:buSzPts val="2400"/>
              <a:buNone/>
            </a:pPr>
            <a:endParaRPr sz="2400" dirty="0">
              <a:solidFill>
                <a:srgbClr val="002060"/>
              </a:solidFill>
              <a:latin typeface="Arial"/>
              <a:ea typeface="Arial"/>
              <a:cs typeface="Arial"/>
              <a:sym typeface="Arial"/>
            </a:endParaRPr>
          </a:p>
          <a:p>
            <a:pPr marL="0" lvl="0" indent="0" algn="l" rtl="0">
              <a:lnSpc>
                <a:spcPct val="90000"/>
              </a:lnSpc>
              <a:spcBef>
                <a:spcPts val="1000"/>
              </a:spcBef>
              <a:spcAft>
                <a:spcPts val="0"/>
              </a:spcAft>
              <a:buClr>
                <a:srgbClr val="002060"/>
              </a:buClr>
              <a:buSzPts val="2400"/>
              <a:buNone/>
            </a:pPr>
            <a:r>
              <a:rPr lang="es" sz="2400" dirty="0">
                <a:solidFill>
                  <a:srgbClr val="002060"/>
                </a:solidFill>
                <a:latin typeface="Arial"/>
                <a:ea typeface="Arial"/>
                <a:cs typeface="Arial"/>
                <a:sym typeface="Arial"/>
              </a:rPr>
              <a:t>El </a:t>
            </a:r>
            <a:r>
              <a:rPr lang="es" sz="2400" b="1" dirty="0">
                <a:solidFill>
                  <a:srgbClr val="002060"/>
                </a:solidFill>
                <a:latin typeface="Arial"/>
                <a:ea typeface="Arial"/>
                <a:cs typeface="Arial"/>
                <a:sym typeface="Arial"/>
              </a:rPr>
              <a:t>bienestar</a:t>
            </a:r>
            <a:r>
              <a:rPr lang="es" sz="2400" dirty="0">
                <a:solidFill>
                  <a:srgbClr val="002060"/>
                </a:solidFill>
                <a:latin typeface="Arial"/>
                <a:ea typeface="Arial"/>
                <a:cs typeface="Arial"/>
                <a:sym typeface="Arial"/>
              </a:rPr>
              <a:t>, la </a:t>
            </a:r>
            <a:r>
              <a:rPr lang="en" sz="2400" b="1" dirty="0">
                <a:solidFill>
                  <a:srgbClr val="002060"/>
                </a:solidFill>
                <a:latin typeface="Arial"/>
                <a:ea typeface="Arial"/>
                <a:cs typeface="Arial"/>
                <a:sym typeface="Arial"/>
              </a:rPr>
              <a:t>dignidad </a:t>
            </a:r>
            <a:r>
              <a:rPr lang="en" sz="2400" dirty="0">
                <a:solidFill>
                  <a:srgbClr val="002060"/>
                </a:solidFill>
                <a:latin typeface="Arial"/>
                <a:ea typeface="Arial"/>
                <a:cs typeface="Arial"/>
                <a:sym typeface="Arial"/>
              </a:rPr>
              <a:t>y la </a:t>
            </a:r>
            <a:r>
              <a:rPr lang="en" sz="2400" b="1" dirty="0">
                <a:solidFill>
                  <a:srgbClr val="002060"/>
                </a:solidFill>
                <a:latin typeface="Arial"/>
                <a:ea typeface="Arial"/>
                <a:cs typeface="Arial"/>
                <a:sym typeface="Arial"/>
              </a:rPr>
              <a:t>salud</a:t>
            </a:r>
            <a:r>
              <a:rPr lang="en" sz="2400" dirty="0">
                <a:solidFill>
                  <a:srgbClr val="002060"/>
                </a:solidFill>
                <a:latin typeface="Arial"/>
                <a:ea typeface="Arial"/>
                <a:cs typeface="Arial"/>
                <a:sym typeface="Arial"/>
              </a:rPr>
              <a:t> de los pacientes y los trabajadores sanitarios</a:t>
            </a:r>
            <a:endParaRPr sz="2400" dirty="0"/>
          </a:p>
        </p:txBody>
      </p:sp>
      <p:sp>
        <p:nvSpPr>
          <p:cNvPr id="309" name="Google Shape;309;p36"/>
          <p:cNvSpPr txBox="1"/>
          <p:nvPr/>
        </p:nvSpPr>
        <p:spPr>
          <a:xfrm>
            <a:off x="5365595" y="1344497"/>
            <a:ext cx="6623825" cy="5274512"/>
          </a:xfrm>
          <a:prstGeom prst="rect">
            <a:avLst/>
          </a:prstGeom>
          <a:noFill/>
          <a:ln>
            <a:noFill/>
          </a:ln>
        </p:spPr>
        <p:txBody>
          <a:bodyPr spcFirstLastPara="1" wrap="square" lIns="91425" tIns="45700" rIns="91425" bIns="45700" rtlCol="0" anchor="t" anchorCtr="0">
            <a:normAutofit lnSpcReduction="10000"/>
          </a:bodyPr>
          <a:lstStyle/>
          <a:p>
            <a:pPr marL="0" marR="0" lvl="0" indent="0" algn="l" rtl="0">
              <a:lnSpc>
                <a:spcPct val="90000"/>
              </a:lnSpc>
              <a:spcBef>
                <a:spcPts val="0"/>
              </a:spcBef>
              <a:spcAft>
                <a:spcPts val="0"/>
              </a:spcAft>
              <a:buClr>
                <a:srgbClr val="002060"/>
              </a:buClr>
              <a:buSzPts val="2400"/>
              <a:buFont typeface="Arial"/>
              <a:buNone/>
            </a:pPr>
            <a:r>
              <a:rPr lang="es" sz="2400" b="0" i="0" dirty="0">
                <a:solidFill>
                  <a:srgbClr val="002060"/>
                </a:solidFill>
                <a:latin typeface="Arial"/>
                <a:ea typeface="Arial"/>
                <a:cs typeface="Arial"/>
                <a:sym typeface="Arial"/>
              </a:rPr>
              <a:t>principal causa de enfermedad y muerte en niños mayores de cinco años.</a:t>
            </a:r>
            <a:endParaRPr dirty="0"/>
          </a:p>
          <a:p>
            <a:pPr marL="0" marR="0" lvl="0" indent="0" algn="l" rtl="0">
              <a:lnSpc>
                <a:spcPct val="90000"/>
              </a:lnSpc>
              <a:spcBef>
                <a:spcPts val="1000"/>
              </a:spcBef>
              <a:spcAft>
                <a:spcPts val="0"/>
              </a:spcAft>
              <a:buClr>
                <a:srgbClr val="002060"/>
              </a:buClr>
              <a:buSzPts val="2400"/>
              <a:buFont typeface="Arial"/>
              <a:buNone/>
            </a:pPr>
            <a:r>
              <a:rPr lang="es" sz="2400" b="0" i="0" dirty="0">
                <a:solidFill>
                  <a:srgbClr val="002060"/>
                </a:solidFill>
                <a:latin typeface="Arial"/>
                <a:ea typeface="Arial"/>
                <a:cs typeface="Arial"/>
                <a:sym typeface="Arial"/>
              </a:rPr>
              <a:t>p. ej., geohelmintiasis, tracoma y esquistosomiasis.</a:t>
            </a:r>
            <a:endParaRPr dirty="0"/>
          </a:p>
          <a:p>
            <a:pPr marL="0" marR="0" lvl="0" indent="0" algn="l" rtl="0">
              <a:lnSpc>
                <a:spcPct val="90000"/>
              </a:lnSpc>
              <a:spcBef>
                <a:spcPts val="1000"/>
              </a:spcBef>
              <a:spcAft>
                <a:spcPts val="0"/>
              </a:spcAft>
              <a:buClr>
                <a:schemeClr val="dk1"/>
              </a:buClr>
              <a:buSzPts val="2400"/>
              <a:buFont typeface="Arial"/>
              <a:buNone/>
            </a:pPr>
            <a:endParaRPr sz="2400" b="0" i="0" dirty="0">
              <a:solidFill>
                <a:srgbClr val="002060"/>
              </a:solidFill>
              <a:latin typeface="Arial"/>
              <a:ea typeface="Arial"/>
              <a:cs typeface="Arial"/>
              <a:sym typeface="Arial"/>
            </a:endParaRPr>
          </a:p>
          <a:p>
            <a:pPr marL="0" marR="0" lvl="0" indent="0" algn="l" rtl="0">
              <a:lnSpc>
                <a:spcPct val="90000"/>
              </a:lnSpc>
              <a:spcBef>
                <a:spcPts val="1000"/>
              </a:spcBef>
              <a:spcAft>
                <a:spcPts val="0"/>
              </a:spcAft>
              <a:buClr>
                <a:srgbClr val="002060"/>
              </a:buClr>
              <a:buSzPts val="2400"/>
              <a:buFont typeface="Arial"/>
              <a:buNone/>
            </a:pPr>
            <a:r>
              <a:rPr lang="es" sz="2400" b="0" i="0" dirty="0">
                <a:solidFill>
                  <a:srgbClr val="002060"/>
                </a:solidFill>
                <a:latin typeface="Arial"/>
                <a:ea typeface="Arial"/>
                <a:cs typeface="Arial"/>
                <a:sym typeface="Arial"/>
              </a:rPr>
              <a:t>p. ej., filariasis linfática, virus del Nilo Occidental, malaria y zika.</a:t>
            </a:r>
            <a:endParaRPr dirty="0"/>
          </a:p>
          <a:p>
            <a:pPr marL="0" marR="0" lvl="0" indent="0" algn="l" rtl="0">
              <a:lnSpc>
                <a:spcPct val="90000"/>
              </a:lnSpc>
              <a:spcBef>
                <a:spcPts val="1000"/>
              </a:spcBef>
              <a:spcAft>
                <a:spcPts val="0"/>
              </a:spcAft>
              <a:buClr>
                <a:srgbClr val="002060"/>
              </a:buClr>
              <a:buSzPts val="2400"/>
              <a:buFont typeface="Arial"/>
              <a:buNone/>
            </a:pPr>
            <a:r>
              <a:rPr lang="es" sz="2400" b="0" i="0" dirty="0">
                <a:solidFill>
                  <a:srgbClr val="002060"/>
                </a:solidFill>
                <a:latin typeface="Arial"/>
                <a:ea typeface="Arial"/>
                <a:cs typeface="Arial"/>
                <a:sym typeface="Arial"/>
              </a:rPr>
              <a:t>a través de la diarrea y del uso de antimicrobianos, así como del entorno, cuando los desechos fecales no se tratan adecuadamente.</a:t>
            </a:r>
            <a:endParaRPr dirty="0"/>
          </a:p>
          <a:p>
            <a:pPr marL="0" marR="0" lvl="0" indent="0" algn="l" rtl="0">
              <a:lnSpc>
                <a:spcPct val="90000"/>
              </a:lnSpc>
              <a:spcBef>
                <a:spcPts val="1000"/>
              </a:spcBef>
              <a:spcAft>
                <a:spcPts val="0"/>
              </a:spcAft>
              <a:buClr>
                <a:schemeClr val="dk1"/>
              </a:buClr>
              <a:buSzPts val="2400"/>
              <a:buFont typeface="Arial"/>
              <a:buNone/>
            </a:pPr>
            <a:endParaRPr sz="2400" b="0" i="0" dirty="0">
              <a:solidFill>
                <a:srgbClr val="002060"/>
              </a:solidFill>
              <a:latin typeface="Arial"/>
              <a:ea typeface="Arial"/>
              <a:cs typeface="Arial"/>
              <a:sym typeface="Arial"/>
            </a:endParaRPr>
          </a:p>
          <a:p>
            <a:pPr marL="0" marR="0" lvl="0" indent="0" algn="l" rtl="0">
              <a:lnSpc>
                <a:spcPct val="90000"/>
              </a:lnSpc>
              <a:spcBef>
                <a:spcPts val="1000"/>
              </a:spcBef>
              <a:spcAft>
                <a:spcPts val="0"/>
              </a:spcAft>
              <a:buClr>
                <a:srgbClr val="002060"/>
              </a:buClr>
              <a:buSzPts val="2400"/>
              <a:buFont typeface="Arial"/>
              <a:buNone/>
            </a:pPr>
            <a:r>
              <a:rPr lang="es" sz="2400" b="0" i="0" dirty="0">
                <a:solidFill>
                  <a:srgbClr val="002060"/>
                </a:solidFill>
                <a:latin typeface="Arial"/>
                <a:ea typeface="Arial"/>
                <a:cs typeface="Arial"/>
                <a:sym typeface="Arial"/>
              </a:rPr>
              <a:t>se ponen en riesgo si el saneamiento es deficiente.</a:t>
            </a:r>
            <a:endParaRPr dirty="0"/>
          </a:p>
        </p:txBody>
      </p:sp>
      <p:cxnSp>
        <p:nvCxnSpPr>
          <p:cNvPr id="310" name="Google Shape;310;p36"/>
          <p:cNvCxnSpPr/>
          <p:nvPr/>
        </p:nvCxnSpPr>
        <p:spPr>
          <a:xfrm>
            <a:off x="2219093" y="1538869"/>
            <a:ext cx="3044282" cy="0"/>
          </a:xfrm>
          <a:prstGeom prst="straightConnector1">
            <a:avLst/>
          </a:prstGeom>
          <a:noFill/>
          <a:ln w="57150" cap="flat" cmpd="sng">
            <a:solidFill>
              <a:srgbClr val="D4B01A"/>
            </a:solidFill>
            <a:prstDash val="solid"/>
            <a:miter lim="800000"/>
            <a:headEnd type="none" w="sm" len="sm"/>
            <a:tailEnd type="triangle" w="med" len="med"/>
          </a:ln>
        </p:spPr>
      </p:cxnSp>
      <p:cxnSp>
        <p:nvCxnSpPr>
          <p:cNvPr id="311" name="Google Shape;311;p36"/>
          <p:cNvCxnSpPr/>
          <p:nvPr/>
        </p:nvCxnSpPr>
        <p:spPr>
          <a:xfrm>
            <a:off x="4538546" y="2494156"/>
            <a:ext cx="858643" cy="0"/>
          </a:xfrm>
          <a:prstGeom prst="straightConnector1">
            <a:avLst/>
          </a:prstGeom>
          <a:noFill/>
          <a:ln w="57150" cap="flat" cmpd="sng">
            <a:solidFill>
              <a:srgbClr val="D4B01A"/>
            </a:solidFill>
            <a:prstDash val="solid"/>
            <a:miter lim="800000"/>
            <a:headEnd type="none" w="sm" len="sm"/>
            <a:tailEnd type="triangle" w="med" len="med"/>
          </a:ln>
        </p:spPr>
      </p:cxnSp>
      <p:cxnSp>
        <p:nvCxnSpPr>
          <p:cNvPr id="312" name="Google Shape;312;p36"/>
          <p:cNvCxnSpPr/>
          <p:nvPr/>
        </p:nvCxnSpPr>
        <p:spPr>
          <a:xfrm>
            <a:off x="4070195" y="3551664"/>
            <a:ext cx="1326994" cy="0"/>
          </a:xfrm>
          <a:prstGeom prst="straightConnector1">
            <a:avLst/>
          </a:prstGeom>
          <a:noFill/>
          <a:ln w="57150" cap="flat" cmpd="sng">
            <a:solidFill>
              <a:srgbClr val="D4B01A"/>
            </a:solidFill>
            <a:prstDash val="solid"/>
            <a:miter lim="800000"/>
            <a:headEnd type="none" w="sm" len="sm"/>
            <a:tailEnd type="triangle" w="med" len="med"/>
          </a:ln>
        </p:spPr>
      </p:cxnSp>
      <p:cxnSp>
        <p:nvCxnSpPr>
          <p:cNvPr id="313" name="Google Shape;313;p36"/>
          <p:cNvCxnSpPr/>
          <p:nvPr/>
        </p:nvCxnSpPr>
        <p:spPr>
          <a:xfrm>
            <a:off x="4070195" y="4341542"/>
            <a:ext cx="1326994" cy="0"/>
          </a:xfrm>
          <a:prstGeom prst="straightConnector1">
            <a:avLst/>
          </a:prstGeom>
          <a:noFill/>
          <a:ln w="57150" cap="flat" cmpd="sng">
            <a:solidFill>
              <a:srgbClr val="D4B01A"/>
            </a:solidFill>
            <a:prstDash val="solid"/>
            <a:miter lim="800000"/>
            <a:headEnd type="none" w="sm" len="sm"/>
            <a:tailEnd type="triangle" w="med" len="med"/>
          </a:ln>
        </p:spPr>
      </p:cxnSp>
      <p:cxnSp>
        <p:nvCxnSpPr>
          <p:cNvPr id="314" name="Google Shape;314;p36"/>
          <p:cNvCxnSpPr/>
          <p:nvPr/>
        </p:nvCxnSpPr>
        <p:spPr>
          <a:xfrm>
            <a:off x="4293220" y="5679689"/>
            <a:ext cx="970155" cy="0"/>
          </a:xfrm>
          <a:prstGeom prst="straightConnector1">
            <a:avLst/>
          </a:prstGeom>
          <a:noFill/>
          <a:ln w="57150" cap="flat" cmpd="sng">
            <a:solidFill>
              <a:srgbClr val="D4B01A"/>
            </a:solidFill>
            <a:prstDash val="solid"/>
            <a:miter lim="800000"/>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7"/>
          <p:cNvSpPr txBox="1">
            <a:spLocks noGrp="1"/>
          </p:cNvSpPr>
          <p:nvPr>
            <p:ph type="body" idx="2"/>
          </p:nvPr>
        </p:nvSpPr>
        <p:spPr>
          <a:xfrm>
            <a:off x="5422899" y="2330604"/>
            <a:ext cx="5929313" cy="3892395"/>
          </a:xfrm>
          <a:prstGeom prst="rect">
            <a:avLst/>
          </a:prstGeom>
          <a:noFill/>
          <a:ln>
            <a:noFill/>
          </a:ln>
        </p:spPr>
        <p:txBody>
          <a:bodyPr spcFirstLastPara="1" wrap="square" lIns="91425" tIns="45700" rIns="91425" bIns="45700" rtlCol="0" anchor="t" anchorCtr="0">
            <a:noAutofit/>
          </a:bodyPr>
          <a:lstStyle/>
          <a:p>
            <a:pPr marL="414635" lvl="0" indent="-414635" algn="l" rtl="0">
              <a:lnSpc>
                <a:spcPct val="90000"/>
              </a:lnSpc>
              <a:spcBef>
                <a:spcPts val="0"/>
              </a:spcBef>
              <a:spcAft>
                <a:spcPts val="0"/>
              </a:spcAft>
              <a:buClr>
                <a:srgbClr val="09164D"/>
              </a:buClr>
              <a:buSzPts val="2400"/>
              <a:buFont typeface="Arial"/>
              <a:buAutoNum type="arabicPeriod"/>
            </a:pPr>
            <a:r>
              <a:rPr lang="es" sz="2400" b="0" dirty="0">
                <a:solidFill>
                  <a:srgbClr val="09164D"/>
                </a:solidFill>
                <a:latin typeface="Arial"/>
                <a:ea typeface="Arial"/>
                <a:cs typeface="Arial"/>
                <a:sym typeface="Arial"/>
              </a:rPr>
              <a:t>¿Qué es la </a:t>
            </a:r>
            <a:r>
              <a:rPr lang="es" sz="2400" b="1" dirty="0">
                <a:solidFill>
                  <a:schemeClr val="lt2"/>
                </a:solidFill>
                <a:latin typeface="Arial"/>
                <a:ea typeface="Arial"/>
                <a:cs typeface="Arial"/>
                <a:sym typeface="Arial"/>
              </a:rPr>
              <a:t>cadena de saneamiento</a:t>
            </a:r>
            <a:r>
              <a:rPr lang="es" sz="2400" b="0" dirty="0">
                <a:solidFill>
                  <a:srgbClr val="09164D"/>
                </a:solidFill>
                <a:latin typeface="Arial"/>
                <a:ea typeface="Arial"/>
                <a:cs typeface="Arial"/>
                <a:sym typeface="Arial"/>
              </a:rPr>
              <a:t> y cuáles son sus cinco elementos?</a:t>
            </a:r>
            <a:br>
              <a:rPr lang="es" sz="2400" b="0" dirty="0">
                <a:solidFill>
                  <a:srgbClr val="09164D"/>
                </a:solidFill>
                <a:latin typeface="Arial"/>
                <a:ea typeface="Arial"/>
                <a:cs typeface="Arial"/>
                <a:sym typeface="Arial"/>
              </a:rPr>
            </a:br>
            <a:br>
              <a:rPr lang="es" sz="2400" b="0" dirty="0">
                <a:solidFill>
                  <a:srgbClr val="09164D"/>
                </a:solidFill>
                <a:latin typeface="Arial"/>
                <a:ea typeface="Arial"/>
                <a:cs typeface="Arial"/>
                <a:sym typeface="Arial"/>
              </a:rPr>
            </a:br>
            <a:endParaRPr lang="es" sz="2400" b="0" dirty="0">
              <a:solidFill>
                <a:srgbClr val="09164D"/>
              </a:solidFill>
              <a:latin typeface="Arial"/>
              <a:ea typeface="Arial"/>
              <a:cs typeface="Arial"/>
              <a:sym typeface="Arial"/>
            </a:endParaRPr>
          </a:p>
          <a:p>
            <a:pPr marL="414635" lvl="0" indent="-414635" algn="l" rtl="0">
              <a:lnSpc>
                <a:spcPct val="90000"/>
              </a:lnSpc>
              <a:spcBef>
                <a:spcPts val="0"/>
              </a:spcBef>
              <a:spcAft>
                <a:spcPts val="0"/>
              </a:spcAft>
              <a:buClr>
                <a:srgbClr val="09164D"/>
              </a:buClr>
              <a:buSzPts val="2400"/>
              <a:buFont typeface="Arial"/>
              <a:buAutoNum type="arabicPeriod"/>
            </a:pPr>
            <a:r>
              <a:rPr lang="es" sz="2400" b="0" dirty="0">
                <a:solidFill>
                  <a:srgbClr val="09164D"/>
                </a:solidFill>
                <a:latin typeface="Arial"/>
                <a:ea typeface="Arial"/>
                <a:cs typeface="Arial"/>
                <a:sym typeface="Arial"/>
              </a:rPr>
              <a:t>¿Podría dar una definición de “</a:t>
            </a:r>
            <a:r>
              <a:rPr lang="es" sz="2400" b="1" dirty="0">
                <a:solidFill>
                  <a:schemeClr val="lt2"/>
                </a:solidFill>
                <a:latin typeface="Arial"/>
                <a:ea typeface="Arial"/>
                <a:cs typeface="Arial"/>
                <a:sym typeface="Arial"/>
              </a:rPr>
              <a:t>sistema de saneamiento sin riesgos</a:t>
            </a:r>
            <a:r>
              <a:rPr lang="es" sz="2400" b="0" dirty="0">
                <a:solidFill>
                  <a:srgbClr val="09164D"/>
                </a:solidFill>
                <a:latin typeface="Arial"/>
                <a:ea typeface="Arial"/>
                <a:cs typeface="Arial"/>
                <a:sym typeface="Arial"/>
              </a:rPr>
              <a:t>”?</a:t>
            </a:r>
            <a:endParaRPr dirty="0"/>
          </a:p>
          <a:p>
            <a:pPr marL="414635" lvl="0" indent="-262235" algn="l" rtl="0">
              <a:lnSpc>
                <a:spcPct val="90000"/>
              </a:lnSpc>
              <a:spcBef>
                <a:spcPts val="1544"/>
              </a:spcBef>
              <a:spcAft>
                <a:spcPts val="0"/>
              </a:spcAft>
              <a:buClr>
                <a:schemeClr val="dk1"/>
              </a:buClr>
              <a:buSzPts val="2400"/>
              <a:buNone/>
            </a:pPr>
            <a:endParaRPr sz="2400" b="0" dirty="0">
              <a:solidFill>
                <a:srgbClr val="09164D"/>
              </a:solidFill>
              <a:latin typeface="Arial"/>
              <a:ea typeface="Arial"/>
              <a:cs typeface="Arial"/>
              <a:sym typeface="Arial"/>
            </a:endParaRPr>
          </a:p>
          <a:p>
            <a:pPr marL="0" lvl="0" indent="152400" algn="l" rtl="0">
              <a:lnSpc>
                <a:spcPct val="90000"/>
              </a:lnSpc>
              <a:spcBef>
                <a:spcPts val="1544"/>
              </a:spcBef>
              <a:spcAft>
                <a:spcPts val="0"/>
              </a:spcAft>
              <a:buClr>
                <a:schemeClr val="dk1"/>
              </a:buClr>
              <a:buSzPts val="2400"/>
              <a:buFont typeface="Arial"/>
              <a:buNone/>
            </a:pPr>
            <a:endParaRPr sz="2400" dirty="0">
              <a:solidFill>
                <a:srgbClr val="09164D"/>
              </a:solidFill>
              <a:latin typeface="Arial"/>
              <a:ea typeface="Arial"/>
              <a:cs typeface="Arial"/>
              <a:sym typeface="Arial"/>
            </a:endParaRPr>
          </a:p>
          <a:p>
            <a:pPr marL="0" lvl="0" indent="0" algn="l" rtl="0">
              <a:lnSpc>
                <a:spcPct val="90000"/>
              </a:lnSpc>
              <a:spcBef>
                <a:spcPts val="1544"/>
              </a:spcBef>
              <a:spcAft>
                <a:spcPts val="0"/>
              </a:spcAft>
              <a:buClr>
                <a:schemeClr val="dk1"/>
              </a:buClr>
              <a:buSzPts val="2400"/>
              <a:buFont typeface="Arial"/>
              <a:buNone/>
            </a:pPr>
            <a:endParaRPr sz="2400" dirty="0"/>
          </a:p>
        </p:txBody>
      </p:sp>
      <p:sp>
        <p:nvSpPr>
          <p:cNvPr id="323" name="Google Shape;323;p37"/>
          <p:cNvSpPr txBox="1">
            <a:spLocks noGrp="1"/>
          </p:cNvSpPr>
          <p:nvPr>
            <p:ph type="body" idx="3"/>
          </p:nvPr>
        </p:nvSpPr>
        <p:spPr>
          <a:xfrm>
            <a:off x="839788" y="495300"/>
            <a:ext cx="4116387" cy="714290"/>
          </a:xfrm>
          <a:prstGeom prst="rect">
            <a:avLst/>
          </a:prstGeom>
          <a:noFill/>
          <a:ln>
            <a:noFill/>
          </a:ln>
        </p:spPr>
        <p:txBody>
          <a:bodyPr spcFirstLastPara="1" wrap="square" lIns="91425" tIns="45700" rIns="91425" bIns="45700" rtlCol="0" anchor="t" anchorCtr="0">
            <a:normAutofit fontScale="77500" lnSpcReduction="20000"/>
          </a:bodyPr>
          <a:lstStyle/>
          <a:p>
            <a:pPr marL="0" lvl="0" indent="0" algn="l" rtl="0">
              <a:lnSpc>
                <a:spcPct val="90000"/>
              </a:lnSpc>
              <a:spcBef>
                <a:spcPts val="0"/>
              </a:spcBef>
              <a:spcAft>
                <a:spcPts val="0"/>
              </a:spcAft>
              <a:buClr>
                <a:schemeClr val="lt2"/>
              </a:buClr>
              <a:buSzPts val="4400"/>
              <a:buNone/>
            </a:pPr>
            <a:r>
              <a:rPr lang="es" sz="4400"/>
              <a:t>LLUVIA DE IDEAS</a:t>
            </a:r>
            <a:endParaRPr/>
          </a:p>
        </p:txBody>
      </p:sp>
      <p:sp>
        <p:nvSpPr>
          <p:cNvPr id="324" name="Google Shape;324;p37"/>
          <p:cNvSpPr txBox="1"/>
          <p:nvPr/>
        </p:nvSpPr>
        <p:spPr>
          <a:xfrm>
            <a:off x="882795" y="2490783"/>
            <a:ext cx="4012910" cy="3562972"/>
          </a:xfrm>
          <a:prstGeom prst="rect">
            <a:avLst/>
          </a:prstGeom>
          <a:noFill/>
          <a:ln>
            <a:noFill/>
          </a:ln>
        </p:spPr>
        <p:txBody>
          <a:bodyPr spcFirstLastPara="1" wrap="square" lIns="82925" tIns="41450" rIns="82925" bIns="41450" rtlCol="0" anchor="t" anchorCtr="0">
            <a:normAutofit/>
          </a:bodyPr>
          <a:lstStyle/>
          <a:p>
            <a:pPr marL="0" marR="0" lvl="0" indent="152400" algn="l" rtl="0">
              <a:lnSpc>
                <a:spcPct val="90000"/>
              </a:lnSpc>
              <a:spcBef>
                <a:spcPts val="0"/>
              </a:spcBef>
              <a:spcAft>
                <a:spcPts val="0"/>
              </a:spcAft>
              <a:buClr>
                <a:srgbClr val="0092CC"/>
              </a:buClr>
              <a:buSzPts val="2400"/>
              <a:buFont typeface="Arial"/>
              <a:buNone/>
            </a:pPr>
            <a:endParaRPr sz="2400" b="1">
              <a:solidFill>
                <a:srgbClr val="09164D"/>
              </a:solidFill>
              <a:latin typeface="Arial"/>
              <a:ea typeface="Arial"/>
              <a:cs typeface="Arial"/>
              <a:sym typeface="Arial"/>
            </a:endParaRPr>
          </a:p>
        </p:txBody>
      </p:sp>
      <p:pic>
        <p:nvPicPr>
          <p:cNvPr id="325" name="Google Shape;325;p37" descr="A truck traveling down a dirt road&#10;&#10;Description generated with very high confidence"/>
          <p:cNvPicPr preferRelativeResize="0"/>
          <p:nvPr/>
        </p:nvPicPr>
        <p:blipFill rotWithShape="1">
          <a:blip r:embed="rId3">
            <a:alphaModFix/>
          </a:blip>
          <a:srcRect/>
          <a:stretch/>
        </p:blipFill>
        <p:spPr>
          <a:xfrm>
            <a:off x="445395" y="2330604"/>
            <a:ext cx="4450310" cy="4150961"/>
          </a:xfrm>
          <a:prstGeom prst="rect">
            <a:avLst/>
          </a:prstGeom>
          <a:noFill/>
          <a:ln>
            <a:noFill/>
          </a:ln>
          <a:effectLst>
            <a:outerShdw blurRad="292100" dist="139700" dir="2700000" algn="tl" rotWithShape="0">
              <a:srgbClr val="333333">
                <a:alpha val="64705"/>
              </a:srgbClr>
            </a:outerShdw>
          </a:effectLst>
        </p:spPr>
      </p:pic>
      <p:sp>
        <p:nvSpPr>
          <p:cNvPr id="326" name="Google Shape;326;p37"/>
          <p:cNvSpPr txBox="1"/>
          <p:nvPr/>
        </p:nvSpPr>
        <p:spPr>
          <a:xfrm>
            <a:off x="-408779" y="6565594"/>
            <a:ext cx="2745686" cy="25975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088">
                <a:solidFill>
                  <a:schemeClr val="dk1"/>
                </a:solidFill>
                <a:latin typeface="Calibri"/>
                <a:ea typeface="Calibri"/>
                <a:cs typeface="Calibri"/>
                <a:sym typeface="Calibri"/>
              </a:rPr>
              <a:t>© Linda Strande </a:t>
            </a:r>
            <a:endParaRPr/>
          </a:p>
        </p:txBody>
      </p:sp>
      <p:grpSp>
        <p:nvGrpSpPr>
          <p:cNvPr id="327" name="Google Shape;327;p37"/>
          <p:cNvGrpSpPr/>
          <p:nvPr/>
        </p:nvGrpSpPr>
        <p:grpSpPr>
          <a:xfrm>
            <a:off x="8766561" y="232928"/>
            <a:ext cx="1161098" cy="1171184"/>
            <a:chOff x="9555224" y="5116370"/>
            <a:chExt cx="1161098" cy="1171184"/>
          </a:xfrm>
        </p:grpSpPr>
        <p:pic>
          <p:nvPicPr>
            <p:cNvPr id="328" name="Google Shape;328;p37" descr="Shape&#10;&#10;Description automatically generated with low confidence"/>
            <p:cNvPicPr preferRelativeResize="0"/>
            <p:nvPr/>
          </p:nvPicPr>
          <p:blipFill rotWithShape="1">
            <a:blip r:embed="rId4">
              <a:alphaModFix/>
            </a:blip>
            <a:srcRect/>
            <a:stretch/>
          </p:blipFill>
          <p:spPr>
            <a:xfrm>
              <a:off x="9623552" y="5313519"/>
              <a:ext cx="1004243" cy="847983"/>
            </a:xfrm>
            <a:prstGeom prst="rect">
              <a:avLst/>
            </a:prstGeom>
            <a:noFill/>
            <a:ln>
              <a:noFill/>
            </a:ln>
          </p:spPr>
        </p:pic>
        <p:sp>
          <p:nvSpPr>
            <p:cNvPr id="329" name="Google Shape;329;p37"/>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30" name="Google Shape;330;p37"/>
          <p:cNvGrpSpPr/>
          <p:nvPr/>
        </p:nvGrpSpPr>
        <p:grpSpPr>
          <a:xfrm>
            <a:off x="10134797" y="222033"/>
            <a:ext cx="1608259" cy="1845309"/>
            <a:chOff x="10513379" y="275913"/>
            <a:chExt cx="1458677" cy="1673679"/>
          </a:xfrm>
        </p:grpSpPr>
        <p:pic>
          <p:nvPicPr>
            <p:cNvPr id="331" name="Google Shape;331;p37"/>
            <p:cNvPicPr preferRelativeResize="0"/>
            <p:nvPr/>
          </p:nvPicPr>
          <p:blipFill rotWithShape="1">
            <a:blip r:embed="rId5">
              <a:alphaModFix/>
            </a:blip>
            <a:srcRect/>
            <a:stretch/>
          </p:blipFill>
          <p:spPr>
            <a:xfrm>
              <a:off x="10727487" y="275913"/>
              <a:ext cx="1030462" cy="1030462"/>
            </a:xfrm>
            <a:prstGeom prst="rect">
              <a:avLst/>
            </a:prstGeom>
            <a:noFill/>
            <a:ln>
              <a:noFill/>
            </a:ln>
          </p:spPr>
        </p:pic>
        <p:sp>
          <p:nvSpPr>
            <p:cNvPr id="332" name="Google Shape;332;p37"/>
            <p:cNvSpPr txBox="1"/>
            <p:nvPr/>
          </p:nvSpPr>
          <p:spPr>
            <a:xfrm>
              <a:off x="10513379" y="1396586"/>
              <a:ext cx="1458677" cy="553006"/>
            </a:xfrm>
            <a:prstGeom prst="rect">
              <a:avLst/>
            </a:prstGeom>
            <a:noFill/>
            <a:ln>
              <a:noFill/>
            </a:ln>
          </p:spPr>
          <p:txBody>
            <a:bodyPr spcFirstLastPara="1" wrap="square" lIns="100800" tIns="50400" rIns="100800" bIns="50400" rtlCol="0" anchor="t" anchorCtr="0">
              <a:normAutofit/>
            </a:bodyPr>
            <a:lstStyle/>
            <a:p>
              <a:pPr marL="0" marR="0" lvl="0" indent="0" algn="l" rtl="0">
                <a:lnSpc>
                  <a:spcPct val="90000"/>
                </a:lnSpc>
                <a:spcBef>
                  <a:spcPts val="0"/>
                </a:spcBef>
                <a:spcAft>
                  <a:spcPts val="0"/>
                </a:spcAft>
                <a:buClr>
                  <a:srgbClr val="002060"/>
                </a:buClr>
                <a:buSzPts val="3087"/>
                <a:buFont typeface="Arial"/>
                <a:buNone/>
              </a:pPr>
              <a:r>
                <a:rPr lang="es" sz="3087">
                  <a:solidFill>
                    <a:srgbClr val="002060"/>
                  </a:solidFill>
                  <a:latin typeface="Arial"/>
                  <a:ea typeface="Arial"/>
                  <a:cs typeface="Arial"/>
                  <a:sym typeface="Arial"/>
                </a:rPr>
                <a:t>2 min.</a:t>
              </a:r>
              <a:endParaRPr/>
            </a:p>
          </p:txBody>
        </p:sp>
      </p:grpSp>
      <p:sp>
        <p:nvSpPr>
          <p:cNvPr id="333" name="Google Shape;333;p3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8"/>
          <p:cNvSpPr txBox="1">
            <a:spLocks noGrp="1"/>
          </p:cNvSpPr>
          <p:nvPr>
            <p:ph type="body" idx="1"/>
          </p:nvPr>
        </p:nvSpPr>
        <p:spPr>
          <a:xfrm>
            <a:off x="367416" y="1200497"/>
            <a:ext cx="6312164" cy="2384442"/>
          </a:xfrm>
          <a:prstGeom prst="rect">
            <a:avLst/>
          </a:prstGeom>
          <a:noFill/>
          <a:ln>
            <a:noFill/>
          </a:ln>
        </p:spPr>
        <p:txBody>
          <a:bodyPr spcFirstLastPara="1" wrap="square" lIns="91425" tIns="45700" rIns="91425" bIns="45700" rtlCol="0" anchor="t" anchorCtr="0">
            <a:normAutofit fontScale="92500" lnSpcReduction="20000"/>
          </a:bodyPr>
          <a:lstStyle/>
          <a:p>
            <a:pPr marL="0" lvl="0" indent="0" algn="l" rtl="0">
              <a:lnSpc>
                <a:spcPct val="90000"/>
              </a:lnSpc>
              <a:spcBef>
                <a:spcPts val="0"/>
              </a:spcBef>
              <a:spcAft>
                <a:spcPts val="0"/>
              </a:spcAft>
              <a:buClr>
                <a:srgbClr val="002060"/>
              </a:buClr>
              <a:buSzPct val="100000"/>
              <a:buNone/>
            </a:pPr>
            <a:r>
              <a:rPr lang="es" sz="2200" dirty="0">
                <a:solidFill>
                  <a:srgbClr val="002060"/>
                </a:solidFill>
              </a:rPr>
              <a:t>¿Están los retretes conectados al alcantarillado y a una planta de tratamiento o a una instalación de tratamiento </a:t>
            </a:r>
            <a:r>
              <a:rPr lang="en" sz="2200" i="1" dirty="0">
                <a:solidFill>
                  <a:srgbClr val="002060"/>
                </a:solidFill>
              </a:rPr>
              <a:t>in situ</a:t>
            </a:r>
            <a:r>
              <a:rPr lang="en" sz="2200" dirty="0">
                <a:solidFill>
                  <a:srgbClr val="002060"/>
                </a:solidFill>
              </a:rPr>
              <a:t>?</a:t>
            </a:r>
            <a:endParaRPr sz="2200" dirty="0"/>
          </a:p>
          <a:p>
            <a:pPr marL="0" lvl="0" indent="0" algn="l" rtl="0">
              <a:lnSpc>
                <a:spcPct val="90000"/>
              </a:lnSpc>
              <a:spcBef>
                <a:spcPts val="1000"/>
              </a:spcBef>
              <a:spcAft>
                <a:spcPts val="0"/>
              </a:spcAft>
              <a:buClr>
                <a:srgbClr val="D4B01A"/>
              </a:buClr>
              <a:buSzPct val="100000"/>
              <a:buNone/>
            </a:pPr>
            <a:r>
              <a:rPr lang="es" sz="2200" dirty="0">
                <a:solidFill>
                  <a:srgbClr val="002060"/>
                </a:solidFill>
              </a:rPr>
              <a:t>Esto </a:t>
            </a:r>
            <a:r>
              <a:rPr lang="es" sz="2200" b="1" dirty="0">
                <a:solidFill>
                  <a:srgbClr val="D4B01A"/>
                </a:solidFill>
              </a:rPr>
              <a:t>funciona como una primera barrera</a:t>
            </a:r>
            <a:r>
              <a:rPr lang="es" sz="2200" dirty="0">
                <a:solidFill>
                  <a:srgbClr val="002060"/>
                </a:solidFill>
              </a:rPr>
              <a:t> para </a:t>
            </a:r>
            <a:r>
              <a:rPr lang="es" sz="2200" b="1" dirty="0">
                <a:solidFill>
                  <a:srgbClr val="D4B01A"/>
                </a:solidFill>
              </a:rPr>
              <a:t>interrumpir la transmisión</a:t>
            </a:r>
            <a:r>
              <a:rPr lang="es" sz="2200" dirty="0">
                <a:solidFill>
                  <a:srgbClr val="002060"/>
                </a:solidFill>
              </a:rPr>
              <a:t> dentro de los establecimientos de salud y a la comunidad vecina (también evita la contaminación del medio ambiente). </a:t>
            </a:r>
            <a:endParaRPr sz="2200" dirty="0"/>
          </a:p>
          <a:p>
            <a:pPr marL="0" lvl="0" indent="0" algn="l" rtl="0">
              <a:lnSpc>
                <a:spcPct val="90000"/>
              </a:lnSpc>
              <a:spcBef>
                <a:spcPts val="1000"/>
              </a:spcBef>
              <a:spcAft>
                <a:spcPts val="0"/>
              </a:spcAft>
              <a:buClr>
                <a:srgbClr val="002060"/>
              </a:buClr>
              <a:buSzPct val="100000"/>
              <a:buNone/>
            </a:pPr>
            <a:r>
              <a:rPr lang="es" sz="2200" dirty="0">
                <a:solidFill>
                  <a:srgbClr val="002060"/>
                </a:solidFill>
              </a:rPr>
              <a:t>Sirve para </a:t>
            </a:r>
            <a:r>
              <a:rPr lang="es" sz="2200" b="1" dirty="0">
                <a:solidFill>
                  <a:srgbClr val="D4B01A"/>
                </a:solidFill>
              </a:rPr>
              <a:t>contener</a:t>
            </a:r>
            <a:r>
              <a:rPr lang="es" sz="2200" dirty="0">
                <a:solidFill>
                  <a:srgbClr val="002060"/>
                </a:solidFill>
              </a:rPr>
              <a:t> y </a:t>
            </a:r>
            <a:r>
              <a:rPr lang="es" sz="2200" b="1" dirty="0">
                <a:solidFill>
                  <a:srgbClr val="D4B01A"/>
                </a:solidFill>
              </a:rPr>
              <a:t>tratar los excrementos</a:t>
            </a:r>
            <a:r>
              <a:rPr lang="es" sz="2200" dirty="0">
                <a:solidFill>
                  <a:srgbClr val="002060"/>
                </a:solidFill>
              </a:rPr>
              <a:t> sin riesgos, durante toda la cadena de saneamiento.</a:t>
            </a:r>
            <a:endParaRPr sz="2200" dirty="0">
              <a:solidFill>
                <a:srgbClr val="002060"/>
              </a:solidFill>
            </a:endParaRPr>
          </a:p>
          <a:p>
            <a:pPr marL="457200" lvl="1" indent="0" algn="l" rtl="0">
              <a:lnSpc>
                <a:spcPct val="90000"/>
              </a:lnSpc>
              <a:spcBef>
                <a:spcPts val="500"/>
              </a:spcBef>
              <a:spcAft>
                <a:spcPts val="0"/>
              </a:spcAft>
              <a:buClr>
                <a:srgbClr val="898A9B"/>
              </a:buClr>
              <a:buSzPct val="100000"/>
              <a:buNone/>
            </a:pPr>
            <a:endParaRPr sz="2400" dirty="0">
              <a:solidFill>
                <a:srgbClr val="002060"/>
              </a:solidFill>
              <a:highlight>
                <a:srgbClr val="FFFF00"/>
              </a:highlight>
            </a:endParaRPr>
          </a:p>
        </p:txBody>
      </p:sp>
      <p:sp>
        <p:nvSpPr>
          <p:cNvPr id="342" name="Google Shape;342;p38"/>
          <p:cNvSpPr txBox="1">
            <a:spLocks noGrp="1"/>
          </p:cNvSpPr>
          <p:nvPr>
            <p:ph type="title"/>
          </p:nvPr>
        </p:nvSpPr>
        <p:spPr>
          <a:xfrm>
            <a:off x="460646" y="4038600"/>
            <a:ext cx="10515600" cy="488795"/>
          </a:xfrm>
          <a:prstGeom prst="rect">
            <a:avLst/>
          </a:prstGeom>
          <a:solidFill>
            <a:schemeClr val="dk2"/>
          </a:solid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2400"/>
              <a:buFont typeface="Arial"/>
              <a:buNone/>
            </a:pPr>
            <a:r>
              <a:rPr lang="es" sz="2400"/>
              <a:t>La cadena de saneamiento</a:t>
            </a:r>
            <a:endParaRPr/>
          </a:p>
        </p:txBody>
      </p:sp>
      <p:sp>
        <p:nvSpPr>
          <p:cNvPr id="343" name="Google Shape;343;p38"/>
          <p:cNvSpPr txBox="1">
            <a:spLocks noGrp="1"/>
          </p:cNvSpPr>
          <p:nvPr>
            <p:ph type="body" idx="3"/>
          </p:nvPr>
        </p:nvSpPr>
        <p:spPr>
          <a:xfrm>
            <a:off x="7225990" y="1151018"/>
            <a:ext cx="4598594" cy="243392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02060"/>
              </a:buClr>
              <a:buSzPts val="2000"/>
              <a:buNone/>
            </a:pPr>
            <a:r>
              <a:rPr lang="es" sz="2000" i="1" dirty="0">
                <a:solidFill>
                  <a:srgbClr val="002060"/>
                </a:solidFill>
              </a:rPr>
              <a:t>Diseñados y utilizados para evitar que los excrementos humanos entren en contacto con las personas y el entorno, lo cual incluye las aguas subterráneas y los terrenos empleados para la agricultura.</a:t>
            </a:r>
            <a:endParaRPr dirty="0"/>
          </a:p>
          <a:p>
            <a:pPr marL="0" lvl="0" indent="0" algn="l" rtl="0">
              <a:lnSpc>
                <a:spcPct val="90000"/>
              </a:lnSpc>
              <a:spcBef>
                <a:spcPts val="1000"/>
              </a:spcBef>
              <a:spcAft>
                <a:spcPts val="0"/>
              </a:spcAft>
              <a:buClr>
                <a:schemeClr val="dk1"/>
              </a:buClr>
              <a:buSzPts val="2000"/>
              <a:buNone/>
            </a:pPr>
            <a:endParaRPr dirty="0"/>
          </a:p>
        </p:txBody>
      </p:sp>
      <p:sp>
        <p:nvSpPr>
          <p:cNvPr id="344" name="Google Shape;344;p38"/>
          <p:cNvSpPr txBox="1"/>
          <p:nvPr/>
        </p:nvSpPr>
        <p:spPr>
          <a:xfrm>
            <a:off x="367416" y="431056"/>
            <a:ext cx="8075310" cy="719962"/>
          </a:xfrm>
          <a:prstGeom prst="rect">
            <a:avLst/>
          </a:prstGeom>
          <a:noFill/>
          <a:ln>
            <a:noFill/>
          </a:ln>
        </p:spPr>
        <p:txBody>
          <a:bodyPr spcFirstLastPara="1" wrap="square" lIns="16325" tIns="0" rIns="326500" bIns="0" rtlCol="0" anchor="b" anchorCtr="0">
            <a:noAutofit/>
          </a:bodyPr>
          <a:lstStyle/>
          <a:p>
            <a:pPr marL="0" marR="0" lvl="0" indent="0" algn="l" rtl="0">
              <a:lnSpc>
                <a:spcPct val="90000"/>
              </a:lnSpc>
              <a:spcBef>
                <a:spcPts val="0"/>
              </a:spcBef>
              <a:spcAft>
                <a:spcPts val="0"/>
              </a:spcAft>
              <a:buClr>
                <a:srgbClr val="0092CC"/>
              </a:buClr>
              <a:buSzPts val="2800"/>
              <a:buFont typeface="Calibri"/>
              <a:buNone/>
            </a:pPr>
            <a:endParaRPr sz="2800" b="1">
              <a:solidFill>
                <a:srgbClr val="0092CC"/>
              </a:solidFill>
              <a:latin typeface="Calibri"/>
              <a:ea typeface="Calibri"/>
              <a:cs typeface="Calibri"/>
              <a:sym typeface="Calibri"/>
            </a:endParaRPr>
          </a:p>
        </p:txBody>
      </p:sp>
      <p:sp>
        <p:nvSpPr>
          <p:cNvPr id="345" name="Google Shape;345;p38"/>
          <p:cNvSpPr txBox="1"/>
          <p:nvPr/>
        </p:nvSpPr>
        <p:spPr>
          <a:xfrm>
            <a:off x="367416" y="258042"/>
            <a:ext cx="11904515" cy="76944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4400" b="1" dirty="0">
                <a:solidFill>
                  <a:schemeClr val="dk2"/>
                </a:solidFill>
                <a:latin typeface="Arial Narrow"/>
                <a:ea typeface="Arial Narrow"/>
                <a:cs typeface="Arial Narrow"/>
                <a:sym typeface="Arial Narrow"/>
              </a:rPr>
              <a:t>Sistemas de saneamiento gestionados sin riesgos</a:t>
            </a:r>
            <a:endParaRPr dirty="0"/>
          </a:p>
        </p:txBody>
      </p:sp>
      <p:grpSp>
        <p:nvGrpSpPr>
          <p:cNvPr id="346" name="Google Shape;346;p38"/>
          <p:cNvGrpSpPr/>
          <p:nvPr/>
        </p:nvGrpSpPr>
        <p:grpSpPr>
          <a:xfrm>
            <a:off x="464162" y="5140875"/>
            <a:ext cx="11542184" cy="958675"/>
            <a:chOff x="3515" y="613481"/>
            <a:chExt cx="11542184" cy="958675"/>
          </a:xfrm>
        </p:grpSpPr>
        <p:sp>
          <p:nvSpPr>
            <p:cNvPr id="347" name="Google Shape;347;p38"/>
            <p:cNvSpPr/>
            <p:nvPr/>
          </p:nvSpPr>
          <p:spPr>
            <a:xfrm>
              <a:off x="3515" y="613481"/>
              <a:ext cx="2396687" cy="958675"/>
            </a:xfrm>
            <a:prstGeom prst="chevron">
              <a:avLst>
                <a:gd name="adj" fmla="val 50000"/>
              </a:avLst>
            </a:prstGeom>
            <a:solidFill>
              <a:schemeClr val="lt1"/>
            </a:solidFill>
            <a:ln w="12700" cap="flat" cmpd="sng">
              <a:solidFill>
                <a:srgbClr val="008ECD"/>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48" name="Google Shape;348;p38"/>
            <p:cNvSpPr txBox="1"/>
            <p:nvPr/>
          </p:nvSpPr>
          <p:spPr>
            <a:xfrm>
              <a:off x="482853" y="613481"/>
              <a:ext cx="1438012" cy="958675"/>
            </a:xfrm>
            <a:prstGeom prst="rect">
              <a:avLst/>
            </a:prstGeom>
            <a:noFill/>
            <a:ln>
              <a:noFill/>
            </a:ln>
          </p:spPr>
          <p:txBody>
            <a:bodyPr spcFirstLastPara="1" wrap="square" lIns="112000" tIns="37325" rIns="37325" bIns="37325" rtlCol="0" anchor="ctr" anchorCtr="0">
              <a:noAutofit/>
            </a:bodyPr>
            <a:lstStyle/>
            <a:p>
              <a:pPr marL="0" marR="0" lvl="0" indent="0" algn="ctr" rtl="0">
                <a:lnSpc>
                  <a:spcPct val="90000"/>
                </a:lnSpc>
                <a:spcBef>
                  <a:spcPts val="0"/>
                </a:spcBef>
                <a:spcAft>
                  <a:spcPts val="0"/>
                </a:spcAft>
                <a:buClr>
                  <a:schemeClr val="lt1"/>
                </a:buClr>
                <a:buSzPts val="2800"/>
                <a:buFont typeface="Arial Narrow"/>
                <a:buNone/>
              </a:pPr>
              <a:r>
                <a:rPr lang="es" sz="2800">
                  <a:solidFill>
                    <a:schemeClr val="lt1"/>
                  </a:solidFill>
                  <a:latin typeface="Arial Narrow"/>
                  <a:ea typeface="Arial Narrow"/>
                  <a:cs typeface="Arial Narrow"/>
                  <a:sym typeface="Arial Narrow"/>
                </a:rPr>
                <a:t>Retrete</a:t>
              </a:r>
              <a:endParaRPr/>
            </a:p>
          </p:txBody>
        </p:sp>
        <p:sp>
          <p:nvSpPr>
            <p:cNvPr id="349" name="Google Shape;349;p38"/>
            <p:cNvSpPr/>
            <p:nvPr/>
          </p:nvSpPr>
          <p:spPr>
            <a:xfrm>
              <a:off x="2160534" y="613481"/>
              <a:ext cx="2706771" cy="958675"/>
            </a:xfrm>
            <a:prstGeom prst="chevron">
              <a:avLst>
                <a:gd name="adj" fmla="val 50000"/>
              </a:avLst>
            </a:prstGeom>
            <a:solidFill>
              <a:schemeClr val="lt1"/>
            </a:solidFill>
            <a:ln w="12700" cap="flat" cmpd="sng">
              <a:solidFill>
                <a:srgbClr val="008ECD"/>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50" name="Google Shape;350;p38"/>
            <p:cNvSpPr txBox="1"/>
            <p:nvPr/>
          </p:nvSpPr>
          <p:spPr>
            <a:xfrm>
              <a:off x="2639872" y="613481"/>
              <a:ext cx="1748096" cy="958675"/>
            </a:xfrm>
            <a:prstGeom prst="rect">
              <a:avLst/>
            </a:prstGeom>
            <a:noFill/>
            <a:ln>
              <a:noFill/>
            </a:ln>
          </p:spPr>
          <p:txBody>
            <a:bodyPr spcFirstLastPara="1" wrap="square" lIns="96000" tIns="32000" rIns="32000" bIns="32000" rtlCol="0" anchor="ctr" anchorCtr="0">
              <a:noAutofit/>
            </a:bodyPr>
            <a:lstStyle/>
            <a:p>
              <a:pPr marL="0" marR="0" lvl="0" indent="0" algn="ctr" rtl="0">
                <a:lnSpc>
                  <a:spcPct val="90000"/>
                </a:lnSpc>
                <a:spcBef>
                  <a:spcPts val="0"/>
                </a:spcBef>
                <a:spcAft>
                  <a:spcPts val="0"/>
                </a:spcAft>
                <a:buClr>
                  <a:schemeClr val="lt1"/>
                </a:buClr>
                <a:buSzPts val="2400"/>
                <a:buFont typeface="Arial Narrow"/>
                <a:buNone/>
              </a:pPr>
              <a:r>
                <a:rPr lang="es" sz="1800" dirty="0">
                  <a:solidFill>
                    <a:schemeClr val="lt1"/>
                  </a:solidFill>
                  <a:latin typeface="Arial Narrow"/>
                  <a:ea typeface="Arial Narrow"/>
                  <a:cs typeface="Arial Narrow"/>
                  <a:sym typeface="Arial Narrow"/>
                </a:rPr>
                <a:t>Contención o almacenamiento / tratamiento </a:t>
              </a:r>
              <a:r>
                <a:rPr lang="en" sz="1800" i="1" dirty="0">
                  <a:solidFill>
                    <a:schemeClr val="lt1"/>
                  </a:solidFill>
                  <a:latin typeface="Arial Narrow"/>
                  <a:ea typeface="Arial Narrow"/>
                  <a:cs typeface="Arial Narrow"/>
                  <a:sym typeface="Arial Narrow"/>
                </a:rPr>
                <a:t>in situ</a:t>
              </a:r>
              <a:r>
                <a:rPr lang="en" sz="1800" dirty="0">
                  <a:solidFill>
                    <a:schemeClr val="lt1"/>
                  </a:solidFill>
                  <a:latin typeface="Arial Narrow"/>
                  <a:ea typeface="Arial Narrow"/>
                  <a:cs typeface="Arial Narrow"/>
                  <a:sym typeface="Arial Narrow"/>
                </a:rPr>
                <a:t> </a:t>
              </a:r>
              <a:endParaRPr sz="1800" dirty="0"/>
            </a:p>
          </p:txBody>
        </p:sp>
        <p:sp>
          <p:nvSpPr>
            <p:cNvPr id="351" name="Google Shape;351;p38"/>
            <p:cNvSpPr/>
            <p:nvPr/>
          </p:nvSpPr>
          <p:spPr>
            <a:xfrm>
              <a:off x="4627637" y="613481"/>
              <a:ext cx="2604025" cy="958675"/>
            </a:xfrm>
            <a:prstGeom prst="chevron">
              <a:avLst>
                <a:gd name="adj" fmla="val 50000"/>
              </a:avLst>
            </a:prstGeom>
            <a:solidFill>
              <a:schemeClr val="lt1"/>
            </a:solidFill>
            <a:ln w="12700" cap="flat" cmpd="sng">
              <a:solidFill>
                <a:srgbClr val="008ECD"/>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52" name="Google Shape;352;p38"/>
            <p:cNvSpPr txBox="1"/>
            <p:nvPr/>
          </p:nvSpPr>
          <p:spPr>
            <a:xfrm>
              <a:off x="5106975" y="613481"/>
              <a:ext cx="1645350" cy="958675"/>
            </a:xfrm>
            <a:prstGeom prst="rect">
              <a:avLst/>
            </a:prstGeom>
            <a:noFill/>
            <a:ln>
              <a:noFill/>
            </a:ln>
          </p:spPr>
          <p:txBody>
            <a:bodyPr spcFirstLastPara="1" wrap="square" lIns="96000" tIns="32000" rIns="32000" bIns="32000" rtlCol="0" anchor="ctr" anchorCtr="0">
              <a:noAutofit/>
            </a:bodyPr>
            <a:lstStyle/>
            <a:p>
              <a:pPr marL="0" marR="0" lvl="0" indent="0" algn="ctr" rtl="0">
                <a:lnSpc>
                  <a:spcPct val="90000"/>
                </a:lnSpc>
                <a:spcBef>
                  <a:spcPts val="0"/>
                </a:spcBef>
                <a:spcAft>
                  <a:spcPts val="0"/>
                </a:spcAft>
                <a:buClr>
                  <a:schemeClr val="lt1"/>
                </a:buClr>
                <a:buSzPts val="2400"/>
                <a:buFont typeface="Arial Narrow"/>
                <a:buNone/>
              </a:pPr>
              <a:r>
                <a:rPr lang="es" sz="2400">
                  <a:solidFill>
                    <a:schemeClr val="lt1"/>
                  </a:solidFill>
                  <a:latin typeface="Arial Narrow"/>
                  <a:ea typeface="Arial Narrow"/>
                  <a:cs typeface="Arial Narrow"/>
                  <a:sym typeface="Arial Narrow"/>
                </a:rPr>
                <a:t>Transporte </a:t>
              </a:r>
              <a:endParaRPr/>
            </a:p>
          </p:txBody>
        </p:sp>
        <p:sp>
          <p:nvSpPr>
            <p:cNvPr id="353" name="Google Shape;353;p38"/>
            <p:cNvSpPr/>
            <p:nvPr/>
          </p:nvSpPr>
          <p:spPr>
            <a:xfrm>
              <a:off x="6991993" y="613481"/>
              <a:ext cx="2396687" cy="958675"/>
            </a:xfrm>
            <a:prstGeom prst="chevron">
              <a:avLst>
                <a:gd name="adj" fmla="val 50000"/>
              </a:avLst>
            </a:prstGeom>
            <a:solidFill>
              <a:schemeClr val="lt1"/>
            </a:solidFill>
            <a:ln w="12700" cap="flat" cmpd="sng">
              <a:solidFill>
                <a:srgbClr val="008ECD"/>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54" name="Google Shape;354;p38"/>
            <p:cNvSpPr txBox="1"/>
            <p:nvPr/>
          </p:nvSpPr>
          <p:spPr>
            <a:xfrm>
              <a:off x="7471331" y="613481"/>
              <a:ext cx="1438012" cy="958675"/>
            </a:xfrm>
            <a:prstGeom prst="rect">
              <a:avLst/>
            </a:prstGeom>
            <a:noFill/>
            <a:ln>
              <a:noFill/>
            </a:ln>
          </p:spPr>
          <p:txBody>
            <a:bodyPr spcFirstLastPara="1" wrap="square" lIns="96000" tIns="32000" rIns="32000" bIns="32000" rtlCol="0" anchor="ctr" anchorCtr="0">
              <a:noAutofit/>
            </a:bodyPr>
            <a:lstStyle/>
            <a:p>
              <a:pPr marL="0" marR="0" lvl="0" indent="0" algn="ctr" rtl="0">
                <a:lnSpc>
                  <a:spcPct val="90000"/>
                </a:lnSpc>
                <a:spcBef>
                  <a:spcPts val="0"/>
                </a:spcBef>
                <a:spcAft>
                  <a:spcPts val="0"/>
                </a:spcAft>
                <a:buClr>
                  <a:schemeClr val="lt1"/>
                </a:buClr>
                <a:buSzPts val="2400"/>
                <a:buFont typeface="Arial Narrow"/>
                <a:buNone/>
              </a:pPr>
              <a:r>
                <a:rPr lang="es" sz="1800" dirty="0">
                  <a:solidFill>
                    <a:schemeClr val="lt1"/>
                  </a:solidFill>
                  <a:latin typeface="Arial Narrow"/>
                  <a:ea typeface="Arial Narrow"/>
                  <a:cs typeface="Arial Narrow"/>
                  <a:sym typeface="Arial Narrow"/>
                </a:rPr>
                <a:t>Tratamiento (fuera del establecimiento)</a:t>
              </a:r>
              <a:endParaRPr sz="1800" dirty="0"/>
            </a:p>
          </p:txBody>
        </p:sp>
        <p:sp>
          <p:nvSpPr>
            <p:cNvPr id="355" name="Google Shape;355;p38"/>
            <p:cNvSpPr/>
            <p:nvPr/>
          </p:nvSpPr>
          <p:spPr>
            <a:xfrm>
              <a:off x="9149012" y="613481"/>
              <a:ext cx="2396687" cy="958675"/>
            </a:xfrm>
            <a:prstGeom prst="chevron">
              <a:avLst>
                <a:gd name="adj" fmla="val 50000"/>
              </a:avLst>
            </a:prstGeom>
            <a:solidFill>
              <a:schemeClr val="lt1"/>
            </a:solidFill>
            <a:ln w="12700" cap="flat" cmpd="sng">
              <a:solidFill>
                <a:srgbClr val="008ECD"/>
              </a:solidFill>
              <a:prstDash val="solid"/>
              <a:miter lim="800000"/>
              <a:headEnd type="none" w="sm" len="sm"/>
              <a:tailEnd type="none" w="sm" len="sm"/>
            </a:ln>
          </p:spPr>
          <p:txBody>
            <a:bodyPr spcFirstLastPara="1" wrap="square" lIns="91425" tIns="91425" rIns="91425" bIns="91425" rtlCol="0" anchor="ctr" anchorCtr="0">
              <a:noAutofit/>
            </a:bodyPr>
            <a:lstStyle/>
            <a:p>
              <a:pPr marL="0" lvl="0" indent="0" algn="l" rtl="0">
                <a:spcBef>
                  <a:spcPts val="0"/>
                </a:spcBef>
                <a:spcAft>
                  <a:spcPts val="0"/>
                </a:spcAft>
                <a:buNone/>
              </a:pPr>
              <a:endParaRPr/>
            </a:p>
          </p:txBody>
        </p:sp>
        <p:sp>
          <p:nvSpPr>
            <p:cNvPr id="356" name="Google Shape;356;p38"/>
            <p:cNvSpPr txBox="1"/>
            <p:nvPr/>
          </p:nvSpPr>
          <p:spPr>
            <a:xfrm>
              <a:off x="9628350" y="613481"/>
              <a:ext cx="1438012" cy="958675"/>
            </a:xfrm>
            <a:prstGeom prst="rect">
              <a:avLst/>
            </a:prstGeom>
            <a:noFill/>
            <a:ln>
              <a:noFill/>
            </a:ln>
          </p:spPr>
          <p:txBody>
            <a:bodyPr spcFirstLastPara="1" wrap="square" lIns="96000" tIns="32000" rIns="32000" bIns="32000" rtlCol="0" anchor="ctr" anchorCtr="0">
              <a:noAutofit/>
            </a:bodyPr>
            <a:lstStyle/>
            <a:p>
              <a:pPr marL="0" marR="0" lvl="0" indent="0" algn="ctr" rtl="0">
                <a:lnSpc>
                  <a:spcPct val="90000"/>
                </a:lnSpc>
                <a:spcBef>
                  <a:spcPts val="0"/>
                </a:spcBef>
                <a:spcAft>
                  <a:spcPts val="0"/>
                </a:spcAft>
                <a:buClr>
                  <a:schemeClr val="lt1"/>
                </a:buClr>
                <a:buSzPts val="2400"/>
                <a:buFont typeface="Arial Narrow"/>
                <a:buNone/>
              </a:pPr>
              <a:r>
                <a:rPr lang="es" sz="2400">
                  <a:solidFill>
                    <a:schemeClr val="lt1"/>
                  </a:solidFill>
                  <a:latin typeface="Arial Narrow"/>
                  <a:ea typeface="Arial Narrow"/>
                  <a:cs typeface="Arial Narrow"/>
                  <a:sym typeface="Arial Narrow"/>
                </a:rPr>
                <a:t>Uso final / eliminación</a:t>
              </a:r>
              <a:endParaRPr/>
            </a:p>
          </p:txBody>
        </p:sp>
      </p:grpSp>
      <p:sp>
        <p:nvSpPr>
          <p:cNvPr id="357" name="Google Shape;357;p3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9"/>
          <p:cNvSpPr txBox="1">
            <a:spLocks noGrp="1"/>
          </p:cNvSpPr>
          <p:nvPr>
            <p:ph type="title"/>
          </p:nvPr>
        </p:nvSpPr>
        <p:spPr>
          <a:xfrm>
            <a:off x="838200" y="0"/>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3500" dirty="0"/>
              <a:t>Transmisión de microorganismos patógenos presentes en los excrementos</a:t>
            </a:r>
            <a:endParaRPr sz="3500" dirty="0"/>
          </a:p>
        </p:txBody>
      </p:sp>
      <p:sp>
        <p:nvSpPr>
          <p:cNvPr id="366" name="Google Shape;366;p39"/>
          <p:cNvSpPr txBox="1"/>
          <p:nvPr/>
        </p:nvSpPr>
        <p:spPr>
          <a:xfrm>
            <a:off x="838200" y="5891097"/>
            <a:ext cx="10707029" cy="461665"/>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400">
                <a:solidFill>
                  <a:schemeClr val="lt1"/>
                </a:solidFill>
                <a:latin typeface="Arial Narrow"/>
                <a:ea typeface="Arial Narrow"/>
                <a:cs typeface="Arial Narrow"/>
                <a:sym typeface="Arial Narrow"/>
              </a:rPr>
              <a:t>El saneamiento constituye la primera barrera para evitar esta transmisión. </a:t>
            </a:r>
            <a:endParaRPr/>
          </a:p>
        </p:txBody>
      </p:sp>
      <p:sp>
        <p:nvSpPr>
          <p:cNvPr id="367" name="Google Shape;367;p3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13</a:t>
            </a:fld>
            <a:endParaRPr/>
          </a:p>
        </p:txBody>
      </p:sp>
      <p:grpSp>
        <p:nvGrpSpPr>
          <p:cNvPr id="368" name="Google Shape;368;p39"/>
          <p:cNvGrpSpPr/>
          <p:nvPr/>
        </p:nvGrpSpPr>
        <p:grpSpPr>
          <a:xfrm>
            <a:off x="1451944" y="965303"/>
            <a:ext cx="9375890" cy="4927394"/>
            <a:chOff x="1451944" y="965303"/>
            <a:chExt cx="9375890" cy="4927394"/>
          </a:xfrm>
        </p:grpSpPr>
        <p:pic>
          <p:nvPicPr>
            <p:cNvPr id="369" name="Google Shape;369;p39"/>
            <p:cNvPicPr preferRelativeResize="0"/>
            <p:nvPr/>
          </p:nvPicPr>
          <p:blipFill rotWithShape="1">
            <a:blip r:embed="rId3">
              <a:alphaModFix/>
            </a:blip>
            <a:srcRect/>
            <a:stretch/>
          </p:blipFill>
          <p:spPr>
            <a:xfrm>
              <a:off x="1451944" y="965303"/>
              <a:ext cx="9288111" cy="4927394"/>
            </a:xfrm>
            <a:prstGeom prst="rect">
              <a:avLst/>
            </a:prstGeom>
            <a:noFill/>
            <a:ln>
              <a:noFill/>
            </a:ln>
          </p:spPr>
        </p:pic>
        <p:sp>
          <p:nvSpPr>
            <p:cNvPr id="370" name="Google Shape;370;p39"/>
            <p:cNvSpPr/>
            <p:nvPr/>
          </p:nvSpPr>
          <p:spPr>
            <a:xfrm>
              <a:off x="9534293" y="2018371"/>
              <a:ext cx="1293541" cy="46166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40" descr="WHO AMR"/>
          <p:cNvPicPr preferRelativeResize="0"/>
          <p:nvPr/>
        </p:nvPicPr>
        <p:blipFill rotWithShape="1">
          <a:blip r:embed="rId3">
            <a:alphaModFix/>
          </a:blip>
          <a:srcRect/>
          <a:stretch/>
        </p:blipFill>
        <p:spPr>
          <a:xfrm>
            <a:off x="6936965" y="1322762"/>
            <a:ext cx="4838723" cy="4838723"/>
          </a:xfrm>
          <a:prstGeom prst="rect">
            <a:avLst/>
          </a:prstGeom>
          <a:noFill/>
          <a:ln w="9525" cap="flat" cmpd="sng">
            <a:solidFill>
              <a:schemeClr val="lt1"/>
            </a:solidFill>
            <a:prstDash val="solid"/>
            <a:round/>
            <a:headEnd type="none" w="sm" len="sm"/>
            <a:tailEnd type="none" w="sm" len="sm"/>
          </a:ln>
          <a:effectLst>
            <a:outerShdw blurRad="292100" dist="139700" dir="2700000" algn="tl" rotWithShape="0">
              <a:srgbClr val="333333">
                <a:alpha val="64705"/>
              </a:srgbClr>
            </a:outerShdw>
          </a:effectLst>
        </p:spPr>
      </p:pic>
      <p:sp>
        <p:nvSpPr>
          <p:cNvPr id="379" name="Google Shape;379;p40"/>
          <p:cNvSpPr/>
          <p:nvPr/>
        </p:nvSpPr>
        <p:spPr>
          <a:xfrm>
            <a:off x="256479" y="1120676"/>
            <a:ext cx="6456555" cy="2308324"/>
          </a:xfrm>
          <a:custGeom>
            <a:avLst/>
            <a:gdLst/>
            <a:ahLst/>
            <a:cxnLst/>
            <a:rect l="l" t="t" r="r" b="b"/>
            <a:pathLst>
              <a:path w="6456555" h="2308324" extrusionOk="0">
                <a:moveTo>
                  <a:pt x="0" y="0"/>
                </a:moveTo>
                <a:cubicBezTo>
                  <a:pt x="288342" y="-18841"/>
                  <a:pt x="512839" y="28826"/>
                  <a:pt x="645656" y="0"/>
                </a:cubicBezTo>
                <a:cubicBezTo>
                  <a:pt x="778473" y="-28826"/>
                  <a:pt x="984511" y="-20620"/>
                  <a:pt x="1097614" y="0"/>
                </a:cubicBezTo>
                <a:cubicBezTo>
                  <a:pt x="1210717" y="20620"/>
                  <a:pt x="1649233" y="-31213"/>
                  <a:pt x="1807835" y="0"/>
                </a:cubicBezTo>
                <a:cubicBezTo>
                  <a:pt x="1966437" y="31213"/>
                  <a:pt x="2226453" y="22746"/>
                  <a:pt x="2453491" y="0"/>
                </a:cubicBezTo>
                <a:cubicBezTo>
                  <a:pt x="2680529" y="-22746"/>
                  <a:pt x="2982840" y="2259"/>
                  <a:pt x="3163712" y="0"/>
                </a:cubicBezTo>
                <a:cubicBezTo>
                  <a:pt x="3344584" y="-2259"/>
                  <a:pt x="3685947" y="-3795"/>
                  <a:pt x="3938499" y="0"/>
                </a:cubicBezTo>
                <a:cubicBezTo>
                  <a:pt x="4191051" y="3795"/>
                  <a:pt x="4232573" y="1569"/>
                  <a:pt x="4390457" y="0"/>
                </a:cubicBezTo>
                <a:cubicBezTo>
                  <a:pt x="4548341" y="-1569"/>
                  <a:pt x="4907877" y="-20447"/>
                  <a:pt x="5165244" y="0"/>
                </a:cubicBezTo>
                <a:cubicBezTo>
                  <a:pt x="5422611" y="20447"/>
                  <a:pt x="5457382" y="-24454"/>
                  <a:pt x="5681768" y="0"/>
                </a:cubicBezTo>
                <a:cubicBezTo>
                  <a:pt x="5906154" y="24454"/>
                  <a:pt x="6177136" y="6145"/>
                  <a:pt x="6456555" y="0"/>
                </a:cubicBezTo>
                <a:cubicBezTo>
                  <a:pt x="6453603" y="188176"/>
                  <a:pt x="6467455" y="300417"/>
                  <a:pt x="6456555" y="507831"/>
                </a:cubicBezTo>
                <a:cubicBezTo>
                  <a:pt x="6445655" y="715245"/>
                  <a:pt x="6444953" y="909381"/>
                  <a:pt x="6456555" y="1131079"/>
                </a:cubicBezTo>
                <a:cubicBezTo>
                  <a:pt x="6468157" y="1352777"/>
                  <a:pt x="6475318" y="1459971"/>
                  <a:pt x="6456555" y="1638910"/>
                </a:cubicBezTo>
                <a:cubicBezTo>
                  <a:pt x="6437792" y="1817849"/>
                  <a:pt x="6483735" y="2002433"/>
                  <a:pt x="6456555" y="2308324"/>
                </a:cubicBezTo>
                <a:cubicBezTo>
                  <a:pt x="6266999" y="2295854"/>
                  <a:pt x="6099397" y="2288487"/>
                  <a:pt x="5875465" y="2308324"/>
                </a:cubicBezTo>
                <a:cubicBezTo>
                  <a:pt x="5651533" y="2328162"/>
                  <a:pt x="5567129" y="2294594"/>
                  <a:pt x="5423506" y="2308324"/>
                </a:cubicBezTo>
                <a:cubicBezTo>
                  <a:pt x="5279883" y="2322054"/>
                  <a:pt x="5064596" y="2314649"/>
                  <a:pt x="4906982" y="2308324"/>
                </a:cubicBezTo>
                <a:cubicBezTo>
                  <a:pt x="4749368" y="2301999"/>
                  <a:pt x="4555772" y="2334280"/>
                  <a:pt x="4261326" y="2308324"/>
                </a:cubicBezTo>
                <a:cubicBezTo>
                  <a:pt x="3966880" y="2282368"/>
                  <a:pt x="3891011" y="2325903"/>
                  <a:pt x="3744802" y="2308324"/>
                </a:cubicBezTo>
                <a:cubicBezTo>
                  <a:pt x="3598593" y="2290745"/>
                  <a:pt x="3388851" y="2305034"/>
                  <a:pt x="3163712" y="2308324"/>
                </a:cubicBezTo>
                <a:cubicBezTo>
                  <a:pt x="2938573" y="2311615"/>
                  <a:pt x="2732968" y="2281609"/>
                  <a:pt x="2582622" y="2308324"/>
                </a:cubicBezTo>
                <a:cubicBezTo>
                  <a:pt x="2432276" y="2335040"/>
                  <a:pt x="2151378" y="2299946"/>
                  <a:pt x="2001532" y="2308324"/>
                </a:cubicBezTo>
                <a:cubicBezTo>
                  <a:pt x="1851686" y="2316703"/>
                  <a:pt x="1498255" y="2306288"/>
                  <a:pt x="1226745" y="2308324"/>
                </a:cubicBezTo>
                <a:cubicBezTo>
                  <a:pt x="955235" y="2310360"/>
                  <a:pt x="872777" y="2324244"/>
                  <a:pt x="581090" y="2308324"/>
                </a:cubicBezTo>
                <a:cubicBezTo>
                  <a:pt x="289403" y="2292404"/>
                  <a:pt x="185411" y="2326078"/>
                  <a:pt x="0" y="2308324"/>
                </a:cubicBezTo>
                <a:cubicBezTo>
                  <a:pt x="-11356" y="2075088"/>
                  <a:pt x="19901" y="1999960"/>
                  <a:pt x="0" y="1708160"/>
                </a:cubicBezTo>
                <a:cubicBezTo>
                  <a:pt x="-19901" y="1416360"/>
                  <a:pt x="-10751" y="1352037"/>
                  <a:pt x="0" y="1177245"/>
                </a:cubicBezTo>
                <a:cubicBezTo>
                  <a:pt x="10751" y="1002454"/>
                  <a:pt x="19492" y="776957"/>
                  <a:pt x="0" y="577081"/>
                </a:cubicBezTo>
                <a:cubicBezTo>
                  <a:pt x="-19492" y="377205"/>
                  <a:pt x="4474" y="24616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2100" b="1" dirty="0">
                <a:solidFill>
                  <a:srgbClr val="09164D"/>
                </a:solidFill>
                <a:latin typeface="Arial"/>
                <a:ea typeface="Arial"/>
                <a:cs typeface="Arial"/>
                <a:sym typeface="Arial"/>
              </a:rPr>
              <a:t>¿Qué es la resistencia a los antimicrobianos?</a:t>
            </a:r>
            <a:endParaRPr sz="2100" dirty="0"/>
          </a:p>
          <a:p>
            <a:pPr marL="0" marR="0" lvl="0" indent="0" algn="ctr" rtl="0">
              <a:spcBef>
                <a:spcPts val="0"/>
              </a:spcBef>
              <a:spcAft>
                <a:spcPts val="0"/>
              </a:spcAft>
              <a:buNone/>
            </a:pPr>
            <a:r>
              <a:rPr lang="es" sz="1900" dirty="0">
                <a:solidFill>
                  <a:srgbClr val="09164D"/>
                </a:solidFill>
                <a:latin typeface="Arial"/>
                <a:ea typeface="Arial"/>
                <a:cs typeface="Arial"/>
                <a:sym typeface="Arial"/>
              </a:rPr>
              <a:t>Cuando las </a:t>
            </a:r>
            <a:r>
              <a:rPr lang="es" sz="1900" b="1" dirty="0">
                <a:solidFill>
                  <a:srgbClr val="D4B01A"/>
                </a:solidFill>
                <a:latin typeface="Arial"/>
                <a:ea typeface="Arial"/>
                <a:cs typeface="Arial"/>
                <a:sym typeface="Arial"/>
              </a:rPr>
              <a:t>bacterias</a:t>
            </a:r>
            <a:r>
              <a:rPr lang="es" sz="1900" dirty="0">
                <a:solidFill>
                  <a:srgbClr val="09164D"/>
                </a:solidFill>
                <a:latin typeface="Arial"/>
                <a:ea typeface="Arial"/>
                <a:cs typeface="Arial"/>
                <a:sym typeface="Arial"/>
              </a:rPr>
              <a:t>, los </a:t>
            </a:r>
            <a:r>
              <a:rPr lang="en" sz="1900" b="1" dirty="0">
                <a:solidFill>
                  <a:srgbClr val="D4B01A"/>
                </a:solidFill>
                <a:latin typeface="Arial"/>
                <a:ea typeface="Arial"/>
                <a:cs typeface="Arial"/>
                <a:sym typeface="Arial"/>
              </a:rPr>
              <a:t>virus</a:t>
            </a:r>
            <a:r>
              <a:rPr lang="en" sz="1900" dirty="0">
                <a:solidFill>
                  <a:srgbClr val="09164D"/>
                </a:solidFill>
                <a:latin typeface="Arial"/>
                <a:ea typeface="Arial"/>
                <a:cs typeface="Arial"/>
                <a:sym typeface="Arial"/>
              </a:rPr>
              <a:t>, los </a:t>
            </a:r>
            <a:r>
              <a:rPr lang="en" sz="1900" b="1" dirty="0">
                <a:solidFill>
                  <a:srgbClr val="D4B01A"/>
                </a:solidFill>
                <a:latin typeface="Arial"/>
                <a:ea typeface="Arial"/>
                <a:cs typeface="Arial"/>
                <a:sym typeface="Arial"/>
              </a:rPr>
              <a:t>hongos </a:t>
            </a:r>
            <a:r>
              <a:rPr lang="en" sz="1900" dirty="0">
                <a:solidFill>
                  <a:srgbClr val="09164D"/>
                </a:solidFill>
                <a:latin typeface="Arial"/>
                <a:ea typeface="Arial"/>
                <a:cs typeface="Arial"/>
                <a:sym typeface="Arial"/>
              </a:rPr>
              <a:t>y los </a:t>
            </a:r>
            <a:r>
              <a:rPr lang="en" sz="1900" b="1" dirty="0">
                <a:solidFill>
                  <a:srgbClr val="D4B01A"/>
                </a:solidFill>
                <a:latin typeface="Arial"/>
                <a:ea typeface="Arial"/>
                <a:cs typeface="Arial"/>
                <a:sym typeface="Arial"/>
              </a:rPr>
              <a:t>parásitos evolucionan a lo largo del tiempo</a:t>
            </a:r>
            <a:r>
              <a:rPr lang="en" sz="1900" dirty="0">
                <a:solidFill>
                  <a:srgbClr val="09164D"/>
                </a:solidFill>
                <a:latin typeface="Arial"/>
                <a:ea typeface="Arial"/>
                <a:cs typeface="Arial"/>
                <a:sym typeface="Arial"/>
              </a:rPr>
              <a:t>, dejan de responder a los medicamentos, lo cual hace que las infecciones sean más difíciles de tratar y aumenta tanto el riesgo de propagación de enfermedades como de padecimiento de enfermedades graves y fallecimiento.</a:t>
            </a:r>
            <a:endParaRPr sz="1900" dirty="0"/>
          </a:p>
        </p:txBody>
      </p:sp>
      <p:sp>
        <p:nvSpPr>
          <p:cNvPr id="380" name="Google Shape;380;p40"/>
          <p:cNvSpPr/>
          <p:nvPr/>
        </p:nvSpPr>
        <p:spPr>
          <a:xfrm>
            <a:off x="416312" y="3853161"/>
            <a:ext cx="5816312" cy="2677656"/>
          </a:xfrm>
          <a:custGeom>
            <a:avLst/>
            <a:gdLst/>
            <a:ahLst/>
            <a:cxnLst/>
            <a:rect l="l" t="t" r="r" b="b"/>
            <a:pathLst>
              <a:path w="5816312" h="2308324" extrusionOk="0">
                <a:moveTo>
                  <a:pt x="0" y="0"/>
                </a:moveTo>
                <a:cubicBezTo>
                  <a:pt x="149911" y="-10731"/>
                  <a:pt x="470078" y="-12538"/>
                  <a:pt x="646257" y="0"/>
                </a:cubicBezTo>
                <a:cubicBezTo>
                  <a:pt x="822436" y="12538"/>
                  <a:pt x="923209" y="-11647"/>
                  <a:pt x="1118024" y="0"/>
                </a:cubicBezTo>
                <a:cubicBezTo>
                  <a:pt x="1312839" y="11647"/>
                  <a:pt x="1633165" y="-14034"/>
                  <a:pt x="1822444" y="0"/>
                </a:cubicBezTo>
                <a:cubicBezTo>
                  <a:pt x="2011723" y="14034"/>
                  <a:pt x="2323913" y="-10198"/>
                  <a:pt x="2468701" y="0"/>
                </a:cubicBezTo>
                <a:cubicBezTo>
                  <a:pt x="2613489" y="10198"/>
                  <a:pt x="2820950" y="-11052"/>
                  <a:pt x="3173121" y="0"/>
                </a:cubicBezTo>
                <a:cubicBezTo>
                  <a:pt x="3525292" y="11052"/>
                  <a:pt x="3694754" y="-17774"/>
                  <a:pt x="3935704" y="0"/>
                </a:cubicBezTo>
                <a:cubicBezTo>
                  <a:pt x="4176654" y="17774"/>
                  <a:pt x="4295765" y="-4995"/>
                  <a:pt x="4407472" y="0"/>
                </a:cubicBezTo>
                <a:cubicBezTo>
                  <a:pt x="4519179" y="4995"/>
                  <a:pt x="4828144" y="-11127"/>
                  <a:pt x="5170055" y="0"/>
                </a:cubicBezTo>
                <a:cubicBezTo>
                  <a:pt x="5511966" y="11127"/>
                  <a:pt x="5672962" y="-4770"/>
                  <a:pt x="5816312" y="0"/>
                </a:cubicBezTo>
                <a:cubicBezTo>
                  <a:pt x="5802049" y="288028"/>
                  <a:pt x="5814191" y="323728"/>
                  <a:pt x="5816312" y="577081"/>
                </a:cubicBezTo>
                <a:cubicBezTo>
                  <a:pt x="5818433" y="830434"/>
                  <a:pt x="5827212" y="877498"/>
                  <a:pt x="5816312" y="1084912"/>
                </a:cubicBezTo>
                <a:cubicBezTo>
                  <a:pt x="5805412" y="1292326"/>
                  <a:pt x="5804710" y="1486462"/>
                  <a:pt x="5816312" y="1708160"/>
                </a:cubicBezTo>
                <a:cubicBezTo>
                  <a:pt x="5827914" y="1929858"/>
                  <a:pt x="5812463" y="2139100"/>
                  <a:pt x="5816312" y="2308324"/>
                </a:cubicBezTo>
                <a:cubicBezTo>
                  <a:pt x="5586378" y="2296204"/>
                  <a:pt x="5361726" y="2318612"/>
                  <a:pt x="5228218" y="2308324"/>
                </a:cubicBezTo>
                <a:cubicBezTo>
                  <a:pt x="5094710" y="2298036"/>
                  <a:pt x="4755358" y="2321196"/>
                  <a:pt x="4465635" y="2308324"/>
                </a:cubicBezTo>
                <a:cubicBezTo>
                  <a:pt x="4175912" y="2295452"/>
                  <a:pt x="4134546" y="2323239"/>
                  <a:pt x="3993868" y="2308324"/>
                </a:cubicBezTo>
                <a:cubicBezTo>
                  <a:pt x="3853190" y="2293409"/>
                  <a:pt x="3708984" y="2305524"/>
                  <a:pt x="3463937" y="2308324"/>
                </a:cubicBezTo>
                <a:cubicBezTo>
                  <a:pt x="3218890" y="2311124"/>
                  <a:pt x="3108474" y="2284165"/>
                  <a:pt x="2817680" y="2308324"/>
                </a:cubicBezTo>
                <a:cubicBezTo>
                  <a:pt x="2526886" y="2332483"/>
                  <a:pt x="2490101" y="2314928"/>
                  <a:pt x="2287749" y="2308324"/>
                </a:cubicBezTo>
                <a:cubicBezTo>
                  <a:pt x="2085397" y="2301720"/>
                  <a:pt x="1890064" y="2329615"/>
                  <a:pt x="1699656" y="2308324"/>
                </a:cubicBezTo>
                <a:cubicBezTo>
                  <a:pt x="1509248" y="2287033"/>
                  <a:pt x="1326532" y="2303265"/>
                  <a:pt x="1111562" y="2308324"/>
                </a:cubicBezTo>
                <a:cubicBezTo>
                  <a:pt x="896592" y="2313383"/>
                  <a:pt x="436396" y="2315893"/>
                  <a:pt x="0" y="2308324"/>
                </a:cubicBezTo>
                <a:cubicBezTo>
                  <a:pt x="15088" y="2015858"/>
                  <a:pt x="14335" y="1917591"/>
                  <a:pt x="0" y="1685077"/>
                </a:cubicBezTo>
                <a:cubicBezTo>
                  <a:pt x="-14335" y="1452563"/>
                  <a:pt x="-1915" y="1413128"/>
                  <a:pt x="0" y="1154162"/>
                </a:cubicBezTo>
                <a:cubicBezTo>
                  <a:pt x="1915" y="895196"/>
                  <a:pt x="-1463" y="727766"/>
                  <a:pt x="0" y="600164"/>
                </a:cubicBezTo>
                <a:cubicBezTo>
                  <a:pt x="1463" y="472562"/>
                  <a:pt x="19901" y="291800"/>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rtlCol="0" anchor="t" anchorCtr="0">
            <a:noAutofit/>
          </a:bodyPr>
          <a:lstStyle/>
          <a:p>
            <a:pPr marL="0" marR="0" lvl="0" indent="0" algn="ctr" rtl="0">
              <a:spcBef>
                <a:spcPts val="0"/>
              </a:spcBef>
              <a:spcAft>
                <a:spcPts val="0"/>
              </a:spcAft>
              <a:buNone/>
            </a:pPr>
            <a:r>
              <a:rPr lang="es" sz="2100" b="1" dirty="0">
                <a:solidFill>
                  <a:srgbClr val="09164D"/>
                </a:solidFill>
                <a:latin typeface="Arial"/>
                <a:ea typeface="Arial"/>
                <a:cs typeface="Arial"/>
                <a:sym typeface="Arial"/>
              </a:rPr>
              <a:t>¿Por qué se produce en los establecimientos de salud?</a:t>
            </a:r>
            <a:endParaRPr sz="2100" dirty="0"/>
          </a:p>
          <a:p>
            <a:pPr marL="310976" marR="0" lvl="0" indent="-310976" algn="l" rtl="0">
              <a:spcBef>
                <a:spcPts val="0"/>
              </a:spcBef>
              <a:spcAft>
                <a:spcPts val="0"/>
              </a:spcAft>
              <a:buClr>
                <a:srgbClr val="D4B01A"/>
              </a:buClr>
              <a:buSzPts val="2400"/>
              <a:buFont typeface="Arial"/>
              <a:buChar char="•"/>
            </a:pPr>
            <a:r>
              <a:rPr lang="es" sz="1700" b="1" dirty="0">
                <a:solidFill>
                  <a:srgbClr val="D4B01A"/>
                </a:solidFill>
                <a:latin typeface="Arial"/>
                <a:ea typeface="Arial"/>
                <a:cs typeface="Arial"/>
                <a:sym typeface="Arial"/>
              </a:rPr>
              <a:t>Falta de acceso a servicios de agua, saneamiento e higiene (WASH)</a:t>
            </a:r>
            <a:r>
              <a:rPr lang="es" sz="1700" dirty="0">
                <a:solidFill>
                  <a:srgbClr val="09164D"/>
                </a:solidFill>
                <a:latin typeface="Arial"/>
                <a:ea typeface="Arial"/>
                <a:cs typeface="Arial"/>
                <a:sym typeface="Arial"/>
              </a:rPr>
              <a:t>, especialmente al saneamiento. </a:t>
            </a:r>
            <a:endParaRPr sz="1700" dirty="0"/>
          </a:p>
          <a:p>
            <a:pPr marL="310976" marR="0" lvl="0" indent="-310976" algn="l" rtl="0">
              <a:spcBef>
                <a:spcPts val="0"/>
              </a:spcBef>
              <a:spcAft>
                <a:spcPts val="0"/>
              </a:spcAft>
              <a:buClr>
                <a:srgbClr val="09164D"/>
              </a:buClr>
              <a:buSzPts val="2400"/>
              <a:buFont typeface="Arial"/>
              <a:buChar char="•"/>
            </a:pPr>
            <a:r>
              <a:rPr lang="es" sz="1700" dirty="0">
                <a:solidFill>
                  <a:srgbClr val="09164D"/>
                </a:solidFill>
                <a:latin typeface="Arial"/>
                <a:ea typeface="Arial"/>
                <a:cs typeface="Arial"/>
                <a:sym typeface="Arial"/>
              </a:rPr>
              <a:t>Insuficiente prevención y control de las infecciones (PCI)</a:t>
            </a:r>
            <a:endParaRPr sz="1700" dirty="0"/>
          </a:p>
          <a:p>
            <a:pPr marL="310976" marR="0" lvl="0" indent="-310976" algn="l" rtl="0">
              <a:spcBef>
                <a:spcPts val="0"/>
              </a:spcBef>
              <a:spcAft>
                <a:spcPts val="0"/>
              </a:spcAft>
              <a:buClr>
                <a:srgbClr val="09164D"/>
              </a:buClr>
              <a:buSzPts val="2400"/>
              <a:buFont typeface="Arial"/>
              <a:buChar char="•"/>
            </a:pPr>
            <a:r>
              <a:rPr lang="es" sz="1700" dirty="0">
                <a:solidFill>
                  <a:srgbClr val="09164D"/>
                </a:solidFill>
                <a:latin typeface="Arial"/>
                <a:ea typeface="Arial"/>
                <a:cs typeface="Arial"/>
                <a:sym typeface="Arial"/>
              </a:rPr>
              <a:t>Falta de conciencia y conocimiento respecto al problema</a:t>
            </a:r>
            <a:endParaRPr sz="1700" dirty="0"/>
          </a:p>
          <a:p>
            <a:pPr marL="310976" marR="0" lvl="0" indent="-310976" algn="l" rtl="0">
              <a:spcBef>
                <a:spcPts val="0"/>
              </a:spcBef>
              <a:spcAft>
                <a:spcPts val="0"/>
              </a:spcAft>
              <a:buClr>
                <a:srgbClr val="09164D"/>
              </a:buClr>
              <a:buSzPts val="2400"/>
              <a:buFont typeface="Arial"/>
              <a:buChar char="•"/>
            </a:pPr>
            <a:r>
              <a:rPr lang="es" sz="1700" dirty="0">
                <a:solidFill>
                  <a:srgbClr val="09164D"/>
                </a:solidFill>
                <a:latin typeface="Arial"/>
                <a:ea typeface="Arial"/>
                <a:cs typeface="Arial"/>
                <a:sym typeface="Arial"/>
              </a:rPr>
              <a:t>Uso excesivo o indebido de los antimicrobianos</a:t>
            </a:r>
            <a:endParaRPr sz="1700" dirty="0"/>
          </a:p>
        </p:txBody>
      </p:sp>
      <p:sp>
        <p:nvSpPr>
          <p:cNvPr id="381" name="Google Shape;381;p40"/>
          <p:cNvSpPr txBox="1"/>
          <p:nvPr/>
        </p:nvSpPr>
        <p:spPr>
          <a:xfrm>
            <a:off x="256479" y="-42149"/>
            <a:ext cx="11519209" cy="1261844"/>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3800" b="1" dirty="0">
                <a:solidFill>
                  <a:schemeClr val="dk2"/>
                </a:solidFill>
                <a:latin typeface="Arial Narrow"/>
                <a:ea typeface="Arial Narrow"/>
                <a:cs typeface="Arial Narrow"/>
                <a:sym typeface="Arial Narrow"/>
              </a:rPr>
              <a:t>La resistencia a los antimicrobianos en los establecimientos de salud </a:t>
            </a:r>
            <a:endParaRPr sz="3800" dirty="0"/>
          </a:p>
        </p:txBody>
      </p:sp>
      <p:sp>
        <p:nvSpPr>
          <p:cNvPr id="382" name="Google Shape;382;p4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1"/>
          <p:cNvSpPr txBox="1">
            <a:spLocks noGrp="1"/>
          </p:cNvSpPr>
          <p:nvPr>
            <p:ph type="title"/>
          </p:nvPr>
        </p:nvSpPr>
        <p:spPr>
          <a:xfrm>
            <a:off x="667043" y="53537"/>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3356"/>
              <a:buFont typeface="Arial Narrow"/>
              <a:buNone/>
            </a:pPr>
            <a:r>
              <a:rPr lang="es" sz="3356" dirty="0"/>
              <a:t>Combatir la resistencia a los antimicrobianos en los establecimientos de salud </a:t>
            </a:r>
            <a:endParaRPr dirty="0"/>
          </a:p>
        </p:txBody>
      </p:sp>
      <p:sp>
        <p:nvSpPr>
          <p:cNvPr id="391" name="Google Shape;391;p4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
        <p:nvSpPr>
          <p:cNvPr id="392" name="Google Shape;392;p41"/>
          <p:cNvSpPr txBox="1">
            <a:spLocks noGrp="1"/>
          </p:cNvSpPr>
          <p:nvPr>
            <p:ph type="body" idx="1"/>
          </p:nvPr>
        </p:nvSpPr>
        <p:spPr>
          <a:xfrm>
            <a:off x="254000" y="990600"/>
            <a:ext cx="5676802" cy="5367166"/>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120000"/>
              </a:lnSpc>
              <a:spcBef>
                <a:spcPts val="0"/>
              </a:spcBef>
              <a:spcAft>
                <a:spcPts val="0"/>
              </a:spcAft>
              <a:buClr>
                <a:srgbClr val="09164D"/>
              </a:buClr>
              <a:buSzPts val="1900"/>
              <a:buFont typeface="Arial"/>
              <a:buChar char="•"/>
            </a:pPr>
            <a:r>
              <a:rPr lang="es" sz="1700" dirty="0">
                <a:solidFill>
                  <a:srgbClr val="09164D"/>
                </a:solidFill>
              </a:rPr>
              <a:t>Para controlar la propagación de la resistencia a los antimicrobianos, se ha de priorizar la </a:t>
            </a:r>
            <a:r>
              <a:rPr lang="es" sz="1700" b="1" dirty="0">
                <a:solidFill>
                  <a:srgbClr val="D4B01A"/>
                </a:solidFill>
              </a:rPr>
              <a:t>recogida</a:t>
            </a:r>
            <a:r>
              <a:rPr lang="es" sz="1700" dirty="0">
                <a:solidFill>
                  <a:srgbClr val="09164D"/>
                </a:solidFill>
              </a:rPr>
              <a:t>, el </a:t>
            </a:r>
            <a:r>
              <a:rPr lang="es" sz="1700" b="1" dirty="0">
                <a:solidFill>
                  <a:srgbClr val="09164D"/>
                </a:solidFill>
              </a:rPr>
              <a:t>almacenamiento </a:t>
            </a:r>
            <a:r>
              <a:rPr lang="es" sz="1700" dirty="0">
                <a:solidFill>
                  <a:srgbClr val="09164D"/>
                </a:solidFill>
              </a:rPr>
              <a:t>y, como mínimo</a:t>
            </a:r>
            <a:r>
              <a:rPr lang="es" sz="1700" b="1" dirty="0">
                <a:solidFill>
                  <a:srgbClr val="09164D"/>
                </a:solidFill>
              </a:rPr>
              <a:t>,</a:t>
            </a:r>
            <a:r>
              <a:rPr lang="es" sz="1700" dirty="0">
                <a:solidFill>
                  <a:srgbClr val="09164D"/>
                </a:solidFill>
              </a:rPr>
              <a:t> el </a:t>
            </a:r>
            <a:r>
              <a:rPr lang="es" sz="1700" b="1" dirty="0">
                <a:solidFill>
                  <a:srgbClr val="D4B01A"/>
                </a:solidFill>
              </a:rPr>
              <a:t>tratamiento secundario</a:t>
            </a:r>
            <a:r>
              <a:rPr lang="es" sz="1700" dirty="0">
                <a:solidFill>
                  <a:srgbClr val="09164D"/>
                </a:solidFill>
              </a:rPr>
              <a:t> (</a:t>
            </a:r>
            <a:r>
              <a:rPr lang="en" sz="1700" i="1" dirty="0">
                <a:solidFill>
                  <a:srgbClr val="09164D"/>
                </a:solidFill>
              </a:rPr>
              <a:t>in situ </a:t>
            </a:r>
            <a:r>
              <a:rPr lang="en" sz="1700" dirty="0">
                <a:solidFill>
                  <a:srgbClr val="09164D"/>
                </a:solidFill>
              </a:rPr>
              <a:t>o fuera del establecimiento) de las aguas residuales y los lodos, sin correr riesgos.</a:t>
            </a:r>
            <a:endParaRPr sz="1700" dirty="0"/>
          </a:p>
          <a:p>
            <a:pPr marL="342900" lvl="0" indent="-342900" algn="l" rtl="0">
              <a:lnSpc>
                <a:spcPct val="120000"/>
              </a:lnSpc>
              <a:spcBef>
                <a:spcPts val="1000"/>
              </a:spcBef>
              <a:spcAft>
                <a:spcPts val="0"/>
              </a:spcAft>
              <a:buClr>
                <a:srgbClr val="09164D"/>
              </a:buClr>
              <a:buSzPts val="1900"/>
              <a:buFont typeface="Arial"/>
              <a:buChar char="•"/>
            </a:pPr>
            <a:r>
              <a:rPr lang="es" sz="1700" dirty="0">
                <a:solidFill>
                  <a:srgbClr val="09164D"/>
                </a:solidFill>
              </a:rPr>
              <a:t>Realizar un tratamiento secundario es suficiente, pero aplicar un </a:t>
            </a:r>
            <a:r>
              <a:rPr lang="es" sz="1700" b="1" dirty="0">
                <a:solidFill>
                  <a:srgbClr val="D4B01A"/>
                </a:solidFill>
              </a:rPr>
              <a:t>mayor nivel de tratamiento</a:t>
            </a:r>
            <a:r>
              <a:rPr lang="es" sz="1700" b="1" dirty="0">
                <a:solidFill>
                  <a:srgbClr val="09164D"/>
                </a:solidFill>
              </a:rPr>
              <a:t> </a:t>
            </a:r>
            <a:r>
              <a:rPr lang="es" sz="1700" dirty="0">
                <a:solidFill>
                  <a:srgbClr val="09164D"/>
                </a:solidFill>
              </a:rPr>
              <a:t>permitirá lograr más protección. </a:t>
            </a:r>
            <a:endParaRPr sz="1700" dirty="0"/>
          </a:p>
          <a:p>
            <a:pPr marL="342900" lvl="0" indent="-342900" algn="l" rtl="0">
              <a:lnSpc>
                <a:spcPct val="120000"/>
              </a:lnSpc>
              <a:spcBef>
                <a:spcPts val="1000"/>
              </a:spcBef>
              <a:spcAft>
                <a:spcPts val="0"/>
              </a:spcAft>
              <a:buClr>
                <a:srgbClr val="D4B01A"/>
              </a:buClr>
              <a:buSzPts val="1900"/>
              <a:buFont typeface="Arial"/>
              <a:buChar char="•"/>
            </a:pPr>
            <a:r>
              <a:rPr lang="es" sz="1700" dirty="0">
                <a:solidFill>
                  <a:srgbClr val="09164D"/>
                </a:solidFill>
              </a:rPr>
              <a:t>Los </a:t>
            </a:r>
            <a:r>
              <a:rPr lang="es" sz="1700" b="1" dirty="0">
                <a:solidFill>
                  <a:srgbClr val="D4B01A"/>
                </a:solidFill>
              </a:rPr>
              <a:t>sistemas de tratamiento eficaces</a:t>
            </a:r>
            <a:r>
              <a:rPr lang="es" sz="1700" dirty="0">
                <a:solidFill>
                  <a:srgbClr val="09164D"/>
                </a:solidFill>
              </a:rPr>
              <a:t> eliminan casi el mismo porcentaje de bacterias resistentes a los antimicrobianos que de bacterias de otros tipos.</a:t>
            </a:r>
            <a:endParaRPr sz="1700" dirty="0"/>
          </a:p>
          <a:p>
            <a:pPr marL="342900" lvl="0" indent="-342900" algn="l" rtl="0">
              <a:lnSpc>
                <a:spcPct val="120000"/>
              </a:lnSpc>
              <a:spcBef>
                <a:spcPts val="1000"/>
              </a:spcBef>
              <a:spcAft>
                <a:spcPts val="0"/>
              </a:spcAft>
              <a:buClr>
                <a:srgbClr val="D4B01A"/>
              </a:buClr>
              <a:buSzPts val="1900"/>
              <a:buFont typeface="Arial"/>
              <a:buChar char="•"/>
            </a:pPr>
            <a:r>
              <a:rPr lang="es" sz="1700" b="1" dirty="0">
                <a:solidFill>
                  <a:srgbClr val="D4B01A"/>
                </a:solidFill>
              </a:rPr>
              <a:t>Tratamiento del agua potable</a:t>
            </a:r>
            <a:r>
              <a:rPr lang="es" sz="1700" dirty="0">
                <a:solidFill>
                  <a:srgbClr val="09164D"/>
                </a:solidFill>
              </a:rPr>
              <a:t> (p. ej., filtración o cloración) para reducir la diarrea transmitida por el agua y la necesidad de usar antibióticos.</a:t>
            </a:r>
            <a:endParaRPr sz="1700" dirty="0"/>
          </a:p>
          <a:p>
            <a:pPr marL="342900" lvl="0" indent="-342900" algn="l" rtl="0">
              <a:lnSpc>
                <a:spcPct val="120000"/>
              </a:lnSpc>
              <a:spcBef>
                <a:spcPts val="1000"/>
              </a:spcBef>
              <a:spcAft>
                <a:spcPts val="0"/>
              </a:spcAft>
              <a:buClr>
                <a:srgbClr val="09164D"/>
              </a:buClr>
              <a:buSzPts val="1900"/>
              <a:buFont typeface="Arial"/>
              <a:buChar char="•"/>
            </a:pPr>
            <a:r>
              <a:rPr lang="es" sz="1700" dirty="0">
                <a:solidFill>
                  <a:srgbClr val="09164D"/>
                </a:solidFill>
              </a:rPr>
              <a:t>Poner en práctica </a:t>
            </a:r>
            <a:r>
              <a:rPr lang="es" sz="1700" b="1" dirty="0">
                <a:solidFill>
                  <a:srgbClr val="D4B01A"/>
                </a:solidFill>
              </a:rPr>
              <a:t>medidas de PCI, incluida la higiene de las manos,</a:t>
            </a:r>
            <a:r>
              <a:rPr lang="es" sz="1700" dirty="0">
                <a:solidFill>
                  <a:srgbClr val="09164D"/>
                </a:solidFill>
              </a:rPr>
              <a:t> para reducir la propagación.</a:t>
            </a:r>
            <a:endParaRPr sz="1700" dirty="0"/>
          </a:p>
          <a:p>
            <a:pPr marL="342900" lvl="0" indent="-222250" algn="l" rtl="0">
              <a:lnSpc>
                <a:spcPct val="120000"/>
              </a:lnSpc>
              <a:spcBef>
                <a:spcPts val="1000"/>
              </a:spcBef>
              <a:spcAft>
                <a:spcPts val="0"/>
              </a:spcAft>
              <a:buClr>
                <a:schemeClr val="dk1"/>
              </a:buClr>
              <a:buSzPts val="1900"/>
              <a:buFont typeface="Arial"/>
              <a:buNone/>
            </a:pPr>
            <a:endParaRPr sz="1900" dirty="0">
              <a:solidFill>
                <a:srgbClr val="09164D"/>
              </a:solidFill>
            </a:endParaRPr>
          </a:p>
        </p:txBody>
      </p:sp>
      <p:sp>
        <p:nvSpPr>
          <p:cNvPr id="393" name="Google Shape;393;p41"/>
          <p:cNvSpPr txBox="1">
            <a:spLocks noGrp="1"/>
          </p:cNvSpPr>
          <p:nvPr>
            <p:ph type="body" idx="2"/>
          </p:nvPr>
        </p:nvSpPr>
        <p:spPr>
          <a:xfrm>
            <a:off x="6696626" y="1125100"/>
            <a:ext cx="5384799" cy="497363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rtlCol="0" anchor="t" anchorCtr="0">
            <a:noAutofit/>
          </a:bodyPr>
          <a:lstStyle/>
          <a:p>
            <a:pPr marL="457200" lvl="0" indent="-457200" algn="l" rtl="0">
              <a:lnSpc>
                <a:spcPct val="90000"/>
              </a:lnSpc>
              <a:spcBef>
                <a:spcPts val="0"/>
              </a:spcBef>
              <a:spcAft>
                <a:spcPts val="0"/>
              </a:spcAft>
              <a:buClr>
                <a:schemeClr val="dk1"/>
              </a:buClr>
              <a:buSzPts val="2400"/>
              <a:buFont typeface="Calibri"/>
              <a:buAutoNum type="arabicPeriod"/>
            </a:pPr>
            <a:endParaRPr lang="es" dirty="0"/>
          </a:p>
          <a:p>
            <a:pPr marL="457200" lvl="0" indent="-457200" algn="l" rtl="0">
              <a:lnSpc>
                <a:spcPct val="90000"/>
              </a:lnSpc>
              <a:spcBef>
                <a:spcPts val="0"/>
              </a:spcBef>
              <a:spcAft>
                <a:spcPts val="0"/>
              </a:spcAft>
              <a:buClr>
                <a:schemeClr val="dk1"/>
              </a:buClr>
              <a:buSzPts val="2400"/>
              <a:buFont typeface="Calibri"/>
              <a:buAutoNum type="arabicPeriod"/>
            </a:pPr>
            <a:r>
              <a:rPr lang="es" dirty="0"/>
              <a:t>Tratamiento </a:t>
            </a:r>
            <a:r>
              <a:rPr lang="es" b="1" dirty="0"/>
              <a:t>primario</a:t>
            </a:r>
            <a:r>
              <a:rPr lang="es" dirty="0"/>
              <a:t> = tratamiento físico, p. ej., cribar los sólidos o dejar que sedimenten.</a:t>
            </a:r>
            <a:endParaRPr dirty="0"/>
          </a:p>
          <a:p>
            <a:pPr marL="457200" lvl="0" indent="-457200" algn="l" rtl="0">
              <a:lnSpc>
                <a:spcPct val="90000"/>
              </a:lnSpc>
              <a:spcBef>
                <a:spcPts val="2088"/>
              </a:spcBef>
              <a:spcAft>
                <a:spcPts val="0"/>
              </a:spcAft>
              <a:buClr>
                <a:schemeClr val="dk1"/>
              </a:buClr>
              <a:buSzPts val="2400"/>
              <a:buFont typeface="Calibri"/>
              <a:buAutoNum type="arabicPeriod"/>
            </a:pPr>
            <a:r>
              <a:rPr lang="es" dirty="0"/>
              <a:t>Tratamiento </a:t>
            </a:r>
            <a:r>
              <a:rPr lang="es" b="1" dirty="0"/>
              <a:t>secundario</a:t>
            </a:r>
            <a:r>
              <a:rPr lang="es" dirty="0"/>
              <a:t> = procesos biológicos (p. ej., bacterias más aire) para eliminar microorganismos patógenos.</a:t>
            </a:r>
            <a:endParaRPr dirty="0"/>
          </a:p>
          <a:p>
            <a:pPr marL="457200" lvl="0" indent="-457200" algn="l" rtl="0">
              <a:lnSpc>
                <a:spcPct val="90000"/>
              </a:lnSpc>
              <a:spcBef>
                <a:spcPts val="2088"/>
              </a:spcBef>
              <a:spcAft>
                <a:spcPts val="0"/>
              </a:spcAft>
              <a:buClr>
                <a:schemeClr val="dk1"/>
              </a:buClr>
              <a:buSzPts val="2400"/>
              <a:buFont typeface="Calibri"/>
              <a:buAutoNum type="arabicPeriod"/>
            </a:pPr>
            <a:r>
              <a:rPr lang="es" dirty="0"/>
              <a:t>Tratamiento </a:t>
            </a:r>
            <a:r>
              <a:rPr lang="es" b="1" dirty="0"/>
              <a:t>terciario</a:t>
            </a:r>
            <a:r>
              <a:rPr lang="es" dirty="0"/>
              <a:t> = tratamientos biológicos o fisicoquímicos complementarios. </a:t>
            </a:r>
            <a:endParaRPr dirty="0"/>
          </a:p>
          <a:p>
            <a:pPr marL="0" lvl="0" indent="0" algn="l" rtl="0">
              <a:lnSpc>
                <a:spcPct val="90000"/>
              </a:lnSpc>
              <a:spcBef>
                <a:spcPts val="2088"/>
              </a:spcBef>
              <a:spcAft>
                <a:spcPts val="0"/>
              </a:spcAft>
              <a:buClr>
                <a:schemeClr val="dk1"/>
              </a:buClr>
              <a:buSzPts val="2400"/>
              <a:buNone/>
            </a:pPr>
            <a:r>
              <a:rPr lang="es" sz="1800" i="1" dirty="0"/>
              <a:t>* Los tanques sépticos correctamente diseñados y gestionados con filtros de arena o campos de lixiviación son capaces de llevar a cabo un tratamiento secundario.</a:t>
            </a:r>
            <a:endParaRPr sz="1800" dirty="0"/>
          </a:p>
          <a:p>
            <a:pPr marL="0" lvl="0" indent="0" algn="l" rtl="0">
              <a:lnSpc>
                <a:spcPct val="90000"/>
              </a:lnSpc>
              <a:spcBef>
                <a:spcPts val="2088"/>
              </a:spcBef>
              <a:spcAft>
                <a:spcPts val="0"/>
              </a:spcAft>
              <a:buClr>
                <a:schemeClr val="dk1"/>
              </a:buClr>
              <a:buSzPts val="2400"/>
              <a:buNone/>
            </a:pPr>
            <a:endParaRPr sz="2400" i="1" dirty="0"/>
          </a:p>
          <a:p>
            <a:pPr marL="0" lvl="0" indent="0" algn="l" rtl="0">
              <a:lnSpc>
                <a:spcPct val="90000"/>
              </a:lnSpc>
              <a:spcBef>
                <a:spcPts val="2088"/>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endParaRPr sz="2400" dirty="0"/>
          </a:p>
        </p:txBody>
      </p:sp>
      <p:sp>
        <p:nvSpPr>
          <p:cNvPr id="394" name="Google Shape;394;p41"/>
          <p:cNvSpPr/>
          <p:nvPr/>
        </p:nvSpPr>
        <p:spPr>
          <a:xfrm>
            <a:off x="6807200" y="6172200"/>
            <a:ext cx="5384799" cy="685800"/>
          </a:xfrm>
          <a:custGeom>
            <a:avLst/>
            <a:gdLst/>
            <a:ahLst/>
            <a:cxnLst/>
            <a:rect l="l" t="t" r="r" b="b"/>
            <a:pathLst>
              <a:path w="5384799" h="685800" fill="none" extrusionOk="0">
                <a:moveTo>
                  <a:pt x="0" y="0"/>
                </a:moveTo>
                <a:cubicBezTo>
                  <a:pt x="171847" y="-8329"/>
                  <a:pt x="413500" y="-3873"/>
                  <a:pt x="619252" y="0"/>
                </a:cubicBezTo>
                <a:cubicBezTo>
                  <a:pt x="825004" y="3873"/>
                  <a:pt x="1078075" y="-6733"/>
                  <a:pt x="1238504" y="0"/>
                </a:cubicBezTo>
                <a:cubicBezTo>
                  <a:pt x="1398933" y="6733"/>
                  <a:pt x="1639122" y="-32851"/>
                  <a:pt x="1911604" y="0"/>
                </a:cubicBezTo>
                <a:cubicBezTo>
                  <a:pt x="2184086" y="32851"/>
                  <a:pt x="2227353" y="-14484"/>
                  <a:pt x="2423160" y="0"/>
                </a:cubicBezTo>
                <a:cubicBezTo>
                  <a:pt x="2618967" y="14484"/>
                  <a:pt x="2903863" y="24012"/>
                  <a:pt x="3096259" y="0"/>
                </a:cubicBezTo>
                <a:cubicBezTo>
                  <a:pt x="3288655" y="-24012"/>
                  <a:pt x="3571677" y="-28270"/>
                  <a:pt x="3769359" y="0"/>
                </a:cubicBezTo>
                <a:cubicBezTo>
                  <a:pt x="3967041" y="28270"/>
                  <a:pt x="4205203" y="-21029"/>
                  <a:pt x="4334763" y="0"/>
                </a:cubicBezTo>
                <a:cubicBezTo>
                  <a:pt x="4464323" y="21029"/>
                  <a:pt x="4936719" y="10094"/>
                  <a:pt x="5384799" y="0"/>
                </a:cubicBezTo>
                <a:cubicBezTo>
                  <a:pt x="5375441" y="186166"/>
                  <a:pt x="5373472" y="396004"/>
                  <a:pt x="5384799" y="685800"/>
                </a:cubicBezTo>
                <a:cubicBezTo>
                  <a:pt x="5172343" y="711134"/>
                  <a:pt x="4918379" y="694589"/>
                  <a:pt x="4765547" y="685800"/>
                </a:cubicBezTo>
                <a:cubicBezTo>
                  <a:pt x="4612715" y="677011"/>
                  <a:pt x="4448713" y="671458"/>
                  <a:pt x="4253991" y="685800"/>
                </a:cubicBezTo>
                <a:cubicBezTo>
                  <a:pt x="4059269" y="700142"/>
                  <a:pt x="3938979" y="663457"/>
                  <a:pt x="3742435" y="685800"/>
                </a:cubicBezTo>
                <a:cubicBezTo>
                  <a:pt x="3545891" y="708143"/>
                  <a:pt x="3390150" y="677675"/>
                  <a:pt x="3230879" y="685800"/>
                </a:cubicBezTo>
                <a:cubicBezTo>
                  <a:pt x="3071608" y="693925"/>
                  <a:pt x="2814544" y="708544"/>
                  <a:pt x="2503932" y="685800"/>
                </a:cubicBezTo>
                <a:cubicBezTo>
                  <a:pt x="2193320" y="663056"/>
                  <a:pt x="2146850" y="668665"/>
                  <a:pt x="1992376" y="685800"/>
                </a:cubicBezTo>
                <a:cubicBezTo>
                  <a:pt x="1837902" y="702935"/>
                  <a:pt x="1585239" y="695535"/>
                  <a:pt x="1211580" y="685800"/>
                </a:cubicBezTo>
                <a:cubicBezTo>
                  <a:pt x="837921" y="676065"/>
                  <a:pt x="279414" y="739709"/>
                  <a:pt x="0" y="685800"/>
                </a:cubicBezTo>
                <a:cubicBezTo>
                  <a:pt x="28198" y="548317"/>
                  <a:pt x="-20379" y="148777"/>
                  <a:pt x="0" y="0"/>
                </a:cubicBezTo>
                <a:close/>
              </a:path>
              <a:path w="5384799" h="685800" extrusionOk="0">
                <a:moveTo>
                  <a:pt x="0" y="0"/>
                </a:moveTo>
                <a:cubicBezTo>
                  <a:pt x="232304" y="23923"/>
                  <a:pt x="314717" y="-22711"/>
                  <a:pt x="511556" y="0"/>
                </a:cubicBezTo>
                <a:cubicBezTo>
                  <a:pt x="708395" y="22711"/>
                  <a:pt x="866594" y="5878"/>
                  <a:pt x="1184656" y="0"/>
                </a:cubicBezTo>
                <a:cubicBezTo>
                  <a:pt x="1502718" y="-5878"/>
                  <a:pt x="1646730" y="654"/>
                  <a:pt x="1965452" y="0"/>
                </a:cubicBezTo>
                <a:cubicBezTo>
                  <a:pt x="2284174" y="-654"/>
                  <a:pt x="2329587" y="23749"/>
                  <a:pt x="2638552" y="0"/>
                </a:cubicBezTo>
                <a:cubicBezTo>
                  <a:pt x="2947517" y="-23749"/>
                  <a:pt x="3003140" y="-27644"/>
                  <a:pt x="3257803" y="0"/>
                </a:cubicBezTo>
                <a:cubicBezTo>
                  <a:pt x="3512466" y="27644"/>
                  <a:pt x="3748190" y="5301"/>
                  <a:pt x="3930903" y="0"/>
                </a:cubicBezTo>
                <a:cubicBezTo>
                  <a:pt x="4113616" y="-5301"/>
                  <a:pt x="4350603" y="-10976"/>
                  <a:pt x="4496307" y="0"/>
                </a:cubicBezTo>
                <a:cubicBezTo>
                  <a:pt x="4642011" y="10976"/>
                  <a:pt x="5159220" y="16874"/>
                  <a:pt x="5384799" y="0"/>
                </a:cubicBezTo>
                <a:cubicBezTo>
                  <a:pt x="5401054" y="188865"/>
                  <a:pt x="5382830" y="478472"/>
                  <a:pt x="5384799" y="685800"/>
                </a:cubicBezTo>
                <a:cubicBezTo>
                  <a:pt x="5218909" y="663157"/>
                  <a:pt x="5011657" y="650528"/>
                  <a:pt x="4657851" y="685800"/>
                </a:cubicBezTo>
                <a:cubicBezTo>
                  <a:pt x="4304045" y="721072"/>
                  <a:pt x="4057161" y="680791"/>
                  <a:pt x="3877055" y="685800"/>
                </a:cubicBezTo>
                <a:cubicBezTo>
                  <a:pt x="3696949" y="690809"/>
                  <a:pt x="3387534" y="659590"/>
                  <a:pt x="3203955" y="685800"/>
                </a:cubicBezTo>
                <a:cubicBezTo>
                  <a:pt x="3020376" y="712010"/>
                  <a:pt x="2804854" y="667854"/>
                  <a:pt x="2584704" y="685800"/>
                </a:cubicBezTo>
                <a:cubicBezTo>
                  <a:pt x="2364554" y="703746"/>
                  <a:pt x="2080225" y="694501"/>
                  <a:pt x="1911604" y="685800"/>
                </a:cubicBezTo>
                <a:cubicBezTo>
                  <a:pt x="1742983" y="677099"/>
                  <a:pt x="1485016" y="668231"/>
                  <a:pt x="1130808" y="685800"/>
                </a:cubicBezTo>
                <a:cubicBezTo>
                  <a:pt x="776600" y="703369"/>
                  <a:pt x="353755" y="694149"/>
                  <a:pt x="0" y="685800"/>
                </a:cubicBezTo>
                <a:cubicBezTo>
                  <a:pt x="15103" y="534158"/>
                  <a:pt x="-10503" y="204800"/>
                  <a:pt x="0" y="0"/>
                </a:cubicBezTo>
                <a:close/>
              </a:path>
            </a:pathLst>
          </a:custGeom>
          <a:solidFill>
            <a:schemeClr val="dk1"/>
          </a:solidFill>
          <a:ln>
            <a:noFill/>
          </a:ln>
        </p:spPr>
        <p:txBody>
          <a:bodyPr spcFirstLastPara="1" wrap="square" lIns="16325" tIns="0" rIns="16325" bIns="0" rtlCol="0" anchor="t" anchorCtr="0">
            <a:noAutofit/>
          </a:bodyPr>
          <a:lstStyle/>
          <a:p>
            <a:pPr marL="0" marR="0" lvl="0" indent="0" algn="ctr" rtl="0">
              <a:lnSpc>
                <a:spcPct val="110000"/>
              </a:lnSpc>
              <a:spcBef>
                <a:spcPts val="0"/>
              </a:spcBef>
              <a:spcAft>
                <a:spcPts val="0"/>
              </a:spcAft>
              <a:buClr>
                <a:srgbClr val="000000"/>
              </a:buClr>
              <a:buSzPts val="1451"/>
              <a:buFont typeface="Arial"/>
              <a:buNone/>
            </a:pPr>
            <a:r>
              <a:rPr lang="es" sz="1200" b="0" dirty="0">
                <a:solidFill>
                  <a:schemeClr val="lt1"/>
                </a:solidFill>
                <a:latin typeface="Arial"/>
                <a:ea typeface="Arial"/>
                <a:cs typeface="Arial"/>
                <a:sym typeface="Arial"/>
              </a:rPr>
              <a:t>Para obtener más información sobre aspectos de la resistencia a los antimicrobianos relacionados con la higiene, consulte el módulo sobre la higiene de las manos. </a:t>
            </a:r>
            <a:endParaRPr sz="1200" b="0" dirty="0">
              <a:solidFill>
                <a:schemeClr val="lt1"/>
              </a:solidFill>
              <a:highlight>
                <a:srgbClr val="FFFF00"/>
              </a:highlight>
              <a:latin typeface="Arial"/>
              <a:ea typeface="Arial"/>
              <a:cs typeface="Arial"/>
              <a:sym typeface="Arial"/>
            </a:endParaRPr>
          </a:p>
        </p:txBody>
      </p:sp>
      <p:cxnSp>
        <p:nvCxnSpPr>
          <p:cNvPr id="395" name="Google Shape;395;p41"/>
          <p:cNvCxnSpPr/>
          <p:nvPr/>
        </p:nvCxnSpPr>
        <p:spPr>
          <a:xfrm>
            <a:off x="5453149" y="6098738"/>
            <a:ext cx="1957345" cy="525292"/>
          </a:xfrm>
          <a:prstGeom prst="straightConnector1">
            <a:avLst/>
          </a:prstGeom>
          <a:noFill/>
          <a:ln w="76200" cap="flat" cmpd="sng">
            <a:solidFill>
              <a:srgbClr val="D4B01A"/>
            </a:solidFill>
            <a:prstDash val="solid"/>
            <a:miter lim="800000"/>
            <a:headEnd type="none" w="sm" len="sm"/>
            <a:tailEnd type="triangle" w="med" len="med"/>
          </a:ln>
        </p:spPr>
      </p:cxnSp>
      <p:cxnSp>
        <p:nvCxnSpPr>
          <p:cNvPr id="396" name="Google Shape;396;p41"/>
          <p:cNvCxnSpPr/>
          <p:nvPr/>
        </p:nvCxnSpPr>
        <p:spPr>
          <a:xfrm rot="10800000" flipH="1">
            <a:off x="5814427" y="2643447"/>
            <a:ext cx="882199" cy="232757"/>
          </a:xfrm>
          <a:prstGeom prst="straightConnector1">
            <a:avLst/>
          </a:prstGeom>
          <a:noFill/>
          <a:ln w="76200" cap="flat" cmpd="sng">
            <a:solidFill>
              <a:srgbClr val="D4B01A"/>
            </a:solidFill>
            <a:prstDash val="solid"/>
            <a:miter lim="800000"/>
            <a:headEnd type="none" w="sm" len="sm"/>
            <a:tailEnd type="triangle" w="med" len="med"/>
          </a:ln>
        </p:spPr>
      </p:cxnSp>
      <p:cxnSp>
        <p:nvCxnSpPr>
          <p:cNvPr id="397" name="Google Shape;397;p41"/>
          <p:cNvCxnSpPr/>
          <p:nvPr/>
        </p:nvCxnSpPr>
        <p:spPr>
          <a:xfrm>
            <a:off x="5254469" y="4039064"/>
            <a:ext cx="1442157" cy="355487"/>
          </a:xfrm>
          <a:prstGeom prst="straightConnector1">
            <a:avLst/>
          </a:prstGeom>
          <a:noFill/>
          <a:ln w="76200" cap="flat" cmpd="sng">
            <a:solidFill>
              <a:srgbClr val="D4B01A"/>
            </a:solidFill>
            <a:prstDash val="solid"/>
            <a:miter lim="800000"/>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2"/>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dirty="0"/>
              <a:t>Parte 2: </a:t>
            </a:r>
            <a:r>
              <a:rPr lang="es" sz="8000" dirty="0">
                <a:solidFill>
                  <a:srgbClr val="FFFFFF"/>
                </a:solidFill>
              </a:rPr>
              <a:t>tecnologías de saneamiento </a:t>
            </a:r>
            <a:endParaRPr dirty="0"/>
          </a:p>
        </p:txBody>
      </p:sp>
      <p:sp>
        <p:nvSpPr>
          <p:cNvPr id="404" name="Google Shape;404;p42"/>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16</a:t>
            </a:fld>
            <a:endParaRPr/>
          </a:p>
        </p:txBody>
      </p:sp>
      <p:sp>
        <p:nvSpPr>
          <p:cNvPr id="405" name="Google Shape;405;p42"/>
          <p:cNvSpPr txBox="1"/>
          <p:nvPr/>
        </p:nvSpPr>
        <p:spPr>
          <a:xfrm>
            <a:off x="571613" y="3552824"/>
            <a:ext cx="5929313" cy="2108200"/>
          </a:xfrm>
          <a:prstGeom prst="rect">
            <a:avLst/>
          </a:prstGeom>
          <a:noFill/>
          <a:ln>
            <a:noFill/>
          </a:ln>
        </p:spPr>
        <p:txBody>
          <a:bodyPr spcFirstLastPara="1" wrap="square" lIns="91425" tIns="45700" rIns="91425" bIns="45700" rtlCol="0" anchor="t" anchorCtr="0">
            <a:noAutofit/>
          </a:bodyPr>
          <a:lstStyle/>
          <a:p>
            <a:pPr marL="228600" marR="0" lvl="0" indent="-228600" algn="l" rtl="0">
              <a:lnSpc>
                <a:spcPct val="90000"/>
              </a:lnSpc>
              <a:spcBef>
                <a:spcPts val="0"/>
              </a:spcBef>
              <a:spcAft>
                <a:spcPts val="0"/>
              </a:spcAft>
              <a:buClr>
                <a:schemeClr val="lt1"/>
              </a:buClr>
              <a:buSzPts val="2400"/>
              <a:buFont typeface="Arial"/>
              <a:buChar char="•"/>
            </a:pPr>
            <a:r>
              <a:rPr lang="es" sz="2000" b="0" i="0" dirty="0">
                <a:solidFill>
                  <a:schemeClr val="lt1"/>
                </a:solidFill>
                <a:latin typeface="Arial"/>
                <a:ea typeface="Arial"/>
                <a:cs typeface="Arial"/>
                <a:sym typeface="Arial"/>
              </a:rPr>
              <a:t>Opciones de tratamiento </a:t>
            </a:r>
            <a:r>
              <a:rPr lang="en" sz="2000" b="0" i="1" dirty="0">
                <a:solidFill>
                  <a:schemeClr val="lt1"/>
                </a:solidFill>
                <a:latin typeface="Arial"/>
                <a:ea typeface="Arial"/>
                <a:cs typeface="Arial"/>
                <a:sym typeface="Arial"/>
              </a:rPr>
              <a:t>in situ</a:t>
            </a:r>
            <a:endParaRPr sz="2000" dirty="0"/>
          </a:p>
          <a:p>
            <a:pPr marL="228600" marR="0" lvl="0" indent="-228600" algn="l" rtl="0">
              <a:lnSpc>
                <a:spcPct val="90000"/>
              </a:lnSpc>
              <a:spcBef>
                <a:spcPts val="1000"/>
              </a:spcBef>
              <a:spcAft>
                <a:spcPts val="0"/>
              </a:spcAft>
              <a:buClr>
                <a:schemeClr val="lt1"/>
              </a:buClr>
              <a:buSzPts val="2400"/>
              <a:buFont typeface="Arial"/>
              <a:buChar char="•"/>
            </a:pPr>
            <a:r>
              <a:rPr lang="es" sz="2000" b="0" i="0" dirty="0">
                <a:solidFill>
                  <a:schemeClr val="lt1"/>
                </a:solidFill>
                <a:latin typeface="Arial"/>
                <a:ea typeface="Arial"/>
                <a:cs typeface="Arial"/>
                <a:sym typeface="Arial"/>
              </a:rPr>
              <a:t>Opciones fuera del establecimiento</a:t>
            </a:r>
          </a:p>
          <a:p>
            <a:pPr marR="0" lvl="0" algn="l" rtl="0">
              <a:lnSpc>
                <a:spcPct val="90000"/>
              </a:lnSpc>
              <a:spcBef>
                <a:spcPts val="1000"/>
              </a:spcBef>
              <a:spcAft>
                <a:spcPts val="0"/>
              </a:spcAft>
              <a:buClr>
                <a:schemeClr val="lt1"/>
              </a:buClr>
              <a:buSzPts val="2400"/>
            </a:pPr>
            <a:r>
              <a:rPr lang="es" sz="2000" b="0" i="0" dirty="0">
                <a:solidFill>
                  <a:schemeClr val="lt1"/>
                </a:solidFill>
                <a:latin typeface="Arial"/>
                <a:ea typeface="Arial"/>
                <a:cs typeface="Arial"/>
                <a:sym typeface="Arial"/>
              </a:rPr>
              <a:t> de salud </a:t>
            </a:r>
            <a:endParaRPr sz="2000" dirty="0"/>
          </a:p>
          <a:p>
            <a:pPr marL="228600" marR="0" lvl="0" indent="-228600" algn="l" rtl="0">
              <a:lnSpc>
                <a:spcPct val="90000"/>
              </a:lnSpc>
              <a:spcBef>
                <a:spcPts val="1000"/>
              </a:spcBef>
              <a:spcAft>
                <a:spcPts val="0"/>
              </a:spcAft>
              <a:buClr>
                <a:schemeClr val="lt1"/>
              </a:buClr>
              <a:buSzPts val="2400"/>
              <a:buFont typeface="Arial"/>
              <a:buChar char="•"/>
            </a:pPr>
            <a:r>
              <a:rPr lang="es" sz="2000" b="0" i="0" dirty="0">
                <a:solidFill>
                  <a:schemeClr val="lt1"/>
                </a:solidFill>
                <a:latin typeface="Arial"/>
                <a:ea typeface="Arial"/>
                <a:cs typeface="Arial"/>
                <a:sym typeface="Arial"/>
              </a:rPr>
              <a:t>Vaciado y transporte </a:t>
            </a:r>
            <a:endParaRPr sz="2000" dirty="0"/>
          </a:p>
        </p:txBody>
      </p:sp>
      <p:pic>
        <p:nvPicPr>
          <p:cNvPr id="406" name="Google Shape;406;p42" descr="A picture containing tree, stone, furniture&#10;&#10;Description automatically generated"/>
          <p:cNvPicPr preferRelativeResize="0"/>
          <p:nvPr/>
        </p:nvPicPr>
        <p:blipFill rotWithShape="1">
          <a:blip r:embed="rId3">
            <a:alphaModFix/>
          </a:blip>
          <a:srcRect/>
          <a:stretch/>
        </p:blipFill>
        <p:spPr>
          <a:xfrm>
            <a:off x="5452946" y="2955150"/>
            <a:ext cx="6503020" cy="33035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3"/>
          <p:cNvSpPr txBox="1">
            <a:spLocks noGrp="1"/>
          </p:cNvSpPr>
          <p:nvPr>
            <p:ph type="body" idx="1"/>
          </p:nvPr>
        </p:nvSpPr>
        <p:spPr>
          <a:xfrm>
            <a:off x="396307" y="2045010"/>
            <a:ext cx="5076825" cy="5577285"/>
          </a:xfrm>
          <a:prstGeom prst="rect">
            <a:avLst/>
          </a:prstGeom>
          <a:noFill/>
          <a:ln>
            <a:noFill/>
          </a:ln>
        </p:spPr>
        <p:txBody>
          <a:bodyPr spcFirstLastPara="1" wrap="square" lIns="91425" tIns="45700" rIns="91425" bIns="45700" rtlCol="0" anchor="t" anchorCtr="0">
            <a:noAutofit/>
          </a:bodyPr>
          <a:lstStyle/>
          <a:p>
            <a:pPr marL="89656" lvl="0" indent="0" algn="l" rtl="0">
              <a:lnSpc>
                <a:spcPct val="90000"/>
              </a:lnSpc>
              <a:spcBef>
                <a:spcPts val="0"/>
              </a:spcBef>
              <a:spcAft>
                <a:spcPts val="0"/>
              </a:spcAft>
              <a:buClr>
                <a:srgbClr val="09164D"/>
              </a:buClr>
              <a:buSzPts val="2177"/>
              <a:buNone/>
            </a:pPr>
            <a:r>
              <a:rPr lang="es" dirty="0">
                <a:solidFill>
                  <a:srgbClr val="09164D"/>
                </a:solidFill>
              </a:rPr>
              <a:t>Existen 11 </a:t>
            </a:r>
            <a:r>
              <a:rPr lang="es" b="1" dirty="0">
                <a:solidFill>
                  <a:srgbClr val="09164D"/>
                </a:solidFill>
              </a:rPr>
              <a:t>notas descriptivas sobre sistemas</a:t>
            </a:r>
            <a:r>
              <a:rPr lang="es" dirty="0">
                <a:solidFill>
                  <a:srgbClr val="09164D"/>
                </a:solidFill>
              </a:rPr>
              <a:t>, las cuales abordan:</a:t>
            </a:r>
            <a:endParaRPr dirty="0"/>
          </a:p>
          <a:p>
            <a:pPr marL="432556" lvl="0" indent="-342900" algn="l" rtl="0">
              <a:lnSpc>
                <a:spcPct val="90000"/>
              </a:lnSpc>
              <a:spcBef>
                <a:spcPts val="0"/>
              </a:spcBef>
              <a:spcAft>
                <a:spcPts val="0"/>
              </a:spcAft>
              <a:buClr>
                <a:srgbClr val="09164D"/>
              </a:buClr>
              <a:buSzPts val="2177"/>
              <a:buFont typeface="Arial"/>
              <a:buChar char="•"/>
            </a:pPr>
            <a:r>
              <a:rPr lang="es" dirty="0">
                <a:solidFill>
                  <a:srgbClr val="09164D"/>
                </a:solidFill>
              </a:rPr>
              <a:t>la aplicabilidad;</a:t>
            </a:r>
            <a:endParaRPr dirty="0"/>
          </a:p>
          <a:p>
            <a:pPr marL="432556" lvl="0" indent="-342900" algn="l" rtl="0">
              <a:lnSpc>
                <a:spcPct val="90000"/>
              </a:lnSpc>
              <a:spcBef>
                <a:spcPts val="0"/>
              </a:spcBef>
              <a:spcAft>
                <a:spcPts val="0"/>
              </a:spcAft>
              <a:buClr>
                <a:srgbClr val="09164D"/>
              </a:buClr>
              <a:buSzPts val="2177"/>
              <a:buFont typeface="Arial"/>
              <a:buChar char="•"/>
            </a:pPr>
            <a:r>
              <a:rPr lang="es" dirty="0">
                <a:solidFill>
                  <a:srgbClr val="09164D"/>
                </a:solidFill>
              </a:rPr>
              <a:t>cuestiones que se deben tener en cuenta respecto al diseño;</a:t>
            </a:r>
            <a:endParaRPr dirty="0"/>
          </a:p>
          <a:p>
            <a:pPr marL="432556" lvl="0" indent="-342900" algn="l" rtl="0">
              <a:lnSpc>
                <a:spcPct val="90000"/>
              </a:lnSpc>
              <a:spcBef>
                <a:spcPts val="0"/>
              </a:spcBef>
              <a:spcAft>
                <a:spcPts val="0"/>
              </a:spcAft>
              <a:buClr>
                <a:srgbClr val="09164D"/>
              </a:buClr>
              <a:buSzPts val="2177"/>
              <a:buFont typeface="Arial"/>
              <a:buChar char="•"/>
            </a:pPr>
            <a:r>
              <a:rPr lang="es" dirty="0">
                <a:solidFill>
                  <a:srgbClr val="09164D"/>
                </a:solidFill>
              </a:rPr>
              <a:t>el funcionamiento y mantenimiento; y</a:t>
            </a:r>
            <a:endParaRPr dirty="0"/>
          </a:p>
          <a:p>
            <a:pPr marL="432556" lvl="0" indent="-342900" algn="l" rtl="0">
              <a:lnSpc>
                <a:spcPct val="90000"/>
              </a:lnSpc>
              <a:spcBef>
                <a:spcPts val="0"/>
              </a:spcBef>
              <a:spcAft>
                <a:spcPts val="0"/>
              </a:spcAft>
              <a:buClr>
                <a:srgbClr val="09164D"/>
              </a:buClr>
              <a:buSzPts val="2177"/>
              <a:buFont typeface="Arial"/>
              <a:buChar char="•"/>
            </a:pPr>
            <a:r>
              <a:rPr lang="es" dirty="0">
                <a:solidFill>
                  <a:srgbClr val="09164D"/>
                </a:solidFill>
              </a:rPr>
              <a:t>medidas para proteger la salud pública.</a:t>
            </a:r>
            <a:endParaRPr dirty="0"/>
          </a:p>
          <a:p>
            <a:pPr marL="348803" lvl="0" indent="-259147" algn="l" rtl="0">
              <a:lnSpc>
                <a:spcPct val="90000"/>
              </a:lnSpc>
              <a:spcBef>
                <a:spcPts val="0"/>
              </a:spcBef>
              <a:spcAft>
                <a:spcPts val="0"/>
              </a:spcAft>
              <a:buClr>
                <a:schemeClr val="dk1"/>
              </a:buClr>
              <a:buSzPts val="2000"/>
              <a:buNone/>
            </a:pPr>
            <a:endParaRPr dirty="0">
              <a:solidFill>
                <a:srgbClr val="09164D"/>
              </a:solidFill>
            </a:endParaRPr>
          </a:p>
          <a:p>
            <a:pPr marL="89656" lvl="0" indent="0" algn="l" rtl="0">
              <a:lnSpc>
                <a:spcPct val="90000"/>
              </a:lnSpc>
              <a:spcBef>
                <a:spcPts val="1000"/>
              </a:spcBef>
              <a:spcAft>
                <a:spcPts val="0"/>
              </a:spcAft>
              <a:buClr>
                <a:srgbClr val="09164D"/>
              </a:buClr>
              <a:buSzPts val="2177"/>
              <a:buNone/>
            </a:pPr>
            <a:r>
              <a:rPr lang="es" dirty="0">
                <a:solidFill>
                  <a:srgbClr val="09164D"/>
                </a:solidFill>
              </a:rPr>
              <a:t>Acompañadas por </a:t>
            </a:r>
            <a:r>
              <a:rPr lang="es" b="1" dirty="0">
                <a:solidFill>
                  <a:srgbClr val="09164D"/>
                </a:solidFill>
              </a:rPr>
              <a:t>formularios de inspección sanitaria</a:t>
            </a:r>
            <a:r>
              <a:rPr lang="es" dirty="0">
                <a:solidFill>
                  <a:srgbClr val="09164D"/>
                </a:solidFill>
              </a:rPr>
              <a:t> y hojas con recomendaciones sobre gestión:</a:t>
            </a:r>
            <a:endParaRPr dirty="0"/>
          </a:p>
          <a:p>
            <a:pPr marL="432556" lvl="0" indent="-342900" algn="l" rtl="0">
              <a:lnSpc>
                <a:spcPct val="90000"/>
              </a:lnSpc>
              <a:spcBef>
                <a:spcPts val="544"/>
              </a:spcBef>
              <a:spcAft>
                <a:spcPts val="0"/>
              </a:spcAft>
              <a:buClr>
                <a:srgbClr val="09164D"/>
              </a:buClr>
              <a:buSzPts val="2177"/>
              <a:buFont typeface="Arial"/>
              <a:buChar char="•"/>
            </a:pPr>
            <a:r>
              <a:rPr lang="es" dirty="0">
                <a:solidFill>
                  <a:srgbClr val="09164D"/>
                </a:solidFill>
              </a:rPr>
              <a:t>los siete tipos de diseños de saneamiento más habituales,</a:t>
            </a:r>
            <a:endParaRPr dirty="0"/>
          </a:p>
          <a:p>
            <a:pPr marL="432556" lvl="0" indent="-342900" algn="l" rtl="0">
              <a:lnSpc>
                <a:spcPct val="90000"/>
              </a:lnSpc>
              <a:spcBef>
                <a:spcPts val="544"/>
              </a:spcBef>
              <a:spcAft>
                <a:spcPts val="0"/>
              </a:spcAft>
              <a:buClr>
                <a:srgbClr val="09164D"/>
              </a:buClr>
              <a:buSzPts val="2000"/>
              <a:buFont typeface="Arial"/>
              <a:buChar char="•"/>
            </a:pPr>
            <a:r>
              <a:rPr lang="es" dirty="0">
                <a:solidFill>
                  <a:srgbClr val="09164D"/>
                </a:solidFill>
              </a:rPr>
              <a:t>para detectar los riesgos principales y adoptar las correspondientes medidas correctivas.</a:t>
            </a:r>
            <a:endParaRPr dirty="0">
              <a:solidFill>
                <a:srgbClr val="09164D"/>
              </a:solidFill>
            </a:endParaRPr>
          </a:p>
          <a:p>
            <a:pPr marL="89656" lvl="0" indent="0" algn="l" rtl="0">
              <a:lnSpc>
                <a:spcPct val="90000"/>
              </a:lnSpc>
              <a:spcBef>
                <a:spcPts val="1000"/>
              </a:spcBef>
              <a:spcAft>
                <a:spcPts val="0"/>
              </a:spcAft>
              <a:buClr>
                <a:schemeClr val="dk1"/>
              </a:buClr>
              <a:buSzPts val="1632"/>
              <a:buNone/>
            </a:pPr>
            <a:endParaRPr sz="1632" dirty="0">
              <a:solidFill>
                <a:srgbClr val="09164D"/>
              </a:solidFill>
            </a:endParaRPr>
          </a:p>
        </p:txBody>
      </p:sp>
      <p:sp>
        <p:nvSpPr>
          <p:cNvPr id="415" name="Google Shape;415;p4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17</a:t>
            </a:fld>
            <a:endParaRPr>
              <a:solidFill>
                <a:srgbClr val="000000"/>
              </a:solidFill>
            </a:endParaRPr>
          </a:p>
        </p:txBody>
      </p:sp>
      <p:sp>
        <p:nvSpPr>
          <p:cNvPr id="416" name="Google Shape;416;p43"/>
          <p:cNvSpPr txBox="1"/>
          <p:nvPr/>
        </p:nvSpPr>
        <p:spPr>
          <a:xfrm>
            <a:off x="205167" y="1100837"/>
            <a:ext cx="7422267" cy="719962"/>
          </a:xfrm>
          <a:prstGeom prst="rect">
            <a:avLst/>
          </a:prstGeom>
          <a:noFill/>
          <a:ln>
            <a:noFill/>
          </a:ln>
        </p:spPr>
        <p:txBody>
          <a:bodyPr spcFirstLastPara="1" wrap="square" lIns="16325" tIns="0" rIns="326500" bIns="0" rtlCol="0" anchor="b" anchorCtr="0">
            <a:noAutofit/>
          </a:bodyPr>
          <a:lstStyle/>
          <a:p>
            <a:pPr marL="0" marR="0" lvl="0" indent="0" algn="ctr" rtl="0">
              <a:lnSpc>
                <a:spcPct val="90000"/>
              </a:lnSpc>
              <a:spcBef>
                <a:spcPts val="0"/>
              </a:spcBef>
              <a:spcAft>
                <a:spcPts val="0"/>
              </a:spcAft>
              <a:buClr>
                <a:srgbClr val="0092CC"/>
              </a:buClr>
              <a:buSzPts val="4400"/>
              <a:buFont typeface="Arial Narrow"/>
              <a:buNone/>
            </a:pPr>
            <a:r>
              <a:rPr lang="es" sz="4000" b="1" dirty="0">
                <a:solidFill>
                  <a:srgbClr val="0092CC"/>
                </a:solidFill>
                <a:latin typeface="Arial Narrow"/>
                <a:ea typeface="Arial Narrow"/>
                <a:cs typeface="Arial Narrow"/>
                <a:sym typeface="Arial Narrow"/>
              </a:rPr>
              <a:t>Notas descriptivas sobre los sistemas de saneamiento y formularios de inspección</a:t>
            </a:r>
            <a:endParaRPr sz="4000" dirty="0"/>
          </a:p>
        </p:txBody>
      </p:sp>
      <p:sp>
        <p:nvSpPr>
          <p:cNvPr id="417" name="Google Shape;417;p43"/>
          <p:cNvSpPr/>
          <p:nvPr/>
        </p:nvSpPr>
        <p:spPr>
          <a:xfrm>
            <a:off x="6718869" y="5369772"/>
            <a:ext cx="5442036" cy="1488228"/>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814" dirty="0">
                <a:solidFill>
                  <a:schemeClr val="lt1"/>
                </a:solidFill>
                <a:latin typeface="Arial"/>
                <a:ea typeface="Arial"/>
                <a:cs typeface="Arial"/>
                <a:sym typeface="Arial"/>
              </a:rPr>
              <a:t>Notas descriptivas y formularios: </a:t>
            </a:r>
            <a:r>
              <a:rPr lang="es" sz="1814" u="sng" dirty="0">
                <a:solidFill>
                  <a:schemeClr val="hlink"/>
                </a:solidFill>
                <a:latin typeface="Arial"/>
                <a:ea typeface="Arial"/>
                <a:cs typeface="Arial"/>
                <a:sym typeface="Arial"/>
                <a:hlinkClick r:id="rId3"/>
              </a:rPr>
              <a:t>https://www.who.int/teams/environment-climate-change-and-health/water-sanitation-and-health/sanitation-safety/sanitation-inspection-packages</a:t>
            </a:r>
            <a:r>
              <a:rPr lang="es" sz="1814" dirty="0">
                <a:solidFill>
                  <a:schemeClr val="lt1"/>
                </a:solidFill>
                <a:latin typeface="Arial"/>
                <a:ea typeface="Arial"/>
                <a:cs typeface="Arial"/>
                <a:sym typeface="Arial"/>
              </a:rPr>
              <a:t> </a:t>
            </a:r>
            <a:endParaRPr dirty="0"/>
          </a:p>
        </p:txBody>
      </p:sp>
      <p:pic>
        <p:nvPicPr>
          <p:cNvPr id="418" name="Google Shape;418;p43"/>
          <p:cNvPicPr preferRelativeResize="0"/>
          <p:nvPr/>
        </p:nvPicPr>
        <p:blipFill rotWithShape="1">
          <a:blip r:embed="rId4">
            <a:alphaModFix/>
          </a:blip>
          <a:srcRect/>
          <a:stretch/>
        </p:blipFill>
        <p:spPr>
          <a:xfrm>
            <a:off x="7869559" y="284413"/>
            <a:ext cx="4117274" cy="3916975"/>
          </a:xfrm>
          <a:prstGeom prst="rect">
            <a:avLst/>
          </a:prstGeom>
          <a:noFill/>
          <a:ln>
            <a:noFill/>
          </a:ln>
        </p:spPr>
      </p:pic>
      <p:pic>
        <p:nvPicPr>
          <p:cNvPr id="419" name="Google Shape;419;p43"/>
          <p:cNvPicPr preferRelativeResize="0">
            <a:picLocks noGrp="1"/>
          </p:cNvPicPr>
          <p:nvPr>
            <p:ph type="pic" idx="2"/>
          </p:nvPr>
        </p:nvPicPr>
        <p:blipFill rotWithShape="1">
          <a:blip r:embed="rId5">
            <a:alphaModFix/>
          </a:blip>
          <a:srcRect/>
          <a:stretch/>
        </p:blipFill>
        <p:spPr>
          <a:xfrm>
            <a:off x="6718869" y="1347009"/>
            <a:ext cx="3083318" cy="3916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44"/>
          <p:cNvPicPr preferRelativeResize="0"/>
          <p:nvPr/>
        </p:nvPicPr>
        <p:blipFill rotWithShape="1">
          <a:blip r:embed="rId3">
            <a:alphaModFix/>
          </a:blip>
          <a:srcRect/>
          <a:stretch/>
        </p:blipFill>
        <p:spPr>
          <a:xfrm>
            <a:off x="10889673" y="0"/>
            <a:ext cx="1138551" cy="1732154"/>
          </a:xfrm>
          <a:prstGeom prst="rect">
            <a:avLst/>
          </a:prstGeom>
          <a:noFill/>
          <a:ln>
            <a:noFill/>
          </a:ln>
        </p:spPr>
      </p:pic>
      <p:sp>
        <p:nvSpPr>
          <p:cNvPr id="426" name="Google Shape;426;p44"/>
          <p:cNvSpPr txBox="1">
            <a:spLocks noGrp="1"/>
          </p:cNvSpPr>
          <p:nvPr>
            <p:ph type="title"/>
          </p:nvPr>
        </p:nvSpPr>
        <p:spPr>
          <a:xfrm>
            <a:off x="494171" y="6960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solidFill>
                  <a:schemeClr val="dk2"/>
                </a:solidFill>
              </a:rPr>
              <a:t>Opciones respecto a los retretes</a:t>
            </a:r>
            <a:endParaRPr dirty="0"/>
          </a:p>
        </p:txBody>
      </p:sp>
      <p:sp>
        <p:nvSpPr>
          <p:cNvPr id="427" name="Google Shape;427;p4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18</a:t>
            </a:fld>
            <a:endParaRPr/>
          </a:p>
        </p:txBody>
      </p:sp>
      <p:sp>
        <p:nvSpPr>
          <p:cNvPr id="428" name="Google Shape;428;p44"/>
          <p:cNvSpPr txBox="1">
            <a:spLocks noGrp="1"/>
          </p:cNvSpPr>
          <p:nvPr>
            <p:ph type="body" idx="1"/>
          </p:nvPr>
        </p:nvSpPr>
        <p:spPr>
          <a:xfrm>
            <a:off x="494171" y="783980"/>
            <a:ext cx="5092602" cy="4973466"/>
          </a:xfrm>
          <a:prstGeom prst="rect">
            <a:avLst/>
          </a:prstGeom>
          <a:noFill/>
          <a:ln>
            <a:noFill/>
          </a:ln>
        </p:spPr>
        <p:txBody>
          <a:bodyPr spcFirstLastPara="1" wrap="square" lIns="91425" tIns="45700" rIns="91425" bIns="45700" rtlCol="0" anchor="t" anchorCtr="0">
            <a:noAutofit/>
          </a:bodyPr>
          <a:lstStyle/>
          <a:p>
            <a:pPr marL="0" lvl="0" indent="0" algn="l" rtl="0">
              <a:lnSpc>
                <a:spcPct val="120000"/>
              </a:lnSpc>
              <a:spcBef>
                <a:spcPts val="0"/>
              </a:spcBef>
              <a:spcAft>
                <a:spcPts val="0"/>
              </a:spcAft>
              <a:buClr>
                <a:schemeClr val="dk1"/>
              </a:buClr>
              <a:buSzPts val="2000"/>
              <a:buNone/>
            </a:pPr>
            <a:r>
              <a:rPr lang="es" sz="1800" b="1" dirty="0"/>
              <a:t>Diseño</a:t>
            </a:r>
            <a:r>
              <a:rPr lang="es" sz="1800" dirty="0"/>
              <a:t> </a:t>
            </a:r>
            <a:endParaRPr sz="1800" dirty="0"/>
          </a:p>
          <a:p>
            <a:pPr marL="342900" lvl="0" indent="-342900" algn="l" rtl="0">
              <a:lnSpc>
                <a:spcPct val="120000"/>
              </a:lnSpc>
              <a:spcBef>
                <a:spcPts val="0"/>
              </a:spcBef>
              <a:spcAft>
                <a:spcPts val="0"/>
              </a:spcAft>
              <a:buClr>
                <a:schemeClr val="dk1"/>
              </a:buClr>
              <a:buSzPts val="2000"/>
              <a:buFont typeface="Arial"/>
              <a:buChar char="•"/>
            </a:pPr>
            <a:r>
              <a:rPr lang="es" sz="1800" dirty="0"/>
              <a:t>Compatible con:</a:t>
            </a:r>
            <a:endParaRPr sz="1800" dirty="0"/>
          </a:p>
          <a:p>
            <a:pPr marL="800100" lvl="1" indent="-342900" algn="l" rtl="0">
              <a:lnSpc>
                <a:spcPct val="120000"/>
              </a:lnSpc>
              <a:spcBef>
                <a:spcPts val="0"/>
              </a:spcBef>
              <a:spcAft>
                <a:spcPts val="0"/>
              </a:spcAft>
              <a:buClr>
                <a:schemeClr val="dk1"/>
              </a:buClr>
              <a:buSzPts val="1800"/>
              <a:buFont typeface="Arial"/>
              <a:buChar char="•"/>
            </a:pPr>
            <a:r>
              <a:rPr lang="es" dirty="0">
                <a:solidFill>
                  <a:schemeClr val="dk1"/>
                </a:solidFill>
                <a:latin typeface="Arial"/>
                <a:ea typeface="Arial"/>
                <a:cs typeface="Arial"/>
                <a:sym typeface="Arial"/>
              </a:rPr>
              <a:t>la disponibilidad de agua;</a:t>
            </a:r>
            <a:endParaRPr dirty="0"/>
          </a:p>
          <a:p>
            <a:pPr marL="800100" lvl="1" indent="-342900" algn="l" rtl="0">
              <a:lnSpc>
                <a:spcPct val="120000"/>
              </a:lnSpc>
              <a:spcBef>
                <a:spcPts val="0"/>
              </a:spcBef>
              <a:spcAft>
                <a:spcPts val="0"/>
              </a:spcAft>
              <a:buClr>
                <a:schemeClr val="dk1"/>
              </a:buClr>
              <a:buSzPts val="1800"/>
              <a:buFont typeface="Arial"/>
              <a:buChar char="•"/>
            </a:pPr>
            <a:r>
              <a:rPr lang="es" dirty="0">
                <a:solidFill>
                  <a:schemeClr val="dk1"/>
                </a:solidFill>
                <a:latin typeface="Arial"/>
                <a:ea typeface="Arial"/>
                <a:cs typeface="Arial"/>
                <a:sym typeface="Arial"/>
              </a:rPr>
              <a:t>los siguientes pasos previstos de contención y transporte; y</a:t>
            </a:r>
            <a:endParaRPr dirty="0"/>
          </a:p>
          <a:p>
            <a:pPr marL="800100" lvl="1" indent="-342900" algn="l" rtl="0">
              <a:lnSpc>
                <a:spcPct val="120000"/>
              </a:lnSpc>
              <a:spcBef>
                <a:spcPts val="0"/>
              </a:spcBef>
              <a:spcAft>
                <a:spcPts val="0"/>
              </a:spcAft>
              <a:buClr>
                <a:schemeClr val="dk1"/>
              </a:buClr>
              <a:buSzPts val="1800"/>
              <a:buFont typeface="Arial"/>
              <a:buChar char="•"/>
            </a:pPr>
            <a:r>
              <a:rPr lang="es" dirty="0">
                <a:solidFill>
                  <a:schemeClr val="dk1"/>
                </a:solidFill>
                <a:latin typeface="Arial"/>
                <a:ea typeface="Arial"/>
                <a:cs typeface="Arial"/>
                <a:sym typeface="Arial"/>
              </a:rPr>
              <a:t>las prácticas relacionadas con la limpieza anal y la gestión de la higiene menstrual.   </a:t>
            </a:r>
            <a:endParaRPr dirty="0"/>
          </a:p>
          <a:p>
            <a:pPr marL="342900" lvl="0" indent="-342900" algn="l" rtl="0">
              <a:lnSpc>
                <a:spcPct val="120000"/>
              </a:lnSpc>
              <a:spcBef>
                <a:spcPts val="0"/>
              </a:spcBef>
              <a:spcAft>
                <a:spcPts val="0"/>
              </a:spcAft>
              <a:buClr>
                <a:schemeClr val="dk1"/>
              </a:buClr>
              <a:buSzPts val="2000"/>
              <a:buFont typeface="Arial"/>
              <a:buChar char="•"/>
            </a:pPr>
            <a:r>
              <a:rPr lang="es" sz="1800" dirty="0"/>
              <a:t>Adecuado para todos los posibles usuarios (criterios de derechos humanos: disponible, accesible, aceptable y asequible). </a:t>
            </a:r>
            <a:endParaRPr sz="1800" dirty="0"/>
          </a:p>
          <a:p>
            <a:pPr marL="342900" lvl="0" indent="-342900" algn="l" rtl="0">
              <a:lnSpc>
                <a:spcPct val="120000"/>
              </a:lnSpc>
              <a:spcBef>
                <a:spcPts val="0"/>
              </a:spcBef>
              <a:spcAft>
                <a:spcPts val="0"/>
              </a:spcAft>
              <a:buClr>
                <a:schemeClr val="dk1"/>
              </a:buClr>
              <a:buSzPts val="2000"/>
              <a:buFont typeface="Arial"/>
              <a:buChar char="•"/>
            </a:pPr>
            <a:r>
              <a:rPr lang="es" sz="1800" dirty="0"/>
              <a:t>La losa y el asiento del retrete están fabricados de materiales duraderos y fáciles de limpiar. </a:t>
            </a:r>
            <a:endParaRPr sz="1800" dirty="0"/>
          </a:p>
          <a:p>
            <a:pPr marL="342900" lvl="0" indent="-342900" algn="l" rtl="0">
              <a:lnSpc>
                <a:spcPct val="120000"/>
              </a:lnSpc>
              <a:spcBef>
                <a:spcPts val="0"/>
              </a:spcBef>
              <a:spcAft>
                <a:spcPts val="0"/>
              </a:spcAft>
              <a:buClr>
                <a:schemeClr val="dk1"/>
              </a:buClr>
              <a:buSzPts val="2000"/>
              <a:buFont typeface="Arial"/>
              <a:buChar char="•"/>
            </a:pPr>
            <a:r>
              <a:rPr lang="es" sz="1800" dirty="0"/>
              <a:t>Previene malos olores, insectos y roedores (cierre hidráulico o tapa).</a:t>
            </a:r>
            <a:endParaRPr sz="1800" dirty="0"/>
          </a:p>
          <a:p>
            <a:pPr marL="342900" lvl="0" indent="-342900" algn="l" rtl="0">
              <a:lnSpc>
                <a:spcPct val="120000"/>
              </a:lnSpc>
              <a:spcBef>
                <a:spcPts val="0"/>
              </a:spcBef>
              <a:spcAft>
                <a:spcPts val="0"/>
              </a:spcAft>
              <a:buClr>
                <a:schemeClr val="dk1"/>
              </a:buClr>
              <a:buSzPts val="2000"/>
              <a:buFont typeface="Arial"/>
              <a:buChar char="•"/>
            </a:pPr>
            <a:r>
              <a:rPr lang="es" sz="1800" dirty="0"/>
              <a:t>Evita la entrada del agua de lluvia.</a:t>
            </a:r>
            <a:endParaRPr sz="1800" dirty="0"/>
          </a:p>
        </p:txBody>
      </p:sp>
      <p:sp>
        <p:nvSpPr>
          <p:cNvPr id="429" name="Google Shape;429;p44"/>
          <p:cNvSpPr txBox="1">
            <a:spLocks noGrp="1"/>
          </p:cNvSpPr>
          <p:nvPr>
            <p:ph type="body" idx="2"/>
          </p:nvPr>
        </p:nvSpPr>
        <p:spPr>
          <a:xfrm>
            <a:off x="6095999" y="1166846"/>
            <a:ext cx="5767027" cy="4973638"/>
          </a:xfrm>
          <a:prstGeom prst="rect">
            <a:avLst/>
          </a:prstGeom>
          <a:noFill/>
          <a:ln>
            <a:noFill/>
          </a:ln>
        </p:spPr>
        <p:txBody>
          <a:bodyPr spcFirstLastPara="1" wrap="square" lIns="91425" tIns="45700" rIns="91425" bIns="45700" rtlCol="0" anchor="t" anchorCtr="0">
            <a:noAutofit/>
          </a:bodyPr>
          <a:lstStyle/>
          <a:p>
            <a:pPr marL="0" lvl="0" indent="0" algn="l" rtl="0">
              <a:lnSpc>
                <a:spcPct val="120000"/>
              </a:lnSpc>
              <a:spcBef>
                <a:spcPts val="0"/>
              </a:spcBef>
              <a:spcAft>
                <a:spcPts val="0"/>
              </a:spcAft>
              <a:buClr>
                <a:schemeClr val="dk1"/>
              </a:buClr>
              <a:buSzPts val="2000"/>
              <a:buNone/>
            </a:pPr>
            <a:r>
              <a:rPr lang="es" sz="1500" b="1" dirty="0"/>
              <a:t>Funcionamiento y mantenimiento </a:t>
            </a:r>
            <a:endParaRPr sz="1500" dirty="0"/>
          </a:p>
          <a:p>
            <a:pPr marL="342900" lvl="0" indent="-342900" algn="l" rtl="0">
              <a:lnSpc>
                <a:spcPct val="120000"/>
              </a:lnSpc>
              <a:spcBef>
                <a:spcPts val="0"/>
              </a:spcBef>
              <a:spcAft>
                <a:spcPts val="0"/>
              </a:spcAft>
              <a:buClr>
                <a:schemeClr val="dk1"/>
              </a:buClr>
              <a:buSzPts val="2000"/>
              <a:buFont typeface="Arial"/>
              <a:buChar char="•"/>
            </a:pPr>
            <a:r>
              <a:rPr lang="es" sz="1500" dirty="0"/>
              <a:t>Suministros y conductas relacionados con la limpieza anal, la limpieza de los retretes y el recubrimiento de los excrementos (p. ej., con cenizas o cal) o su expulsión mediante una descarga de agua. </a:t>
            </a:r>
            <a:endParaRPr sz="1500" dirty="0"/>
          </a:p>
          <a:p>
            <a:pPr marL="0" lvl="0" indent="0" algn="l" rtl="0">
              <a:lnSpc>
                <a:spcPct val="120000"/>
              </a:lnSpc>
              <a:spcBef>
                <a:spcPts val="0"/>
              </a:spcBef>
              <a:spcAft>
                <a:spcPts val="0"/>
              </a:spcAft>
              <a:buClr>
                <a:schemeClr val="dk1"/>
              </a:buClr>
              <a:buSzPts val="2000"/>
              <a:buNone/>
            </a:pPr>
            <a:endParaRPr sz="1500" b="1" dirty="0"/>
          </a:p>
          <a:p>
            <a:pPr marL="0" lvl="0" indent="0" algn="l" rtl="0">
              <a:lnSpc>
                <a:spcPct val="120000"/>
              </a:lnSpc>
              <a:spcBef>
                <a:spcPts val="0"/>
              </a:spcBef>
              <a:spcAft>
                <a:spcPts val="0"/>
              </a:spcAft>
              <a:buClr>
                <a:schemeClr val="dk1"/>
              </a:buClr>
              <a:buSzPts val="2000"/>
              <a:buNone/>
            </a:pPr>
            <a:r>
              <a:rPr lang="es" sz="1500" b="1" dirty="0"/>
              <a:t>Medidas progresivas</a:t>
            </a:r>
            <a:endParaRPr sz="1500" dirty="0"/>
          </a:p>
          <a:p>
            <a:pPr marL="342900" lvl="0" indent="-342900" algn="l" rtl="0">
              <a:lnSpc>
                <a:spcPct val="120000"/>
              </a:lnSpc>
              <a:spcBef>
                <a:spcPts val="0"/>
              </a:spcBef>
              <a:spcAft>
                <a:spcPts val="0"/>
              </a:spcAft>
              <a:buClr>
                <a:schemeClr val="dk1"/>
              </a:buClr>
              <a:buSzPts val="2000"/>
              <a:buFont typeface="Arial"/>
              <a:buChar char="•"/>
            </a:pPr>
            <a:r>
              <a:rPr lang="es" sz="1500" dirty="0"/>
              <a:t>En caso de retretes públicos y compartidos en establecimientos de salud o en entornos de alta densidad o situaciones de emergencia, se deben aplicar con medidas adicionales en aras de un uso sin riesgos: </a:t>
            </a:r>
            <a:endParaRPr sz="1500" dirty="0"/>
          </a:p>
          <a:p>
            <a:pPr marL="1028700" lvl="1" indent="-342900" algn="l" rtl="0">
              <a:lnSpc>
                <a:spcPct val="120000"/>
              </a:lnSpc>
              <a:spcBef>
                <a:spcPts val="0"/>
              </a:spcBef>
              <a:spcAft>
                <a:spcPts val="0"/>
              </a:spcAft>
              <a:buClr>
                <a:schemeClr val="dk1"/>
              </a:buClr>
              <a:buSzPts val="1800"/>
              <a:buChar char="•"/>
            </a:pPr>
            <a:r>
              <a:rPr lang="es" sz="1500" dirty="0">
                <a:latin typeface="Arial"/>
                <a:ea typeface="Arial"/>
                <a:cs typeface="Arial"/>
                <a:sym typeface="Arial"/>
              </a:rPr>
              <a:t>separación por sexos (o unisex, con instalación para el lavado de manos y la gestión de la higiene menstrual en el cubículo). </a:t>
            </a:r>
            <a:endParaRPr sz="1500" dirty="0"/>
          </a:p>
          <a:p>
            <a:pPr marL="1028700" lvl="1" indent="-342900" algn="l" rtl="0">
              <a:lnSpc>
                <a:spcPct val="120000"/>
              </a:lnSpc>
              <a:spcBef>
                <a:spcPts val="0"/>
              </a:spcBef>
              <a:spcAft>
                <a:spcPts val="0"/>
              </a:spcAft>
              <a:buClr>
                <a:schemeClr val="dk1"/>
              </a:buClr>
              <a:buSzPts val="1800"/>
              <a:buChar char="•"/>
            </a:pPr>
            <a:r>
              <a:rPr lang="es" sz="1500" dirty="0">
                <a:latin typeface="Arial"/>
                <a:ea typeface="Arial"/>
                <a:cs typeface="Arial"/>
                <a:sym typeface="Arial"/>
              </a:rPr>
              <a:t>pestillos; </a:t>
            </a:r>
            <a:endParaRPr sz="1500" dirty="0"/>
          </a:p>
          <a:p>
            <a:pPr marL="1028700" lvl="1" indent="-342900" algn="l" rtl="0">
              <a:lnSpc>
                <a:spcPct val="120000"/>
              </a:lnSpc>
              <a:spcBef>
                <a:spcPts val="0"/>
              </a:spcBef>
              <a:spcAft>
                <a:spcPts val="0"/>
              </a:spcAft>
              <a:buClr>
                <a:schemeClr val="dk1"/>
              </a:buClr>
              <a:buSzPts val="1800"/>
              <a:buChar char="•"/>
            </a:pPr>
            <a:r>
              <a:rPr lang="es" sz="1500" dirty="0">
                <a:latin typeface="Arial"/>
                <a:ea typeface="Arial"/>
                <a:cs typeface="Arial"/>
                <a:sym typeface="Arial"/>
              </a:rPr>
              <a:t>luces; </a:t>
            </a:r>
            <a:endParaRPr sz="1500" dirty="0"/>
          </a:p>
          <a:p>
            <a:pPr marL="1028700" lvl="1" indent="-342900" algn="l" rtl="0">
              <a:lnSpc>
                <a:spcPct val="120000"/>
              </a:lnSpc>
              <a:spcBef>
                <a:spcPts val="0"/>
              </a:spcBef>
              <a:spcAft>
                <a:spcPts val="0"/>
              </a:spcAft>
              <a:buClr>
                <a:schemeClr val="dk1"/>
              </a:buClr>
              <a:buSzPts val="1800"/>
              <a:buChar char="•"/>
            </a:pPr>
            <a:r>
              <a:rPr lang="es" sz="1500" dirty="0">
                <a:latin typeface="Arial"/>
                <a:ea typeface="Arial"/>
                <a:cs typeface="Arial"/>
                <a:sym typeface="Arial"/>
              </a:rPr>
              <a:t>gestión de la higiene menstrual; </a:t>
            </a:r>
            <a:endParaRPr sz="1500" dirty="0"/>
          </a:p>
          <a:p>
            <a:pPr marL="1028700" lvl="1" indent="-342900" algn="l" rtl="0">
              <a:lnSpc>
                <a:spcPct val="120000"/>
              </a:lnSpc>
              <a:spcBef>
                <a:spcPts val="0"/>
              </a:spcBef>
              <a:spcAft>
                <a:spcPts val="0"/>
              </a:spcAft>
              <a:buClr>
                <a:schemeClr val="dk1"/>
              </a:buClr>
              <a:buSzPts val="1800"/>
              <a:buChar char="•"/>
            </a:pPr>
            <a:r>
              <a:rPr lang="es" sz="1500" dirty="0">
                <a:latin typeface="Arial"/>
                <a:ea typeface="Arial"/>
                <a:cs typeface="Arial"/>
                <a:sym typeface="Arial"/>
              </a:rPr>
              <a:t>acceso para personas con discapacidad; y</a:t>
            </a:r>
            <a:endParaRPr sz="1500" dirty="0"/>
          </a:p>
          <a:p>
            <a:pPr marL="1028700" lvl="1" indent="-342900" algn="l" rtl="0">
              <a:lnSpc>
                <a:spcPct val="120000"/>
              </a:lnSpc>
              <a:spcBef>
                <a:spcPts val="0"/>
              </a:spcBef>
              <a:spcAft>
                <a:spcPts val="0"/>
              </a:spcAft>
              <a:buClr>
                <a:schemeClr val="dk1"/>
              </a:buClr>
              <a:buSzPts val="1800"/>
              <a:buChar char="•"/>
            </a:pPr>
            <a:r>
              <a:rPr lang="es" sz="1500" dirty="0">
                <a:latin typeface="Arial"/>
                <a:ea typeface="Arial"/>
                <a:cs typeface="Arial"/>
                <a:sym typeface="Arial"/>
              </a:rPr>
              <a:t>un sistema de gestión estricto. </a:t>
            </a:r>
            <a:endParaRPr sz="1500" dirty="0"/>
          </a:p>
          <a:p>
            <a:pPr marL="0" lvl="0" indent="0" algn="l" rtl="0">
              <a:lnSpc>
                <a:spcPct val="90000"/>
              </a:lnSpc>
              <a:spcBef>
                <a:spcPts val="1000"/>
              </a:spcBef>
              <a:spcAft>
                <a:spcPts val="0"/>
              </a:spcAft>
              <a:buClr>
                <a:schemeClr val="dk1"/>
              </a:buClr>
              <a:buSzPts val="20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5"/>
          <p:cNvSpPr txBox="1">
            <a:spLocks noGrp="1"/>
          </p:cNvSpPr>
          <p:nvPr>
            <p:ph type="title"/>
          </p:nvPr>
        </p:nvSpPr>
        <p:spPr>
          <a:xfrm>
            <a:off x="326716" y="92900"/>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solidFill>
                  <a:schemeClr val="dk2"/>
                </a:solidFill>
              </a:rPr>
              <a:t>Opciones respecto a los retretes</a:t>
            </a:r>
            <a:endParaRPr/>
          </a:p>
        </p:txBody>
      </p:sp>
      <p:sp>
        <p:nvSpPr>
          <p:cNvPr id="436" name="Google Shape;436;p4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19</a:t>
            </a:fld>
            <a:endParaRPr/>
          </a:p>
        </p:txBody>
      </p:sp>
      <p:pic>
        <p:nvPicPr>
          <p:cNvPr id="437" name="Google Shape;437;p45"/>
          <p:cNvPicPr preferRelativeResize="0"/>
          <p:nvPr/>
        </p:nvPicPr>
        <p:blipFill rotWithShape="1">
          <a:blip r:embed="rId3">
            <a:alphaModFix/>
          </a:blip>
          <a:srcRect/>
          <a:stretch/>
        </p:blipFill>
        <p:spPr>
          <a:xfrm>
            <a:off x="6958480" y="626693"/>
            <a:ext cx="3075576" cy="2052736"/>
          </a:xfrm>
          <a:prstGeom prst="rect">
            <a:avLst/>
          </a:prstGeom>
          <a:noFill/>
          <a:ln>
            <a:noFill/>
          </a:ln>
          <a:effectLst>
            <a:outerShdw blurRad="292100" dist="139700" dir="2700000" algn="tl" rotWithShape="0">
              <a:srgbClr val="333333">
                <a:alpha val="64705"/>
              </a:srgbClr>
            </a:outerShdw>
          </a:effectLst>
        </p:spPr>
      </p:pic>
      <p:sp>
        <p:nvSpPr>
          <p:cNvPr id="438" name="Google Shape;438;p45"/>
          <p:cNvSpPr txBox="1"/>
          <p:nvPr/>
        </p:nvSpPr>
        <p:spPr>
          <a:xfrm>
            <a:off x="8148120" y="2608233"/>
            <a:ext cx="3824964" cy="365126"/>
          </a:xfrm>
          <a:prstGeom prst="rect">
            <a:avLst/>
          </a:prstGeom>
          <a:solidFill>
            <a:schemeClr val="dk1"/>
          </a:solidFill>
          <a:ln>
            <a:noFill/>
          </a:ln>
        </p:spPr>
        <p:txBody>
          <a:bodyPr spcFirstLastPara="1" wrap="square" lIns="16325" tIns="0" rIns="16325" bIns="0" rtlCol="0" anchor="t" anchorCtr="0">
            <a:noAutofit/>
          </a:bodyPr>
          <a:lstStyle/>
          <a:p>
            <a:pPr marL="0" marR="0" lvl="0" indent="0" algn="l" rtl="0">
              <a:lnSpc>
                <a:spcPct val="110000"/>
              </a:lnSpc>
              <a:spcBef>
                <a:spcPts val="0"/>
              </a:spcBef>
              <a:spcAft>
                <a:spcPts val="0"/>
              </a:spcAft>
              <a:buClr>
                <a:schemeClr val="dk1"/>
              </a:buClr>
              <a:buSzPts val="1451"/>
              <a:buFont typeface="Arial"/>
              <a:buNone/>
            </a:pPr>
            <a:r>
              <a:rPr lang="es" sz="1814" b="1" dirty="0">
                <a:solidFill>
                  <a:schemeClr val="lt1"/>
                </a:solidFill>
                <a:latin typeface="Arial"/>
                <a:ea typeface="Arial"/>
                <a:cs typeface="Arial"/>
                <a:sym typeface="Arial"/>
              </a:rPr>
              <a:t>Retretes de sifón o de cisterna</a:t>
            </a:r>
            <a:endParaRPr dirty="0"/>
          </a:p>
        </p:txBody>
      </p:sp>
      <p:pic>
        <p:nvPicPr>
          <p:cNvPr id="439" name="Google Shape;439;p45"/>
          <p:cNvPicPr preferRelativeResize="0"/>
          <p:nvPr/>
        </p:nvPicPr>
        <p:blipFill rotWithShape="1">
          <a:blip r:embed="rId4">
            <a:alphaModFix/>
          </a:blip>
          <a:srcRect/>
          <a:stretch/>
        </p:blipFill>
        <p:spPr>
          <a:xfrm>
            <a:off x="10034056" y="362942"/>
            <a:ext cx="1797978" cy="2211492"/>
          </a:xfrm>
          <a:prstGeom prst="rect">
            <a:avLst/>
          </a:prstGeom>
          <a:noFill/>
          <a:ln>
            <a:noFill/>
          </a:ln>
          <a:effectLst>
            <a:outerShdw blurRad="292100" dist="139700" dir="2700000" algn="tl" rotWithShape="0">
              <a:srgbClr val="333333">
                <a:alpha val="64705"/>
              </a:srgbClr>
            </a:outerShdw>
          </a:effectLst>
        </p:spPr>
      </p:pic>
      <p:pic>
        <p:nvPicPr>
          <p:cNvPr id="440" name="Google Shape;440;p45"/>
          <p:cNvPicPr preferRelativeResize="0"/>
          <p:nvPr/>
        </p:nvPicPr>
        <p:blipFill rotWithShape="1">
          <a:blip r:embed="rId5">
            <a:alphaModFix/>
          </a:blip>
          <a:srcRect/>
          <a:stretch/>
        </p:blipFill>
        <p:spPr>
          <a:xfrm>
            <a:off x="359966" y="807159"/>
            <a:ext cx="4708727" cy="5915733"/>
          </a:xfrm>
          <a:prstGeom prst="rect">
            <a:avLst/>
          </a:prstGeom>
          <a:noFill/>
          <a:ln>
            <a:noFill/>
          </a:ln>
        </p:spPr>
      </p:pic>
      <p:sp>
        <p:nvSpPr>
          <p:cNvPr id="441" name="Google Shape;441;p45"/>
          <p:cNvSpPr txBox="1"/>
          <p:nvPr/>
        </p:nvSpPr>
        <p:spPr>
          <a:xfrm>
            <a:off x="3229525" y="985031"/>
            <a:ext cx="3075575" cy="626486"/>
          </a:xfrm>
          <a:prstGeom prst="rect">
            <a:avLst/>
          </a:prstGeom>
          <a:solidFill>
            <a:schemeClr val="dk1"/>
          </a:solidFill>
          <a:ln>
            <a:noFill/>
          </a:ln>
        </p:spPr>
        <p:txBody>
          <a:bodyPr spcFirstLastPara="1" wrap="square" lIns="16325" tIns="0" rIns="16325" bIns="0" rtlCol="0" anchor="t" anchorCtr="0">
            <a:noAutofit/>
          </a:bodyPr>
          <a:lstStyle/>
          <a:p>
            <a:pPr marL="0" marR="0" lvl="0" indent="0" algn="l" rtl="0">
              <a:lnSpc>
                <a:spcPct val="110000"/>
              </a:lnSpc>
              <a:spcBef>
                <a:spcPts val="0"/>
              </a:spcBef>
              <a:spcAft>
                <a:spcPts val="0"/>
              </a:spcAft>
              <a:buClr>
                <a:schemeClr val="dk1"/>
              </a:buClr>
              <a:buSzPts val="1451"/>
              <a:buFont typeface="Arial"/>
              <a:buNone/>
            </a:pPr>
            <a:r>
              <a:rPr lang="es" sz="1814" b="1" dirty="0">
                <a:solidFill>
                  <a:schemeClr val="lt1"/>
                </a:solidFill>
                <a:latin typeface="Arial"/>
                <a:ea typeface="Arial"/>
                <a:cs typeface="Arial"/>
                <a:sym typeface="Arial"/>
              </a:rPr>
              <a:t>Retrete seco (sin descarga de agua)</a:t>
            </a:r>
            <a:endParaRPr dirty="0"/>
          </a:p>
        </p:txBody>
      </p:sp>
      <p:pic>
        <p:nvPicPr>
          <p:cNvPr id="442" name="Google Shape;442;p45" descr="Dry Toilet | SSWM - Find tools for sustainable sanitation and water  management!"/>
          <p:cNvPicPr preferRelativeResize="0"/>
          <p:nvPr/>
        </p:nvPicPr>
        <p:blipFill rotWithShape="1">
          <a:blip r:embed="rId6">
            <a:alphaModFix/>
          </a:blip>
          <a:srcRect/>
          <a:stretch/>
        </p:blipFill>
        <p:spPr>
          <a:xfrm>
            <a:off x="6305100" y="2938950"/>
            <a:ext cx="5904109" cy="3816914"/>
          </a:xfrm>
          <a:prstGeom prst="rect">
            <a:avLst/>
          </a:prstGeom>
          <a:noFill/>
          <a:ln>
            <a:noFill/>
          </a:ln>
        </p:spPr>
      </p:pic>
      <p:sp>
        <p:nvSpPr>
          <p:cNvPr id="443" name="Google Shape;443;p45"/>
          <p:cNvSpPr txBox="1"/>
          <p:nvPr/>
        </p:nvSpPr>
        <p:spPr>
          <a:xfrm>
            <a:off x="8684359" y="6152758"/>
            <a:ext cx="3501871" cy="623363"/>
          </a:xfrm>
          <a:prstGeom prst="rect">
            <a:avLst/>
          </a:prstGeom>
          <a:solidFill>
            <a:schemeClr val="dk1"/>
          </a:solidFill>
          <a:ln>
            <a:noFill/>
          </a:ln>
        </p:spPr>
        <p:txBody>
          <a:bodyPr spcFirstLastPara="1" wrap="square" lIns="16325" tIns="0" rIns="16325" bIns="0" rtlCol="0" anchor="t" anchorCtr="0">
            <a:noAutofit/>
          </a:bodyPr>
          <a:lstStyle/>
          <a:p>
            <a:pPr marL="0" marR="0" lvl="0" indent="0" algn="ctr" rtl="0">
              <a:lnSpc>
                <a:spcPct val="110000"/>
              </a:lnSpc>
              <a:spcBef>
                <a:spcPts val="0"/>
              </a:spcBef>
              <a:spcAft>
                <a:spcPts val="0"/>
              </a:spcAft>
              <a:buClr>
                <a:schemeClr val="dk1"/>
              </a:buClr>
              <a:buSzPts val="1451"/>
              <a:buFont typeface="Arial"/>
              <a:buNone/>
            </a:pPr>
            <a:r>
              <a:rPr lang="es" sz="1814" b="1">
                <a:solidFill>
                  <a:schemeClr val="lt1"/>
                </a:solidFill>
                <a:latin typeface="Arial"/>
                <a:ea typeface="Arial"/>
                <a:cs typeface="Arial"/>
                <a:sym typeface="Arial"/>
              </a:rPr>
              <a:t>Retretes secos, bien de asiento o de taza turca.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sz="7000" dirty="0"/>
              <a:t>Saneamiento gestionado sin riesgos en los establecimientos de salud   </a:t>
            </a:r>
            <a:endParaRPr sz="7000" dirty="0"/>
          </a:p>
        </p:txBody>
      </p:sp>
      <p:sp>
        <p:nvSpPr>
          <p:cNvPr id="206" name="Google Shape;206;p28"/>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p>
            <a:pPr marL="0" lvl="0" indent="0" algn="ctr" rtl="0">
              <a:lnSpc>
                <a:spcPct val="90000"/>
              </a:lnSpc>
              <a:spcBef>
                <a:spcPts val="0"/>
              </a:spcBef>
              <a:spcAft>
                <a:spcPts val="0"/>
              </a:spcAft>
              <a:buClr>
                <a:schemeClr val="lt2"/>
              </a:buClr>
              <a:buSzPts val="3200"/>
              <a:buNone/>
            </a:pPr>
            <a:r>
              <a:rPr lang="es" sz="3200"/>
              <a:t>Módulo técnico del WASH FIT </a:t>
            </a:r>
            <a:endParaRPr/>
          </a:p>
          <a:p>
            <a:pPr marL="0" lvl="0" indent="0" algn="ctr" rtl="0">
              <a:lnSpc>
                <a:spcPct val="90000"/>
              </a:lnSpc>
              <a:spcBef>
                <a:spcPts val="1000"/>
              </a:spcBef>
              <a:spcAft>
                <a:spcPts val="0"/>
              </a:spcAft>
              <a:buClr>
                <a:schemeClr val="lt2"/>
              </a:buClr>
              <a:buSzPts val="3200"/>
              <a:buNone/>
            </a:pPr>
            <a:endParaRPr sz="3200"/>
          </a:p>
        </p:txBody>
      </p:sp>
      <p:sp>
        <p:nvSpPr>
          <p:cNvPr id="207" name="Google Shape;207;p28"/>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a:t>
            </a:fld>
            <a:endParaRPr/>
          </a:p>
        </p:txBody>
      </p:sp>
      <p:sp>
        <p:nvSpPr>
          <p:cNvPr id="208" name="Google Shape;208;p28"/>
          <p:cNvSpPr txBox="1"/>
          <p:nvPr/>
        </p:nvSpPr>
        <p:spPr>
          <a:xfrm>
            <a:off x="838200" y="5476619"/>
            <a:ext cx="10515600" cy="1759461"/>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Clr>
                <a:schemeClr val="lt2"/>
              </a:buClr>
              <a:buSzPts val="2400"/>
              <a:buFont typeface="Arial"/>
              <a:buNone/>
            </a:pPr>
            <a:r>
              <a:rPr lang="es" sz="2400" b="1" i="0" u="none" strike="noStrike" cap="none">
                <a:solidFill>
                  <a:schemeClr val="lt2"/>
                </a:solidFill>
                <a:latin typeface="Arial"/>
                <a:ea typeface="Arial"/>
                <a:cs typeface="Arial"/>
                <a:sym typeface="Arial"/>
              </a:rPr>
              <a:t>Añadir fecha y ubicación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6"/>
          <p:cNvSpPr txBox="1">
            <a:spLocks noGrp="1"/>
          </p:cNvSpPr>
          <p:nvPr>
            <p:ph type="title"/>
          </p:nvPr>
        </p:nvSpPr>
        <p:spPr>
          <a:xfrm>
            <a:off x="838199" y="304422"/>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Opciones de tratamiento </a:t>
            </a:r>
            <a:r>
              <a:rPr lang="en" i="1" dirty="0"/>
              <a:t>in situ</a:t>
            </a:r>
            <a:r>
              <a:rPr lang="en" dirty="0"/>
              <a:t> 
</a:t>
            </a:r>
            <a:r>
              <a:rPr lang="es" sz="3200" dirty="0"/>
              <a:t>(con vaciado periódico y eliminación </a:t>
            </a:r>
            <a:r>
              <a:rPr lang="en" sz="3200" i="1" dirty="0"/>
              <a:t>in situ</a:t>
            </a:r>
            <a:r>
              <a:rPr lang="en" sz="3200" dirty="0"/>
              <a:t> o fuera del establecimiento de salud).
</a:t>
            </a:r>
            <a:br>
              <a:rPr lang="en-US" sz="6600" dirty="0"/>
            </a:br>
            <a:endParaRPr dirty="0"/>
          </a:p>
        </p:txBody>
      </p:sp>
      <p:sp>
        <p:nvSpPr>
          <p:cNvPr id="452" name="Google Shape;452;p4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20</a:t>
            </a:fld>
            <a:endParaRPr>
              <a:solidFill>
                <a:srgbClr val="000000"/>
              </a:solidFill>
            </a:endParaRPr>
          </a:p>
        </p:txBody>
      </p:sp>
      <p:sp>
        <p:nvSpPr>
          <p:cNvPr id="453" name="Google Shape;453;p46"/>
          <p:cNvSpPr txBox="1">
            <a:spLocks noGrp="1"/>
          </p:cNvSpPr>
          <p:nvPr>
            <p:ph type="body" idx="1"/>
          </p:nvPr>
        </p:nvSpPr>
        <p:spPr>
          <a:xfrm>
            <a:off x="199089" y="2879861"/>
            <a:ext cx="2797608" cy="612044"/>
          </a:xfrm>
          <a:prstGeom prst="rect">
            <a:avLst/>
          </a:prstGeom>
          <a:solidFill>
            <a:schemeClr val="dk1"/>
          </a:solid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1810"/>
              <a:buFont typeface="Arial"/>
              <a:buNone/>
            </a:pPr>
            <a:r>
              <a:rPr lang="es" sz="1810" b="1" dirty="0">
                <a:solidFill>
                  <a:schemeClr val="lt1"/>
                </a:solidFill>
              </a:rPr>
              <a:t>Letrina de pozo único con ventilación</a:t>
            </a:r>
            <a:endParaRPr dirty="0"/>
          </a:p>
        </p:txBody>
      </p:sp>
      <p:pic>
        <p:nvPicPr>
          <p:cNvPr id="454" name="Google Shape;454;p46"/>
          <p:cNvPicPr preferRelativeResize="0"/>
          <p:nvPr/>
        </p:nvPicPr>
        <p:blipFill rotWithShape="1">
          <a:blip r:embed="rId3">
            <a:alphaModFix/>
          </a:blip>
          <a:srcRect/>
          <a:stretch/>
        </p:blipFill>
        <p:spPr>
          <a:xfrm>
            <a:off x="477869" y="3661757"/>
            <a:ext cx="3075575" cy="2849430"/>
          </a:xfrm>
          <a:prstGeom prst="rect">
            <a:avLst/>
          </a:prstGeom>
          <a:noFill/>
          <a:ln>
            <a:noFill/>
          </a:ln>
          <a:effectLst>
            <a:outerShdw blurRad="292100" dist="139700" dir="2700000" algn="tl" rotWithShape="0">
              <a:srgbClr val="333333">
                <a:alpha val="64705"/>
              </a:srgbClr>
            </a:outerShdw>
          </a:effectLst>
        </p:spPr>
      </p:pic>
      <p:pic>
        <p:nvPicPr>
          <p:cNvPr id="455" name="Google Shape;455;p46"/>
          <p:cNvPicPr preferRelativeResize="0"/>
          <p:nvPr/>
        </p:nvPicPr>
        <p:blipFill rotWithShape="1">
          <a:blip r:embed="rId4">
            <a:alphaModFix/>
          </a:blip>
          <a:srcRect/>
          <a:stretch/>
        </p:blipFill>
        <p:spPr>
          <a:xfrm>
            <a:off x="7726887" y="4175146"/>
            <a:ext cx="4129270" cy="2351888"/>
          </a:xfrm>
          <a:prstGeom prst="rect">
            <a:avLst/>
          </a:prstGeom>
          <a:noFill/>
          <a:ln>
            <a:noFill/>
          </a:ln>
          <a:effectLst>
            <a:outerShdw blurRad="292100" dist="139700" dir="2700000" algn="tl" rotWithShape="0">
              <a:srgbClr val="333333">
                <a:alpha val="64705"/>
              </a:srgbClr>
            </a:outerShdw>
          </a:effectLst>
        </p:spPr>
      </p:pic>
      <p:pic>
        <p:nvPicPr>
          <p:cNvPr id="456" name="Google Shape;456;p46"/>
          <p:cNvPicPr preferRelativeResize="0"/>
          <p:nvPr/>
        </p:nvPicPr>
        <p:blipFill rotWithShape="1">
          <a:blip r:embed="rId5">
            <a:alphaModFix/>
          </a:blip>
          <a:srcRect/>
          <a:stretch/>
        </p:blipFill>
        <p:spPr>
          <a:xfrm>
            <a:off x="4600804" y="2110108"/>
            <a:ext cx="4321180" cy="2151550"/>
          </a:xfrm>
          <a:prstGeom prst="rect">
            <a:avLst/>
          </a:prstGeom>
          <a:noFill/>
          <a:ln>
            <a:noFill/>
          </a:ln>
          <a:effectLst>
            <a:outerShdw blurRad="292100" dist="139700" dir="2700000" algn="tl" rotWithShape="0">
              <a:srgbClr val="333333">
                <a:alpha val="64705"/>
              </a:srgbClr>
            </a:outerShdw>
          </a:effectLst>
        </p:spPr>
      </p:pic>
      <p:sp>
        <p:nvSpPr>
          <p:cNvPr id="457" name="Google Shape;457;p46"/>
          <p:cNvSpPr txBox="1"/>
          <p:nvPr/>
        </p:nvSpPr>
        <p:spPr>
          <a:xfrm>
            <a:off x="8451317" y="3424998"/>
            <a:ext cx="3404840" cy="640008"/>
          </a:xfrm>
          <a:prstGeom prst="rect">
            <a:avLst/>
          </a:prstGeom>
          <a:solidFill>
            <a:schemeClr val="dk1"/>
          </a:solidFill>
          <a:ln>
            <a:noFill/>
          </a:ln>
        </p:spPr>
        <p:txBody>
          <a:bodyPr spcFirstLastPara="1" wrap="square" lIns="16325" tIns="0" rIns="16325" bIns="0" rtlCol="0" anchor="t" anchorCtr="0">
            <a:noAutofit/>
          </a:bodyPr>
          <a:lstStyle/>
          <a:p>
            <a:pPr marL="0" marR="0" lvl="0" indent="0" algn="l" rtl="0">
              <a:lnSpc>
                <a:spcPct val="110000"/>
              </a:lnSpc>
              <a:spcBef>
                <a:spcPts val="0"/>
              </a:spcBef>
              <a:spcAft>
                <a:spcPts val="0"/>
              </a:spcAft>
              <a:buClr>
                <a:schemeClr val="dk1"/>
              </a:buClr>
              <a:buSzPts val="1451"/>
              <a:buFont typeface="Arial"/>
              <a:buNone/>
            </a:pPr>
            <a:r>
              <a:rPr lang="es" sz="1814" b="1" dirty="0">
                <a:solidFill>
                  <a:schemeClr val="lt1"/>
                </a:solidFill>
                <a:latin typeface="Arial"/>
                <a:ea typeface="Arial"/>
                <a:cs typeface="Arial"/>
                <a:sym typeface="Arial"/>
              </a:rPr>
              <a:t>Reactor de biogás o tanque séptico</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47"/>
          <p:cNvPicPr preferRelativeResize="0"/>
          <p:nvPr/>
        </p:nvPicPr>
        <p:blipFill rotWithShape="1">
          <a:blip r:embed="rId3">
            <a:alphaModFix/>
          </a:blip>
          <a:srcRect b="5780"/>
          <a:stretch/>
        </p:blipFill>
        <p:spPr>
          <a:xfrm>
            <a:off x="315331" y="4468207"/>
            <a:ext cx="3688699" cy="2124343"/>
          </a:xfrm>
          <a:prstGeom prst="rect">
            <a:avLst/>
          </a:prstGeom>
          <a:noFill/>
          <a:ln>
            <a:noFill/>
          </a:ln>
          <a:effectLst>
            <a:outerShdw blurRad="292100" dist="139700" dir="2700000" algn="tl" rotWithShape="0">
              <a:srgbClr val="333333">
                <a:alpha val="64705"/>
              </a:srgbClr>
            </a:outerShdw>
          </a:effectLst>
        </p:spPr>
      </p:pic>
      <p:pic>
        <p:nvPicPr>
          <p:cNvPr id="466" name="Google Shape;466;p47"/>
          <p:cNvPicPr preferRelativeResize="0"/>
          <p:nvPr/>
        </p:nvPicPr>
        <p:blipFill rotWithShape="1">
          <a:blip r:embed="rId4">
            <a:alphaModFix/>
          </a:blip>
          <a:srcRect/>
          <a:stretch/>
        </p:blipFill>
        <p:spPr>
          <a:xfrm>
            <a:off x="7641258" y="1667577"/>
            <a:ext cx="4137908" cy="2358349"/>
          </a:xfrm>
          <a:prstGeom prst="rect">
            <a:avLst/>
          </a:prstGeom>
          <a:noFill/>
          <a:ln>
            <a:noFill/>
          </a:ln>
          <a:effectLst>
            <a:outerShdw blurRad="292100" dist="139700" dir="2700000" algn="tl" rotWithShape="0">
              <a:srgbClr val="333333">
                <a:alpha val="64705"/>
              </a:srgbClr>
            </a:outerShdw>
          </a:effectLst>
        </p:spPr>
      </p:pic>
      <p:pic>
        <p:nvPicPr>
          <p:cNvPr id="467" name="Google Shape;467;p47"/>
          <p:cNvPicPr preferRelativeResize="0"/>
          <p:nvPr/>
        </p:nvPicPr>
        <p:blipFill rotWithShape="1">
          <a:blip r:embed="rId5">
            <a:alphaModFix/>
          </a:blip>
          <a:srcRect/>
          <a:stretch/>
        </p:blipFill>
        <p:spPr>
          <a:xfrm>
            <a:off x="412834" y="1704979"/>
            <a:ext cx="4268428" cy="2419088"/>
          </a:xfrm>
          <a:prstGeom prst="rect">
            <a:avLst/>
          </a:prstGeom>
          <a:noFill/>
          <a:ln>
            <a:noFill/>
          </a:ln>
          <a:effectLst>
            <a:outerShdw blurRad="292100" dist="139700" dir="2700000" algn="tl" rotWithShape="0">
              <a:srgbClr val="333333">
                <a:alpha val="64705"/>
              </a:srgbClr>
            </a:outerShdw>
          </a:effectLst>
        </p:spPr>
      </p:pic>
      <p:sp>
        <p:nvSpPr>
          <p:cNvPr id="468" name="Google Shape;468;p47"/>
          <p:cNvSpPr txBox="1">
            <a:spLocks noGrp="1"/>
          </p:cNvSpPr>
          <p:nvPr>
            <p:ph type="title"/>
          </p:nvPr>
        </p:nvSpPr>
        <p:spPr>
          <a:xfrm>
            <a:off x="379970" y="215673"/>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3500" dirty="0"/>
              <a:t>Opciones fuera del establecimiento (o de tratamiento </a:t>
            </a:r>
            <a:r>
              <a:rPr lang="en" sz="3500" i="1" dirty="0"/>
              <a:t>in situ</a:t>
            </a:r>
            <a:r>
              <a:rPr lang="en" sz="3500" dirty="0"/>
              <a:t>, en caso de establecimientos de salud de gran tamaño).</a:t>
            </a:r>
            <a:endParaRPr sz="3500" dirty="0"/>
          </a:p>
        </p:txBody>
      </p:sp>
      <p:sp>
        <p:nvSpPr>
          <p:cNvPr id="469" name="Google Shape;469;p4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21</a:t>
            </a:fld>
            <a:endParaRPr>
              <a:solidFill>
                <a:srgbClr val="000000"/>
              </a:solidFill>
            </a:endParaRPr>
          </a:p>
        </p:txBody>
      </p:sp>
      <p:sp>
        <p:nvSpPr>
          <p:cNvPr id="470" name="Google Shape;470;p47"/>
          <p:cNvSpPr txBox="1">
            <a:spLocks noGrp="1"/>
          </p:cNvSpPr>
          <p:nvPr>
            <p:ph type="body" idx="1"/>
          </p:nvPr>
        </p:nvSpPr>
        <p:spPr>
          <a:xfrm>
            <a:off x="9071867" y="1304001"/>
            <a:ext cx="2674435" cy="551385"/>
          </a:xfrm>
          <a:prstGeom prst="rect">
            <a:avLst/>
          </a:prstGeom>
          <a:solidFill>
            <a:schemeClr val="dk1"/>
          </a:solid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lt1"/>
              </a:buClr>
              <a:buSzPts val="1632"/>
              <a:buFont typeface="Arial"/>
              <a:buNone/>
            </a:pPr>
            <a:r>
              <a:rPr lang="es" sz="1632" b="1" dirty="0">
                <a:solidFill>
                  <a:schemeClr val="lt1"/>
                </a:solidFill>
              </a:rPr>
              <a:t>Laguna de estabilización de desechos</a:t>
            </a:r>
            <a:endParaRPr dirty="0"/>
          </a:p>
        </p:txBody>
      </p:sp>
      <p:sp>
        <p:nvSpPr>
          <p:cNvPr id="471" name="Google Shape;471;p47"/>
          <p:cNvSpPr txBox="1"/>
          <p:nvPr/>
        </p:nvSpPr>
        <p:spPr>
          <a:xfrm>
            <a:off x="412834" y="6326136"/>
            <a:ext cx="2040655" cy="531864"/>
          </a:xfrm>
          <a:prstGeom prst="rect">
            <a:avLst/>
          </a:prstGeom>
          <a:solidFill>
            <a:schemeClr val="dk1"/>
          </a:solidFill>
          <a:ln>
            <a:noFill/>
          </a:ln>
        </p:spPr>
        <p:txBody>
          <a:bodyPr spcFirstLastPara="1" wrap="square" lIns="16325" tIns="0" rIns="16325" bIns="0" rtlCol="0" anchor="t" anchorCtr="0">
            <a:noAutofit/>
          </a:bodyPr>
          <a:lstStyle/>
          <a:p>
            <a:pPr marL="0" marR="0" lvl="0" indent="0" algn="l" rtl="0">
              <a:lnSpc>
                <a:spcPct val="110000"/>
              </a:lnSpc>
              <a:spcBef>
                <a:spcPts val="0"/>
              </a:spcBef>
              <a:spcAft>
                <a:spcPts val="0"/>
              </a:spcAft>
              <a:buClr>
                <a:srgbClr val="000000"/>
              </a:buClr>
              <a:buSzPts val="1306"/>
              <a:buFont typeface="Arial"/>
              <a:buNone/>
            </a:pPr>
            <a:r>
              <a:rPr lang="es" sz="1632" b="1" dirty="0">
                <a:solidFill>
                  <a:schemeClr val="lt1"/>
                </a:solidFill>
                <a:latin typeface="Arial"/>
                <a:ea typeface="Arial"/>
                <a:cs typeface="Arial"/>
                <a:sym typeface="Arial"/>
              </a:rPr>
              <a:t>Alcantarillado por gravedad</a:t>
            </a:r>
            <a:endParaRPr dirty="0"/>
          </a:p>
        </p:txBody>
      </p:sp>
      <p:sp>
        <p:nvSpPr>
          <p:cNvPr id="472" name="Google Shape;472;p47"/>
          <p:cNvSpPr txBox="1"/>
          <p:nvPr/>
        </p:nvSpPr>
        <p:spPr>
          <a:xfrm>
            <a:off x="379970" y="1487523"/>
            <a:ext cx="2543085" cy="367863"/>
          </a:xfrm>
          <a:prstGeom prst="rect">
            <a:avLst/>
          </a:prstGeom>
          <a:solidFill>
            <a:schemeClr val="dk1"/>
          </a:solidFill>
          <a:ln>
            <a:noFill/>
          </a:ln>
        </p:spPr>
        <p:txBody>
          <a:bodyPr spcFirstLastPara="1" wrap="square" lIns="16325" tIns="0" rIns="16325" bIns="0" rtlCol="0" anchor="t" anchorCtr="0">
            <a:noAutofit/>
          </a:bodyPr>
          <a:lstStyle/>
          <a:p>
            <a:pPr marL="0" marR="0" lvl="0" indent="0" algn="l" rtl="0">
              <a:lnSpc>
                <a:spcPct val="110000"/>
              </a:lnSpc>
              <a:spcBef>
                <a:spcPts val="0"/>
              </a:spcBef>
              <a:spcAft>
                <a:spcPts val="0"/>
              </a:spcAft>
              <a:buClr>
                <a:srgbClr val="000000"/>
              </a:buClr>
              <a:buSzPts val="1306"/>
              <a:buFont typeface="Arial"/>
              <a:buNone/>
            </a:pPr>
            <a:r>
              <a:rPr lang="es" sz="1632" b="1">
                <a:solidFill>
                  <a:schemeClr val="lt1"/>
                </a:solidFill>
                <a:latin typeface="Arial"/>
                <a:ea typeface="Arial"/>
                <a:cs typeface="Arial"/>
                <a:sym typeface="Arial"/>
              </a:rPr>
              <a:t>Recogida motorizada</a:t>
            </a:r>
            <a:endParaRPr/>
          </a:p>
        </p:txBody>
      </p:sp>
      <p:pic>
        <p:nvPicPr>
          <p:cNvPr id="473" name="Google Shape;473;p47"/>
          <p:cNvPicPr preferRelativeResize="0"/>
          <p:nvPr/>
        </p:nvPicPr>
        <p:blipFill rotWithShape="1">
          <a:blip r:embed="rId6">
            <a:alphaModFix/>
          </a:blip>
          <a:srcRect/>
          <a:stretch/>
        </p:blipFill>
        <p:spPr>
          <a:xfrm>
            <a:off x="6773712" y="4134526"/>
            <a:ext cx="4325230" cy="2358349"/>
          </a:xfrm>
          <a:prstGeom prst="rect">
            <a:avLst/>
          </a:prstGeom>
          <a:noFill/>
          <a:ln>
            <a:noFill/>
          </a:ln>
          <a:effectLst>
            <a:outerShdw blurRad="292100" dist="139700" dir="2700000" algn="tl" rotWithShape="0">
              <a:srgbClr val="333333">
                <a:alpha val="64705"/>
              </a:srgbClr>
            </a:outerShdw>
          </a:effectLst>
        </p:spPr>
      </p:pic>
      <p:sp>
        <p:nvSpPr>
          <p:cNvPr id="474" name="Google Shape;474;p47"/>
          <p:cNvSpPr txBox="1"/>
          <p:nvPr/>
        </p:nvSpPr>
        <p:spPr>
          <a:xfrm>
            <a:off x="10130199" y="6391299"/>
            <a:ext cx="1746470" cy="266413"/>
          </a:xfrm>
          <a:prstGeom prst="rect">
            <a:avLst/>
          </a:prstGeom>
          <a:solidFill>
            <a:schemeClr val="dk1"/>
          </a:solidFill>
          <a:ln>
            <a:noFill/>
          </a:ln>
        </p:spPr>
        <p:txBody>
          <a:bodyPr spcFirstLastPara="1" wrap="square" lIns="16325" tIns="0" rIns="16325" bIns="0" rtlCol="0" anchor="t" anchorCtr="0">
            <a:noAutofit/>
          </a:bodyPr>
          <a:lstStyle/>
          <a:p>
            <a:pPr marL="0" marR="0" lvl="0" indent="0" algn="l" rtl="0">
              <a:lnSpc>
                <a:spcPct val="110000"/>
              </a:lnSpc>
              <a:spcBef>
                <a:spcPts val="0"/>
              </a:spcBef>
              <a:spcAft>
                <a:spcPts val="0"/>
              </a:spcAft>
              <a:buClr>
                <a:srgbClr val="000000"/>
              </a:buClr>
              <a:buSzPts val="1306"/>
              <a:buFont typeface="Arial"/>
              <a:buNone/>
            </a:pPr>
            <a:r>
              <a:rPr lang="es" sz="1632" b="1">
                <a:solidFill>
                  <a:schemeClr val="lt1"/>
                </a:solidFill>
                <a:latin typeface="Arial"/>
                <a:ea typeface="Arial"/>
                <a:cs typeface="Arial"/>
                <a:sym typeface="Arial"/>
              </a:rPr>
              <a:t>Filtro anaerobio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8"/>
          <p:cNvSpPr txBox="1">
            <a:spLocks noGrp="1"/>
          </p:cNvSpPr>
          <p:nvPr>
            <p:ph type="title"/>
          </p:nvPr>
        </p:nvSpPr>
        <p:spPr>
          <a:xfrm>
            <a:off x="311726" y="0"/>
            <a:ext cx="11880273"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3600"/>
              <a:buFont typeface="Arial Narrow"/>
              <a:buNone/>
            </a:pPr>
            <a:r>
              <a:rPr lang="es" sz="3600"/>
              <a:t>Los retretes secos y las lagunas de estabilización de residuos </a:t>
            </a:r>
            <a:br>
              <a:rPr lang="en-US" sz="3600"/>
            </a:br>
            <a:r>
              <a:rPr lang="es" sz="3600"/>
              <a:t>eliminan un mayor número de microorganismos patógenos </a:t>
            </a:r>
            <a:endParaRPr/>
          </a:p>
        </p:txBody>
      </p:sp>
      <p:sp>
        <p:nvSpPr>
          <p:cNvPr id="481" name="Google Shape;481;p4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22</a:t>
            </a:fld>
            <a:endParaRPr>
              <a:solidFill>
                <a:srgbClr val="000000"/>
              </a:solidFill>
            </a:endParaRPr>
          </a:p>
        </p:txBody>
      </p:sp>
      <p:graphicFrame>
        <p:nvGraphicFramePr>
          <p:cNvPr id="482" name="Google Shape;482;p48"/>
          <p:cNvGraphicFramePr/>
          <p:nvPr>
            <p:extLst>
              <p:ext uri="{D42A27DB-BD31-4B8C-83A1-F6EECF244321}">
                <p14:modId xmlns:p14="http://schemas.microsoft.com/office/powerpoint/2010/main" val="2640876806"/>
              </p:ext>
            </p:extLst>
          </p:nvPr>
        </p:nvGraphicFramePr>
        <p:xfrm>
          <a:off x="330811" y="1025444"/>
          <a:ext cx="11530375" cy="5514885"/>
        </p:xfrm>
        <a:graphic>
          <a:graphicData uri="http://schemas.openxmlformats.org/drawingml/2006/table">
            <a:tbl>
              <a:tblPr firstRow="1" firstCol="1" bandRow="1">
                <a:noFill/>
                <a:tableStyleId>{A5E540B6-276E-4E91-B67B-FB204FDFF526}</a:tableStyleId>
              </a:tblPr>
              <a:tblGrid>
                <a:gridCol w="2581400">
                  <a:extLst>
                    <a:ext uri="{9D8B030D-6E8A-4147-A177-3AD203B41FA5}">
                      <a16:colId xmlns:a16="http://schemas.microsoft.com/office/drawing/2014/main" val="20000"/>
                    </a:ext>
                  </a:extLst>
                </a:gridCol>
                <a:gridCol w="1300975">
                  <a:extLst>
                    <a:ext uri="{9D8B030D-6E8A-4147-A177-3AD203B41FA5}">
                      <a16:colId xmlns:a16="http://schemas.microsoft.com/office/drawing/2014/main" val="20001"/>
                    </a:ext>
                  </a:extLst>
                </a:gridCol>
                <a:gridCol w="4882500">
                  <a:extLst>
                    <a:ext uri="{9D8B030D-6E8A-4147-A177-3AD203B41FA5}">
                      <a16:colId xmlns:a16="http://schemas.microsoft.com/office/drawing/2014/main" val="20002"/>
                    </a:ext>
                  </a:extLst>
                </a:gridCol>
                <a:gridCol w="2765500">
                  <a:extLst>
                    <a:ext uri="{9D8B030D-6E8A-4147-A177-3AD203B41FA5}">
                      <a16:colId xmlns:a16="http://schemas.microsoft.com/office/drawing/2014/main" val="20003"/>
                    </a:ext>
                  </a:extLst>
                </a:gridCol>
              </a:tblGrid>
              <a:tr h="589950">
                <a:tc>
                  <a:txBody>
                    <a:bodyPr/>
                    <a:lstStyle/>
                    <a:p>
                      <a:pPr marL="0" marR="0" lvl="0" indent="0" algn="l" rtl="0">
                        <a:spcBef>
                          <a:spcPts val="0"/>
                        </a:spcBef>
                        <a:spcAft>
                          <a:spcPts val="0"/>
                        </a:spcAft>
                        <a:buNone/>
                      </a:pPr>
                      <a:r>
                        <a:rPr lang="es" sz="1200" u="none" strike="noStrike" cap="none" dirty="0">
                          <a:solidFill>
                            <a:schemeClr val="lt1"/>
                          </a:solidFill>
                          <a:latin typeface="Arial Narrow"/>
                          <a:ea typeface="Arial Narrow"/>
                          <a:cs typeface="Arial Narrow"/>
                          <a:sym typeface="Arial Narrow"/>
                        </a:rPr>
                        <a:t>Tipo</a:t>
                      </a:r>
                      <a:endParaRPr sz="1200" u="none" strike="noStrike" cap="none" dirty="0">
                        <a:solidFill>
                          <a:schemeClr val="lt1"/>
                        </a:solidFill>
                        <a:latin typeface="Arial Narrow"/>
                        <a:ea typeface="Arial Narrow"/>
                        <a:cs typeface="Arial Narrow"/>
                        <a:sym typeface="Arial Narrow"/>
                      </a:endParaRPr>
                    </a:p>
                  </a:txBody>
                  <a:tcPr marL="62200" marR="62200" marT="0" marB="0">
                    <a:solidFill>
                      <a:schemeClr val="dk1"/>
                    </a:solidFill>
                  </a:tcPr>
                </a:tc>
                <a:tc>
                  <a:txBody>
                    <a:bodyPr/>
                    <a:lstStyle/>
                    <a:p>
                      <a:pPr marL="0" marR="0" lvl="0" indent="0" algn="l" rtl="0">
                        <a:spcBef>
                          <a:spcPts val="0"/>
                        </a:spcBef>
                        <a:spcAft>
                          <a:spcPts val="0"/>
                        </a:spcAft>
                        <a:buNone/>
                      </a:pPr>
                      <a:r>
                        <a:rPr lang="es" sz="1200" u="none" strike="noStrike" cap="none">
                          <a:solidFill>
                            <a:schemeClr val="lt1"/>
                          </a:solidFill>
                          <a:latin typeface="Arial Narrow"/>
                          <a:ea typeface="Arial Narrow"/>
                          <a:cs typeface="Arial Narrow"/>
                          <a:sym typeface="Arial Narrow"/>
                        </a:rPr>
                        <a:t>Nivel de reducción </a:t>
                      </a:r>
                      <a:endParaRPr sz="1200" u="none" strike="noStrike" cap="none">
                        <a:solidFill>
                          <a:schemeClr val="lt1"/>
                        </a:solidFill>
                        <a:latin typeface="Arial Narrow"/>
                        <a:ea typeface="Arial Narrow"/>
                        <a:cs typeface="Arial Narrow"/>
                        <a:sym typeface="Arial Narrow"/>
                      </a:endParaRPr>
                    </a:p>
                    <a:p>
                      <a:pPr marL="0" marR="0" lvl="0" indent="0" algn="l" rtl="0">
                        <a:spcBef>
                          <a:spcPts val="0"/>
                        </a:spcBef>
                        <a:spcAft>
                          <a:spcPts val="0"/>
                        </a:spcAft>
                        <a:buNone/>
                      </a:pPr>
                      <a:r>
                        <a:rPr lang="es" sz="1200" u="none" strike="noStrike" cap="none">
                          <a:solidFill>
                            <a:schemeClr val="lt1"/>
                          </a:solidFill>
                          <a:latin typeface="Arial Narrow"/>
                          <a:ea typeface="Arial Narrow"/>
                          <a:cs typeface="Arial Narrow"/>
                          <a:sym typeface="Arial Narrow"/>
                        </a:rPr>
                        <a:t>de microorganismos patógenos</a:t>
                      </a:r>
                      <a:endParaRPr sz="1200" u="none" strike="noStrike" cap="none">
                        <a:solidFill>
                          <a:schemeClr val="lt1"/>
                        </a:solidFill>
                        <a:latin typeface="Arial Narrow"/>
                        <a:ea typeface="Arial Narrow"/>
                        <a:cs typeface="Arial Narrow"/>
                        <a:sym typeface="Arial Narrow"/>
                      </a:endParaRPr>
                    </a:p>
                  </a:txBody>
                  <a:tcPr marL="62200" marR="62200" marT="0" marB="0">
                    <a:solidFill>
                      <a:schemeClr val="dk1"/>
                    </a:solidFill>
                  </a:tcPr>
                </a:tc>
                <a:tc>
                  <a:txBody>
                    <a:bodyPr/>
                    <a:lstStyle/>
                    <a:p>
                      <a:pPr marL="0" marR="0" lvl="0" indent="0" algn="l" rtl="0">
                        <a:spcBef>
                          <a:spcPts val="0"/>
                        </a:spcBef>
                        <a:spcAft>
                          <a:spcPts val="0"/>
                        </a:spcAft>
                        <a:buNone/>
                      </a:pPr>
                      <a:r>
                        <a:rPr lang="es" sz="1200" u="none" strike="noStrike" cap="none" dirty="0">
                          <a:solidFill>
                            <a:schemeClr val="lt1"/>
                          </a:solidFill>
                          <a:latin typeface="Arial Narrow"/>
                          <a:ea typeface="Arial Narrow"/>
                          <a:cs typeface="Arial Narrow"/>
                          <a:sym typeface="Arial Narrow"/>
                        </a:rPr>
                        <a:t>Productos de tratamiento y nivel de microorganismos patógenos</a:t>
                      </a:r>
                      <a:endParaRPr sz="1200" u="none" strike="noStrike" cap="none" dirty="0">
                        <a:solidFill>
                          <a:schemeClr val="lt1"/>
                        </a:solidFill>
                        <a:latin typeface="Arial Narrow"/>
                        <a:ea typeface="Arial Narrow"/>
                        <a:cs typeface="Arial Narrow"/>
                        <a:sym typeface="Arial Narrow"/>
                      </a:endParaRPr>
                    </a:p>
                  </a:txBody>
                  <a:tcPr marL="62200" marR="62200" marT="0" marB="0">
                    <a:solidFill>
                      <a:schemeClr val="dk1"/>
                    </a:solidFill>
                  </a:tcPr>
                </a:tc>
                <a:tc>
                  <a:txBody>
                    <a:bodyPr/>
                    <a:lstStyle/>
                    <a:p>
                      <a:pPr marL="0" marR="0" lvl="0" indent="0" algn="l" rtl="0">
                        <a:spcBef>
                          <a:spcPts val="0"/>
                        </a:spcBef>
                        <a:spcAft>
                          <a:spcPts val="0"/>
                        </a:spcAft>
                        <a:buNone/>
                      </a:pPr>
                      <a:r>
                        <a:rPr lang="es" sz="1200" u="none" strike="noStrike" cap="none">
                          <a:solidFill>
                            <a:schemeClr val="lt1"/>
                          </a:solidFill>
                          <a:latin typeface="Arial Narrow"/>
                          <a:ea typeface="Arial Narrow"/>
                          <a:cs typeface="Arial Narrow"/>
                          <a:sym typeface="Arial Narrow"/>
                        </a:rPr>
                        <a:t>Más adecuado para / condiciones necesarias:</a:t>
                      </a:r>
                      <a:endParaRPr sz="1200" u="none" strike="noStrike" cap="none">
                        <a:solidFill>
                          <a:schemeClr val="lt1"/>
                        </a:solidFill>
                        <a:latin typeface="Arial Narrow"/>
                        <a:ea typeface="Arial Narrow"/>
                        <a:cs typeface="Arial Narrow"/>
                        <a:sym typeface="Arial Narrow"/>
                      </a:endParaRPr>
                    </a:p>
                  </a:txBody>
                  <a:tcPr marL="62200" marR="62200" marT="0" marB="0">
                    <a:solidFill>
                      <a:schemeClr val="dk1"/>
                    </a:solidFill>
                  </a:tcPr>
                </a:tc>
                <a:extLst>
                  <a:ext uri="{0D108BD9-81ED-4DB2-BD59-A6C34878D82A}">
                    <a16:rowId xmlns:a16="http://schemas.microsoft.com/office/drawing/2014/main" val="10000"/>
                  </a:ext>
                </a:extLst>
              </a:tr>
              <a:tr h="306675">
                <a:tc gridSpan="4">
                  <a:txBody>
                    <a:bodyPr/>
                    <a:lstStyle/>
                    <a:p>
                      <a:pPr marL="0" marR="0" lvl="0" indent="0" algn="l" rtl="0">
                        <a:spcBef>
                          <a:spcPts val="0"/>
                        </a:spcBef>
                        <a:spcAft>
                          <a:spcPts val="0"/>
                        </a:spcAft>
                        <a:buNone/>
                      </a:pPr>
                      <a:r>
                        <a:rPr lang="es" sz="1200" u="none" strike="noStrike" cap="none">
                          <a:solidFill>
                            <a:schemeClr val="lt1"/>
                          </a:solidFill>
                          <a:latin typeface="Arial Narrow"/>
                          <a:ea typeface="Arial Narrow"/>
                          <a:cs typeface="Arial Narrow"/>
                          <a:sym typeface="Arial Narrow"/>
                        </a:rPr>
                        <a:t>Tecnologías de contención</a:t>
                      </a:r>
                      <a:endParaRPr sz="1200" u="none" strike="noStrike" cap="none">
                        <a:solidFill>
                          <a:schemeClr val="lt1"/>
                        </a:solidFill>
                        <a:latin typeface="Arial Narrow"/>
                        <a:ea typeface="Arial Narrow"/>
                        <a:cs typeface="Arial Narrow"/>
                        <a:sym typeface="Arial Narrow"/>
                      </a:endParaRPr>
                    </a:p>
                  </a:txBody>
                  <a:tcPr marL="62200" marR="62200" marT="0" marB="0">
                    <a:solidFill>
                      <a:schemeClr val="dk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93300">
                <a:tc>
                  <a:txBody>
                    <a:bodyPr/>
                    <a:lstStyle/>
                    <a:p>
                      <a:pPr marL="0" marR="0" lvl="0" indent="0" algn="l" rtl="0">
                        <a:spcBef>
                          <a:spcPts val="0"/>
                        </a:spcBef>
                        <a:spcAft>
                          <a:spcPts val="0"/>
                        </a:spcAft>
                        <a:buNone/>
                      </a:pPr>
                      <a:r>
                        <a:rPr lang="es" sz="1200" b="1" u="none" strike="noStrike" cap="none">
                          <a:solidFill>
                            <a:schemeClr val="dk1"/>
                          </a:solidFill>
                          <a:latin typeface="Arial Narrow"/>
                          <a:ea typeface="Arial Narrow"/>
                          <a:cs typeface="Arial Narrow"/>
                          <a:sym typeface="Arial Narrow"/>
                        </a:rPr>
                        <a:t>Retrete seco con pozo único</a:t>
                      </a:r>
                      <a:endParaRPr sz="1200" b="1" u="none" strike="noStrike" cap="none">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 sz="1200" b="1" u="none" strike="noStrike" cap="none">
                          <a:solidFill>
                            <a:schemeClr val="dk1"/>
                          </a:solidFill>
                          <a:latin typeface="Arial Narrow"/>
                          <a:ea typeface="Arial Narrow"/>
                          <a:cs typeface="Arial Narrow"/>
                          <a:sym typeface="Arial Narrow"/>
                        </a:rPr>
                        <a:t> </a:t>
                      </a:r>
                      <a:endParaRPr sz="1200" b="1" u="none" strike="noStrike" cap="none">
                        <a:solidFill>
                          <a:schemeClr val="dk1"/>
                        </a:solidFill>
                        <a:latin typeface="Arial Narrow"/>
                        <a:ea typeface="Arial Narrow"/>
                        <a:cs typeface="Arial Narrow"/>
                        <a:sym typeface="Arial Narrow"/>
                      </a:endParaRPr>
                    </a:p>
                  </a:txBody>
                  <a:tcPr marL="62200" marR="62200" marT="0" marB="0"/>
                </a:tc>
                <a:tc>
                  <a:txBody>
                    <a:bodyPr/>
                    <a:lstStyle/>
                    <a:p>
                      <a:pPr marL="0" marR="0" lvl="0" indent="0" algn="l" rtl="0">
                        <a:spcBef>
                          <a:spcPts val="0"/>
                        </a:spcBef>
                        <a:spcAft>
                          <a:spcPts val="0"/>
                        </a:spcAft>
                        <a:buNone/>
                      </a:pPr>
                      <a:r>
                        <a:rPr lang="es" sz="1200" b="1" u="none" strike="noStrike" cap="none" dirty="0">
                          <a:latin typeface="Arial Narrow"/>
                          <a:ea typeface="Arial Narrow"/>
                          <a:cs typeface="Arial Narrow"/>
                          <a:sym typeface="Arial Narrow"/>
                        </a:rPr>
                        <a:t>Alto</a:t>
                      </a:r>
                      <a:r>
                        <a:rPr lang="es" sz="1200" u="none" strike="noStrike" cap="none" dirty="0">
                          <a:latin typeface="Arial Narrow"/>
                          <a:ea typeface="Arial Narrow"/>
                          <a:cs typeface="Arial Narrow"/>
                          <a:sym typeface="Arial Narrow"/>
                        </a:rPr>
                        <a:t> (excepto huevos de áscaris)</a:t>
                      </a:r>
                      <a:endParaRPr sz="1200" u="none" strike="noStrike" cap="none" dirty="0">
                        <a:latin typeface="Arial Narrow"/>
                        <a:ea typeface="Arial Narrow"/>
                        <a:cs typeface="Arial Narrow"/>
                        <a:sym typeface="Arial Narrow"/>
                      </a:endParaRPr>
                    </a:p>
                  </a:txBody>
                  <a:tcPr marL="62200" marR="62200" marT="0" marB="0">
                    <a:solidFill>
                      <a:srgbClr val="92D050"/>
                    </a:solidFill>
                  </a:tcPr>
                </a:tc>
                <a:tc>
                  <a:txBody>
                    <a:bodyPr/>
                    <a:lstStyle/>
                    <a:p>
                      <a:pPr marL="0" marR="0" lvl="0" indent="0" algn="l" rtl="0">
                        <a:spcBef>
                          <a:spcPts val="0"/>
                        </a:spcBef>
                        <a:spcAft>
                          <a:spcPts val="0"/>
                        </a:spcAft>
                        <a:buNone/>
                      </a:pPr>
                      <a:r>
                        <a:rPr lang="es" sz="1200" u="none" strike="noStrike" cap="none" dirty="0">
                          <a:latin typeface="Arial Narrow"/>
                          <a:ea typeface="Arial Narrow"/>
                          <a:cs typeface="Arial Narrow"/>
                          <a:sym typeface="Arial Narrow"/>
                        </a:rPr>
                        <a:t>Lodo estabilizado en humus con pocos microorganismos patógenos</a:t>
                      </a:r>
                      <a:endParaRPr sz="1200" u="none" strike="noStrike" cap="none" dirty="0">
                        <a:latin typeface="Arial Narrow"/>
                        <a:ea typeface="Arial Narrow"/>
                        <a:cs typeface="Arial Narrow"/>
                        <a:sym typeface="Arial Narrow"/>
                      </a:endParaRPr>
                    </a:p>
                  </a:txBody>
                  <a:tcPr marL="62200" marR="62200" marT="0" marB="0"/>
                </a:tc>
                <a:tc>
                  <a:txBody>
                    <a:bodyPr/>
                    <a:lstStyle/>
                    <a:p>
                      <a:pPr marL="0" marR="0" lvl="0" indent="0" algn="l" rtl="0">
                        <a:spcBef>
                          <a:spcPts val="0"/>
                        </a:spcBef>
                        <a:spcAft>
                          <a:spcPts val="0"/>
                        </a:spcAft>
                        <a:buNone/>
                      </a:pPr>
                      <a:r>
                        <a:rPr lang="es" sz="1200" u="none" strike="noStrike" cap="none">
                          <a:latin typeface="Arial Narrow"/>
                          <a:ea typeface="Arial Narrow"/>
                          <a:cs typeface="Arial Narrow"/>
                          <a:sym typeface="Arial Narrow"/>
                        </a:rPr>
                        <a:t>Pocos usuarios</a:t>
                      </a:r>
                      <a:endParaRPr sz="1200" u="none" strike="noStrike" cap="none">
                        <a:latin typeface="Arial Narrow"/>
                        <a:ea typeface="Arial Narrow"/>
                        <a:cs typeface="Arial Narrow"/>
                        <a:sym typeface="Arial Narrow"/>
                      </a:endParaRPr>
                    </a:p>
                    <a:p>
                      <a:pPr marL="0" marR="0" lvl="0" indent="0" algn="l" rtl="0">
                        <a:spcBef>
                          <a:spcPts val="0"/>
                        </a:spcBef>
                        <a:spcAft>
                          <a:spcPts val="0"/>
                        </a:spcAft>
                        <a:buNone/>
                      </a:pPr>
                      <a:r>
                        <a:rPr lang="es" sz="1200" u="none" strike="noStrike" cap="none">
                          <a:latin typeface="Arial Narrow"/>
                          <a:ea typeface="Arial Narrow"/>
                          <a:cs typeface="Arial Narrow"/>
                          <a:sym typeface="Arial Narrow"/>
                        </a:rPr>
                        <a:t>Permeabilidad media del suelo</a:t>
                      </a:r>
                      <a:endParaRPr sz="1200" u="none" strike="noStrike" cap="none">
                        <a:latin typeface="Arial Narrow"/>
                        <a:ea typeface="Arial Narrow"/>
                        <a:cs typeface="Arial Narrow"/>
                        <a:sym typeface="Arial Narrow"/>
                      </a:endParaRPr>
                    </a:p>
                  </a:txBody>
                  <a:tcPr marL="62200" marR="62200" marT="0" marB="0"/>
                </a:tc>
                <a:extLst>
                  <a:ext uri="{0D108BD9-81ED-4DB2-BD59-A6C34878D82A}">
                    <a16:rowId xmlns:a16="http://schemas.microsoft.com/office/drawing/2014/main" val="10002"/>
                  </a:ext>
                </a:extLst>
              </a:tr>
              <a:tr h="393300">
                <a:tc>
                  <a:txBody>
                    <a:bodyPr/>
                    <a:lstStyle/>
                    <a:p>
                      <a:pPr marL="0" marR="0" lvl="0" indent="0" algn="l" rtl="0">
                        <a:spcBef>
                          <a:spcPts val="0"/>
                        </a:spcBef>
                        <a:spcAft>
                          <a:spcPts val="0"/>
                        </a:spcAft>
                        <a:buNone/>
                      </a:pPr>
                      <a:r>
                        <a:rPr lang="es" sz="1200" b="1" u="none" strike="noStrike" cap="none">
                          <a:solidFill>
                            <a:schemeClr val="dk1"/>
                          </a:solidFill>
                          <a:latin typeface="Arial Narrow"/>
                          <a:ea typeface="Arial Narrow"/>
                          <a:cs typeface="Arial Narrow"/>
                          <a:sym typeface="Arial Narrow"/>
                        </a:rPr>
                        <a:t>Retrete seco de doble pozo</a:t>
                      </a:r>
                      <a:endParaRPr sz="1200" b="1" u="none" strike="noStrike" cap="none">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 sz="1200" b="1" u="none" strike="noStrike" cap="none">
                          <a:solidFill>
                            <a:schemeClr val="dk1"/>
                          </a:solidFill>
                          <a:latin typeface="Arial Narrow"/>
                          <a:ea typeface="Arial Narrow"/>
                          <a:cs typeface="Arial Narrow"/>
                          <a:sym typeface="Arial Narrow"/>
                        </a:rPr>
                        <a:t> </a:t>
                      </a:r>
                      <a:endParaRPr sz="1200" b="1" u="none" strike="noStrike" cap="none">
                        <a:solidFill>
                          <a:schemeClr val="dk1"/>
                        </a:solidFill>
                        <a:latin typeface="Arial Narrow"/>
                        <a:ea typeface="Arial Narrow"/>
                        <a:cs typeface="Arial Narrow"/>
                        <a:sym typeface="Arial Narrow"/>
                      </a:endParaRPr>
                    </a:p>
                  </a:txBody>
                  <a:tcPr marL="62200" marR="62200" marT="0" marB="0"/>
                </a:tc>
                <a:tc>
                  <a:txBody>
                    <a:bodyPr/>
                    <a:lstStyle/>
                    <a:p>
                      <a:pPr marL="0" marR="0" lvl="0" indent="0" algn="l" rtl="0">
                        <a:spcBef>
                          <a:spcPts val="0"/>
                        </a:spcBef>
                        <a:spcAft>
                          <a:spcPts val="0"/>
                        </a:spcAft>
                        <a:buNone/>
                      </a:pPr>
                      <a:r>
                        <a:rPr lang="es" sz="1200" b="1" u="none" strike="noStrike" cap="none">
                          <a:solidFill>
                            <a:schemeClr val="dk1"/>
                          </a:solidFill>
                          <a:latin typeface="Arial Narrow"/>
                          <a:ea typeface="Arial Narrow"/>
                          <a:cs typeface="Arial Narrow"/>
                          <a:sym typeface="Arial Narrow"/>
                        </a:rPr>
                        <a:t>Alto</a:t>
                      </a:r>
                      <a:r>
                        <a:rPr lang="es" sz="1200" u="none" strike="noStrike" cap="none">
                          <a:latin typeface="Arial Narrow"/>
                          <a:ea typeface="Arial Narrow"/>
                          <a:cs typeface="Arial Narrow"/>
                          <a:sym typeface="Arial Narrow"/>
                        </a:rPr>
                        <a:t> (excepto huevos de áscaris)</a:t>
                      </a:r>
                      <a:endParaRPr sz="1200" u="none" strike="noStrike" cap="none">
                        <a:latin typeface="Arial Narrow"/>
                        <a:ea typeface="Arial Narrow"/>
                        <a:cs typeface="Arial Narrow"/>
                        <a:sym typeface="Arial Narrow"/>
                      </a:endParaRPr>
                    </a:p>
                  </a:txBody>
                  <a:tcPr marL="62200" marR="62200" marT="0" marB="0">
                    <a:solidFill>
                      <a:srgbClr val="92D050"/>
                    </a:solidFill>
                  </a:tcPr>
                </a:tc>
                <a:tc>
                  <a:txBody>
                    <a:bodyPr/>
                    <a:lstStyle/>
                    <a:p>
                      <a:pPr marL="0" marR="0" lvl="0" indent="0" algn="l" rtl="0">
                        <a:spcBef>
                          <a:spcPts val="0"/>
                        </a:spcBef>
                        <a:spcAft>
                          <a:spcPts val="0"/>
                        </a:spcAft>
                        <a:buNone/>
                      </a:pPr>
                      <a:r>
                        <a:rPr lang="es" sz="1200" u="none" strike="noStrike" cap="none" dirty="0">
                          <a:latin typeface="Arial Narrow"/>
                          <a:ea typeface="Arial Narrow"/>
                          <a:cs typeface="Arial Narrow"/>
                          <a:sym typeface="Arial Narrow"/>
                        </a:rPr>
                        <a:t>Lodo estabilizado en humus con pocos microorganismos patógenos</a:t>
                      </a:r>
                      <a:endParaRPr sz="1200" u="none" strike="noStrike" cap="none" dirty="0">
                        <a:latin typeface="Arial Narrow"/>
                        <a:ea typeface="Arial Narrow"/>
                        <a:cs typeface="Arial Narrow"/>
                        <a:sym typeface="Arial Narrow"/>
                      </a:endParaRPr>
                    </a:p>
                  </a:txBody>
                  <a:tcPr marL="62200" marR="62200" marT="0" marB="0"/>
                </a:tc>
                <a:tc>
                  <a:txBody>
                    <a:bodyPr/>
                    <a:lstStyle/>
                    <a:p>
                      <a:pPr marL="0" marR="0" lvl="0" indent="0" algn="l" rtl="0">
                        <a:spcBef>
                          <a:spcPts val="0"/>
                        </a:spcBef>
                        <a:spcAft>
                          <a:spcPts val="0"/>
                        </a:spcAft>
                        <a:buNone/>
                      </a:pPr>
                      <a:r>
                        <a:rPr lang="es" sz="1200" u="none" strike="noStrike" cap="none">
                          <a:latin typeface="Arial Narrow"/>
                          <a:ea typeface="Arial Narrow"/>
                          <a:cs typeface="Arial Narrow"/>
                          <a:sym typeface="Arial Narrow"/>
                        </a:rPr>
                        <a:t>Pocos usuarios</a:t>
                      </a:r>
                      <a:endParaRPr sz="1200" u="none" strike="noStrike" cap="none">
                        <a:latin typeface="Arial Narrow"/>
                        <a:ea typeface="Arial Narrow"/>
                        <a:cs typeface="Arial Narrow"/>
                        <a:sym typeface="Arial Narrow"/>
                      </a:endParaRPr>
                    </a:p>
                    <a:p>
                      <a:pPr marL="0" marR="0" lvl="0" indent="0" algn="l" rtl="0">
                        <a:spcBef>
                          <a:spcPts val="0"/>
                        </a:spcBef>
                        <a:spcAft>
                          <a:spcPts val="0"/>
                        </a:spcAft>
                        <a:buNone/>
                      </a:pPr>
                      <a:r>
                        <a:rPr lang="es" sz="1200" u="none" strike="noStrike" cap="none">
                          <a:latin typeface="Arial Narrow"/>
                          <a:ea typeface="Arial Narrow"/>
                          <a:cs typeface="Arial Narrow"/>
                          <a:sym typeface="Arial Narrow"/>
                        </a:rPr>
                        <a:t>Permeabilidad media del suelo</a:t>
                      </a:r>
                      <a:endParaRPr sz="1200" u="none" strike="noStrike" cap="none">
                        <a:latin typeface="Arial Narrow"/>
                        <a:ea typeface="Arial Narrow"/>
                        <a:cs typeface="Arial Narrow"/>
                        <a:sym typeface="Arial Narrow"/>
                      </a:endParaRPr>
                    </a:p>
                  </a:txBody>
                  <a:tcPr marL="62200" marR="62200" marT="0" marB="0"/>
                </a:tc>
                <a:extLst>
                  <a:ext uri="{0D108BD9-81ED-4DB2-BD59-A6C34878D82A}">
                    <a16:rowId xmlns:a16="http://schemas.microsoft.com/office/drawing/2014/main" val="10003"/>
                  </a:ext>
                </a:extLst>
              </a:tr>
              <a:tr h="524875">
                <a:tc>
                  <a:txBody>
                    <a:bodyPr/>
                    <a:lstStyle/>
                    <a:p>
                      <a:pPr marL="0" marR="0" lvl="0" indent="0" algn="l" rtl="0">
                        <a:spcBef>
                          <a:spcPts val="0"/>
                        </a:spcBef>
                        <a:spcAft>
                          <a:spcPts val="0"/>
                        </a:spcAft>
                        <a:buNone/>
                      </a:pPr>
                      <a:r>
                        <a:rPr lang="es" sz="1200" b="1" u="none" strike="noStrike" cap="none">
                          <a:solidFill>
                            <a:schemeClr val="dk1"/>
                          </a:solidFill>
                          <a:latin typeface="Arial Narrow"/>
                          <a:ea typeface="Arial Narrow"/>
                          <a:cs typeface="Arial Narrow"/>
                          <a:sym typeface="Arial Narrow"/>
                        </a:rPr>
                        <a:t>Retretes de descarga de agua con tanque inferior abierto</a:t>
                      </a:r>
                      <a:endParaRPr sz="1200" b="1" u="none" strike="noStrike" cap="none">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200" b="1" u="none" strike="noStrike" cap="none">
                        <a:solidFill>
                          <a:schemeClr val="dk1"/>
                        </a:solidFill>
                        <a:latin typeface="Arial Narrow"/>
                        <a:ea typeface="Arial Narrow"/>
                        <a:cs typeface="Arial Narrow"/>
                        <a:sym typeface="Arial Narrow"/>
                      </a:endParaRPr>
                    </a:p>
                  </a:txBody>
                  <a:tcPr marL="62200" marR="62200" marT="0" marB="0"/>
                </a:tc>
                <a:tc>
                  <a:txBody>
                    <a:bodyPr/>
                    <a:lstStyle/>
                    <a:p>
                      <a:pPr marL="0" marR="0" lvl="0" indent="0" algn="l" rtl="0">
                        <a:spcBef>
                          <a:spcPts val="0"/>
                        </a:spcBef>
                        <a:spcAft>
                          <a:spcPts val="0"/>
                        </a:spcAft>
                        <a:buNone/>
                      </a:pPr>
                      <a:r>
                        <a:rPr lang="es" sz="1200" u="none" strike="noStrike" cap="none">
                          <a:latin typeface="Arial Narrow"/>
                          <a:ea typeface="Arial Narrow"/>
                          <a:cs typeface="Arial Narrow"/>
                          <a:sym typeface="Arial Narrow"/>
                        </a:rPr>
                        <a:t>Bajo</a:t>
                      </a:r>
                      <a:endParaRPr sz="1200" u="none" strike="noStrike" cap="none">
                        <a:latin typeface="Arial Narrow"/>
                        <a:ea typeface="Arial Narrow"/>
                        <a:cs typeface="Arial Narrow"/>
                        <a:sym typeface="Arial Narrow"/>
                      </a:endParaRPr>
                    </a:p>
                  </a:txBody>
                  <a:tcPr marL="62200" marR="62200" marT="0" marB="0">
                    <a:solidFill>
                      <a:srgbClr val="FF0000"/>
                    </a:solidFill>
                  </a:tcPr>
                </a:tc>
                <a:tc>
                  <a:txBody>
                    <a:bodyPr/>
                    <a:lstStyle/>
                    <a:p>
                      <a:pPr marL="0" marR="0" lvl="0" indent="0" algn="l" rtl="0">
                        <a:spcBef>
                          <a:spcPts val="0"/>
                        </a:spcBef>
                        <a:spcAft>
                          <a:spcPts val="0"/>
                        </a:spcAft>
                        <a:buNone/>
                      </a:pPr>
                      <a:r>
                        <a:rPr lang="es" sz="1200" u="none" strike="noStrike" cap="none">
                          <a:latin typeface="Arial Narrow"/>
                          <a:ea typeface="Arial Narrow"/>
                          <a:cs typeface="Arial Narrow"/>
                          <a:sym typeface="Arial Narrow"/>
                        </a:rPr>
                        <a:t>El lixiviado alto en microorganismos patógenos se absorbe de forma aeróbica en el suelo; la eliminación depende de las condiciones del suelo</a:t>
                      </a:r>
                      <a:endParaRPr sz="1200" u="none" strike="noStrike" cap="none">
                        <a:latin typeface="Arial Narrow"/>
                        <a:ea typeface="Arial Narrow"/>
                        <a:cs typeface="Arial Narrow"/>
                        <a:sym typeface="Arial Narrow"/>
                      </a:endParaRPr>
                    </a:p>
                  </a:txBody>
                  <a:tcPr marL="62200" marR="62200" marT="0" marB="0"/>
                </a:tc>
                <a:tc>
                  <a:txBody>
                    <a:bodyPr/>
                    <a:lstStyle/>
                    <a:p>
                      <a:pPr marL="0" marR="0" lvl="0" indent="0" algn="l" rtl="0">
                        <a:spcBef>
                          <a:spcPts val="0"/>
                        </a:spcBef>
                        <a:spcAft>
                          <a:spcPts val="0"/>
                        </a:spcAft>
                        <a:buNone/>
                      </a:pPr>
                      <a:r>
                        <a:rPr lang="es" sz="1200" u="none" strike="noStrike" cap="none" dirty="0">
                          <a:latin typeface="Arial Narrow"/>
                          <a:ea typeface="Arial Narrow"/>
                          <a:cs typeface="Arial Narrow"/>
                          <a:sym typeface="Arial Narrow"/>
                        </a:rPr>
                        <a:t>Pocos usuarios </a:t>
                      </a:r>
                      <a:endParaRPr sz="1200" u="none" strike="noStrike" cap="none" dirty="0">
                        <a:latin typeface="Arial Narrow"/>
                        <a:ea typeface="Arial Narrow"/>
                        <a:cs typeface="Arial Narrow"/>
                        <a:sym typeface="Arial Narrow"/>
                      </a:endParaRPr>
                    </a:p>
                    <a:p>
                      <a:pPr marL="0" marR="0" lvl="0" indent="0" algn="l" rtl="0">
                        <a:spcBef>
                          <a:spcPts val="0"/>
                        </a:spcBef>
                        <a:spcAft>
                          <a:spcPts val="0"/>
                        </a:spcAft>
                        <a:buNone/>
                      </a:pPr>
                      <a:r>
                        <a:rPr lang="es" sz="1200" u="none" strike="noStrike" cap="none" dirty="0">
                          <a:latin typeface="Arial Narrow"/>
                          <a:ea typeface="Arial Narrow"/>
                          <a:cs typeface="Arial Narrow"/>
                          <a:sym typeface="Arial Narrow"/>
                        </a:rPr>
                        <a:t>Agua disponible</a:t>
                      </a:r>
                      <a:endParaRPr sz="1200" u="none" strike="noStrike" cap="none" dirty="0">
                        <a:latin typeface="Arial Narrow"/>
                        <a:ea typeface="Arial Narrow"/>
                        <a:cs typeface="Arial Narrow"/>
                        <a:sym typeface="Arial Narrow"/>
                      </a:endParaRPr>
                    </a:p>
                    <a:p>
                      <a:pPr marL="0" marR="0" lvl="0" indent="0" algn="l" rtl="0">
                        <a:spcBef>
                          <a:spcPts val="0"/>
                        </a:spcBef>
                        <a:spcAft>
                          <a:spcPts val="0"/>
                        </a:spcAft>
                        <a:buNone/>
                      </a:pPr>
                      <a:r>
                        <a:rPr lang="es" sz="1200" u="none" strike="noStrike" cap="none" dirty="0">
                          <a:latin typeface="Arial Narrow"/>
                          <a:ea typeface="Arial Narrow"/>
                          <a:cs typeface="Arial Narrow"/>
                          <a:sym typeface="Arial Narrow"/>
                        </a:rPr>
                        <a:t>Permeabilidad media del suelo</a:t>
                      </a:r>
                      <a:endParaRPr sz="1200" u="none" strike="noStrike" cap="none" dirty="0">
                        <a:latin typeface="Arial Narrow"/>
                        <a:ea typeface="Arial Narrow"/>
                        <a:cs typeface="Arial Narrow"/>
                        <a:sym typeface="Arial Narrow"/>
                      </a:endParaRPr>
                    </a:p>
                  </a:txBody>
                  <a:tcPr marL="62200" marR="62200" marT="0" marB="0"/>
                </a:tc>
                <a:extLst>
                  <a:ext uri="{0D108BD9-81ED-4DB2-BD59-A6C34878D82A}">
                    <a16:rowId xmlns:a16="http://schemas.microsoft.com/office/drawing/2014/main" val="10004"/>
                  </a:ext>
                </a:extLst>
              </a:tr>
              <a:tr h="361175">
                <a:tc>
                  <a:txBody>
                    <a:bodyPr/>
                    <a:lstStyle/>
                    <a:p>
                      <a:pPr marL="0" marR="0" lvl="0" indent="0" algn="l" rtl="0">
                        <a:spcBef>
                          <a:spcPts val="0"/>
                        </a:spcBef>
                        <a:spcAft>
                          <a:spcPts val="0"/>
                        </a:spcAft>
                        <a:buNone/>
                      </a:pPr>
                      <a:r>
                        <a:rPr lang="es" sz="1200" u="none" strike="noStrike" cap="none">
                          <a:solidFill>
                            <a:schemeClr val="dk1"/>
                          </a:solidFill>
                          <a:latin typeface="Arial Narrow"/>
                          <a:ea typeface="Arial Narrow"/>
                          <a:cs typeface="Arial Narrow"/>
                          <a:sym typeface="Arial Narrow"/>
                        </a:rPr>
                        <a:t>Retrete de descarga de agua con un tanque séptico conectado a un pozo de absorción</a:t>
                      </a:r>
                      <a:endParaRPr sz="1200" u="none" strike="noStrike" cap="none">
                        <a:solidFill>
                          <a:schemeClr val="dk1"/>
                        </a:solidFill>
                        <a:latin typeface="Arial Narrow"/>
                        <a:ea typeface="Arial Narrow"/>
                        <a:cs typeface="Arial Narrow"/>
                        <a:sym typeface="Arial Narrow"/>
                      </a:endParaRPr>
                    </a:p>
                  </a:txBody>
                  <a:tcPr marL="62200" marR="62200" marT="0" marB="0"/>
                </a:tc>
                <a:tc>
                  <a:txBody>
                    <a:bodyPr/>
                    <a:lstStyle/>
                    <a:p>
                      <a:pPr marL="0" marR="0" lvl="0" indent="0" algn="l" rtl="0">
                        <a:spcBef>
                          <a:spcPts val="0"/>
                        </a:spcBef>
                        <a:spcAft>
                          <a:spcPts val="0"/>
                        </a:spcAft>
                        <a:buNone/>
                      </a:pPr>
                      <a:r>
                        <a:rPr lang="es" sz="1200" u="none" strike="noStrike" cap="none">
                          <a:latin typeface="Arial Narrow"/>
                          <a:ea typeface="Arial Narrow"/>
                          <a:cs typeface="Arial Narrow"/>
                          <a:sym typeface="Arial Narrow"/>
                        </a:rPr>
                        <a:t>Bajo</a:t>
                      </a:r>
                      <a:endParaRPr sz="1200" u="none" strike="noStrike" cap="none">
                        <a:latin typeface="Arial Narrow"/>
                        <a:ea typeface="Arial Narrow"/>
                        <a:cs typeface="Arial Narrow"/>
                        <a:sym typeface="Arial Narrow"/>
                      </a:endParaRPr>
                    </a:p>
                  </a:txBody>
                  <a:tcPr marL="62200" marR="62200" marT="0" marB="0">
                    <a:solidFill>
                      <a:srgbClr val="FF0000"/>
                    </a:solidFill>
                  </a:tcPr>
                </a:tc>
                <a:tc>
                  <a:txBody>
                    <a:bodyPr/>
                    <a:lstStyle/>
                    <a:p>
                      <a:pPr marL="0" marR="0" lvl="0" indent="0" algn="l" rtl="0">
                        <a:spcBef>
                          <a:spcPts val="0"/>
                        </a:spcBef>
                        <a:spcAft>
                          <a:spcPts val="0"/>
                        </a:spcAft>
                        <a:buNone/>
                      </a:pPr>
                      <a:r>
                        <a:rPr lang="es" sz="1200" u="none" strike="noStrike" cap="none">
                          <a:latin typeface="Arial Narrow"/>
                          <a:ea typeface="Arial Narrow"/>
                          <a:cs typeface="Arial Narrow"/>
                          <a:sym typeface="Arial Narrow"/>
                        </a:rPr>
                        <a:t>Los lodos líquidos presentan un nivel alto de microorganismos patógenos, pero estos se absorben de forma aeróbica en el pozo de absorción.</a:t>
                      </a:r>
                      <a:endParaRPr sz="1200" u="none" strike="noStrike" cap="none">
                        <a:latin typeface="Arial Narrow"/>
                        <a:ea typeface="Arial Narrow"/>
                        <a:cs typeface="Arial Narrow"/>
                        <a:sym typeface="Arial Narrow"/>
                      </a:endParaRPr>
                    </a:p>
                  </a:txBody>
                  <a:tcPr marL="62200" marR="62200" marT="0" marB="0"/>
                </a:tc>
                <a:tc>
                  <a:txBody>
                    <a:bodyPr/>
                    <a:lstStyle/>
                    <a:p>
                      <a:pPr marL="0" marR="0" lvl="0" indent="0" algn="l" rtl="0">
                        <a:spcBef>
                          <a:spcPts val="0"/>
                        </a:spcBef>
                        <a:spcAft>
                          <a:spcPts val="0"/>
                        </a:spcAft>
                        <a:buNone/>
                      </a:pPr>
                      <a:r>
                        <a:rPr lang="es" sz="1200" u="none" strike="noStrike" cap="none" dirty="0">
                          <a:latin typeface="Arial Narrow"/>
                          <a:ea typeface="Arial Narrow"/>
                          <a:cs typeface="Arial Narrow"/>
                          <a:sym typeface="Arial Narrow"/>
                        </a:rPr>
                        <a:t>Un número medio de usuarios </a:t>
                      </a:r>
                      <a:endParaRPr sz="1200" u="none" strike="noStrike" cap="none" dirty="0">
                        <a:latin typeface="Arial Narrow"/>
                        <a:ea typeface="Arial Narrow"/>
                        <a:cs typeface="Arial Narrow"/>
                        <a:sym typeface="Arial Narrow"/>
                      </a:endParaRPr>
                    </a:p>
                    <a:p>
                      <a:pPr marL="0" marR="0" lvl="0" indent="0" algn="l" rtl="0">
                        <a:spcBef>
                          <a:spcPts val="0"/>
                        </a:spcBef>
                        <a:spcAft>
                          <a:spcPts val="0"/>
                        </a:spcAft>
                        <a:buNone/>
                      </a:pPr>
                      <a:r>
                        <a:rPr lang="es" sz="1200" u="none" strike="noStrike" cap="none" dirty="0">
                          <a:latin typeface="Arial Narrow"/>
                          <a:ea typeface="Arial Narrow"/>
                          <a:cs typeface="Arial Narrow"/>
                          <a:sym typeface="Arial Narrow"/>
                        </a:rPr>
                        <a:t>Agua disponible</a:t>
                      </a:r>
                      <a:endParaRPr sz="1200" u="none" strike="noStrike" cap="none" dirty="0">
                        <a:latin typeface="Arial Narrow"/>
                        <a:ea typeface="Arial Narrow"/>
                        <a:cs typeface="Arial Narrow"/>
                        <a:sym typeface="Arial Narrow"/>
                      </a:endParaRPr>
                    </a:p>
                  </a:txBody>
                  <a:tcPr marL="62200" marR="62200" marT="0" marB="0"/>
                </a:tc>
                <a:extLst>
                  <a:ext uri="{0D108BD9-81ED-4DB2-BD59-A6C34878D82A}">
                    <a16:rowId xmlns:a16="http://schemas.microsoft.com/office/drawing/2014/main" val="10005"/>
                  </a:ext>
                </a:extLst>
              </a:tr>
              <a:tr h="196650">
                <a:tc gridSpan="4">
                  <a:txBody>
                    <a:bodyPr/>
                    <a:lstStyle/>
                    <a:p>
                      <a:pPr marL="0" marR="0" lvl="0" indent="0" algn="l" rtl="0">
                        <a:spcBef>
                          <a:spcPts val="0"/>
                        </a:spcBef>
                        <a:spcAft>
                          <a:spcPts val="0"/>
                        </a:spcAft>
                        <a:buNone/>
                      </a:pPr>
                      <a:r>
                        <a:rPr lang="es" sz="1200" u="none" strike="noStrike" cap="none" dirty="0">
                          <a:solidFill>
                            <a:schemeClr val="lt1"/>
                          </a:solidFill>
                          <a:latin typeface="Arial Narrow"/>
                          <a:ea typeface="Arial Narrow"/>
                          <a:cs typeface="Arial Narrow"/>
                          <a:sym typeface="Arial Narrow"/>
                        </a:rPr>
                        <a:t>Tecnologías de tratamiento de aguas residuales</a:t>
                      </a:r>
                      <a:endParaRPr sz="1200" u="none" strike="noStrike" cap="none" dirty="0">
                        <a:solidFill>
                          <a:schemeClr val="lt1"/>
                        </a:solidFill>
                        <a:latin typeface="Arial Narrow"/>
                        <a:ea typeface="Arial Narrow"/>
                        <a:cs typeface="Arial Narrow"/>
                        <a:sym typeface="Arial Narrow"/>
                      </a:endParaRPr>
                    </a:p>
                  </a:txBody>
                  <a:tcPr marL="62200" marR="62200" marT="0" marB="0">
                    <a:solidFill>
                      <a:schemeClr val="dk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786600">
                <a:tc>
                  <a:txBody>
                    <a:bodyPr/>
                    <a:lstStyle/>
                    <a:p>
                      <a:pPr marL="0" marR="0" lvl="0" indent="0" algn="l" rtl="0">
                        <a:spcBef>
                          <a:spcPts val="0"/>
                        </a:spcBef>
                        <a:spcAft>
                          <a:spcPts val="0"/>
                        </a:spcAft>
                        <a:buNone/>
                      </a:pPr>
                      <a:r>
                        <a:rPr lang="es" sz="1200" b="1" u="none" strike="noStrike" cap="none">
                          <a:solidFill>
                            <a:schemeClr val="dk1"/>
                          </a:solidFill>
                          <a:latin typeface="Arial Narrow"/>
                          <a:ea typeface="Arial Narrow"/>
                          <a:cs typeface="Arial Narrow"/>
                          <a:sym typeface="Arial Narrow"/>
                        </a:rPr>
                        <a:t>Laguna de estabilización de desechos</a:t>
                      </a:r>
                      <a:endParaRPr sz="1200" b="1" u="none" strike="noStrike" cap="none">
                        <a:solidFill>
                          <a:schemeClr val="dk1"/>
                        </a:solidFill>
                        <a:latin typeface="Arial Narrow"/>
                        <a:ea typeface="Arial Narrow"/>
                        <a:cs typeface="Arial Narrow"/>
                        <a:sym typeface="Arial Narrow"/>
                      </a:endParaRPr>
                    </a:p>
                  </a:txBody>
                  <a:tcPr marL="62200" marR="62200" marT="0" marB="0"/>
                </a:tc>
                <a:tc>
                  <a:txBody>
                    <a:bodyPr/>
                    <a:lstStyle/>
                    <a:p>
                      <a:pPr marL="0" marR="0" lvl="0" indent="0" algn="l" rtl="0">
                        <a:spcBef>
                          <a:spcPts val="0"/>
                        </a:spcBef>
                        <a:spcAft>
                          <a:spcPts val="0"/>
                        </a:spcAft>
                        <a:buNone/>
                      </a:pPr>
                      <a:r>
                        <a:rPr lang="es" sz="1200" b="1" u="none" strike="noStrike" cap="none">
                          <a:solidFill>
                            <a:schemeClr val="dk1"/>
                          </a:solidFill>
                          <a:latin typeface="Arial Narrow"/>
                          <a:ea typeface="Arial Narrow"/>
                          <a:cs typeface="Arial Narrow"/>
                          <a:sym typeface="Arial Narrow"/>
                        </a:rPr>
                        <a:t>Alto</a:t>
                      </a:r>
                      <a:endParaRPr sz="1200" b="1" u="none" strike="noStrike" cap="none">
                        <a:solidFill>
                          <a:schemeClr val="dk1"/>
                        </a:solidFill>
                        <a:latin typeface="Arial Narrow"/>
                        <a:ea typeface="Arial Narrow"/>
                        <a:cs typeface="Arial Narrow"/>
                        <a:sym typeface="Arial Narrow"/>
                      </a:endParaRPr>
                    </a:p>
                  </a:txBody>
                  <a:tcPr marL="62200" marR="62200" marT="0" marB="0">
                    <a:solidFill>
                      <a:srgbClr val="92D050"/>
                    </a:solidFill>
                  </a:tcPr>
                </a:tc>
                <a:tc>
                  <a:txBody>
                    <a:bodyPr/>
                    <a:lstStyle/>
                    <a:p>
                      <a:pPr marL="0" marR="0" lvl="0" indent="0" algn="l" rtl="0">
                        <a:spcBef>
                          <a:spcPts val="0"/>
                        </a:spcBef>
                        <a:spcAft>
                          <a:spcPts val="0"/>
                        </a:spcAft>
                        <a:buNone/>
                      </a:pPr>
                      <a:r>
                        <a:rPr lang="es" sz="1200" u="none" strike="noStrike" cap="none">
                          <a:latin typeface="Arial Narrow"/>
                          <a:ea typeface="Arial Narrow"/>
                          <a:cs typeface="Arial Narrow"/>
                          <a:sym typeface="Arial Narrow"/>
                        </a:rPr>
                        <a:t>Lodos líquidos con pocos microorganismos patógenos</a:t>
                      </a:r>
                      <a:endParaRPr sz="1200" u="none" strike="noStrike" cap="none">
                        <a:latin typeface="Arial Narrow"/>
                        <a:ea typeface="Arial Narrow"/>
                        <a:cs typeface="Arial Narrow"/>
                        <a:sym typeface="Arial Narrow"/>
                      </a:endParaRPr>
                    </a:p>
                    <a:p>
                      <a:pPr marL="0" marR="0" lvl="0" indent="0" algn="l" rtl="0">
                        <a:spcBef>
                          <a:spcPts val="0"/>
                        </a:spcBef>
                        <a:spcAft>
                          <a:spcPts val="0"/>
                        </a:spcAft>
                        <a:buNone/>
                      </a:pPr>
                      <a:r>
                        <a:rPr lang="es" sz="1200" u="none" strike="noStrike" cap="none">
                          <a:latin typeface="Arial Narrow"/>
                          <a:ea typeface="Arial Narrow"/>
                          <a:cs typeface="Arial Narrow"/>
                          <a:sym typeface="Arial Narrow"/>
                        </a:rPr>
                        <a:t>Efluentes con pocos microorganismos patógenos</a:t>
                      </a:r>
                      <a:endParaRPr sz="1200" u="none" strike="noStrike" cap="none">
                        <a:latin typeface="Arial Narrow"/>
                        <a:ea typeface="Arial Narrow"/>
                        <a:cs typeface="Arial Narrow"/>
                        <a:sym typeface="Arial Narrow"/>
                      </a:endParaRPr>
                    </a:p>
                  </a:txBody>
                  <a:tcPr marL="62200" marR="62200" marT="0" marB="0"/>
                </a:tc>
                <a:tc>
                  <a:txBody>
                    <a:bodyPr/>
                    <a:lstStyle/>
                    <a:p>
                      <a:pPr marL="0" marR="0" lvl="0" indent="0" algn="l" rtl="0">
                        <a:spcBef>
                          <a:spcPts val="0"/>
                        </a:spcBef>
                        <a:spcAft>
                          <a:spcPts val="0"/>
                        </a:spcAft>
                        <a:buNone/>
                      </a:pPr>
                      <a:r>
                        <a:rPr lang="es" sz="1200" u="none" strike="noStrike" cap="none" dirty="0">
                          <a:latin typeface="Arial Narrow"/>
                          <a:ea typeface="Arial Narrow"/>
                          <a:cs typeface="Arial Narrow"/>
                          <a:sym typeface="Arial Narrow"/>
                        </a:rPr>
                        <a:t>Muchos usuarios</a:t>
                      </a:r>
                      <a:endParaRPr sz="1200" u="none" strike="noStrike" cap="none" dirty="0">
                        <a:latin typeface="Arial Narrow"/>
                        <a:ea typeface="Arial Narrow"/>
                        <a:cs typeface="Arial Narrow"/>
                        <a:sym typeface="Arial Narrow"/>
                      </a:endParaRPr>
                    </a:p>
                    <a:p>
                      <a:pPr marL="0" marR="0" lvl="0" indent="0" algn="l" rtl="0">
                        <a:spcBef>
                          <a:spcPts val="0"/>
                        </a:spcBef>
                        <a:spcAft>
                          <a:spcPts val="0"/>
                        </a:spcAft>
                        <a:buNone/>
                      </a:pPr>
                      <a:r>
                        <a:rPr lang="es" sz="1200" u="none" strike="noStrike" cap="none" dirty="0">
                          <a:latin typeface="Arial Narrow"/>
                          <a:ea typeface="Arial Narrow"/>
                          <a:cs typeface="Arial Narrow"/>
                          <a:sym typeface="Arial Narrow"/>
                        </a:rPr>
                        <a:t>Agua y terreno disponibles</a:t>
                      </a:r>
                      <a:endParaRPr sz="1200" u="none" strike="noStrike" cap="none" dirty="0">
                        <a:latin typeface="Arial Narrow"/>
                        <a:ea typeface="Arial Narrow"/>
                        <a:cs typeface="Arial Narrow"/>
                        <a:sym typeface="Arial Narrow"/>
                      </a:endParaRPr>
                    </a:p>
                    <a:p>
                      <a:pPr marL="0" marR="0" lvl="0" indent="0" algn="l" rtl="0">
                        <a:spcBef>
                          <a:spcPts val="0"/>
                        </a:spcBef>
                        <a:spcAft>
                          <a:spcPts val="0"/>
                        </a:spcAft>
                        <a:buNone/>
                      </a:pPr>
                      <a:r>
                        <a:rPr lang="es" sz="1200" u="none" strike="noStrike" cap="none" dirty="0">
                          <a:latin typeface="Arial Narrow"/>
                          <a:ea typeface="Arial Narrow"/>
                          <a:cs typeface="Arial Narrow"/>
                          <a:sym typeface="Arial Narrow"/>
                        </a:rPr>
                        <a:t>Personal de mantenimiento</a:t>
                      </a:r>
                      <a:endParaRPr sz="1200" u="none" strike="noStrike" cap="none" dirty="0">
                        <a:latin typeface="Arial Narrow"/>
                        <a:ea typeface="Arial Narrow"/>
                        <a:cs typeface="Arial Narrow"/>
                        <a:sym typeface="Arial Narrow"/>
                      </a:endParaRPr>
                    </a:p>
                  </a:txBody>
                  <a:tcPr marL="62200" marR="62200" marT="0" marB="0"/>
                </a:tc>
                <a:extLst>
                  <a:ext uri="{0D108BD9-81ED-4DB2-BD59-A6C34878D82A}">
                    <a16:rowId xmlns:a16="http://schemas.microsoft.com/office/drawing/2014/main" val="10007"/>
                  </a:ext>
                </a:extLst>
              </a:tr>
              <a:tr h="786600">
                <a:tc>
                  <a:txBody>
                    <a:bodyPr/>
                    <a:lstStyle/>
                    <a:p>
                      <a:pPr marL="0" marR="0" lvl="0" indent="0" algn="l" rtl="0">
                        <a:spcBef>
                          <a:spcPts val="0"/>
                        </a:spcBef>
                        <a:spcAft>
                          <a:spcPts val="0"/>
                        </a:spcAft>
                        <a:buNone/>
                      </a:pPr>
                      <a:r>
                        <a:rPr lang="es" sz="1800" u="none" strike="noStrike" cap="none">
                          <a:solidFill>
                            <a:schemeClr val="dk1"/>
                          </a:solidFill>
                          <a:latin typeface="Arial Narrow"/>
                          <a:ea typeface="Arial Narrow"/>
                          <a:cs typeface="Arial Narrow"/>
                          <a:sym typeface="Arial Narrow"/>
                        </a:rPr>
                        <a:t>Humedales artificiales</a:t>
                      </a:r>
                      <a:endParaRPr sz="1800" u="none" strike="noStrike" cap="none">
                        <a:solidFill>
                          <a:schemeClr val="dk1"/>
                        </a:solidFill>
                        <a:latin typeface="Arial Narrow"/>
                        <a:ea typeface="Arial Narrow"/>
                        <a:cs typeface="Arial Narrow"/>
                        <a:sym typeface="Arial Narrow"/>
                      </a:endParaRPr>
                    </a:p>
                  </a:txBody>
                  <a:tcPr marL="62200" marR="62200" marT="0" marB="0"/>
                </a:tc>
                <a:tc>
                  <a:txBody>
                    <a:bodyPr/>
                    <a:lstStyle/>
                    <a:p>
                      <a:pPr marL="0" marR="0" lvl="0" indent="0" algn="l" rtl="0">
                        <a:spcBef>
                          <a:spcPts val="0"/>
                        </a:spcBef>
                        <a:spcAft>
                          <a:spcPts val="0"/>
                        </a:spcAft>
                        <a:buNone/>
                      </a:pPr>
                      <a:r>
                        <a:rPr lang="es" sz="1800" u="none" strike="noStrike" cap="none">
                          <a:latin typeface="Arial Narrow"/>
                          <a:ea typeface="Arial Narrow"/>
                          <a:cs typeface="Arial Narrow"/>
                          <a:sym typeface="Arial Narrow"/>
                        </a:rPr>
                        <a:t>Medio</a:t>
                      </a:r>
                      <a:endParaRPr sz="1800" u="none" strike="noStrike" cap="none">
                        <a:latin typeface="Arial Narrow"/>
                        <a:ea typeface="Arial Narrow"/>
                        <a:cs typeface="Arial Narrow"/>
                        <a:sym typeface="Arial Narrow"/>
                      </a:endParaRPr>
                    </a:p>
                  </a:txBody>
                  <a:tcPr marL="62200" marR="62200" marT="0" marB="0">
                    <a:solidFill>
                      <a:srgbClr val="FFC000"/>
                    </a:solidFill>
                  </a:tcPr>
                </a:tc>
                <a:tc>
                  <a:txBody>
                    <a:bodyPr/>
                    <a:lstStyle/>
                    <a:p>
                      <a:pPr marL="0" marR="0" lvl="0" indent="0" algn="l" rtl="0">
                        <a:spcBef>
                          <a:spcPts val="0"/>
                        </a:spcBef>
                        <a:spcAft>
                          <a:spcPts val="0"/>
                        </a:spcAft>
                        <a:buNone/>
                      </a:pPr>
                      <a:r>
                        <a:rPr lang="es" sz="1400" u="none" strike="noStrike" cap="none">
                          <a:latin typeface="Arial Narrow"/>
                          <a:ea typeface="Arial Narrow"/>
                          <a:cs typeface="Arial Narrow"/>
                          <a:sym typeface="Arial Narrow"/>
                        </a:rPr>
                        <a:t>Plantas - ausencia de microorganismos patógenos</a:t>
                      </a:r>
                      <a:endParaRPr sz="1400" u="none" strike="noStrike" cap="none">
                        <a:latin typeface="Arial Narrow"/>
                        <a:ea typeface="Arial Narrow"/>
                        <a:cs typeface="Arial Narrow"/>
                        <a:sym typeface="Arial Narrow"/>
                      </a:endParaRPr>
                    </a:p>
                    <a:p>
                      <a:pPr marL="0" marR="0" lvl="0" indent="0" algn="l" rtl="0">
                        <a:spcBef>
                          <a:spcPts val="0"/>
                        </a:spcBef>
                        <a:spcAft>
                          <a:spcPts val="0"/>
                        </a:spcAft>
                        <a:buNone/>
                      </a:pPr>
                      <a:r>
                        <a:rPr lang="es" sz="1400" u="none" strike="noStrike" cap="none">
                          <a:latin typeface="Arial Narrow"/>
                          <a:ea typeface="Arial Narrow"/>
                          <a:cs typeface="Arial Narrow"/>
                          <a:sym typeface="Arial Narrow"/>
                        </a:rPr>
                        <a:t>Efluentes con un nivel medio de microorganismos patógenos</a:t>
                      </a:r>
                      <a:endParaRPr sz="1400" u="none" strike="noStrike" cap="none">
                        <a:latin typeface="Arial Narrow"/>
                        <a:ea typeface="Arial Narrow"/>
                        <a:cs typeface="Arial Narrow"/>
                        <a:sym typeface="Arial Narrow"/>
                      </a:endParaRPr>
                    </a:p>
                  </a:txBody>
                  <a:tcPr marL="62200" marR="62200" marT="0" marB="0"/>
                </a:tc>
                <a:tc>
                  <a:txBody>
                    <a:bodyPr/>
                    <a:lstStyle/>
                    <a:p>
                      <a:pPr marL="0" marR="0" lvl="0" indent="0" algn="l" rtl="0">
                        <a:spcBef>
                          <a:spcPts val="0"/>
                        </a:spcBef>
                        <a:spcAft>
                          <a:spcPts val="0"/>
                        </a:spcAft>
                        <a:buNone/>
                      </a:pPr>
                      <a:r>
                        <a:rPr lang="es" sz="1400" u="none" strike="noStrike" cap="none">
                          <a:latin typeface="Arial Narrow"/>
                          <a:ea typeface="Arial Narrow"/>
                          <a:cs typeface="Arial Narrow"/>
                          <a:sym typeface="Arial Narrow"/>
                        </a:rPr>
                        <a:t>Muchos usuarios</a:t>
                      </a:r>
                      <a:endParaRPr sz="1400" u="none" strike="noStrike" cap="none">
                        <a:latin typeface="Arial Narrow"/>
                        <a:ea typeface="Arial Narrow"/>
                        <a:cs typeface="Arial Narrow"/>
                        <a:sym typeface="Arial Narrow"/>
                      </a:endParaRPr>
                    </a:p>
                    <a:p>
                      <a:pPr marL="0" marR="0" lvl="0" indent="0" algn="l" rtl="0">
                        <a:spcBef>
                          <a:spcPts val="0"/>
                        </a:spcBef>
                        <a:spcAft>
                          <a:spcPts val="0"/>
                        </a:spcAft>
                        <a:buNone/>
                      </a:pPr>
                      <a:r>
                        <a:rPr lang="es" sz="1400" u="none" strike="noStrike" cap="none">
                          <a:latin typeface="Arial Narrow"/>
                          <a:ea typeface="Arial Narrow"/>
                          <a:cs typeface="Arial Narrow"/>
                          <a:sym typeface="Arial Narrow"/>
                        </a:rPr>
                        <a:t>Agua y terreno disponibles</a:t>
                      </a:r>
                      <a:endParaRPr sz="1400" u="none" strike="noStrike" cap="none">
                        <a:latin typeface="Arial Narrow"/>
                        <a:ea typeface="Arial Narrow"/>
                        <a:cs typeface="Arial Narrow"/>
                        <a:sym typeface="Arial Narrow"/>
                      </a:endParaRPr>
                    </a:p>
                    <a:p>
                      <a:pPr marL="0" marR="0" lvl="0" indent="0" algn="l" rtl="0">
                        <a:spcBef>
                          <a:spcPts val="0"/>
                        </a:spcBef>
                        <a:spcAft>
                          <a:spcPts val="0"/>
                        </a:spcAft>
                        <a:buNone/>
                      </a:pPr>
                      <a:r>
                        <a:rPr lang="es" sz="1400" u="none" strike="noStrike" cap="none">
                          <a:latin typeface="Arial Narrow"/>
                          <a:ea typeface="Arial Narrow"/>
                          <a:cs typeface="Arial Narrow"/>
                          <a:sym typeface="Arial Narrow"/>
                        </a:rPr>
                        <a:t>Personal de mantenimiento</a:t>
                      </a:r>
                      <a:endParaRPr sz="1400" u="none" strike="noStrike" cap="none">
                        <a:latin typeface="Arial Narrow"/>
                        <a:ea typeface="Arial Narrow"/>
                        <a:cs typeface="Arial Narrow"/>
                        <a:sym typeface="Arial Narrow"/>
                      </a:endParaRPr>
                    </a:p>
                  </a:txBody>
                  <a:tcPr marL="62200" marR="62200" marT="0" marB="0"/>
                </a:tc>
                <a:extLst>
                  <a:ext uri="{0D108BD9-81ED-4DB2-BD59-A6C34878D82A}">
                    <a16:rowId xmlns:a16="http://schemas.microsoft.com/office/drawing/2014/main" val="10008"/>
                  </a:ext>
                </a:extLst>
              </a:tr>
              <a:tr h="646900">
                <a:tc>
                  <a:txBody>
                    <a:bodyPr/>
                    <a:lstStyle/>
                    <a:p>
                      <a:pPr marL="0" marR="0" lvl="0" indent="0" algn="l" rtl="0">
                        <a:spcBef>
                          <a:spcPts val="0"/>
                        </a:spcBef>
                        <a:spcAft>
                          <a:spcPts val="0"/>
                        </a:spcAft>
                        <a:buNone/>
                      </a:pPr>
                      <a:r>
                        <a:rPr lang="es" sz="1800" u="none" strike="noStrike" cap="none">
                          <a:solidFill>
                            <a:schemeClr val="dk1"/>
                          </a:solidFill>
                          <a:latin typeface="Arial Narrow"/>
                          <a:ea typeface="Arial Narrow"/>
                          <a:cs typeface="Arial Narrow"/>
                          <a:sym typeface="Arial Narrow"/>
                        </a:rPr>
                        <a:t>Reactores anaerobios de flujo ascendente y manto de lodos</a:t>
                      </a:r>
                      <a:endParaRPr sz="1800" u="none" strike="noStrike" cap="none">
                        <a:solidFill>
                          <a:schemeClr val="dk1"/>
                        </a:solidFill>
                        <a:latin typeface="Arial Narrow"/>
                        <a:ea typeface="Arial Narrow"/>
                        <a:cs typeface="Arial Narrow"/>
                        <a:sym typeface="Arial Narrow"/>
                      </a:endParaRPr>
                    </a:p>
                  </a:txBody>
                  <a:tcPr marL="62200" marR="62200" marT="0" marB="0"/>
                </a:tc>
                <a:tc>
                  <a:txBody>
                    <a:bodyPr/>
                    <a:lstStyle/>
                    <a:p>
                      <a:pPr marL="0" marR="0" lvl="0" indent="0" algn="l" rtl="0">
                        <a:spcBef>
                          <a:spcPts val="0"/>
                        </a:spcBef>
                        <a:spcAft>
                          <a:spcPts val="0"/>
                        </a:spcAft>
                        <a:buNone/>
                      </a:pPr>
                      <a:r>
                        <a:rPr lang="es" sz="1800" u="none" strike="noStrike" cap="none">
                          <a:latin typeface="Arial Narrow"/>
                          <a:ea typeface="Arial Narrow"/>
                          <a:cs typeface="Arial Narrow"/>
                          <a:sym typeface="Arial Narrow"/>
                        </a:rPr>
                        <a:t>Bajo</a:t>
                      </a:r>
                      <a:endParaRPr sz="1800" u="none" strike="noStrike" cap="none">
                        <a:latin typeface="Arial Narrow"/>
                        <a:ea typeface="Arial Narrow"/>
                        <a:cs typeface="Arial Narrow"/>
                        <a:sym typeface="Arial Narrow"/>
                      </a:endParaRPr>
                    </a:p>
                  </a:txBody>
                  <a:tcPr marL="62200" marR="62200" marT="0" marB="0">
                    <a:solidFill>
                      <a:srgbClr val="FF0000"/>
                    </a:solidFill>
                  </a:tcPr>
                </a:tc>
                <a:tc>
                  <a:txBody>
                    <a:bodyPr/>
                    <a:lstStyle/>
                    <a:p>
                      <a:pPr marL="0" marR="0" lvl="0" indent="0" algn="l" rtl="0">
                        <a:spcBef>
                          <a:spcPts val="0"/>
                        </a:spcBef>
                        <a:spcAft>
                          <a:spcPts val="0"/>
                        </a:spcAft>
                        <a:buNone/>
                      </a:pPr>
                      <a:r>
                        <a:rPr lang="es" sz="1400" u="none" strike="noStrike" cap="none">
                          <a:latin typeface="Arial Narrow"/>
                          <a:ea typeface="Arial Narrow"/>
                          <a:cs typeface="Arial Narrow"/>
                          <a:sym typeface="Arial Narrow"/>
                        </a:rPr>
                        <a:t>Lodos líquidos con muchos microorganismos patógenos</a:t>
                      </a:r>
                      <a:endParaRPr sz="1400" u="none" strike="noStrike" cap="none">
                        <a:latin typeface="Arial Narrow"/>
                        <a:ea typeface="Arial Narrow"/>
                        <a:cs typeface="Arial Narrow"/>
                        <a:sym typeface="Arial Narrow"/>
                      </a:endParaRPr>
                    </a:p>
                    <a:p>
                      <a:pPr marL="0" marR="0" lvl="0" indent="0" algn="l" rtl="0">
                        <a:spcBef>
                          <a:spcPts val="0"/>
                        </a:spcBef>
                        <a:spcAft>
                          <a:spcPts val="0"/>
                        </a:spcAft>
                        <a:buNone/>
                      </a:pPr>
                      <a:r>
                        <a:rPr lang="es" sz="1400" u="none" strike="noStrike" cap="none">
                          <a:latin typeface="Arial Narrow"/>
                          <a:ea typeface="Arial Narrow"/>
                          <a:cs typeface="Arial Narrow"/>
                          <a:sym typeface="Arial Narrow"/>
                        </a:rPr>
                        <a:t>Biogás</a:t>
                      </a:r>
                      <a:endParaRPr sz="1400" u="none" strike="noStrike" cap="none">
                        <a:latin typeface="Arial Narrow"/>
                        <a:ea typeface="Arial Narrow"/>
                        <a:cs typeface="Arial Narrow"/>
                        <a:sym typeface="Arial Narrow"/>
                      </a:endParaRPr>
                    </a:p>
                  </a:txBody>
                  <a:tcPr marL="62200" marR="62200" marT="0" marB="0"/>
                </a:tc>
                <a:tc>
                  <a:txBody>
                    <a:bodyPr/>
                    <a:lstStyle/>
                    <a:p>
                      <a:pPr marL="0" marR="0" lvl="0" indent="0" algn="l" rtl="0">
                        <a:spcBef>
                          <a:spcPts val="0"/>
                        </a:spcBef>
                        <a:spcAft>
                          <a:spcPts val="0"/>
                        </a:spcAft>
                        <a:buNone/>
                      </a:pPr>
                      <a:r>
                        <a:rPr lang="es" sz="1400" u="none" strike="noStrike" cap="none" dirty="0">
                          <a:latin typeface="Arial Narrow"/>
                          <a:ea typeface="Arial Narrow"/>
                          <a:cs typeface="Arial Narrow"/>
                          <a:sym typeface="Arial Narrow"/>
                        </a:rPr>
                        <a:t>Muchos usuarios</a:t>
                      </a:r>
                      <a:endParaRPr sz="1400" u="none" strike="noStrike" cap="none" dirty="0">
                        <a:latin typeface="Arial Narrow"/>
                        <a:ea typeface="Arial Narrow"/>
                        <a:cs typeface="Arial Narrow"/>
                        <a:sym typeface="Arial Narrow"/>
                      </a:endParaRPr>
                    </a:p>
                    <a:p>
                      <a:pPr marL="0" marR="0" lvl="0" indent="0" algn="l" rtl="0">
                        <a:spcBef>
                          <a:spcPts val="0"/>
                        </a:spcBef>
                        <a:spcAft>
                          <a:spcPts val="0"/>
                        </a:spcAft>
                        <a:buNone/>
                      </a:pPr>
                      <a:r>
                        <a:rPr lang="es" sz="1400" u="none" strike="noStrike" cap="none" dirty="0">
                          <a:latin typeface="Arial Narrow"/>
                          <a:ea typeface="Arial Narrow"/>
                          <a:cs typeface="Arial Narrow"/>
                          <a:sym typeface="Arial Narrow"/>
                        </a:rPr>
                        <a:t>Agua y terreno disponibles</a:t>
                      </a:r>
                      <a:endParaRPr sz="1400" u="none" strike="noStrike" cap="none" dirty="0">
                        <a:latin typeface="Arial Narrow"/>
                        <a:ea typeface="Arial Narrow"/>
                        <a:cs typeface="Arial Narrow"/>
                        <a:sym typeface="Arial Narrow"/>
                      </a:endParaRPr>
                    </a:p>
                    <a:p>
                      <a:pPr marL="0" marR="0" lvl="0" indent="0" algn="l" rtl="0">
                        <a:spcBef>
                          <a:spcPts val="0"/>
                        </a:spcBef>
                        <a:spcAft>
                          <a:spcPts val="0"/>
                        </a:spcAft>
                        <a:buNone/>
                      </a:pPr>
                      <a:r>
                        <a:rPr lang="es" sz="1400" u="none" strike="noStrike" cap="none" dirty="0">
                          <a:latin typeface="Arial Narrow"/>
                          <a:ea typeface="Arial Narrow"/>
                          <a:cs typeface="Arial Narrow"/>
                          <a:sym typeface="Arial Narrow"/>
                        </a:rPr>
                        <a:t>Personal de mantenimiento</a:t>
                      </a:r>
                      <a:endParaRPr sz="1400" u="none" strike="noStrike" cap="none" dirty="0">
                        <a:latin typeface="Arial Narrow"/>
                        <a:ea typeface="Arial Narrow"/>
                        <a:cs typeface="Arial Narrow"/>
                        <a:sym typeface="Arial Narrow"/>
                      </a:endParaRPr>
                    </a:p>
                  </a:txBody>
                  <a:tcPr marL="62200" marR="62200" marT="0" marB="0"/>
                </a:tc>
                <a:extLst>
                  <a:ext uri="{0D108BD9-81ED-4DB2-BD59-A6C34878D82A}">
                    <a16:rowId xmlns:a16="http://schemas.microsoft.com/office/drawing/2014/main" val="10009"/>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9"/>
          <p:cNvSpPr txBox="1">
            <a:spLocks noGrp="1"/>
          </p:cNvSpPr>
          <p:nvPr>
            <p:ph type="title"/>
          </p:nvPr>
        </p:nvSpPr>
        <p:spPr>
          <a:xfrm>
            <a:off x="708151" y="158222"/>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4000" dirty="0">
                <a:solidFill>
                  <a:schemeClr val="dk2"/>
                </a:solidFill>
              </a:rPr>
              <a:t>Vaciado y transporte: reducir al mínimo los riesgos de los encargados de manipular los desechos </a:t>
            </a:r>
            <a:endParaRPr sz="4000" dirty="0"/>
          </a:p>
        </p:txBody>
      </p:sp>
      <p:sp>
        <p:nvSpPr>
          <p:cNvPr id="491" name="Google Shape;491;p4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
        <p:nvSpPr>
          <p:cNvPr id="492" name="Google Shape;492;p49"/>
          <p:cNvSpPr txBox="1">
            <a:spLocks noGrp="1"/>
          </p:cNvSpPr>
          <p:nvPr>
            <p:ph type="body" idx="1"/>
          </p:nvPr>
        </p:nvSpPr>
        <p:spPr>
          <a:xfrm>
            <a:off x="318910" y="1639228"/>
            <a:ext cx="4576476" cy="4718537"/>
          </a:xfrm>
          <a:prstGeom prst="rect">
            <a:avLst/>
          </a:prstGeom>
          <a:noFill/>
          <a:ln>
            <a:noFill/>
          </a:ln>
        </p:spPr>
        <p:txBody>
          <a:bodyPr spcFirstLastPara="1" wrap="square" lIns="91425" tIns="45700" rIns="91425" bIns="45700" rtlCol="0" anchor="t" anchorCtr="0">
            <a:normAutofit fontScale="77500" lnSpcReduction="20000"/>
          </a:bodyPr>
          <a:lstStyle/>
          <a:p>
            <a:pPr marL="342900" lvl="0" indent="-342900" algn="l" rtl="0">
              <a:lnSpc>
                <a:spcPct val="90000"/>
              </a:lnSpc>
              <a:spcBef>
                <a:spcPts val="0"/>
              </a:spcBef>
              <a:spcAft>
                <a:spcPts val="0"/>
              </a:spcAft>
              <a:buClr>
                <a:srgbClr val="002060"/>
              </a:buClr>
              <a:buSzPct val="100000"/>
              <a:buFont typeface="Arial"/>
              <a:buChar char="•"/>
            </a:pPr>
            <a:r>
              <a:rPr lang="es" sz="2600" dirty="0">
                <a:solidFill>
                  <a:srgbClr val="002060"/>
                </a:solidFill>
              </a:rPr>
              <a:t>Se debe estar al corriente de los riesgos que entraña la manipulación de aguas residuales o lodos fecales.</a:t>
            </a:r>
            <a:endParaRPr sz="2600" dirty="0"/>
          </a:p>
          <a:p>
            <a:pPr marL="342900" lvl="0" indent="-342900" algn="l" rtl="0">
              <a:lnSpc>
                <a:spcPct val="90000"/>
              </a:lnSpc>
              <a:spcBef>
                <a:spcPts val="1000"/>
              </a:spcBef>
              <a:spcAft>
                <a:spcPts val="0"/>
              </a:spcAft>
              <a:buClr>
                <a:srgbClr val="002060"/>
              </a:buClr>
              <a:buSzPct val="100000"/>
              <a:buFont typeface="Arial"/>
              <a:buChar char="•"/>
            </a:pPr>
            <a:r>
              <a:rPr lang="es" sz="2600" dirty="0">
                <a:solidFill>
                  <a:srgbClr val="002060"/>
                </a:solidFill>
              </a:rPr>
              <a:t>Los establecimientos de salud han de preparar a los trabajadores para que conozcan y cumplan los procedimientos operativos estándar. </a:t>
            </a:r>
            <a:endParaRPr sz="2600" dirty="0"/>
          </a:p>
          <a:p>
            <a:pPr marL="342900" lvl="0" indent="-342900" algn="l" rtl="0">
              <a:lnSpc>
                <a:spcPct val="90000"/>
              </a:lnSpc>
              <a:spcBef>
                <a:spcPts val="1000"/>
              </a:spcBef>
              <a:spcAft>
                <a:spcPts val="0"/>
              </a:spcAft>
              <a:buClr>
                <a:srgbClr val="002060"/>
              </a:buClr>
              <a:buSzPct val="100000"/>
              <a:buFont typeface="Arial"/>
              <a:buChar char="•"/>
            </a:pPr>
            <a:r>
              <a:rPr lang="es" sz="2600" dirty="0">
                <a:solidFill>
                  <a:srgbClr val="002060"/>
                </a:solidFill>
              </a:rPr>
              <a:t>Todos los trabajadores deben disponer siempre de equipos de protección personal (EPP) —guantes, mascarillas, gorros, trajes de protección de cuerpo entero y calzado cerrado— y ponérselos adecuadamente, sobre todo cuando las labores de alcantarillado o vaciado se lleven a cabo manualmente.</a:t>
            </a:r>
            <a:endParaRPr sz="2600" dirty="0"/>
          </a:p>
          <a:p>
            <a:pPr marL="342900" lvl="0" indent="-201930" algn="l" rtl="0">
              <a:lnSpc>
                <a:spcPct val="90000"/>
              </a:lnSpc>
              <a:spcBef>
                <a:spcPts val="1000"/>
              </a:spcBef>
              <a:spcAft>
                <a:spcPts val="0"/>
              </a:spcAft>
              <a:buClr>
                <a:schemeClr val="dk1"/>
              </a:buClr>
              <a:buSzPct val="100000"/>
              <a:buFont typeface="Arial"/>
              <a:buNone/>
            </a:pPr>
            <a:endParaRPr sz="2400" dirty="0"/>
          </a:p>
        </p:txBody>
      </p:sp>
      <p:pic>
        <p:nvPicPr>
          <p:cNvPr id="493" name="Google Shape;493;p49"/>
          <p:cNvPicPr preferRelativeResize="0"/>
          <p:nvPr/>
        </p:nvPicPr>
        <p:blipFill rotWithShape="1">
          <a:blip r:embed="rId3">
            <a:alphaModFix/>
          </a:blip>
          <a:srcRect/>
          <a:stretch/>
        </p:blipFill>
        <p:spPr>
          <a:xfrm>
            <a:off x="5531005" y="1587187"/>
            <a:ext cx="6339796" cy="5126177"/>
          </a:xfrm>
          <a:prstGeom prst="rect">
            <a:avLst/>
          </a:prstGeom>
          <a:noFill/>
          <a:ln>
            <a:noFill/>
          </a:ln>
        </p:spPr>
      </p:pic>
      <p:sp>
        <p:nvSpPr>
          <p:cNvPr id="494" name="Google Shape;494;p49"/>
          <p:cNvSpPr txBox="1"/>
          <p:nvPr/>
        </p:nvSpPr>
        <p:spPr>
          <a:xfrm>
            <a:off x="5680201" y="3016367"/>
            <a:ext cx="829309" cy="371512"/>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endParaRPr sz="1814">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0"/>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Parte 3: cambio climático y saneamiento </a:t>
            </a:r>
            <a:endParaRPr/>
          </a:p>
        </p:txBody>
      </p:sp>
      <p:sp>
        <p:nvSpPr>
          <p:cNvPr id="501" name="Google Shape;501;p50"/>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502" name="Google Shape;502;p50"/>
          <p:cNvSpPr txBox="1"/>
          <p:nvPr/>
        </p:nvSpPr>
        <p:spPr>
          <a:xfrm>
            <a:off x="518288" y="3171554"/>
            <a:ext cx="5929313" cy="2108200"/>
          </a:xfrm>
          <a:prstGeom prst="rect">
            <a:avLst/>
          </a:prstGeom>
          <a:noFill/>
          <a:ln>
            <a:noFill/>
          </a:ln>
        </p:spPr>
        <p:txBody>
          <a:bodyPr spcFirstLastPara="1" wrap="square" lIns="91425" tIns="45700" rIns="91425" bIns="45700" rtlCol="0" anchor="t" anchorCtr="0">
            <a:noAutofit/>
          </a:bodyPr>
          <a:lstStyle/>
          <a:p>
            <a:pPr marL="457200" marR="0" lvl="0" indent="-457200" algn="l" rtl="0">
              <a:lnSpc>
                <a:spcPct val="90000"/>
              </a:lnSpc>
              <a:spcBef>
                <a:spcPts val="0"/>
              </a:spcBef>
              <a:spcAft>
                <a:spcPts val="0"/>
              </a:spcAft>
              <a:buClr>
                <a:schemeClr val="lt1"/>
              </a:buClr>
              <a:buSzPts val="2400"/>
              <a:buFont typeface="Calibri"/>
              <a:buAutoNum type="arabicPeriod"/>
            </a:pPr>
            <a:r>
              <a:rPr lang="es" sz="2400" b="0" i="0">
                <a:solidFill>
                  <a:schemeClr val="lt1"/>
                </a:solidFill>
                <a:latin typeface="Arial"/>
                <a:ea typeface="Arial"/>
                <a:cs typeface="Arial"/>
                <a:sym typeface="Arial"/>
              </a:rPr>
              <a:t>Las repercusiones del cambio climático en los sistemas de saneamiento </a:t>
            </a:r>
            <a:endParaRPr/>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a:solidFill>
                  <a:schemeClr val="lt1"/>
                </a:solidFill>
                <a:latin typeface="Arial"/>
                <a:ea typeface="Arial"/>
                <a:cs typeface="Arial"/>
                <a:sym typeface="Arial"/>
              </a:rPr>
              <a:t>La resiliencia de las distintas tecnologías </a:t>
            </a:r>
            <a:endParaRPr/>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a:solidFill>
                  <a:schemeClr val="lt1"/>
                </a:solidFill>
                <a:latin typeface="Arial"/>
                <a:ea typeface="Arial"/>
                <a:cs typeface="Arial"/>
                <a:sym typeface="Arial"/>
              </a:rPr>
              <a:t>Mejoras para aumentar la resiliencia climática de los sistemas de saneamiento </a:t>
            </a:r>
            <a:endParaRPr/>
          </a:p>
          <a:p>
            <a:pPr marL="457200" marR="0" lvl="0" indent="-304800" algn="l" rtl="0">
              <a:lnSpc>
                <a:spcPct val="90000"/>
              </a:lnSpc>
              <a:spcBef>
                <a:spcPts val="1000"/>
              </a:spcBef>
              <a:spcAft>
                <a:spcPts val="0"/>
              </a:spcAft>
              <a:buClr>
                <a:schemeClr val="lt1"/>
              </a:buClr>
              <a:buSzPts val="2400"/>
              <a:buFont typeface="Calibri"/>
              <a:buNone/>
            </a:pPr>
            <a:endParaRPr sz="2400" b="0" i="0">
              <a:solidFill>
                <a:schemeClr val="lt1"/>
              </a:solidFill>
              <a:latin typeface="Arial"/>
              <a:ea typeface="Arial"/>
              <a:cs typeface="Arial"/>
              <a:sym typeface="Arial"/>
            </a:endParaRPr>
          </a:p>
        </p:txBody>
      </p:sp>
      <p:pic>
        <p:nvPicPr>
          <p:cNvPr id="503" name="Google Shape;503;p50" descr="A picture containing outdoor, building, sky, grass&#10;&#10;Description automatically generated"/>
          <p:cNvPicPr preferRelativeResize="0"/>
          <p:nvPr/>
        </p:nvPicPr>
        <p:blipFill rotWithShape="1">
          <a:blip r:embed="rId3">
            <a:alphaModFix/>
          </a:blip>
          <a:srcRect/>
          <a:stretch/>
        </p:blipFill>
        <p:spPr>
          <a:xfrm>
            <a:off x="6534615" y="3066585"/>
            <a:ext cx="5139097" cy="342606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1"/>
          <p:cNvSpPr txBox="1">
            <a:spLocks noGrp="1"/>
          </p:cNvSpPr>
          <p:nvPr>
            <p:ph type="title"/>
          </p:nvPr>
        </p:nvSpPr>
        <p:spPr>
          <a:xfrm>
            <a:off x="610500" y="240701"/>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solidFill>
                  <a:schemeClr val="dk2"/>
                </a:solidFill>
              </a:rPr>
              <a:t>Las repercusiones del clima en el saneamiento</a:t>
            </a:r>
            <a:br>
              <a:rPr lang="en-US">
                <a:solidFill>
                  <a:schemeClr val="dk2"/>
                </a:solidFill>
              </a:rPr>
            </a:br>
            <a:endParaRPr>
              <a:solidFill>
                <a:schemeClr val="dk2"/>
              </a:solidFill>
            </a:endParaRPr>
          </a:p>
        </p:txBody>
      </p:sp>
      <p:sp>
        <p:nvSpPr>
          <p:cNvPr id="512" name="Google Shape;512;p5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25</a:t>
            </a:fld>
            <a:endParaRPr>
              <a:solidFill>
                <a:srgbClr val="000000"/>
              </a:solidFill>
            </a:endParaRPr>
          </a:p>
        </p:txBody>
      </p:sp>
      <p:graphicFrame>
        <p:nvGraphicFramePr>
          <p:cNvPr id="513" name="Google Shape;513;p51"/>
          <p:cNvGraphicFramePr/>
          <p:nvPr>
            <p:extLst>
              <p:ext uri="{D42A27DB-BD31-4B8C-83A1-F6EECF244321}">
                <p14:modId xmlns:p14="http://schemas.microsoft.com/office/powerpoint/2010/main" val="1848883602"/>
              </p:ext>
            </p:extLst>
          </p:nvPr>
        </p:nvGraphicFramePr>
        <p:xfrm>
          <a:off x="3231144" y="1065325"/>
          <a:ext cx="8745275" cy="5765410"/>
        </p:xfrm>
        <a:graphic>
          <a:graphicData uri="http://schemas.openxmlformats.org/drawingml/2006/table">
            <a:tbl>
              <a:tblPr firstRow="1" firstCol="1" bandRow="1">
                <a:noFill/>
                <a:tableStyleId>{01AEB41A-073D-45BD-BAE7-C8F2BACB605C}</a:tableStyleId>
              </a:tblPr>
              <a:tblGrid>
                <a:gridCol w="4608175">
                  <a:extLst>
                    <a:ext uri="{9D8B030D-6E8A-4147-A177-3AD203B41FA5}">
                      <a16:colId xmlns:a16="http://schemas.microsoft.com/office/drawing/2014/main" val="20000"/>
                    </a:ext>
                  </a:extLst>
                </a:gridCol>
                <a:gridCol w="4137100">
                  <a:extLst>
                    <a:ext uri="{9D8B030D-6E8A-4147-A177-3AD203B41FA5}">
                      <a16:colId xmlns:a16="http://schemas.microsoft.com/office/drawing/2014/main" val="20001"/>
                    </a:ext>
                  </a:extLst>
                </a:gridCol>
              </a:tblGrid>
              <a:tr h="1727925">
                <a:tc>
                  <a:txBody>
                    <a:bodyPr/>
                    <a:lstStyle/>
                    <a:p>
                      <a:pPr marL="0" marR="0" lvl="0" indent="0" algn="l" rtl="0">
                        <a:spcBef>
                          <a:spcPts val="0"/>
                        </a:spcBef>
                        <a:spcAft>
                          <a:spcPts val="0"/>
                        </a:spcAft>
                        <a:buNone/>
                      </a:pPr>
                      <a:r>
                        <a:rPr lang="es" sz="2200" u="none" strike="noStrike" cap="none" dirty="0">
                          <a:latin typeface="Arial Narrow"/>
                          <a:ea typeface="Arial Narrow"/>
                          <a:cs typeface="Arial Narrow"/>
                          <a:sym typeface="Arial Narrow"/>
                        </a:rPr>
                        <a:t>Precipitaciones más intensas o inundaciones causadas por el aumento del nivel del mar</a:t>
                      </a:r>
                      <a:endParaRPr sz="2200" dirty="0"/>
                    </a:p>
                    <a:p>
                      <a:pPr marL="0" marR="0" lvl="0" indent="0" algn="l" rtl="0">
                        <a:spcBef>
                          <a:spcPts val="0"/>
                        </a:spcBef>
                        <a:spcAft>
                          <a:spcPts val="0"/>
                        </a:spcAft>
                        <a:buNone/>
                      </a:pPr>
                      <a:r>
                        <a:rPr lang="es" sz="2200" b="0" u="none" strike="noStrike" cap="none" dirty="0">
                          <a:solidFill>
                            <a:schemeClr val="dk1"/>
                          </a:solidFill>
                          <a:latin typeface="Arial Narrow"/>
                          <a:ea typeface="Arial Narrow"/>
                          <a:cs typeface="Arial Narrow"/>
                          <a:sym typeface="Arial Narrow"/>
                        </a:rPr>
                        <a:t>(precipitaciones máximas posibles, inundaciones, corrimientos de tierras, etc.)</a:t>
                      </a:r>
                      <a:endParaRPr sz="2200" b="0" i="1" u="none" strike="noStrike" cap="none" dirty="0">
                        <a:solidFill>
                          <a:schemeClr val="dk1"/>
                        </a:solidFill>
                        <a:latin typeface="Arial Narrow"/>
                        <a:ea typeface="Arial Narrow"/>
                        <a:cs typeface="Arial Narrow"/>
                        <a:sym typeface="Arial Narrow"/>
                      </a:endParaRPr>
                    </a:p>
                  </a:txBody>
                  <a:tcPr marL="62200" marR="62200" marT="32825" marB="32825"/>
                </a:tc>
                <a:tc>
                  <a:txBody>
                    <a:bodyPr/>
                    <a:lstStyle/>
                    <a:p>
                      <a:pPr marL="0" marR="0" lvl="0" indent="0" algn="l" rtl="0">
                        <a:spcBef>
                          <a:spcPts val="0"/>
                        </a:spcBef>
                        <a:spcAft>
                          <a:spcPts val="0"/>
                        </a:spcAft>
                        <a:buNone/>
                      </a:pPr>
                      <a:r>
                        <a:rPr lang="es" sz="2200" b="1" u="none" strike="noStrike" cap="none">
                          <a:latin typeface="Arial Narrow"/>
                          <a:ea typeface="Arial Narrow"/>
                          <a:cs typeface="Arial Narrow"/>
                          <a:sym typeface="Arial Narrow"/>
                        </a:rPr>
                        <a:t>Inundación de los sistemas </a:t>
                      </a:r>
                      <a:r>
                        <a:rPr lang="en" sz="2200" b="1" i="1" u="none" strike="noStrike" cap="none">
                          <a:latin typeface="Arial Narrow"/>
                          <a:ea typeface="Arial Narrow"/>
                          <a:cs typeface="Arial Narrow"/>
                          <a:sym typeface="Arial Narrow"/>
                        </a:rPr>
                        <a:t>in situ</a:t>
                      </a:r>
                      <a:r>
                        <a:rPr lang="en" sz="2200" b="1" u="none" strike="noStrike" cap="none">
                          <a:latin typeface="Arial Narrow"/>
                          <a:ea typeface="Arial Narrow"/>
                          <a:cs typeface="Arial Narrow"/>
                          <a:sym typeface="Arial Narrow"/>
                        </a:rPr>
                        <a:t> </a:t>
                      </a:r>
                      <a:endParaRPr sz="2200" u="none" strike="noStrike" cap="none">
                        <a:latin typeface="Arial Narrow"/>
                        <a:ea typeface="Arial Narrow"/>
                        <a:cs typeface="Arial Narrow"/>
                        <a:sym typeface="Arial Narrow"/>
                      </a:endParaRPr>
                    </a:p>
                    <a:p>
                      <a:pPr marL="342900" marR="0" lvl="0" indent="-342900" algn="l" rtl="0">
                        <a:spcBef>
                          <a:spcPts val="0"/>
                        </a:spcBef>
                        <a:spcAft>
                          <a:spcPts val="0"/>
                        </a:spcAft>
                        <a:buClr>
                          <a:schemeClr val="dk1"/>
                        </a:buClr>
                        <a:buSzPts val="2400"/>
                        <a:buFont typeface="Arial"/>
                        <a:buChar char="•"/>
                      </a:pPr>
                      <a:r>
                        <a:rPr lang="es" sz="2200" b="0" u="none" strike="noStrike" cap="none">
                          <a:latin typeface="Arial Narrow"/>
                          <a:ea typeface="Arial Narrow"/>
                          <a:cs typeface="Arial Narrow"/>
                          <a:sym typeface="Arial Narrow"/>
                        </a:rPr>
                        <a:t>Destrucción de los establecimientos</a:t>
                      </a:r>
                      <a:endParaRPr sz="2200"/>
                    </a:p>
                    <a:p>
                      <a:pPr marL="342900" marR="0" lvl="0" indent="-342900" algn="l" rtl="0">
                        <a:spcBef>
                          <a:spcPts val="0"/>
                        </a:spcBef>
                        <a:spcAft>
                          <a:spcPts val="0"/>
                        </a:spcAft>
                        <a:buClr>
                          <a:schemeClr val="dk1"/>
                        </a:buClr>
                        <a:buSzPts val="2400"/>
                        <a:buFont typeface="Arial"/>
                        <a:buChar char="•"/>
                      </a:pPr>
                      <a:r>
                        <a:rPr lang="es" sz="2200" b="0" u="none" strike="noStrike" cap="none">
                          <a:latin typeface="Arial Narrow"/>
                          <a:ea typeface="Arial Narrow"/>
                          <a:cs typeface="Arial Narrow"/>
                          <a:sym typeface="Arial Narrow"/>
                        </a:rPr>
                        <a:t>Derrames</a:t>
                      </a:r>
                      <a:endParaRPr sz="2200"/>
                    </a:p>
                    <a:p>
                      <a:pPr marL="342900" marR="0" lvl="0" indent="-342900" algn="l" rtl="0">
                        <a:spcBef>
                          <a:spcPts val="0"/>
                        </a:spcBef>
                        <a:spcAft>
                          <a:spcPts val="0"/>
                        </a:spcAft>
                        <a:buClr>
                          <a:schemeClr val="dk1"/>
                        </a:buClr>
                        <a:buSzPts val="2400"/>
                        <a:buFont typeface="Arial"/>
                        <a:buChar char="•"/>
                      </a:pPr>
                      <a:r>
                        <a:rPr lang="es" sz="2200" b="0" u="none" strike="noStrike" cap="none">
                          <a:latin typeface="Arial Narrow"/>
                          <a:ea typeface="Arial Narrow"/>
                          <a:cs typeface="Arial Narrow"/>
                          <a:sym typeface="Arial Narrow"/>
                        </a:rPr>
                        <a:t>Desbordamientos </a:t>
                      </a:r>
                      <a:endParaRPr sz="2200"/>
                    </a:p>
                    <a:p>
                      <a:pPr marL="342900" marR="0" lvl="0" indent="-342900" algn="l" rtl="0">
                        <a:spcBef>
                          <a:spcPts val="0"/>
                        </a:spcBef>
                        <a:spcAft>
                          <a:spcPts val="0"/>
                        </a:spcAft>
                        <a:buClr>
                          <a:schemeClr val="dk1"/>
                        </a:buClr>
                        <a:buSzPts val="2400"/>
                        <a:buFont typeface="Arial"/>
                        <a:buChar char="•"/>
                      </a:pPr>
                      <a:r>
                        <a:rPr lang="es" sz="2200" b="0" u="none" strike="noStrike" cap="none">
                          <a:latin typeface="Arial Narrow"/>
                          <a:ea typeface="Arial Narrow"/>
                          <a:cs typeface="Arial Narrow"/>
                          <a:sym typeface="Arial Narrow"/>
                        </a:rPr>
                        <a:t>Contaminación ambiental</a:t>
                      </a:r>
                      <a:endParaRPr sz="2200" b="0" u="none" strike="noStrike" cap="none">
                        <a:latin typeface="Arial Narrow"/>
                        <a:ea typeface="Arial Narrow"/>
                        <a:cs typeface="Arial Narrow"/>
                        <a:sym typeface="Arial Narrow"/>
                      </a:endParaRPr>
                    </a:p>
                  </a:txBody>
                  <a:tcPr marL="62200" marR="62200" marT="0" marB="0"/>
                </a:tc>
                <a:extLst>
                  <a:ext uri="{0D108BD9-81ED-4DB2-BD59-A6C34878D82A}">
                    <a16:rowId xmlns:a16="http://schemas.microsoft.com/office/drawing/2014/main" val="10000"/>
                  </a:ext>
                </a:extLst>
              </a:tr>
              <a:tr h="1601825">
                <a:tc>
                  <a:txBody>
                    <a:bodyPr/>
                    <a:lstStyle/>
                    <a:p>
                      <a:pPr marL="0" marR="0" lvl="0" indent="0" algn="l" rtl="0">
                        <a:spcBef>
                          <a:spcPts val="0"/>
                        </a:spcBef>
                        <a:spcAft>
                          <a:spcPts val="0"/>
                        </a:spcAft>
                        <a:buNone/>
                      </a:pPr>
                      <a:r>
                        <a:rPr lang="es" sz="2200" u="none" strike="noStrike" cap="none" dirty="0">
                          <a:latin typeface="Arial Narrow"/>
                          <a:ea typeface="Arial Narrow"/>
                          <a:cs typeface="Arial Narrow"/>
                          <a:sym typeface="Arial Narrow"/>
                        </a:rPr>
                        <a:t>Disminución a largo plazo de las precipitaciones y la escorrentía </a:t>
                      </a:r>
                      <a:endParaRPr sz="2200" dirty="0"/>
                    </a:p>
                    <a:p>
                      <a:pPr marL="0" marR="0" lvl="0" indent="0" algn="l" rtl="0">
                        <a:spcBef>
                          <a:spcPts val="0"/>
                        </a:spcBef>
                        <a:spcAft>
                          <a:spcPts val="0"/>
                        </a:spcAft>
                        <a:buNone/>
                      </a:pPr>
                      <a:r>
                        <a:rPr lang="es" sz="2200" b="0" u="none" strike="noStrike" cap="none" dirty="0">
                          <a:latin typeface="Arial Narrow"/>
                          <a:ea typeface="Arial Narrow"/>
                          <a:cs typeface="Arial Narrow"/>
                          <a:sym typeface="Arial Narrow"/>
                        </a:rPr>
                        <a:t>(sequías de larga duración, etc.)</a:t>
                      </a:r>
                      <a:endParaRPr sz="2200" b="0" i="1" u="none" strike="noStrike" cap="none" dirty="0">
                        <a:latin typeface="Arial Narrow"/>
                        <a:ea typeface="Arial Narrow"/>
                        <a:cs typeface="Arial Narrow"/>
                        <a:sym typeface="Arial Narrow"/>
                      </a:endParaRPr>
                    </a:p>
                  </a:txBody>
                  <a:tcPr marL="62200" marR="62200" marT="32825" marB="32825"/>
                </a:tc>
                <a:tc>
                  <a:txBody>
                    <a:bodyPr/>
                    <a:lstStyle/>
                    <a:p>
                      <a:pPr marL="0" marR="0" lvl="0" indent="0" algn="l" rtl="0">
                        <a:spcBef>
                          <a:spcPts val="0"/>
                        </a:spcBef>
                        <a:spcAft>
                          <a:spcPts val="0"/>
                        </a:spcAft>
                        <a:buNone/>
                      </a:pPr>
                      <a:r>
                        <a:rPr lang="es" sz="2200" b="1" u="none" strike="noStrike" cap="none" dirty="0">
                          <a:latin typeface="Arial Narrow"/>
                          <a:ea typeface="Arial Narrow"/>
                          <a:cs typeface="Arial Narrow"/>
                          <a:sym typeface="Arial Narrow"/>
                        </a:rPr>
                        <a:t>Dificulta el funcionamiento de los sistemas de saneamiento basados en agua </a:t>
                      </a:r>
                      <a:endParaRPr sz="2200" dirty="0"/>
                    </a:p>
                    <a:p>
                      <a:pPr marL="342900" marR="0" lvl="0" indent="-342900" algn="l" rtl="0">
                        <a:spcBef>
                          <a:spcPts val="0"/>
                        </a:spcBef>
                        <a:spcAft>
                          <a:spcPts val="0"/>
                        </a:spcAft>
                        <a:buClr>
                          <a:schemeClr val="dk1"/>
                        </a:buClr>
                        <a:buSzPts val="2400"/>
                        <a:buFont typeface="Arial"/>
                        <a:buChar char="•"/>
                      </a:pPr>
                      <a:r>
                        <a:rPr lang="es" sz="2200" u="none" strike="noStrike" cap="none" dirty="0">
                          <a:latin typeface="Arial Narrow"/>
                          <a:ea typeface="Arial Narrow"/>
                          <a:cs typeface="Arial Narrow"/>
                          <a:sym typeface="Arial Narrow"/>
                        </a:rPr>
                        <a:t>p. ej., retretes de descarga de agua, alcantarillado</a:t>
                      </a:r>
                      <a:endParaRPr sz="2200" u="none" strike="noStrike" cap="none" dirty="0">
                        <a:latin typeface="Arial Narrow"/>
                        <a:ea typeface="Arial Narrow"/>
                        <a:cs typeface="Arial Narrow"/>
                        <a:sym typeface="Arial Narrow"/>
                      </a:endParaRPr>
                    </a:p>
                    <a:p>
                      <a:pPr marL="0" marR="0" lvl="0" indent="0" algn="l" rtl="0">
                        <a:spcBef>
                          <a:spcPts val="0"/>
                        </a:spcBef>
                        <a:spcAft>
                          <a:spcPts val="0"/>
                        </a:spcAft>
                        <a:buNone/>
                      </a:pPr>
                      <a:r>
                        <a:rPr lang="es" sz="2200" u="none" strike="noStrike" cap="none" dirty="0">
                          <a:latin typeface="Arial Narrow"/>
                          <a:ea typeface="Arial Narrow"/>
                          <a:cs typeface="Arial Narrow"/>
                          <a:sym typeface="Arial Narrow"/>
                        </a:rPr>
                        <a:t> </a:t>
                      </a:r>
                      <a:endParaRPr sz="2200" u="none" strike="noStrike" cap="none" dirty="0">
                        <a:latin typeface="Arial Narrow"/>
                        <a:ea typeface="Arial Narrow"/>
                        <a:cs typeface="Arial Narrow"/>
                        <a:sym typeface="Arial Narrow"/>
                      </a:endParaRPr>
                    </a:p>
                  </a:txBody>
                  <a:tcPr marL="62200" marR="62200" marT="0" marB="0"/>
                </a:tc>
                <a:extLst>
                  <a:ext uri="{0D108BD9-81ED-4DB2-BD59-A6C34878D82A}">
                    <a16:rowId xmlns:a16="http://schemas.microsoft.com/office/drawing/2014/main" val="10001"/>
                  </a:ext>
                </a:extLst>
              </a:tr>
              <a:tr h="1216325">
                <a:tc>
                  <a:txBody>
                    <a:bodyPr/>
                    <a:lstStyle/>
                    <a:p>
                      <a:pPr marL="0" marR="0" lvl="0" indent="0" algn="l" rtl="0">
                        <a:spcBef>
                          <a:spcPts val="0"/>
                        </a:spcBef>
                        <a:spcAft>
                          <a:spcPts val="0"/>
                        </a:spcAft>
                        <a:buNone/>
                      </a:pPr>
                      <a:r>
                        <a:rPr lang="es" sz="2200" u="none" strike="noStrike" cap="none">
                          <a:latin typeface="Arial Narrow"/>
                          <a:ea typeface="Arial Narrow"/>
                          <a:cs typeface="Arial Narrow"/>
                          <a:sym typeface="Arial Narrow"/>
                        </a:rPr>
                        <a:t>Temperaturas más altas y olas de calor </a:t>
                      </a:r>
                      <a:endParaRPr sz="2200"/>
                    </a:p>
                    <a:p>
                      <a:pPr marL="0" marR="0" lvl="0" indent="0" algn="l" rtl="0">
                        <a:spcBef>
                          <a:spcPts val="0"/>
                        </a:spcBef>
                        <a:spcAft>
                          <a:spcPts val="0"/>
                        </a:spcAft>
                        <a:buNone/>
                      </a:pPr>
                      <a:r>
                        <a:rPr lang="es" sz="2200" b="0" u="none" strike="noStrike" cap="none">
                          <a:latin typeface="Arial Narrow"/>
                          <a:ea typeface="Arial Narrow"/>
                          <a:cs typeface="Arial Narrow"/>
                          <a:sym typeface="Arial Narrow"/>
                        </a:rPr>
                        <a:t>(suben las temperaturas de las aguas superficiales y del suelo)</a:t>
                      </a:r>
                      <a:endParaRPr sz="2200" b="0" i="1" u="none" strike="noStrike" cap="none">
                        <a:latin typeface="Arial Narrow"/>
                        <a:ea typeface="Arial Narrow"/>
                        <a:cs typeface="Arial Narrow"/>
                        <a:sym typeface="Arial Narrow"/>
                      </a:endParaRPr>
                    </a:p>
                  </a:txBody>
                  <a:tcPr marL="62200" marR="62200" marT="32825" marB="32825"/>
                </a:tc>
                <a:tc>
                  <a:txBody>
                    <a:bodyPr/>
                    <a:lstStyle/>
                    <a:p>
                      <a:pPr marL="0" marR="0" lvl="0" indent="0" algn="l" rtl="0">
                        <a:spcBef>
                          <a:spcPts val="0"/>
                        </a:spcBef>
                        <a:spcAft>
                          <a:spcPts val="0"/>
                        </a:spcAft>
                        <a:buNone/>
                      </a:pPr>
                      <a:r>
                        <a:rPr lang="es" sz="2200" b="1" u="none" strike="noStrike" cap="none" dirty="0">
                          <a:latin typeface="Arial Narrow"/>
                          <a:ea typeface="Arial Narrow"/>
                          <a:cs typeface="Arial Narrow"/>
                          <a:sym typeface="Arial Narrow"/>
                        </a:rPr>
                        <a:t>Mal funcionamiento y avería de los sistemas de saneamiento, o falta de accesibilidad a estos </a:t>
                      </a:r>
                      <a:endParaRPr sz="2200" dirty="0"/>
                    </a:p>
                    <a:p>
                      <a:pPr marL="342900" marR="0" lvl="0" indent="-342900" algn="l" rtl="0">
                        <a:spcBef>
                          <a:spcPts val="0"/>
                        </a:spcBef>
                        <a:spcAft>
                          <a:spcPts val="0"/>
                        </a:spcAft>
                        <a:buClr>
                          <a:schemeClr val="dk1"/>
                        </a:buClr>
                        <a:buSzPts val="2400"/>
                        <a:buFont typeface="Arial"/>
                        <a:buChar char="•"/>
                      </a:pPr>
                      <a:r>
                        <a:rPr lang="es" sz="2200" u="none" strike="noStrike" cap="none" dirty="0">
                          <a:latin typeface="Arial Narrow"/>
                          <a:ea typeface="Arial Narrow"/>
                          <a:cs typeface="Arial Narrow"/>
                          <a:sym typeface="Arial Narrow"/>
                        </a:rPr>
                        <a:t>la intensidad de los malos olores durante las olas de calor disminuyen el uso de las letrinas</a:t>
                      </a:r>
                      <a:endParaRPr sz="2200" u="none" strike="noStrike" cap="none" dirty="0">
                        <a:latin typeface="Arial Narrow"/>
                        <a:ea typeface="Arial Narrow"/>
                        <a:cs typeface="Arial Narrow"/>
                        <a:sym typeface="Arial Narrow"/>
                      </a:endParaRPr>
                    </a:p>
                  </a:txBody>
                  <a:tcPr marL="62200" marR="62200" marT="0" marB="0"/>
                </a:tc>
                <a:extLst>
                  <a:ext uri="{0D108BD9-81ED-4DB2-BD59-A6C34878D82A}">
                    <a16:rowId xmlns:a16="http://schemas.microsoft.com/office/drawing/2014/main" val="10002"/>
                  </a:ext>
                </a:extLst>
              </a:tr>
            </a:tbl>
          </a:graphicData>
        </a:graphic>
      </p:graphicFrame>
      <p:pic>
        <p:nvPicPr>
          <p:cNvPr id="514" name="Google Shape;514;p51" descr="A picture containing building, outdoor, sky, water&#10;&#10;Description automatically generated"/>
          <p:cNvPicPr preferRelativeResize="0"/>
          <p:nvPr/>
        </p:nvPicPr>
        <p:blipFill rotWithShape="1">
          <a:blip r:embed="rId3">
            <a:alphaModFix/>
          </a:blip>
          <a:srcRect/>
          <a:stretch/>
        </p:blipFill>
        <p:spPr>
          <a:xfrm>
            <a:off x="610500" y="1154533"/>
            <a:ext cx="2405063" cy="1603725"/>
          </a:xfrm>
          <a:prstGeom prst="rect">
            <a:avLst/>
          </a:prstGeom>
          <a:noFill/>
          <a:ln>
            <a:noFill/>
          </a:ln>
        </p:spPr>
      </p:pic>
      <p:pic>
        <p:nvPicPr>
          <p:cNvPr id="515" name="Google Shape;515;p51" descr="A picture containing ground, sky, outdoor, rock&#10;&#10;Description automatically generated"/>
          <p:cNvPicPr preferRelativeResize="0"/>
          <p:nvPr/>
        </p:nvPicPr>
        <p:blipFill rotWithShape="1">
          <a:blip r:embed="rId4">
            <a:alphaModFix/>
          </a:blip>
          <a:srcRect/>
          <a:stretch/>
        </p:blipFill>
        <p:spPr>
          <a:xfrm>
            <a:off x="610500" y="2908297"/>
            <a:ext cx="2410118" cy="1603725"/>
          </a:xfrm>
          <a:prstGeom prst="rect">
            <a:avLst/>
          </a:prstGeom>
          <a:noFill/>
          <a:ln>
            <a:noFill/>
          </a:ln>
        </p:spPr>
      </p:pic>
      <p:pic>
        <p:nvPicPr>
          <p:cNvPr id="516" name="Google Shape;516;p51" descr="4,809 Heatwave Photos - Free &amp;amp; Royalty-Free Stock Photos from Dreamstime"/>
          <p:cNvPicPr preferRelativeResize="0"/>
          <p:nvPr/>
        </p:nvPicPr>
        <p:blipFill rotWithShape="1">
          <a:blip r:embed="rId5">
            <a:alphaModFix/>
          </a:blip>
          <a:srcRect/>
          <a:stretch/>
        </p:blipFill>
        <p:spPr>
          <a:xfrm>
            <a:off x="583580" y="4665912"/>
            <a:ext cx="2402585" cy="1603725"/>
          </a:xfrm>
          <a:prstGeom prst="rect">
            <a:avLst/>
          </a:prstGeom>
          <a:noFill/>
          <a:ln>
            <a:noFill/>
          </a:ln>
        </p:spPr>
      </p:pic>
      <p:pic>
        <p:nvPicPr>
          <p:cNvPr id="517" name="Google Shape;517;p51"/>
          <p:cNvPicPr preferRelativeResize="0"/>
          <p:nvPr/>
        </p:nvPicPr>
        <p:blipFill rotWithShape="1">
          <a:blip r:embed="rId6">
            <a:alphaModFix/>
          </a:blip>
          <a:srcRect/>
          <a:stretch/>
        </p:blipFill>
        <p:spPr>
          <a:xfrm>
            <a:off x="11081091" y="240701"/>
            <a:ext cx="733874" cy="7495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52" descr="Pit latrine - Wikipedia"/>
          <p:cNvPicPr preferRelativeResize="0"/>
          <p:nvPr/>
        </p:nvPicPr>
        <p:blipFill rotWithShape="1">
          <a:blip r:embed="rId3">
            <a:alphaModFix/>
          </a:blip>
          <a:srcRect/>
          <a:stretch/>
        </p:blipFill>
        <p:spPr>
          <a:xfrm>
            <a:off x="8909628" y="407790"/>
            <a:ext cx="2802373" cy="6042420"/>
          </a:xfrm>
          <a:prstGeom prst="rect">
            <a:avLst/>
          </a:prstGeom>
          <a:noFill/>
          <a:ln>
            <a:noFill/>
          </a:ln>
        </p:spPr>
      </p:pic>
      <p:sp>
        <p:nvSpPr>
          <p:cNvPr id="526" name="Google Shape;526;p52"/>
          <p:cNvSpPr txBox="1">
            <a:spLocks noGrp="1"/>
          </p:cNvSpPr>
          <p:nvPr>
            <p:ph type="title"/>
          </p:nvPr>
        </p:nvSpPr>
        <p:spPr>
          <a:xfrm>
            <a:off x="652463" y="15271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¿Qué nivel de resiliencia presentan las distintas tecnologías de saneamiento? </a:t>
            </a:r>
            <a:endParaRPr/>
          </a:p>
        </p:txBody>
      </p:sp>
      <p:sp>
        <p:nvSpPr>
          <p:cNvPr id="527" name="Google Shape;527;p5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26</a:t>
            </a:fld>
            <a:endParaRPr>
              <a:solidFill>
                <a:srgbClr val="000000"/>
              </a:solidFill>
            </a:endParaRPr>
          </a:p>
        </p:txBody>
      </p:sp>
      <p:sp>
        <p:nvSpPr>
          <p:cNvPr id="528" name="Google Shape;528;p52"/>
          <p:cNvSpPr txBox="1"/>
          <p:nvPr/>
        </p:nvSpPr>
        <p:spPr>
          <a:xfrm>
            <a:off x="8837035" y="6494943"/>
            <a:ext cx="2710642" cy="37151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14">
                <a:solidFill>
                  <a:schemeClr val="dk1"/>
                </a:solidFill>
                <a:latin typeface="Calibri"/>
                <a:ea typeface="Calibri"/>
                <a:cs typeface="Calibri"/>
                <a:sym typeface="Calibri"/>
              </a:rPr>
              <a:t>Letrina de pozo</a:t>
            </a:r>
            <a:endParaRPr/>
          </a:p>
        </p:txBody>
      </p:sp>
      <p:graphicFrame>
        <p:nvGraphicFramePr>
          <p:cNvPr id="529" name="Google Shape;529;p52"/>
          <p:cNvGraphicFramePr/>
          <p:nvPr/>
        </p:nvGraphicFramePr>
        <p:xfrm>
          <a:off x="1555353" y="2200204"/>
          <a:ext cx="5684150" cy="2813980"/>
        </p:xfrm>
        <a:graphic>
          <a:graphicData uri="http://schemas.openxmlformats.org/drawingml/2006/table">
            <a:tbl>
              <a:tblPr firstRow="1" firstCol="1" bandRow="1">
                <a:noFill/>
                <a:tableStyleId>{68613D2B-C26E-486E-8B0C-FAE56CDC554A}</a:tableStyleId>
              </a:tblPr>
              <a:tblGrid>
                <a:gridCol w="1869950">
                  <a:extLst>
                    <a:ext uri="{9D8B030D-6E8A-4147-A177-3AD203B41FA5}">
                      <a16:colId xmlns:a16="http://schemas.microsoft.com/office/drawing/2014/main" val="20000"/>
                    </a:ext>
                  </a:extLst>
                </a:gridCol>
                <a:gridCol w="3814200">
                  <a:extLst>
                    <a:ext uri="{9D8B030D-6E8A-4147-A177-3AD203B41FA5}">
                      <a16:colId xmlns:a16="http://schemas.microsoft.com/office/drawing/2014/main" val="20001"/>
                    </a:ext>
                  </a:extLst>
                </a:gridCol>
              </a:tblGrid>
              <a:tr h="1060100">
                <a:tc>
                  <a:txBody>
                    <a:bodyPr/>
                    <a:lstStyle/>
                    <a:p>
                      <a:pPr marL="0" marR="0" lvl="0" indent="0" algn="l" rtl="0">
                        <a:spcBef>
                          <a:spcPts val="0"/>
                        </a:spcBef>
                        <a:spcAft>
                          <a:spcPts val="0"/>
                        </a:spcAft>
                        <a:buNone/>
                      </a:pPr>
                      <a:r>
                        <a:rPr lang="es" sz="2400" b="0" u="none" strike="noStrike" cap="none">
                          <a:solidFill>
                            <a:srgbClr val="29811B"/>
                          </a:solidFill>
                          <a:latin typeface="Arial Narrow"/>
                          <a:ea typeface="Arial Narrow"/>
                          <a:cs typeface="Arial Narrow"/>
                          <a:sym typeface="Arial Narrow"/>
                        </a:rPr>
                        <a:t>Mayor resiliencia</a:t>
                      </a:r>
                      <a:endParaRPr sz="2400" b="0" u="none" strike="noStrike" cap="none">
                        <a:solidFill>
                          <a:srgbClr val="29811B"/>
                        </a:solidFill>
                        <a:latin typeface="Arial Narrow"/>
                        <a:ea typeface="Arial Narrow"/>
                        <a:cs typeface="Arial Narrow"/>
                        <a:sym typeface="Arial Narrow"/>
                      </a:endParaRPr>
                    </a:p>
                  </a:txBody>
                  <a:tcPr marL="62200" marR="62200" marT="0" marB="0" anchor="ctr"/>
                </a:tc>
                <a:tc>
                  <a:txBody>
                    <a:bodyPr/>
                    <a:lstStyle/>
                    <a:p>
                      <a:pPr marL="342900" marR="0" lvl="0" indent="-342900" algn="l" rtl="0">
                        <a:spcBef>
                          <a:spcPts val="0"/>
                        </a:spcBef>
                        <a:spcAft>
                          <a:spcPts val="0"/>
                        </a:spcAft>
                        <a:buClr>
                          <a:srgbClr val="29811B"/>
                        </a:buClr>
                        <a:buSzPts val="2400"/>
                        <a:buFont typeface="Noto Sans Symbols"/>
                        <a:buChar char="∙"/>
                      </a:pPr>
                      <a:r>
                        <a:rPr lang="es" sz="2400" b="0" u="none" strike="noStrike" cap="none">
                          <a:solidFill>
                            <a:srgbClr val="29811B"/>
                          </a:solidFill>
                          <a:latin typeface="Arial Narrow"/>
                          <a:ea typeface="Arial Narrow"/>
                          <a:cs typeface="Arial Narrow"/>
                          <a:sym typeface="Arial Narrow"/>
                        </a:rPr>
                        <a:t>Letrinas de pozo</a:t>
                      </a:r>
                      <a:endParaRPr/>
                    </a:p>
                    <a:p>
                      <a:pPr marL="342900" marR="0" lvl="0" indent="-342900" algn="l" rtl="0">
                        <a:spcBef>
                          <a:spcPts val="0"/>
                        </a:spcBef>
                        <a:spcAft>
                          <a:spcPts val="0"/>
                        </a:spcAft>
                        <a:buClr>
                          <a:srgbClr val="29811B"/>
                        </a:buClr>
                        <a:buSzPts val="2400"/>
                        <a:buFont typeface="Noto Sans Symbols"/>
                        <a:buChar char="∙"/>
                      </a:pPr>
                      <a:r>
                        <a:rPr lang="es" sz="2400" b="0" u="none" strike="noStrike" cap="none">
                          <a:solidFill>
                            <a:srgbClr val="29811B"/>
                          </a:solidFill>
                          <a:latin typeface="Arial Narrow"/>
                          <a:ea typeface="Arial Narrow"/>
                          <a:cs typeface="Arial Narrow"/>
                          <a:sym typeface="Arial Narrow"/>
                        </a:rPr>
                        <a:t>Sistemas </a:t>
                      </a:r>
                      <a:r>
                        <a:rPr lang="en" sz="2400" b="0" i="1" u="none" strike="noStrike" cap="none">
                          <a:solidFill>
                            <a:srgbClr val="29811B"/>
                          </a:solidFill>
                          <a:latin typeface="Arial Narrow"/>
                          <a:ea typeface="Arial Narrow"/>
                          <a:cs typeface="Arial Narrow"/>
                          <a:sym typeface="Arial Narrow"/>
                        </a:rPr>
                        <a:t>in situ</a:t>
                      </a:r>
                      <a:r>
                        <a:rPr lang="en" sz="2400" b="0" u="none" strike="noStrike" cap="none">
                          <a:solidFill>
                            <a:srgbClr val="29811B"/>
                          </a:solidFill>
                          <a:latin typeface="Arial Narrow"/>
                          <a:ea typeface="Arial Narrow"/>
                          <a:cs typeface="Arial Narrow"/>
                          <a:sym typeface="Arial Narrow"/>
                        </a:rPr>
                        <a:t> con descarga de agua de bajo caudal</a:t>
                      </a:r>
                      <a:endParaRPr sz="2400" b="0" u="none" strike="noStrike" cap="none">
                        <a:solidFill>
                          <a:srgbClr val="29811B"/>
                        </a:solidFill>
                        <a:latin typeface="Arial Narrow"/>
                        <a:ea typeface="Arial Narrow"/>
                        <a:cs typeface="Arial Narrow"/>
                        <a:sym typeface="Arial Narrow"/>
                      </a:endParaRPr>
                    </a:p>
                  </a:txBody>
                  <a:tcPr marL="62200" marR="62200" marT="0" marB="0" anchor="ctr"/>
                </a:tc>
                <a:extLst>
                  <a:ext uri="{0D108BD9-81ED-4DB2-BD59-A6C34878D82A}">
                    <a16:rowId xmlns:a16="http://schemas.microsoft.com/office/drawing/2014/main" val="10000"/>
                  </a:ext>
                </a:extLst>
              </a:tr>
              <a:tr h="1716700">
                <a:tc>
                  <a:txBody>
                    <a:bodyPr/>
                    <a:lstStyle/>
                    <a:p>
                      <a:pPr marL="0" marR="0" lvl="0" indent="0" algn="l" rtl="0">
                        <a:spcBef>
                          <a:spcPts val="0"/>
                        </a:spcBef>
                        <a:spcAft>
                          <a:spcPts val="0"/>
                        </a:spcAft>
                        <a:buNone/>
                      </a:pPr>
                      <a:r>
                        <a:rPr lang="es" sz="2400" b="0" u="none" strike="noStrike" cap="none">
                          <a:solidFill>
                            <a:srgbClr val="A56039"/>
                          </a:solidFill>
                          <a:latin typeface="Arial Narrow"/>
                          <a:ea typeface="Arial Narrow"/>
                          <a:cs typeface="Arial Narrow"/>
                          <a:sym typeface="Arial Narrow"/>
                        </a:rPr>
                        <a:t>Menor resiliencia</a:t>
                      </a:r>
                      <a:endParaRPr sz="2400" b="0" u="none" strike="noStrike" cap="none">
                        <a:solidFill>
                          <a:srgbClr val="A56039"/>
                        </a:solidFill>
                        <a:latin typeface="Arial Narrow"/>
                        <a:ea typeface="Arial Narrow"/>
                        <a:cs typeface="Arial Narrow"/>
                        <a:sym typeface="Arial Narrow"/>
                      </a:endParaRPr>
                    </a:p>
                  </a:txBody>
                  <a:tcPr marL="62200" marR="62200" marT="0" marB="0" anchor="ctr"/>
                </a:tc>
                <a:tc>
                  <a:txBody>
                    <a:bodyPr/>
                    <a:lstStyle/>
                    <a:p>
                      <a:pPr marL="342900" marR="0" lvl="0" indent="-342900" algn="l" rtl="0">
                        <a:spcBef>
                          <a:spcPts val="0"/>
                        </a:spcBef>
                        <a:spcAft>
                          <a:spcPts val="0"/>
                        </a:spcAft>
                        <a:buClr>
                          <a:srgbClr val="A56039"/>
                        </a:buClr>
                        <a:buSzPts val="2400"/>
                        <a:buFont typeface="Noto Sans Symbols"/>
                        <a:buChar char="∙"/>
                      </a:pPr>
                      <a:r>
                        <a:rPr lang="es" sz="2400" b="0" u="none" strike="noStrike" cap="none">
                          <a:solidFill>
                            <a:srgbClr val="A56039"/>
                          </a:solidFill>
                          <a:latin typeface="Arial Narrow"/>
                          <a:ea typeface="Arial Narrow"/>
                          <a:cs typeface="Arial Narrow"/>
                          <a:sym typeface="Arial Narrow"/>
                        </a:rPr>
                        <a:t>Sistemas </a:t>
                      </a:r>
                      <a:r>
                        <a:rPr lang="en" sz="2400" b="0" i="1" u="none" strike="noStrike" cap="none">
                          <a:solidFill>
                            <a:srgbClr val="A56039"/>
                          </a:solidFill>
                          <a:latin typeface="Arial Narrow"/>
                          <a:ea typeface="Arial Narrow"/>
                          <a:cs typeface="Arial Narrow"/>
                          <a:sym typeface="Arial Narrow"/>
                        </a:rPr>
                        <a:t>in situ</a:t>
                      </a:r>
                      <a:r>
                        <a:rPr lang="en" sz="2400" b="0" u="none" strike="noStrike" cap="none">
                          <a:solidFill>
                            <a:srgbClr val="A56039"/>
                          </a:solidFill>
                          <a:latin typeface="Arial Narrow"/>
                          <a:ea typeface="Arial Narrow"/>
                          <a:cs typeface="Arial Narrow"/>
                          <a:sym typeface="Arial Narrow"/>
                        </a:rPr>
                        <a:t> de gran volumen </a:t>
                      </a:r>
                      <a:endParaRPr/>
                    </a:p>
                    <a:p>
                      <a:pPr marL="342900" marR="0" lvl="0" indent="-342900" algn="l" rtl="0">
                        <a:spcBef>
                          <a:spcPts val="0"/>
                        </a:spcBef>
                        <a:spcAft>
                          <a:spcPts val="0"/>
                        </a:spcAft>
                        <a:buClr>
                          <a:srgbClr val="A56039"/>
                        </a:buClr>
                        <a:buSzPts val="2400"/>
                        <a:buFont typeface="Noto Sans Symbols"/>
                        <a:buChar char="∙"/>
                      </a:pPr>
                      <a:r>
                        <a:rPr lang="es" sz="2400" b="0" u="none" strike="noStrike" cap="none">
                          <a:solidFill>
                            <a:srgbClr val="A56039"/>
                          </a:solidFill>
                          <a:latin typeface="Arial Narrow"/>
                          <a:ea typeface="Arial Narrow"/>
                          <a:cs typeface="Arial Narrow"/>
                          <a:sym typeface="Arial Narrow"/>
                        </a:rPr>
                        <a:t>Alcantarillado convencional</a:t>
                      </a:r>
                      <a:endParaRPr/>
                    </a:p>
                    <a:p>
                      <a:pPr marL="342900" marR="0" lvl="0" indent="-342900" algn="l" rtl="0">
                        <a:spcBef>
                          <a:spcPts val="0"/>
                        </a:spcBef>
                        <a:spcAft>
                          <a:spcPts val="0"/>
                        </a:spcAft>
                        <a:buClr>
                          <a:srgbClr val="A56039"/>
                        </a:buClr>
                        <a:buSzPts val="2400"/>
                        <a:buFont typeface="Noto Sans Symbols"/>
                        <a:buChar char="∙"/>
                      </a:pPr>
                      <a:r>
                        <a:rPr lang="es" sz="2400" b="0" u="none" strike="noStrike" cap="none">
                          <a:solidFill>
                            <a:srgbClr val="A56039"/>
                          </a:solidFill>
                          <a:latin typeface="Arial Narrow"/>
                          <a:ea typeface="Arial Narrow"/>
                          <a:cs typeface="Arial Narrow"/>
                          <a:sym typeface="Arial Narrow"/>
                        </a:rPr>
                        <a:t>Alcantarillado modificado</a:t>
                      </a:r>
                      <a:endParaRPr sz="2400" b="0" u="none" strike="noStrike" cap="none">
                        <a:solidFill>
                          <a:srgbClr val="A56039"/>
                        </a:solidFill>
                        <a:latin typeface="Arial Narrow"/>
                        <a:ea typeface="Arial Narrow"/>
                        <a:cs typeface="Arial Narrow"/>
                        <a:sym typeface="Arial Narrow"/>
                      </a:endParaRPr>
                    </a:p>
                  </a:txBody>
                  <a:tcPr marL="62200" marR="62200" marT="0" marB="0" anchor="ctr"/>
                </a:tc>
                <a:extLst>
                  <a:ext uri="{0D108BD9-81ED-4DB2-BD59-A6C34878D82A}">
                    <a16:rowId xmlns:a16="http://schemas.microsoft.com/office/drawing/2014/main" val="10001"/>
                  </a:ext>
                </a:extLst>
              </a:tr>
            </a:tbl>
          </a:graphicData>
        </a:graphic>
      </p:graphicFrame>
      <p:cxnSp>
        <p:nvCxnSpPr>
          <p:cNvPr id="530" name="Google Shape;530;p52"/>
          <p:cNvCxnSpPr/>
          <p:nvPr/>
        </p:nvCxnSpPr>
        <p:spPr>
          <a:xfrm rot="10800000">
            <a:off x="1317807" y="2056413"/>
            <a:ext cx="0" cy="1440749"/>
          </a:xfrm>
          <a:prstGeom prst="straightConnector1">
            <a:avLst/>
          </a:prstGeom>
          <a:noFill/>
          <a:ln w="76200" cap="flat" cmpd="sng">
            <a:solidFill>
              <a:srgbClr val="29811B"/>
            </a:solidFill>
            <a:prstDash val="solid"/>
            <a:miter lim="800000"/>
            <a:headEnd type="none" w="sm" len="sm"/>
            <a:tailEnd type="triangle" w="med" len="med"/>
          </a:ln>
        </p:spPr>
      </p:cxnSp>
      <p:cxnSp>
        <p:nvCxnSpPr>
          <p:cNvPr id="531" name="Google Shape;531;p52"/>
          <p:cNvCxnSpPr/>
          <p:nvPr/>
        </p:nvCxnSpPr>
        <p:spPr>
          <a:xfrm>
            <a:off x="1317807" y="3748984"/>
            <a:ext cx="0" cy="1428859"/>
          </a:xfrm>
          <a:prstGeom prst="straightConnector1">
            <a:avLst/>
          </a:prstGeom>
          <a:noFill/>
          <a:ln w="76200" cap="flat" cmpd="sng">
            <a:solidFill>
              <a:srgbClr val="A56039"/>
            </a:solidFill>
            <a:prstDash val="solid"/>
            <a:miter lim="800000"/>
            <a:headEnd type="none" w="sm" len="sm"/>
            <a:tailEnd type="triangle" w="med" len="med"/>
          </a:ln>
        </p:spPr>
      </p:cxnSp>
      <p:cxnSp>
        <p:nvCxnSpPr>
          <p:cNvPr id="532" name="Google Shape;532;p52"/>
          <p:cNvCxnSpPr/>
          <p:nvPr/>
        </p:nvCxnSpPr>
        <p:spPr>
          <a:xfrm rot="10800000">
            <a:off x="7477039" y="2069667"/>
            <a:ext cx="0" cy="1440749"/>
          </a:xfrm>
          <a:prstGeom prst="straightConnector1">
            <a:avLst/>
          </a:prstGeom>
          <a:noFill/>
          <a:ln w="76200" cap="flat" cmpd="sng">
            <a:solidFill>
              <a:srgbClr val="29811B"/>
            </a:solidFill>
            <a:prstDash val="solid"/>
            <a:miter lim="800000"/>
            <a:headEnd type="none" w="sm" len="sm"/>
            <a:tailEnd type="triangle" w="med" len="med"/>
          </a:ln>
        </p:spPr>
      </p:cxnSp>
      <p:cxnSp>
        <p:nvCxnSpPr>
          <p:cNvPr id="533" name="Google Shape;533;p52"/>
          <p:cNvCxnSpPr/>
          <p:nvPr/>
        </p:nvCxnSpPr>
        <p:spPr>
          <a:xfrm>
            <a:off x="7477039" y="3762238"/>
            <a:ext cx="0" cy="1428859"/>
          </a:xfrm>
          <a:prstGeom prst="straightConnector1">
            <a:avLst/>
          </a:prstGeom>
          <a:noFill/>
          <a:ln w="76200" cap="flat" cmpd="sng">
            <a:solidFill>
              <a:srgbClr val="A56039"/>
            </a:solidFill>
            <a:prstDash val="solid"/>
            <a:miter lim="800000"/>
            <a:headEnd type="none" w="sm" len="sm"/>
            <a:tailEnd type="triangle" w="med" len="med"/>
          </a:ln>
        </p:spPr>
      </p:cxnSp>
      <p:pic>
        <p:nvPicPr>
          <p:cNvPr id="534" name="Google Shape;534;p52"/>
          <p:cNvPicPr preferRelativeResize="0"/>
          <p:nvPr/>
        </p:nvPicPr>
        <p:blipFill rotWithShape="1">
          <a:blip r:embed="rId4">
            <a:alphaModFix/>
          </a:blip>
          <a:srcRect/>
          <a:stretch/>
        </p:blipFill>
        <p:spPr>
          <a:xfrm>
            <a:off x="10986863" y="135108"/>
            <a:ext cx="733874" cy="74959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40" name="Google Shape;540;p53"/>
          <p:cNvPicPr preferRelativeResize="0"/>
          <p:nvPr/>
        </p:nvPicPr>
        <p:blipFill rotWithShape="1">
          <a:blip r:embed="rId3">
            <a:alphaModFix/>
          </a:blip>
          <a:srcRect/>
          <a:stretch/>
        </p:blipFill>
        <p:spPr>
          <a:xfrm>
            <a:off x="8999035" y="1079500"/>
            <a:ext cx="3279891" cy="3527329"/>
          </a:xfrm>
          <a:prstGeom prst="rect">
            <a:avLst/>
          </a:prstGeom>
          <a:noFill/>
          <a:ln>
            <a:noFill/>
          </a:ln>
        </p:spPr>
      </p:pic>
      <p:sp>
        <p:nvSpPr>
          <p:cNvPr id="541" name="Google Shape;541;p53"/>
          <p:cNvSpPr txBox="1">
            <a:spLocks noGrp="1"/>
          </p:cNvSpPr>
          <p:nvPr>
            <p:ph type="title"/>
          </p:nvPr>
        </p:nvSpPr>
        <p:spPr>
          <a:xfrm>
            <a:off x="471263" y="135108"/>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Mejorar la resiliencia climática de las tecnologías de saneamiento </a:t>
            </a:r>
            <a:endParaRPr dirty="0"/>
          </a:p>
        </p:txBody>
      </p:sp>
      <p:sp>
        <p:nvSpPr>
          <p:cNvPr id="542" name="Google Shape;542;p5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27</a:t>
            </a:fld>
            <a:endParaRPr>
              <a:solidFill>
                <a:srgbClr val="000000"/>
              </a:solidFill>
            </a:endParaRPr>
          </a:p>
        </p:txBody>
      </p:sp>
      <p:sp>
        <p:nvSpPr>
          <p:cNvPr id="543" name="Google Shape;543;p53"/>
          <p:cNvSpPr txBox="1">
            <a:spLocks noGrp="1"/>
          </p:cNvSpPr>
          <p:nvPr>
            <p:ph type="body" idx="1"/>
          </p:nvPr>
        </p:nvSpPr>
        <p:spPr>
          <a:xfrm>
            <a:off x="171784" y="1566863"/>
            <a:ext cx="8742556" cy="4973466"/>
          </a:xfrm>
          <a:prstGeom prst="rect">
            <a:avLst/>
          </a:prstGeom>
          <a:noFill/>
          <a:ln>
            <a:noFill/>
          </a:ln>
        </p:spPr>
        <p:txBody>
          <a:bodyPr spcFirstLastPara="1" wrap="square" lIns="91425" tIns="45700" rIns="91425" bIns="45700" rtlCol="0" anchor="t" anchorCtr="0">
            <a:normAutofit/>
          </a:bodyPr>
          <a:lstStyle/>
          <a:p>
            <a:pPr marL="342900" lvl="0" indent="-342900" algn="l" rtl="0">
              <a:lnSpc>
                <a:spcPct val="90000"/>
              </a:lnSpc>
              <a:spcBef>
                <a:spcPts val="0"/>
              </a:spcBef>
              <a:spcAft>
                <a:spcPts val="0"/>
              </a:spcAft>
              <a:buClr>
                <a:srgbClr val="D4B01A"/>
              </a:buClr>
              <a:buSzPts val="2400"/>
              <a:buFont typeface="Arial"/>
              <a:buChar char="•"/>
            </a:pPr>
            <a:r>
              <a:rPr lang="es" sz="2200" b="1" dirty="0">
                <a:solidFill>
                  <a:srgbClr val="D4B01A"/>
                </a:solidFill>
              </a:rPr>
              <a:t>Sitúe los retretes</a:t>
            </a:r>
            <a:r>
              <a:rPr lang="es" sz="2200" dirty="0"/>
              <a:t> en una zona del establecimiento que sea menos propensa a las inundaciones, la erosión, etc. (por ejemplo, lejos de zonas de hundimiento o con desniveles pronunciados).</a:t>
            </a:r>
            <a:endParaRPr sz="2200" dirty="0"/>
          </a:p>
          <a:p>
            <a:pPr marL="342900" lvl="0" indent="-342900" algn="l" rtl="0">
              <a:lnSpc>
                <a:spcPct val="90000"/>
              </a:lnSpc>
              <a:spcBef>
                <a:spcPts val="1000"/>
              </a:spcBef>
              <a:spcAft>
                <a:spcPts val="0"/>
              </a:spcAft>
              <a:buClr>
                <a:schemeClr val="dk1"/>
              </a:buClr>
              <a:buSzPts val="2400"/>
              <a:buFont typeface="Arial"/>
              <a:buChar char="•"/>
            </a:pPr>
            <a:r>
              <a:rPr lang="es" sz="2200" dirty="0"/>
              <a:t>Los retretes con pozo a cielo abierto o pozo de absorción deben situarse pendiente arriba, </a:t>
            </a:r>
            <a:r>
              <a:rPr lang="es" sz="2200" b="1" dirty="0">
                <a:solidFill>
                  <a:srgbClr val="D4B01A"/>
                </a:solidFill>
              </a:rPr>
              <a:t>al menos a 15 m</a:t>
            </a:r>
            <a:r>
              <a:rPr lang="es" sz="2200" dirty="0"/>
              <a:t> de las fuentes de agua y a un mínimo de 1,5 m por encima del nivel freático.</a:t>
            </a:r>
            <a:endParaRPr sz="2200" dirty="0"/>
          </a:p>
          <a:p>
            <a:pPr marL="342900" lvl="0" indent="-342900" algn="l" rtl="0">
              <a:lnSpc>
                <a:spcPct val="90000"/>
              </a:lnSpc>
              <a:spcBef>
                <a:spcPts val="1000"/>
              </a:spcBef>
              <a:spcAft>
                <a:spcPts val="0"/>
              </a:spcAft>
              <a:buClr>
                <a:schemeClr val="dk1"/>
              </a:buClr>
              <a:buSzPts val="2400"/>
              <a:buFont typeface="Arial"/>
              <a:buChar char="•"/>
            </a:pPr>
            <a:r>
              <a:rPr lang="es" sz="2200" dirty="0"/>
              <a:t>Retretes elevados o temporalmente cubiertos que puedan vaciarse con regularidad. </a:t>
            </a:r>
            <a:endParaRPr sz="2200" dirty="0"/>
          </a:p>
          <a:p>
            <a:pPr marL="342900" lvl="0" indent="-342900" algn="l" rtl="0">
              <a:lnSpc>
                <a:spcPct val="90000"/>
              </a:lnSpc>
              <a:spcBef>
                <a:spcPts val="1000"/>
              </a:spcBef>
              <a:spcAft>
                <a:spcPts val="0"/>
              </a:spcAft>
              <a:buClr>
                <a:schemeClr val="dk1"/>
              </a:buClr>
              <a:buSzPts val="2400"/>
              <a:buFont typeface="Arial"/>
              <a:buChar char="•"/>
            </a:pPr>
            <a:r>
              <a:rPr lang="es" sz="2200" dirty="0"/>
              <a:t>En las zonas inundables o con escasez de agua, opte por modelos de retretes </a:t>
            </a:r>
            <a:r>
              <a:rPr lang="es" sz="2200" b="1" dirty="0">
                <a:solidFill>
                  <a:srgbClr val="D4B01A"/>
                </a:solidFill>
              </a:rPr>
              <a:t>sin agua</a:t>
            </a:r>
            <a:r>
              <a:rPr lang="es" sz="2200" dirty="0"/>
              <a:t> o que </a:t>
            </a:r>
            <a:r>
              <a:rPr lang="es" sz="2200" b="1" dirty="0">
                <a:solidFill>
                  <a:srgbClr val="D4B01A"/>
                </a:solidFill>
              </a:rPr>
              <a:t>empleen poca agua </a:t>
            </a:r>
            <a:r>
              <a:rPr lang="es" sz="2200" dirty="0"/>
              <a:t>(p. ej., retretes secos con conversión de orina). </a:t>
            </a:r>
            <a:endParaRPr sz="2200" dirty="0"/>
          </a:p>
          <a:p>
            <a:pPr marL="342900" lvl="0" indent="-342900" algn="l" rtl="0">
              <a:lnSpc>
                <a:spcPct val="90000"/>
              </a:lnSpc>
              <a:spcBef>
                <a:spcPts val="1000"/>
              </a:spcBef>
              <a:spcAft>
                <a:spcPts val="0"/>
              </a:spcAft>
              <a:buClr>
                <a:srgbClr val="D4B01A"/>
              </a:buClr>
              <a:buSzPts val="2400"/>
              <a:buFont typeface="Arial"/>
              <a:buChar char="•"/>
            </a:pPr>
            <a:r>
              <a:rPr lang="es" sz="2200" b="1" dirty="0">
                <a:solidFill>
                  <a:srgbClr val="D4B01A"/>
                </a:solidFill>
              </a:rPr>
              <a:t>Limpie </a:t>
            </a:r>
            <a:r>
              <a:rPr lang="es" sz="2200" dirty="0"/>
              <a:t>los retretes </a:t>
            </a:r>
            <a:r>
              <a:rPr lang="es" sz="2200" b="1" dirty="0">
                <a:solidFill>
                  <a:srgbClr val="D4B01A"/>
                </a:solidFill>
              </a:rPr>
              <a:t>con mayor frecuencia </a:t>
            </a:r>
            <a:r>
              <a:rPr lang="es" sz="2200" dirty="0"/>
              <a:t>cuando haya más demanda o riesgos (p. ej., durante un brote de cólera)</a:t>
            </a:r>
            <a:endParaRPr sz="2200" dirty="0"/>
          </a:p>
        </p:txBody>
      </p:sp>
      <p:pic>
        <p:nvPicPr>
          <p:cNvPr id="544" name="Google Shape;544;p53"/>
          <p:cNvPicPr preferRelativeResize="0"/>
          <p:nvPr/>
        </p:nvPicPr>
        <p:blipFill rotWithShape="1">
          <a:blip r:embed="rId4">
            <a:alphaModFix/>
          </a:blip>
          <a:srcRect/>
          <a:stretch/>
        </p:blipFill>
        <p:spPr>
          <a:xfrm>
            <a:off x="10986863" y="135108"/>
            <a:ext cx="733874" cy="74959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54"/>
          <p:cNvPicPr preferRelativeResize="0"/>
          <p:nvPr/>
        </p:nvPicPr>
        <p:blipFill rotWithShape="1">
          <a:blip r:embed="rId3">
            <a:alphaModFix/>
          </a:blip>
          <a:srcRect/>
          <a:stretch/>
        </p:blipFill>
        <p:spPr>
          <a:xfrm>
            <a:off x="8784985" y="3069066"/>
            <a:ext cx="3279891" cy="3527329"/>
          </a:xfrm>
          <a:prstGeom prst="rect">
            <a:avLst/>
          </a:prstGeom>
          <a:noFill/>
          <a:ln>
            <a:noFill/>
          </a:ln>
        </p:spPr>
      </p:pic>
      <p:sp>
        <p:nvSpPr>
          <p:cNvPr id="551" name="Google Shape;551;p54"/>
          <p:cNvSpPr txBox="1">
            <a:spLocks noGrp="1"/>
          </p:cNvSpPr>
          <p:nvPr>
            <p:ph type="title"/>
          </p:nvPr>
        </p:nvSpPr>
        <p:spPr>
          <a:xfrm>
            <a:off x="354664" y="25399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Mejorar la resiliencia climática de las tecnologías de saneamiento </a:t>
            </a:r>
            <a:endParaRPr/>
          </a:p>
        </p:txBody>
      </p:sp>
      <p:sp>
        <p:nvSpPr>
          <p:cNvPr id="552" name="Google Shape;552;p5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28</a:t>
            </a:fld>
            <a:endParaRPr>
              <a:solidFill>
                <a:srgbClr val="000000"/>
              </a:solidFill>
            </a:endParaRPr>
          </a:p>
        </p:txBody>
      </p:sp>
      <p:sp>
        <p:nvSpPr>
          <p:cNvPr id="553" name="Google Shape;553;p54"/>
          <p:cNvSpPr txBox="1">
            <a:spLocks noGrp="1"/>
          </p:cNvSpPr>
          <p:nvPr>
            <p:ph type="body" idx="1"/>
          </p:nvPr>
        </p:nvSpPr>
        <p:spPr>
          <a:xfrm>
            <a:off x="354664" y="1566863"/>
            <a:ext cx="8742556" cy="4973466"/>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dk1"/>
              </a:buClr>
              <a:buSzPts val="2400"/>
              <a:buFont typeface="Arial"/>
              <a:buNone/>
            </a:pPr>
            <a:r>
              <a:rPr lang="es" sz="2400"/>
              <a:t>Para los retretes que ya estén instalados:</a:t>
            </a:r>
            <a:endParaRPr/>
          </a:p>
          <a:p>
            <a:pPr marL="342900" lvl="0" indent="-342900" algn="l" rtl="0">
              <a:lnSpc>
                <a:spcPct val="90000"/>
              </a:lnSpc>
              <a:spcBef>
                <a:spcPts val="1000"/>
              </a:spcBef>
              <a:spcAft>
                <a:spcPts val="0"/>
              </a:spcAft>
              <a:buClr>
                <a:schemeClr val="dk1"/>
              </a:buClr>
              <a:buSzPts val="2400"/>
              <a:buFont typeface="Arial"/>
              <a:buChar char="•"/>
            </a:pPr>
            <a:r>
              <a:rPr lang="es" sz="2400"/>
              <a:t>Vacíe de los tanques sépticos y los pozos antes de la época del año propensa a las inundaciones.</a:t>
            </a:r>
            <a:endParaRPr/>
          </a:p>
          <a:p>
            <a:pPr marL="342900" lvl="0" indent="-342900" algn="l" rtl="0">
              <a:lnSpc>
                <a:spcPct val="90000"/>
              </a:lnSpc>
              <a:spcBef>
                <a:spcPts val="1000"/>
              </a:spcBef>
              <a:spcAft>
                <a:spcPts val="0"/>
              </a:spcAft>
              <a:buClr>
                <a:schemeClr val="dk1"/>
              </a:buClr>
              <a:buSzPts val="2400"/>
              <a:buFont typeface="Arial"/>
              <a:buChar char="•"/>
            </a:pPr>
            <a:r>
              <a:rPr lang="es" sz="2400"/>
              <a:t>Restrinja el acceso a las zonas, si existe riesgo de que los excrementos se hayan desbordado con el agua.</a:t>
            </a:r>
            <a:endParaRPr/>
          </a:p>
          <a:p>
            <a:pPr marL="342900" lvl="0" indent="-342900" algn="l" rtl="0">
              <a:lnSpc>
                <a:spcPct val="90000"/>
              </a:lnSpc>
              <a:spcBef>
                <a:spcPts val="1000"/>
              </a:spcBef>
              <a:spcAft>
                <a:spcPts val="0"/>
              </a:spcAft>
              <a:buClr>
                <a:schemeClr val="dk1"/>
              </a:buClr>
              <a:buSzPts val="2400"/>
              <a:buFont typeface="Arial"/>
              <a:buChar char="•"/>
            </a:pPr>
            <a:r>
              <a:rPr lang="es" sz="2400"/>
              <a:t>En épocas de escasez de agua, asegúrese de que la comunidad local no cultive alimentos en suelos húmedos cercanos a los pozos de absorción.</a:t>
            </a:r>
            <a:endParaRPr/>
          </a:p>
        </p:txBody>
      </p:sp>
      <p:pic>
        <p:nvPicPr>
          <p:cNvPr id="554" name="Google Shape;554;p54"/>
          <p:cNvPicPr preferRelativeResize="0"/>
          <p:nvPr/>
        </p:nvPicPr>
        <p:blipFill rotWithShape="1">
          <a:blip r:embed="rId4">
            <a:alphaModFix/>
          </a:blip>
          <a:srcRect/>
          <a:stretch/>
        </p:blipFill>
        <p:spPr>
          <a:xfrm>
            <a:off x="10986863" y="135108"/>
            <a:ext cx="733874" cy="74959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5"/>
          <p:cNvSpPr txBox="1">
            <a:spLocks noGrp="1"/>
          </p:cNvSpPr>
          <p:nvPr>
            <p:ph type="title"/>
          </p:nvPr>
        </p:nvSpPr>
        <p:spPr>
          <a:xfrm>
            <a:off x="838200" y="1230505"/>
            <a:ext cx="4102100" cy="2093535"/>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es"/>
              <a:t>Seleccionar un sistema de saneamiento</a:t>
            </a:r>
            <a:endParaRPr/>
          </a:p>
        </p:txBody>
      </p:sp>
      <p:sp>
        <p:nvSpPr>
          <p:cNvPr id="563" name="Google Shape;563;p55"/>
          <p:cNvSpPr txBox="1">
            <a:spLocks noGrp="1"/>
          </p:cNvSpPr>
          <p:nvPr>
            <p:ph type="body" idx="2"/>
          </p:nvPr>
        </p:nvSpPr>
        <p:spPr>
          <a:xfrm>
            <a:off x="6012871" y="336684"/>
            <a:ext cx="5929313" cy="2868549"/>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9164D"/>
              </a:buClr>
              <a:buSzPts val="2000"/>
              <a:buFont typeface="Arial"/>
              <a:buNone/>
            </a:pPr>
            <a:r>
              <a:rPr lang="es" sz="1800" b="1" dirty="0">
                <a:solidFill>
                  <a:srgbClr val="09164D"/>
                </a:solidFill>
              </a:rPr>
              <a:t>Diez mujeres</a:t>
            </a:r>
            <a:r>
              <a:rPr lang="es" sz="1800" dirty="0">
                <a:solidFill>
                  <a:srgbClr val="09164D"/>
                </a:solidFill>
              </a:rPr>
              <a:t> dan a luz en el establecimiento cada semana. </a:t>
            </a:r>
            <a:endParaRPr sz="1800" b="1" dirty="0">
              <a:solidFill>
                <a:srgbClr val="09164D"/>
              </a:solidFill>
            </a:endParaRPr>
          </a:p>
          <a:p>
            <a:pPr marL="0" lvl="0" indent="0" algn="l" rtl="0">
              <a:lnSpc>
                <a:spcPct val="90000"/>
              </a:lnSpc>
              <a:spcBef>
                <a:spcPts val="1000"/>
              </a:spcBef>
              <a:spcAft>
                <a:spcPts val="0"/>
              </a:spcAft>
              <a:buClr>
                <a:srgbClr val="09164D"/>
              </a:buClr>
              <a:buSzPts val="2000"/>
              <a:buFont typeface="Arial"/>
              <a:buNone/>
            </a:pPr>
            <a:r>
              <a:rPr lang="es" sz="1800" dirty="0">
                <a:solidFill>
                  <a:srgbClr val="09164D"/>
                </a:solidFill>
              </a:rPr>
              <a:t>De media, </a:t>
            </a:r>
            <a:r>
              <a:rPr lang="es" sz="1800" b="1" dirty="0">
                <a:solidFill>
                  <a:srgbClr val="09164D"/>
                </a:solidFill>
              </a:rPr>
              <a:t>dos de estas mujeres</a:t>
            </a:r>
            <a:r>
              <a:rPr lang="es" sz="1800" dirty="0">
                <a:solidFill>
                  <a:srgbClr val="09164D"/>
                </a:solidFill>
              </a:rPr>
              <a:t> pernoctan en el establecimiento; el resto regresan a casa a las pocas horas. </a:t>
            </a:r>
            <a:endParaRPr sz="1800" dirty="0"/>
          </a:p>
          <a:p>
            <a:pPr marL="0" lvl="0" indent="0" algn="l" rtl="0">
              <a:lnSpc>
                <a:spcPct val="90000"/>
              </a:lnSpc>
              <a:spcBef>
                <a:spcPts val="1000"/>
              </a:spcBef>
              <a:spcAft>
                <a:spcPts val="0"/>
              </a:spcAft>
              <a:buClr>
                <a:srgbClr val="09164D"/>
              </a:buClr>
              <a:buSzPts val="2000"/>
              <a:buFont typeface="Arial"/>
              <a:buNone/>
            </a:pPr>
            <a:r>
              <a:rPr lang="es" sz="1800" dirty="0">
                <a:solidFill>
                  <a:srgbClr val="09164D"/>
                </a:solidFill>
              </a:rPr>
              <a:t>Se atiende a </a:t>
            </a:r>
            <a:r>
              <a:rPr lang="es" sz="1800" b="1" dirty="0">
                <a:solidFill>
                  <a:srgbClr val="09164D"/>
                </a:solidFill>
              </a:rPr>
              <a:t>40 pacientes a la semana</a:t>
            </a:r>
            <a:r>
              <a:rPr lang="es" sz="1800" dirty="0">
                <a:solidFill>
                  <a:srgbClr val="09164D"/>
                </a:solidFill>
              </a:rPr>
              <a:t> (de media). </a:t>
            </a:r>
            <a:endParaRPr sz="1800" dirty="0"/>
          </a:p>
          <a:p>
            <a:pPr marL="0" lvl="0" indent="0" algn="l" rtl="0">
              <a:lnSpc>
                <a:spcPct val="90000"/>
              </a:lnSpc>
              <a:spcBef>
                <a:spcPts val="1000"/>
              </a:spcBef>
              <a:spcAft>
                <a:spcPts val="0"/>
              </a:spcAft>
              <a:buClr>
                <a:srgbClr val="09164D"/>
              </a:buClr>
              <a:buSzPts val="2000"/>
              <a:buFont typeface="Arial"/>
              <a:buNone/>
            </a:pPr>
            <a:r>
              <a:rPr lang="es" sz="1800" dirty="0">
                <a:solidFill>
                  <a:srgbClr val="09164D"/>
                </a:solidFill>
              </a:rPr>
              <a:t>Una vez a la semana funciona como clínica de vacunación: acuden </a:t>
            </a:r>
            <a:r>
              <a:rPr lang="es" sz="1800" b="1" dirty="0">
                <a:solidFill>
                  <a:srgbClr val="09164D"/>
                </a:solidFill>
              </a:rPr>
              <a:t>50 niños</a:t>
            </a:r>
            <a:r>
              <a:rPr lang="es" sz="1800" dirty="0">
                <a:solidFill>
                  <a:srgbClr val="09164D"/>
                </a:solidFill>
              </a:rPr>
              <a:t>. </a:t>
            </a:r>
            <a:endParaRPr sz="1800" dirty="0"/>
          </a:p>
          <a:p>
            <a:pPr marL="0" lvl="0" indent="0" algn="l" rtl="0">
              <a:lnSpc>
                <a:spcPct val="90000"/>
              </a:lnSpc>
              <a:spcBef>
                <a:spcPts val="1000"/>
              </a:spcBef>
              <a:spcAft>
                <a:spcPts val="0"/>
              </a:spcAft>
              <a:buClr>
                <a:srgbClr val="D4B01A"/>
              </a:buClr>
              <a:buSzPts val="2000"/>
              <a:buFont typeface="Arial"/>
              <a:buNone/>
            </a:pPr>
            <a:r>
              <a:rPr lang="es" sz="1800" b="1" dirty="0">
                <a:solidFill>
                  <a:srgbClr val="D4B01A"/>
                </a:solidFill>
              </a:rPr>
              <a:t>Es un establecimiento rural y no está conectado a un sistema de alcantarillado.</a:t>
            </a:r>
            <a:endParaRPr sz="1800" dirty="0"/>
          </a:p>
          <a:p>
            <a:pPr marL="0" lvl="0" indent="0" algn="l" rtl="0">
              <a:lnSpc>
                <a:spcPct val="90000"/>
              </a:lnSpc>
              <a:spcBef>
                <a:spcPts val="1000"/>
              </a:spcBef>
              <a:spcAft>
                <a:spcPts val="0"/>
              </a:spcAft>
              <a:buClr>
                <a:schemeClr val="dk1"/>
              </a:buClr>
              <a:buSzPts val="2000"/>
              <a:buFont typeface="Arial"/>
              <a:buNone/>
            </a:pPr>
            <a:endParaRPr sz="1800" dirty="0">
              <a:solidFill>
                <a:srgbClr val="09164D"/>
              </a:solidFill>
            </a:endParaRPr>
          </a:p>
          <a:p>
            <a:pPr marL="0" lvl="0" indent="0" algn="l" rtl="0">
              <a:lnSpc>
                <a:spcPct val="90000"/>
              </a:lnSpc>
              <a:spcBef>
                <a:spcPts val="1000"/>
              </a:spcBef>
              <a:spcAft>
                <a:spcPts val="0"/>
              </a:spcAft>
              <a:buClr>
                <a:schemeClr val="dk1"/>
              </a:buClr>
              <a:buSzPts val="2000"/>
              <a:buFont typeface="Arial"/>
              <a:buNone/>
            </a:pPr>
            <a:endParaRPr dirty="0"/>
          </a:p>
        </p:txBody>
      </p:sp>
      <p:sp>
        <p:nvSpPr>
          <p:cNvPr id="564" name="Google Shape;564;p55"/>
          <p:cNvSpPr txBox="1">
            <a:spLocks noGrp="1"/>
          </p:cNvSpPr>
          <p:nvPr>
            <p:ph type="body" idx="3"/>
          </p:nvPr>
        </p:nvSpPr>
        <p:spPr>
          <a:xfrm>
            <a:off x="839788" y="495300"/>
            <a:ext cx="4116387" cy="593963"/>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2"/>
              </a:buClr>
              <a:buSzPts val="4400"/>
              <a:buNone/>
            </a:pPr>
            <a:r>
              <a:rPr lang="es" sz="4400"/>
              <a:t>TEST</a:t>
            </a:r>
            <a:endParaRPr/>
          </a:p>
        </p:txBody>
      </p:sp>
      <p:sp>
        <p:nvSpPr>
          <p:cNvPr id="565" name="Google Shape;565;p55"/>
          <p:cNvSpPr/>
          <p:nvPr/>
        </p:nvSpPr>
        <p:spPr>
          <a:xfrm>
            <a:off x="6498373" y="3777392"/>
            <a:ext cx="5693627" cy="3107582"/>
          </a:xfrm>
          <a:custGeom>
            <a:avLst/>
            <a:gdLst/>
            <a:ahLst/>
            <a:cxnLst/>
            <a:rect l="l" t="t" r="r" b="b"/>
            <a:pathLst>
              <a:path w="5693627" h="3107582" fill="none" extrusionOk="0">
                <a:moveTo>
                  <a:pt x="0" y="0"/>
                </a:moveTo>
                <a:cubicBezTo>
                  <a:pt x="268554" y="-24644"/>
                  <a:pt x="427675" y="-21262"/>
                  <a:pt x="632625" y="0"/>
                </a:cubicBezTo>
                <a:cubicBezTo>
                  <a:pt x="837575" y="21262"/>
                  <a:pt x="1044279" y="8397"/>
                  <a:pt x="1151378" y="0"/>
                </a:cubicBezTo>
                <a:cubicBezTo>
                  <a:pt x="1258477" y="-8397"/>
                  <a:pt x="1666872" y="31146"/>
                  <a:pt x="1897876" y="0"/>
                </a:cubicBezTo>
                <a:cubicBezTo>
                  <a:pt x="2128880" y="-31146"/>
                  <a:pt x="2250083" y="-3443"/>
                  <a:pt x="2416628" y="0"/>
                </a:cubicBezTo>
                <a:cubicBezTo>
                  <a:pt x="2583173" y="3443"/>
                  <a:pt x="2867406" y="17021"/>
                  <a:pt x="2992317" y="0"/>
                </a:cubicBezTo>
                <a:cubicBezTo>
                  <a:pt x="3117228" y="-17021"/>
                  <a:pt x="3404575" y="-4960"/>
                  <a:pt x="3511070" y="0"/>
                </a:cubicBezTo>
                <a:cubicBezTo>
                  <a:pt x="3617565" y="4960"/>
                  <a:pt x="4013286" y="25584"/>
                  <a:pt x="4200631" y="0"/>
                </a:cubicBezTo>
                <a:cubicBezTo>
                  <a:pt x="4387976" y="-25584"/>
                  <a:pt x="4620179" y="20909"/>
                  <a:pt x="4833257" y="0"/>
                </a:cubicBezTo>
                <a:cubicBezTo>
                  <a:pt x="5046335" y="-20909"/>
                  <a:pt x="5379920" y="-13044"/>
                  <a:pt x="5693627" y="0"/>
                </a:cubicBezTo>
                <a:cubicBezTo>
                  <a:pt x="5714316" y="158678"/>
                  <a:pt x="5672594" y="391945"/>
                  <a:pt x="5693627" y="528289"/>
                </a:cubicBezTo>
                <a:cubicBezTo>
                  <a:pt x="5714660" y="664633"/>
                  <a:pt x="5691564" y="917509"/>
                  <a:pt x="5693627" y="1180881"/>
                </a:cubicBezTo>
                <a:cubicBezTo>
                  <a:pt x="5695690" y="1444253"/>
                  <a:pt x="5709871" y="1540553"/>
                  <a:pt x="5693627" y="1771322"/>
                </a:cubicBezTo>
                <a:cubicBezTo>
                  <a:pt x="5677383" y="2002091"/>
                  <a:pt x="5707870" y="2290427"/>
                  <a:pt x="5693627" y="2423914"/>
                </a:cubicBezTo>
                <a:cubicBezTo>
                  <a:pt x="5679384" y="2557401"/>
                  <a:pt x="5714153" y="2953465"/>
                  <a:pt x="5693627" y="3107582"/>
                </a:cubicBezTo>
                <a:cubicBezTo>
                  <a:pt x="5585717" y="3103586"/>
                  <a:pt x="5398628" y="3097102"/>
                  <a:pt x="5231811" y="3107582"/>
                </a:cubicBezTo>
                <a:cubicBezTo>
                  <a:pt x="5064994" y="3118062"/>
                  <a:pt x="4849326" y="3079583"/>
                  <a:pt x="4542249" y="3107582"/>
                </a:cubicBezTo>
                <a:cubicBezTo>
                  <a:pt x="4235172" y="3135581"/>
                  <a:pt x="4011596" y="3109756"/>
                  <a:pt x="3852688" y="3107582"/>
                </a:cubicBezTo>
                <a:cubicBezTo>
                  <a:pt x="3693780" y="3105408"/>
                  <a:pt x="3434856" y="3135552"/>
                  <a:pt x="3163126" y="3107582"/>
                </a:cubicBezTo>
                <a:cubicBezTo>
                  <a:pt x="2891396" y="3079612"/>
                  <a:pt x="2772549" y="3111289"/>
                  <a:pt x="2530501" y="3107582"/>
                </a:cubicBezTo>
                <a:cubicBezTo>
                  <a:pt x="2288454" y="3103875"/>
                  <a:pt x="2106895" y="3110387"/>
                  <a:pt x="1840939" y="3107582"/>
                </a:cubicBezTo>
                <a:cubicBezTo>
                  <a:pt x="1574983" y="3104777"/>
                  <a:pt x="1605942" y="3107125"/>
                  <a:pt x="1379123" y="3107582"/>
                </a:cubicBezTo>
                <a:cubicBezTo>
                  <a:pt x="1152304" y="3108039"/>
                  <a:pt x="917646" y="3078885"/>
                  <a:pt x="632625" y="3107582"/>
                </a:cubicBezTo>
                <a:cubicBezTo>
                  <a:pt x="347604" y="3136279"/>
                  <a:pt x="205405" y="3121936"/>
                  <a:pt x="0" y="3107582"/>
                </a:cubicBezTo>
                <a:cubicBezTo>
                  <a:pt x="-4211" y="2927620"/>
                  <a:pt x="-15272" y="2760596"/>
                  <a:pt x="0" y="2579293"/>
                </a:cubicBezTo>
                <a:cubicBezTo>
                  <a:pt x="15272" y="2397990"/>
                  <a:pt x="5055" y="2124159"/>
                  <a:pt x="0" y="1926701"/>
                </a:cubicBezTo>
                <a:cubicBezTo>
                  <a:pt x="-5055" y="1729243"/>
                  <a:pt x="-4794" y="1573826"/>
                  <a:pt x="0" y="1367336"/>
                </a:cubicBezTo>
                <a:cubicBezTo>
                  <a:pt x="4794" y="1160847"/>
                  <a:pt x="-22123" y="997362"/>
                  <a:pt x="0" y="839047"/>
                </a:cubicBezTo>
                <a:cubicBezTo>
                  <a:pt x="22123" y="680732"/>
                  <a:pt x="-28795" y="304395"/>
                  <a:pt x="0" y="0"/>
                </a:cubicBezTo>
                <a:close/>
              </a:path>
              <a:path w="5693627" h="3107582" extrusionOk="0">
                <a:moveTo>
                  <a:pt x="0" y="0"/>
                </a:moveTo>
                <a:cubicBezTo>
                  <a:pt x="236977" y="-18876"/>
                  <a:pt x="317162" y="-9486"/>
                  <a:pt x="575689" y="0"/>
                </a:cubicBezTo>
                <a:cubicBezTo>
                  <a:pt x="834216" y="9486"/>
                  <a:pt x="886078" y="15140"/>
                  <a:pt x="1151378" y="0"/>
                </a:cubicBezTo>
                <a:cubicBezTo>
                  <a:pt x="1416678" y="-15140"/>
                  <a:pt x="1564497" y="-19017"/>
                  <a:pt x="1727067" y="0"/>
                </a:cubicBezTo>
                <a:cubicBezTo>
                  <a:pt x="1889637" y="19017"/>
                  <a:pt x="2117874" y="16561"/>
                  <a:pt x="2245820" y="0"/>
                </a:cubicBezTo>
                <a:cubicBezTo>
                  <a:pt x="2373766" y="-16561"/>
                  <a:pt x="2751879" y="-34306"/>
                  <a:pt x="2935381" y="0"/>
                </a:cubicBezTo>
                <a:cubicBezTo>
                  <a:pt x="3118883" y="34306"/>
                  <a:pt x="3266262" y="-6196"/>
                  <a:pt x="3454134" y="0"/>
                </a:cubicBezTo>
                <a:cubicBezTo>
                  <a:pt x="3642006" y="6196"/>
                  <a:pt x="3840612" y="11174"/>
                  <a:pt x="3972886" y="0"/>
                </a:cubicBezTo>
                <a:cubicBezTo>
                  <a:pt x="4105160" y="-11174"/>
                  <a:pt x="4442981" y="8112"/>
                  <a:pt x="4605512" y="0"/>
                </a:cubicBezTo>
                <a:cubicBezTo>
                  <a:pt x="4768043" y="-8112"/>
                  <a:pt x="4993936" y="1924"/>
                  <a:pt x="5124264" y="0"/>
                </a:cubicBezTo>
                <a:cubicBezTo>
                  <a:pt x="5254592" y="-1924"/>
                  <a:pt x="5541296" y="-10554"/>
                  <a:pt x="5693627" y="0"/>
                </a:cubicBezTo>
                <a:cubicBezTo>
                  <a:pt x="5670070" y="175175"/>
                  <a:pt x="5721354" y="368451"/>
                  <a:pt x="5693627" y="590441"/>
                </a:cubicBezTo>
                <a:cubicBezTo>
                  <a:pt x="5665900" y="812431"/>
                  <a:pt x="5690634" y="865478"/>
                  <a:pt x="5693627" y="1118730"/>
                </a:cubicBezTo>
                <a:cubicBezTo>
                  <a:pt x="5696620" y="1371982"/>
                  <a:pt x="5680580" y="1497232"/>
                  <a:pt x="5693627" y="1647018"/>
                </a:cubicBezTo>
                <a:cubicBezTo>
                  <a:pt x="5706674" y="1796804"/>
                  <a:pt x="5718938" y="2157764"/>
                  <a:pt x="5693627" y="2330687"/>
                </a:cubicBezTo>
                <a:cubicBezTo>
                  <a:pt x="5668316" y="2503610"/>
                  <a:pt x="5709905" y="2740881"/>
                  <a:pt x="5693627" y="3107582"/>
                </a:cubicBezTo>
                <a:cubicBezTo>
                  <a:pt x="5566291" y="3099541"/>
                  <a:pt x="5450714" y="3125640"/>
                  <a:pt x="5231811" y="3107582"/>
                </a:cubicBezTo>
                <a:cubicBezTo>
                  <a:pt x="5012908" y="3089524"/>
                  <a:pt x="4815974" y="3087532"/>
                  <a:pt x="4485313" y="3107582"/>
                </a:cubicBezTo>
                <a:cubicBezTo>
                  <a:pt x="4154652" y="3127632"/>
                  <a:pt x="4063417" y="3077378"/>
                  <a:pt x="3852688" y="3107582"/>
                </a:cubicBezTo>
                <a:cubicBezTo>
                  <a:pt x="3641959" y="3137786"/>
                  <a:pt x="3334394" y="3074961"/>
                  <a:pt x="3106190" y="3107582"/>
                </a:cubicBezTo>
                <a:cubicBezTo>
                  <a:pt x="2877986" y="3140203"/>
                  <a:pt x="2763163" y="3087537"/>
                  <a:pt x="2473565" y="3107582"/>
                </a:cubicBezTo>
                <a:cubicBezTo>
                  <a:pt x="2183967" y="3127627"/>
                  <a:pt x="2176599" y="3120849"/>
                  <a:pt x="1954812" y="3107582"/>
                </a:cubicBezTo>
                <a:cubicBezTo>
                  <a:pt x="1733025" y="3094315"/>
                  <a:pt x="1503204" y="3135517"/>
                  <a:pt x="1265250" y="3107582"/>
                </a:cubicBezTo>
                <a:cubicBezTo>
                  <a:pt x="1027296" y="3079647"/>
                  <a:pt x="926082" y="3092050"/>
                  <a:pt x="632625" y="3107582"/>
                </a:cubicBezTo>
                <a:cubicBezTo>
                  <a:pt x="339168" y="3123114"/>
                  <a:pt x="208861" y="3088470"/>
                  <a:pt x="0" y="3107582"/>
                </a:cubicBezTo>
                <a:cubicBezTo>
                  <a:pt x="7052" y="2965025"/>
                  <a:pt x="-9664" y="2773187"/>
                  <a:pt x="0" y="2548217"/>
                </a:cubicBezTo>
                <a:cubicBezTo>
                  <a:pt x="9664" y="2323248"/>
                  <a:pt x="33099" y="2114801"/>
                  <a:pt x="0" y="1864549"/>
                </a:cubicBezTo>
                <a:cubicBezTo>
                  <a:pt x="-33099" y="1614297"/>
                  <a:pt x="21172" y="1463050"/>
                  <a:pt x="0" y="1305184"/>
                </a:cubicBezTo>
                <a:cubicBezTo>
                  <a:pt x="-21172" y="1147318"/>
                  <a:pt x="30107" y="933266"/>
                  <a:pt x="0" y="683668"/>
                </a:cubicBezTo>
                <a:cubicBezTo>
                  <a:pt x="-30107" y="434070"/>
                  <a:pt x="-15159" y="197889"/>
                  <a:pt x="0" y="0"/>
                </a:cubicBezTo>
                <a:close/>
              </a:path>
            </a:pathLst>
          </a:custGeom>
          <a:solidFill>
            <a:schemeClr val="dk1"/>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2177">
                <a:solidFill>
                  <a:schemeClr val="lt1"/>
                </a:solidFill>
                <a:latin typeface="Arial Narrow"/>
                <a:ea typeface="Arial Narrow"/>
                <a:cs typeface="Arial Narrow"/>
                <a:sym typeface="Arial Narrow"/>
              </a:rPr>
              <a:t>1. ¿Qué tipo de saneamiento recomendaría?</a:t>
            </a:r>
            <a:endParaRPr/>
          </a:p>
          <a:p>
            <a:pPr marL="0" marR="0" lvl="0" indent="0" algn="l" rtl="0">
              <a:spcBef>
                <a:spcPts val="0"/>
              </a:spcBef>
              <a:spcAft>
                <a:spcPts val="0"/>
              </a:spcAft>
              <a:buNone/>
            </a:pPr>
            <a:endParaRPr sz="2177">
              <a:solidFill>
                <a:schemeClr val="lt1"/>
              </a:solidFill>
              <a:latin typeface="Arial Narrow"/>
              <a:ea typeface="Arial Narrow"/>
              <a:cs typeface="Arial Narrow"/>
              <a:sym typeface="Arial Narrow"/>
            </a:endParaRPr>
          </a:p>
          <a:p>
            <a:pPr marL="0" marR="0" lvl="0" indent="0" algn="l" rtl="0">
              <a:spcBef>
                <a:spcPts val="0"/>
              </a:spcBef>
              <a:spcAft>
                <a:spcPts val="0"/>
              </a:spcAft>
              <a:buNone/>
            </a:pPr>
            <a:r>
              <a:rPr lang="es" sz="2177">
                <a:solidFill>
                  <a:schemeClr val="lt1"/>
                </a:solidFill>
                <a:latin typeface="Arial Narrow"/>
                <a:ea typeface="Arial Narrow"/>
                <a:cs typeface="Arial Narrow"/>
                <a:sym typeface="Arial Narrow"/>
              </a:rPr>
              <a:t>2. ¿Cuántos retretes se necesitan?</a:t>
            </a:r>
            <a:endParaRPr/>
          </a:p>
          <a:p>
            <a:pPr marL="0" marR="0" lvl="0" indent="0" algn="l" rtl="0">
              <a:spcBef>
                <a:spcPts val="0"/>
              </a:spcBef>
              <a:spcAft>
                <a:spcPts val="0"/>
              </a:spcAft>
              <a:buNone/>
            </a:pPr>
            <a:endParaRPr sz="2177">
              <a:solidFill>
                <a:schemeClr val="lt1"/>
              </a:solidFill>
              <a:latin typeface="Arial Narrow"/>
              <a:ea typeface="Arial Narrow"/>
              <a:cs typeface="Arial Narrow"/>
              <a:sym typeface="Arial Narrow"/>
            </a:endParaRPr>
          </a:p>
          <a:p>
            <a:pPr marL="0" marR="0" lvl="0" indent="0" algn="l" rtl="0">
              <a:spcBef>
                <a:spcPts val="0"/>
              </a:spcBef>
              <a:spcAft>
                <a:spcPts val="0"/>
              </a:spcAft>
              <a:buNone/>
            </a:pPr>
            <a:r>
              <a:rPr lang="es" sz="2177">
                <a:solidFill>
                  <a:schemeClr val="lt1"/>
                </a:solidFill>
                <a:latin typeface="Arial Narrow"/>
                <a:ea typeface="Arial Narrow"/>
                <a:cs typeface="Arial Narrow"/>
                <a:sym typeface="Arial Narrow"/>
              </a:rPr>
              <a:t>3. ¿Qué medidas se podrían adoptar para conseguir que el sistema sea resiliente frente al clima? </a:t>
            </a:r>
            <a:endParaRPr/>
          </a:p>
          <a:p>
            <a:pPr marL="0" marR="0" lvl="0" indent="0" algn="l" rtl="0">
              <a:spcBef>
                <a:spcPts val="0"/>
              </a:spcBef>
              <a:spcAft>
                <a:spcPts val="0"/>
              </a:spcAft>
              <a:buNone/>
            </a:pPr>
            <a:endParaRPr sz="2177">
              <a:solidFill>
                <a:schemeClr val="lt1"/>
              </a:solidFill>
              <a:latin typeface="Arial Narrow"/>
              <a:ea typeface="Arial Narrow"/>
              <a:cs typeface="Arial Narrow"/>
              <a:sym typeface="Arial Narrow"/>
            </a:endParaRPr>
          </a:p>
          <a:p>
            <a:pPr marL="0" marR="0" lvl="0" indent="0" algn="l" rtl="0">
              <a:spcBef>
                <a:spcPts val="0"/>
              </a:spcBef>
              <a:spcAft>
                <a:spcPts val="0"/>
              </a:spcAft>
              <a:buNone/>
            </a:pPr>
            <a:endParaRPr sz="2177">
              <a:solidFill>
                <a:schemeClr val="lt1"/>
              </a:solidFill>
              <a:latin typeface="Arial Narrow"/>
              <a:ea typeface="Arial Narrow"/>
              <a:cs typeface="Arial Narrow"/>
              <a:sym typeface="Arial Narrow"/>
            </a:endParaRPr>
          </a:p>
        </p:txBody>
      </p:sp>
      <p:pic>
        <p:nvPicPr>
          <p:cNvPr id="566" name="Google Shape;566;p55" descr="A dirt road in front of a house&#10;&#10;Description generated with very high confidence"/>
          <p:cNvPicPr preferRelativeResize="0"/>
          <p:nvPr/>
        </p:nvPicPr>
        <p:blipFill rotWithShape="1">
          <a:blip r:embed="rId3">
            <a:alphaModFix/>
          </a:blip>
          <a:srcRect/>
          <a:stretch/>
        </p:blipFill>
        <p:spPr>
          <a:xfrm>
            <a:off x="213187" y="3900192"/>
            <a:ext cx="4430623" cy="2776629"/>
          </a:xfrm>
          <a:prstGeom prst="rect">
            <a:avLst/>
          </a:prstGeom>
          <a:noFill/>
          <a:ln>
            <a:noFill/>
          </a:ln>
          <a:effectLst>
            <a:outerShdw blurRad="292100" dist="139700" dir="2700000" algn="tl" rotWithShape="0">
              <a:srgbClr val="333333">
                <a:alpha val="64705"/>
              </a:srgbClr>
            </a:outerShdw>
          </a:effectLst>
        </p:spPr>
      </p:pic>
      <p:grpSp>
        <p:nvGrpSpPr>
          <p:cNvPr id="567" name="Google Shape;567;p55"/>
          <p:cNvGrpSpPr/>
          <p:nvPr/>
        </p:nvGrpSpPr>
        <p:grpSpPr>
          <a:xfrm>
            <a:off x="4940300" y="5221048"/>
            <a:ext cx="1161098" cy="1171184"/>
            <a:chOff x="9555224" y="5116370"/>
            <a:chExt cx="1161098" cy="1171184"/>
          </a:xfrm>
        </p:grpSpPr>
        <p:pic>
          <p:nvPicPr>
            <p:cNvPr id="568" name="Google Shape;568;p55" descr="Shape&#10;&#10;Description automatically generated with low confidence"/>
            <p:cNvPicPr preferRelativeResize="0"/>
            <p:nvPr/>
          </p:nvPicPr>
          <p:blipFill rotWithShape="1">
            <a:blip r:embed="rId4">
              <a:alphaModFix/>
            </a:blip>
            <a:srcRect/>
            <a:stretch/>
          </p:blipFill>
          <p:spPr>
            <a:xfrm>
              <a:off x="9623552" y="5313519"/>
              <a:ext cx="1004243" cy="847983"/>
            </a:xfrm>
            <a:prstGeom prst="rect">
              <a:avLst/>
            </a:prstGeom>
            <a:noFill/>
            <a:ln>
              <a:noFill/>
            </a:ln>
          </p:spPr>
        </p:pic>
        <p:sp>
          <p:nvSpPr>
            <p:cNvPr id="569" name="Google Shape;569;p55"/>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70" name="Google Shape;570;p55"/>
          <p:cNvGrpSpPr/>
          <p:nvPr/>
        </p:nvGrpSpPr>
        <p:grpSpPr>
          <a:xfrm>
            <a:off x="4934900" y="3900192"/>
            <a:ext cx="1161099" cy="1253303"/>
            <a:chOff x="10513379" y="275913"/>
            <a:chExt cx="1458677" cy="1673679"/>
          </a:xfrm>
        </p:grpSpPr>
        <p:pic>
          <p:nvPicPr>
            <p:cNvPr id="571" name="Google Shape;571;p55"/>
            <p:cNvPicPr preferRelativeResize="0"/>
            <p:nvPr/>
          </p:nvPicPr>
          <p:blipFill rotWithShape="1">
            <a:blip r:embed="rId5">
              <a:alphaModFix/>
            </a:blip>
            <a:srcRect/>
            <a:stretch/>
          </p:blipFill>
          <p:spPr>
            <a:xfrm>
              <a:off x="10727487" y="275913"/>
              <a:ext cx="1030462" cy="1030462"/>
            </a:xfrm>
            <a:prstGeom prst="rect">
              <a:avLst/>
            </a:prstGeom>
            <a:noFill/>
            <a:ln>
              <a:noFill/>
            </a:ln>
          </p:spPr>
        </p:pic>
        <p:sp>
          <p:nvSpPr>
            <p:cNvPr id="572" name="Google Shape;572;p55"/>
            <p:cNvSpPr txBox="1"/>
            <p:nvPr/>
          </p:nvSpPr>
          <p:spPr>
            <a:xfrm>
              <a:off x="10513379" y="1396586"/>
              <a:ext cx="1458677" cy="553006"/>
            </a:xfrm>
            <a:prstGeom prst="rect">
              <a:avLst/>
            </a:prstGeom>
            <a:noFill/>
            <a:ln>
              <a:noFill/>
            </a:ln>
          </p:spPr>
          <p:txBody>
            <a:bodyPr spcFirstLastPara="1" wrap="square" lIns="100800" tIns="50400" rIns="100800" bIns="50400" rtlCol="0" anchor="t" anchorCtr="0">
              <a:noAutofit/>
            </a:bodyPr>
            <a:lstStyle/>
            <a:p>
              <a:pPr marL="0" marR="0" lvl="0" indent="0" algn="ctr" rtl="0">
                <a:lnSpc>
                  <a:spcPct val="90000"/>
                </a:lnSpc>
                <a:spcBef>
                  <a:spcPts val="0"/>
                </a:spcBef>
                <a:spcAft>
                  <a:spcPts val="0"/>
                </a:spcAft>
                <a:buClr>
                  <a:srgbClr val="002060"/>
                </a:buClr>
                <a:buSzPts val="2400"/>
                <a:buFont typeface="Arial"/>
                <a:buNone/>
              </a:pPr>
              <a:r>
                <a:rPr lang="es" sz="2400">
                  <a:solidFill>
                    <a:srgbClr val="002060"/>
                  </a:solidFill>
                  <a:latin typeface="Arial"/>
                  <a:ea typeface="Arial"/>
                  <a:cs typeface="Arial"/>
                  <a:sym typeface="Arial"/>
                </a:rPr>
                <a:t>5 min.</a:t>
              </a:r>
              <a:endParaRPr/>
            </a:p>
          </p:txBody>
        </p:sp>
      </p:grpSp>
      <p:sp>
        <p:nvSpPr>
          <p:cNvPr id="573" name="Google Shape;573;p5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29</a:t>
            </a:fld>
            <a:endParaRPr/>
          </a:p>
        </p:txBody>
      </p:sp>
      <p:sp>
        <p:nvSpPr>
          <p:cNvPr id="574" name="Google Shape;574;p55"/>
          <p:cNvSpPr txBox="1"/>
          <p:nvPr/>
        </p:nvSpPr>
        <p:spPr>
          <a:xfrm>
            <a:off x="404232" y="3330038"/>
            <a:ext cx="6094140" cy="369332"/>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00" i="1">
                <a:solidFill>
                  <a:schemeClr val="lt1"/>
                </a:solidFill>
                <a:latin typeface="Arial Narrow"/>
                <a:ea typeface="Arial Narrow"/>
                <a:cs typeface="Arial Narrow"/>
                <a:sym typeface="Arial Narrow"/>
              </a:rPr>
              <a:t>Recordemos el ejemplo del módulo sobre agua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Objetivos de aprendizaje </a:t>
            </a:r>
            <a:endParaRPr/>
          </a:p>
        </p:txBody>
      </p:sp>
      <p:sp>
        <p:nvSpPr>
          <p:cNvPr id="215" name="Google Shape;215;p2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a:t>
            </a:fld>
            <a:endParaRPr dirty="0"/>
          </a:p>
        </p:txBody>
      </p:sp>
      <p:sp>
        <p:nvSpPr>
          <p:cNvPr id="216" name="Google Shape;216;p29"/>
          <p:cNvSpPr txBox="1">
            <a:spLocks noGrp="1"/>
          </p:cNvSpPr>
          <p:nvPr>
            <p:ph type="body" idx="1"/>
          </p:nvPr>
        </p:nvSpPr>
        <p:spPr>
          <a:xfrm>
            <a:off x="838200" y="1704987"/>
            <a:ext cx="8703752" cy="4973466"/>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dk1"/>
              </a:buClr>
              <a:buSzPts val="2400"/>
              <a:buNone/>
            </a:pPr>
            <a:r>
              <a:rPr lang="es" sz="2200" dirty="0"/>
              <a:t>Al terminar esta sesión, los participantes:</a:t>
            </a:r>
            <a:endParaRPr sz="2200" dirty="0"/>
          </a:p>
          <a:p>
            <a:pPr marL="509588" lvl="0" indent="-509588" algn="l" rtl="0">
              <a:lnSpc>
                <a:spcPct val="90000"/>
              </a:lnSpc>
              <a:spcBef>
                <a:spcPts val="1000"/>
              </a:spcBef>
              <a:spcAft>
                <a:spcPts val="0"/>
              </a:spcAft>
              <a:buClr>
                <a:srgbClr val="09164D"/>
              </a:buClr>
              <a:buSzPts val="2400"/>
              <a:buAutoNum type="arabicPeriod"/>
            </a:pPr>
            <a:r>
              <a:rPr lang="es" sz="2200" dirty="0"/>
              <a:t>conocerán las necesidades mínimas de saneamiento en los establecimientos de salud;</a:t>
            </a:r>
            <a:endParaRPr sz="2200" dirty="0"/>
          </a:p>
          <a:p>
            <a:pPr marL="509588" lvl="0" indent="-509588" algn="l" rtl="0">
              <a:lnSpc>
                <a:spcPct val="90000"/>
              </a:lnSpc>
              <a:spcBef>
                <a:spcPts val="1000"/>
              </a:spcBef>
              <a:spcAft>
                <a:spcPts val="0"/>
              </a:spcAft>
              <a:buClr>
                <a:srgbClr val="09164D"/>
              </a:buClr>
              <a:buSzPts val="2400"/>
              <a:buAutoNum type="arabicPeriod"/>
            </a:pPr>
            <a:r>
              <a:rPr lang="es" sz="2200" dirty="0"/>
              <a:t>entenderán qué significa “saneamiento gestionado sin riesgos” y por qué es importante tanto para la salud humana como para proporcionar servicios de atención sin riesgos;</a:t>
            </a:r>
            <a:endParaRPr sz="2200" dirty="0"/>
          </a:p>
          <a:p>
            <a:pPr marL="509588" lvl="0" indent="-509588" algn="l" rtl="0">
              <a:lnSpc>
                <a:spcPct val="90000"/>
              </a:lnSpc>
              <a:spcBef>
                <a:spcPts val="1000"/>
              </a:spcBef>
              <a:spcAft>
                <a:spcPts val="0"/>
              </a:spcAft>
              <a:buClr>
                <a:srgbClr val="09164D"/>
              </a:buClr>
              <a:buSzPts val="2400"/>
              <a:buFont typeface="Arial"/>
              <a:buAutoNum type="arabicPeriod"/>
            </a:pPr>
            <a:r>
              <a:rPr lang="es" sz="2200" dirty="0"/>
              <a:t>entenderán la relación entre la resistencia a los antimicrobianos y el saneamiento en los establecimientos de salud, y sabrán cómo hacer frente al problema; </a:t>
            </a:r>
            <a:endParaRPr sz="2200" dirty="0"/>
          </a:p>
          <a:p>
            <a:pPr marL="509588" lvl="0" indent="-509588" algn="l" rtl="0">
              <a:lnSpc>
                <a:spcPct val="90000"/>
              </a:lnSpc>
              <a:spcBef>
                <a:spcPts val="1000"/>
              </a:spcBef>
              <a:spcAft>
                <a:spcPts val="0"/>
              </a:spcAft>
              <a:buClr>
                <a:srgbClr val="09164D"/>
              </a:buClr>
              <a:buSzPts val="2400"/>
              <a:buFont typeface="Arial"/>
              <a:buAutoNum type="arabicPeriod"/>
            </a:pPr>
            <a:r>
              <a:rPr lang="es" sz="2200" dirty="0"/>
              <a:t>conocerán diferentes tecnologías de saneamiento y sabrán cómo repercute en ellas el cambio climático; y</a:t>
            </a:r>
            <a:endParaRPr sz="2200" dirty="0"/>
          </a:p>
          <a:p>
            <a:pPr marL="509588" lvl="0" indent="-509588" algn="l" rtl="0">
              <a:lnSpc>
                <a:spcPct val="90000"/>
              </a:lnSpc>
              <a:spcBef>
                <a:spcPts val="1000"/>
              </a:spcBef>
              <a:spcAft>
                <a:spcPts val="0"/>
              </a:spcAft>
              <a:buClr>
                <a:srgbClr val="09164D"/>
              </a:buClr>
              <a:buSzPts val="2400"/>
              <a:buAutoNum type="arabicPeriod"/>
            </a:pPr>
            <a:r>
              <a:rPr lang="es" sz="2200" dirty="0"/>
              <a:t>sabrán cómo lograr que los establecimientos sanitarios sean accesibles, sensibles al género y resilientes frente al clima.</a:t>
            </a:r>
            <a:endParaRPr sz="2200" dirty="0"/>
          </a:p>
          <a:p>
            <a:pPr marL="511005" lvl="0" indent="-358605" algn="l" rtl="0">
              <a:lnSpc>
                <a:spcPct val="90000"/>
              </a:lnSpc>
              <a:spcBef>
                <a:spcPts val="1000"/>
              </a:spcBef>
              <a:spcAft>
                <a:spcPts val="0"/>
              </a:spcAft>
              <a:buClr>
                <a:srgbClr val="09164D"/>
              </a:buClr>
              <a:buSzPts val="2400"/>
              <a:buNone/>
            </a:pPr>
            <a:endParaRPr sz="2400" dirty="0"/>
          </a:p>
          <a:p>
            <a:pPr marL="525194" lvl="1" indent="0" algn="l" rtl="0">
              <a:lnSpc>
                <a:spcPct val="90000"/>
              </a:lnSpc>
              <a:spcBef>
                <a:spcPts val="5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000"/>
              <a:buFont typeface="Arial"/>
              <a:buNone/>
            </a:pPr>
            <a:endParaRPr dirty="0"/>
          </a:p>
        </p:txBody>
      </p:sp>
      <p:sp>
        <p:nvSpPr>
          <p:cNvPr id="217" name="Google Shape;217;p29"/>
          <p:cNvSpPr txBox="1"/>
          <p:nvPr/>
        </p:nvSpPr>
        <p:spPr>
          <a:xfrm>
            <a:off x="10194192" y="2638556"/>
            <a:ext cx="1414782" cy="400069"/>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000" b="1" i="0" u="none" strike="noStrike" cap="none" dirty="0">
                <a:solidFill>
                  <a:schemeClr val="lt2"/>
                </a:solidFill>
                <a:latin typeface="Arial"/>
                <a:ea typeface="Arial"/>
                <a:cs typeface="Arial"/>
                <a:sym typeface="Arial"/>
              </a:rPr>
              <a:t>Trabajo </a:t>
            </a:r>
            <a:endParaRPr sz="1000" dirty="0"/>
          </a:p>
          <a:p>
            <a:pPr marL="0" marR="0" lvl="0" indent="0" algn="ctr" rtl="0">
              <a:spcBef>
                <a:spcPts val="0"/>
              </a:spcBef>
              <a:spcAft>
                <a:spcPts val="0"/>
              </a:spcAft>
              <a:buNone/>
            </a:pPr>
            <a:r>
              <a:rPr lang="es" sz="1000" b="1" i="0" u="none" strike="noStrike" cap="none" dirty="0">
                <a:solidFill>
                  <a:schemeClr val="lt2"/>
                </a:solidFill>
                <a:latin typeface="Arial"/>
                <a:ea typeface="Arial"/>
                <a:cs typeface="Arial"/>
                <a:sym typeface="Arial"/>
              </a:rPr>
              <a:t>en equipo </a:t>
            </a:r>
            <a:endParaRPr sz="1000" dirty="0"/>
          </a:p>
        </p:txBody>
      </p:sp>
      <p:sp>
        <p:nvSpPr>
          <p:cNvPr id="218" name="Google Shape;218;p29"/>
          <p:cNvSpPr txBox="1"/>
          <p:nvPr/>
        </p:nvSpPr>
        <p:spPr>
          <a:xfrm rot="-5400000">
            <a:off x="9453185" y="4120780"/>
            <a:ext cx="5012775" cy="461665"/>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400" b="0" i="0" u="none" strike="noStrike" cap="none">
                <a:solidFill>
                  <a:schemeClr val="lt1"/>
                </a:solidFill>
                <a:latin typeface="Arial"/>
                <a:ea typeface="Arial"/>
                <a:cs typeface="Arial"/>
                <a:sym typeface="Arial"/>
              </a:rPr>
              <a:t>Presten atención a estos iconos </a:t>
            </a:r>
            <a:endParaRPr/>
          </a:p>
        </p:txBody>
      </p:sp>
      <p:pic>
        <p:nvPicPr>
          <p:cNvPr id="219" name="Google Shape;219;p29"/>
          <p:cNvPicPr preferRelativeResize="0"/>
          <p:nvPr/>
        </p:nvPicPr>
        <p:blipFill rotWithShape="1">
          <a:blip r:embed="rId3">
            <a:alphaModFix/>
          </a:blip>
          <a:srcRect/>
          <a:stretch/>
        </p:blipFill>
        <p:spPr>
          <a:xfrm>
            <a:off x="10634122" y="5024651"/>
            <a:ext cx="733874" cy="749591"/>
          </a:xfrm>
          <a:prstGeom prst="rect">
            <a:avLst/>
          </a:prstGeom>
          <a:noFill/>
          <a:ln>
            <a:noFill/>
          </a:ln>
        </p:spPr>
      </p:pic>
      <p:sp>
        <p:nvSpPr>
          <p:cNvPr id="220" name="Google Shape;220;p29"/>
          <p:cNvSpPr txBox="1"/>
          <p:nvPr/>
        </p:nvSpPr>
        <p:spPr>
          <a:xfrm>
            <a:off x="10287172" y="5774242"/>
            <a:ext cx="1414782" cy="400069"/>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000" b="1" i="0" u="none" strike="noStrike" cap="none" dirty="0">
                <a:solidFill>
                  <a:schemeClr val="lt2"/>
                </a:solidFill>
                <a:latin typeface="Arial"/>
                <a:ea typeface="Arial"/>
                <a:cs typeface="Arial"/>
                <a:sym typeface="Arial"/>
              </a:rPr>
              <a:t>Relacionado con la </a:t>
            </a:r>
            <a:endParaRPr sz="1000" dirty="0"/>
          </a:p>
          <a:p>
            <a:pPr marL="0" marR="0" lvl="0" indent="0" algn="ctr" rtl="0">
              <a:spcBef>
                <a:spcPts val="0"/>
              </a:spcBef>
              <a:spcAft>
                <a:spcPts val="0"/>
              </a:spcAft>
              <a:buNone/>
            </a:pPr>
            <a:r>
              <a:rPr lang="es" sz="1000" b="1" i="0" u="none" strike="noStrike" cap="none" dirty="0">
                <a:solidFill>
                  <a:schemeClr val="lt2"/>
                </a:solidFill>
                <a:latin typeface="Arial"/>
                <a:ea typeface="Arial"/>
                <a:cs typeface="Arial"/>
                <a:sym typeface="Arial"/>
              </a:rPr>
              <a:t>resiliencia climática</a:t>
            </a:r>
            <a:endParaRPr sz="1000" dirty="0"/>
          </a:p>
        </p:txBody>
      </p:sp>
      <p:sp>
        <p:nvSpPr>
          <p:cNvPr id="221" name="Google Shape;221;p29"/>
          <p:cNvSpPr txBox="1"/>
          <p:nvPr/>
        </p:nvSpPr>
        <p:spPr>
          <a:xfrm>
            <a:off x="10380152" y="4079389"/>
            <a:ext cx="1228822" cy="861734"/>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000" b="1" i="0" u="none" strike="noStrike" cap="none" dirty="0">
                <a:solidFill>
                  <a:schemeClr val="lt2"/>
                </a:solidFill>
                <a:latin typeface="Arial"/>
                <a:ea typeface="Arial"/>
                <a:cs typeface="Arial"/>
                <a:sym typeface="Arial"/>
              </a:rPr>
              <a:t>Relacionado con igualdad de género, discapacidad e inclusión social</a:t>
            </a:r>
            <a:endParaRPr sz="1000" dirty="0"/>
          </a:p>
        </p:txBody>
      </p:sp>
      <p:grpSp>
        <p:nvGrpSpPr>
          <p:cNvPr id="222" name="Google Shape;222;p29"/>
          <p:cNvGrpSpPr/>
          <p:nvPr/>
        </p:nvGrpSpPr>
        <p:grpSpPr>
          <a:xfrm>
            <a:off x="10536479" y="1865240"/>
            <a:ext cx="743136" cy="734102"/>
            <a:chOff x="9555224" y="5116370"/>
            <a:chExt cx="1161098" cy="1171184"/>
          </a:xfrm>
        </p:grpSpPr>
        <p:pic>
          <p:nvPicPr>
            <p:cNvPr id="223" name="Google Shape;223;p29" descr="Shape&#10;&#10;Description automatically generated with low confidence"/>
            <p:cNvPicPr preferRelativeResize="0"/>
            <p:nvPr/>
          </p:nvPicPr>
          <p:blipFill rotWithShape="1">
            <a:blip r:embed="rId4">
              <a:alphaModFix/>
            </a:blip>
            <a:srcRect/>
            <a:stretch/>
          </p:blipFill>
          <p:spPr>
            <a:xfrm>
              <a:off x="9623552" y="5313519"/>
              <a:ext cx="1004243" cy="847983"/>
            </a:xfrm>
            <a:prstGeom prst="rect">
              <a:avLst/>
            </a:prstGeom>
            <a:noFill/>
            <a:ln>
              <a:noFill/>
            </a:ln>
          </p:spPr>
        </p:pic>
        <p:sp>
          <p:nvSpPr>
            <p:cNvPr id="224" name="Google Shape;224;p29"/>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25" name="Google Shape;225;p29"/>
          <p:cNvPicPr preferRelativeResize="0"/>
          <p:nvPr/>
        </p:nvPicPr>
        <p:blipFill rotWithShape="1">
          <a:blip r:embed="rId5">
            <a:alphaModFix/>
          </a:blip>
          <a:srcRect/>
          <a:stretch/>
        </p:blipFill>
        <p:spPr>
          <a:xfrm>
            <a:off x="10545512" y="3233716"/>
            <a:ext cx="734103" cy="734103"/>
          </a:xfrm>
          <a:prstGeom prst="rect">
            <a:avLst/>
          </a:prstGeom>
          <a:noFill/>
          <a:ln>
            <a:noFill/>
          </a:ln>
        </p:spPr>
      </p:pic>
      <p:pic>
        <p:nvPicPr>
          <p:cNvPr id="226" name="Google Shape;226;p29" descr="Immagine che contiene silhouette, cielo notturno&#10;&#10;Descrizione generata automaticamente"/>
          <p:cNvPicPr preferRelativeResize="0"/>
          <p:nvPr/>
        </p:nvPicPr>
        <p:blipFill rotWithShape="1">
          <a:blip r:embed="rId6">
            <a:alphaModFix/>
          </a:blip>
          <a:srcRect/>
          <a:stretch/>
        </p:blipFill>
        <p:spPr>
          <a:xfrm>
            <a:off x="10786758" y="339061"/>
            <a:ext cx="1054552" cy="1171184"/>
          </a:xfrm>
          <a:prstGeom prst="rect">
            <a:avLst/>
          </a:prstGeom>
          <a:noFill/>
          <a:ln>
            <a:noFill/>
          </a:ln>
        </p:spPr>
      </p:pic>
      <p:pic>
        <p:nvPicPr>
          <p:cNvPr id="227" name="Google Shape;227;p29" descr="Immagine che contiene silhouette, cielo notturno&#10;&#10;Descrizione generata automaticamente"/>
          <p:cNvPicPr preferRelativeResize="0"/>
          <p:nvPr/>
        </p:nvPicPr>
        <p:blipFill rotWithShape="1">
          <a:blip r:embed="rId6">
            <a:alphaModFix/>
          </a:blip>
          <a:srcRect/>
          <a:stretch/>
        </p:blipFill>
        <p:spPr>
          <a:xfrm flipH="1">
            <a:off x="350690" y="213115"/>
            <a:ext cx="1054552" cy="11711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6"/>
          <p:cNvSpPr txBox="1">
            <a:spLocks noGrp="1"/>
          </p:cNvSpPr>
          <p:nvPr>
            <p:ph type="title"/>
          </p:nvPr>
        </p:nvSpPr>
        <p:spPr>
          <a:xfrm>
            <a:off x="940617" y="90659"/>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Respuesta</a:t>
            </a:r>
            <a:endParaRPr dirty="0"/>
          </a:p>
        </p:txBody>
      </p:sp>
      <p:sp>
        <p:nvSpPr>
          <p:cNvPr id="583" name="Google Shape;583;p56"/>
          <p:cNvSpPr txBox="1">
            <a:spLocks noGrp="1"/>
          </p:cNvSpPr>
          <p:nvPr>
            <p:ph type="body" idx="1"/>
          </p:nvPr>
        </p:nvSpPr>
        <p:spPr>
          <a:xfrm>
            <a:off x="559419" y="942267"/>
            <a:ext cx="10514013" cy="4973466"/>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90000"/>
              </a:lnSpc>
              <a:spcBef>
                <a:spcPts val="0"/>
              </a:spcBef>
              <a:spcAft>
                <a:spcPts val="0"/>
              </a:spcAft>
              <a:buClr>
                <a:srgbClr val="D4B01A"/>
              </a:buClr>
              <a:buSzPts val="2400"/>
              <a:buFont typeface="Arial"/>
              <a:buChar char="•"/>
            </a:pPr>
            <a:r>
              <a:rPr lang="es" sz="2400" b="1">
                <a:solidFill>
                  <a:srgbClr val="D4B01A"/>
                </a:solidFill>
              </a:rPr>
              <a:t>Letrina de pozo con ventilación</a:t>
            </a:r>
            <a:r>
              <a:rPr lang="es" sz="2400">
                <a:solidFill>
                  <a:srgbClr val="D4B01A"/>
                </a:solidFill>
              </a:rPr>
              <a:t> </a:t>
            </a:r>
            <a:r>
              <a:rPr lang="es" sz="2400"/>
              <a:t>o</a:t>
            </a:r>
            <a:r>
              <a:rPr lang="es" sz="2400" b="1">
                <a:solidFill>
                  <a:srgbClr val="D4B01A"/>
                </a:solidFill>
              </a:rPr>
              <a:t> retretes de sifón </a:t>
            </a:r>
            <a:r>
              <a:rPr lang="es" sz="2400"/>
              <a:t>y</a:t>
            </a:r>
            <a:r>
              <a:rPr lang="es" sz="2400" b="1">
                <a:solidFill>
                  <a:srgbClr val="D4B01A"/>
                </a:solidFill>
              </a:rPr>
              <a:t> tanque séptico con campo de lixiviación</a:t>
            </a:r>
            <a:r>
              <a:rPr lang="es" sz="2400">
                <a:solidFill>
                  <a:srgbClr val="D4B01A"/>
                </a:solidFill>
              </a:rPr>
              <a:t>. </a:t>
            </a:r>
            <a:endParaRPr/>
          </a:p>
          <a:p>
            <a:pPr marL="342900" lvl="0" indent="-342900" algn="l" rtl="0">
              <a:lnSpc>
                <a:spcPct val="90000"/>
              </a:lnSpc>
              <a:spcBef>
                <a:spcPts val="1000"/>
              </a:spcBef>
              <a:spcAft>
                <a:spcPts val="0"/>
              </a:spcAft>
              <a:buClr>
                <a:srgbClr val="09164D"/>
              </a:buClr>
              <a:buSzPts val="2400"/>
              <a:buFont typeface="Arial"/>
              <a:buChar char="•"/>
            </a:pPr>
            <a:r>
              <a:rPr lang="es" sz="2400">
                <a:solidFill>
                  <a:srgbClr val="09164D"/>
                </a:solidFill>
              </a:rPr>
              <a:t>Una vez que la letrina esté llena:</a:t>
            </a:r>
            <a:endParaRPr/>
          </a:p>
          <a:p>
            <a:pPr marL="703211" lvl="1" indent="-342900" algn="l" rtl="0">
              <a:lnSpc>
                <a:spcPct val="90000"/>
              </a:lnSpc>
              <a:spcBef>
                <a:spcPts val="500"/>
              </a:spcBef>
              <a:spcAft>
                <a:spcPts val="0"/>
              </a:spcAft>
              <a:buClr>
                <a:srgbClr val="09164D"/>
              </a:buClr>
              <a:buSzPts val="2400"/>
              <a:buFont typeface="Arial"/>
              <a:buChar char="•"/>
            </a:pPr>
            <a:r>
              <a:rPr lang="es" sz="2400">
                <a:solidFill>
                  <a:srgbClr val="09164D"/>
                </a:solidFill>
                <a:latin typeface="Arial"/>
                <a:ea typeface="Arial"/>
                <a:cs typeface="Arial"/>
                <a:sym typeface="Arial"/>
              </a:rPr>
              <a:t>cúbrala y cabe otro pozo, </a:t>
            </a:r>
            <a:endParaRPr/>
          </a:p>
          <a:p>
            <a:pPr marL="703211" lvl="1" indent="-342900" algn="l" rtl="0">
              <a:lnSpc>
                <a:spcPct val="90000"/>
              </a:lnSpc>
              <a:spcBef>
                <a:spcPts val="500"/>
              </a:spcBef>
              <a:spcAft>
                <a:spcPts val="0"/>
              </a:spcAft>
              <a:buClr>
                <a:srgbClr val="09164D"/>
              </a:buClr>
              <a:buSzPts val="2400"/>
              <a:buFont typeface="Arial"/>
              <a:buChar char="•"/>
            </a:pPr>
            <a:r>
              <a:rPr lang="es" sz="2400">
                <a:solidFill>
                  <a:srgbClr val="09164D"/>
                </a:solidFill>
                <a:latin typeface="Arial"/>
                <a:ea typeface="Arial"/>
                <a:cs typeface="Arial"/>
                <a:sym typeface="Arial"/>
              </a:rPr>
              <a:t>o contrate a alguien para vaciar el pozo. </a:t>
            </a:r>
            <a:endParaRPr/>
          </a:p>
          <a:p>
            <a:pPr marL="342900" lvl="0" indent="-342900" algn="l" rtl="0">
              <a:lnSpc>
                <a:spcPct val="90000"/>
              </a:lnSpc>
              <a:spcBef>
                <a:spcPts val="1000"/>
              </a:spcBef>
              <a:spcAft>
                <a:spcPts val="0"/>
              </a:spcAft>
              <a:buClr>
                <a:srgbClr val="D4B01A"/>
              </a:buClr>
              <a:buSzPts val="2400"/>
              <a:buFont typeface="Arial"/>
              <a:buChar char="•"/>
            </a:pPr>
            <a:r>
              <a:rPr lang="es" sz="2400" b="1">
                <a:solidFill>
                  <a:srgbClr val="D4B01A"/>
                </a:solidFill>
              </a:rPr>
              <a:t>Como mínimo:</a:t>
            </a:r>
            <a:r>
              <a:rPr lang="es" sz="2400">
                <a:solidFill>
                  <a:srgbClr val="D4B01A"/>
                </a:solidFill>
              </a:rPr>
              <a:t> </a:t>
            </a:r>
            <a:r>
              <a:rPr lang="es" sz="2400">
                <a:solidFill>
                  <a:srgbClr val="09164D"/>
                </a:solidFill>
              </a:rPr>
              <a:t>2 retretes (1 para el personal y 1 para los pacientes y las familias) e idealmente 3 o 4 retretes (1 o 2 para el personal, 1 para pacientes hombres y 1 para pacientes mujeres).</a:t>
            </a:r>
            <a:endParaRPr/>
          </a:p>
          <a:p>
            <a:pPr marL="342900" lvl="0" indent="-342900" algn="l" rtl="0">
              <a:lnSpc>
                <a:spcPct val="90000"/>
              </a:lnSpc>
              <a:spcBef>
                <a:spcPts val="1000"/>
              </a:spcBef>
              <a:spcAft>
                <a:spcPts val="0"/>
              </a:spcAft>
              <a:buClr>
                <a:srgbClr val="09164D"/>
              </a:buClr>
              <a:buSzPts val="2400"/>
              <a:buFont typeface="Arial"/>
              <a:buChar char="•"/>
            </a:pPr>
            <a:r>
              <a:rPr lang="es" sz="2400">
                <a:solidFill>
                  <a:srgbClr val="09164D"/>
                </a:solidFill>
              </a:rPr>
              <a:t>Los retretes no recibirán muchos usuarios, excepto cuando el establecimiento funcione como clínica de vacunación.</a:t>
            </a:r>
            <a:endParaRPr/>
          </a:p>
          <a:p>
            <a:pPr marL="342900" lvl="0" indent="-342900" algn="l" rtl="0">
              <a:lnSpc>
                <a:spcPct val="90000"/>
              </a:lnSpc>
              <a:spcBef>
                <a:spcPts val="1000"/>
              </a:spcBef>
              <a:spcAft>
                <a:spcPts val="0"/>
              </a:spcAft>
              <a:buClr>
                <a:srgbClr val="09164D"/>
              </a:buClr>
              <a:buSzPts val="2400"/>
              <a:buFont typeface="Arial"/>
              <a:buChar char="•"/>
            </a:pPr>
            <a:r>
              <a:rPr lang="es" sz="2400">
                <a:solidFill>
                  <a:srgbClr val="09164D"/>
                </a:solidFill>
              </a:rPr>
              <a:t>Medidas simples de resiliencia climática: </a:t>
            </a:r>
            <a:endParaRPr/>
          </a:p>
          <a:p>
            <a:pPr marL="800100" lvl="1" indent="-342900" algn="l" rtl="0">
              <a:lnSpc>
                <a:spcPct val="90000"/>
              </a:lnSpc>
              <a:spcBef>
                <a:spcPts val="500"/>
              </a:spcBef>
              <a:spcAft>
                <a:spcPts val="0"/>
              </a:spcAft>
              <a:buClr>
                <a:srgbClr val="09164D"/>
              </a:buClr>
              <a:buSzPts val="2400"/>
              <a:buFont typeface="Arial"/>
              <a:buChar char="•"/>
            </a:pPr>
            <a:r>
              <a:rPr lang="es" sz="2400">
                <a:solidFill>
                  <a:srgbClr val="09164D"/>
                </a:solidFill>
                <a:latin typeface="Arial"/>
                <a:ea typeface="Arial"/>
                <a:cs typeface="Arial"/>
                <a:sym typeface="Arial"/>
              </a:rPr>
              <a:t>elevar los pozos y las letrinas por encima del suelo;</a:t>
            </a:r>
            <a:endParaRPr/>
          </a:p>
          <a:p>
            <a:pPr marL="800100" lvl="1" indent="-342900" algn="l" rtl="0">
              <a:lnSpc>
                <a:spcPct val="90000"/>
              </a:lnSpc>
              <a:spcBef>
                <a:spcPts val="500"/>
              </a:spcBef>
              <a:spcAft>
                <a:spcPts val="0"/>
              </a:spcAft>
              <a:buClr>
                <a:srgbClr val="09164D"/>
              </a:buClr>
              <a:buSzPts val="2400"/>
              <a:buFont typeface="Arial"/>
              <a:buChar char="•"/>
            </a:pPr>
            <a:r>
              <a:rPr lang="es" sz="2400">
                <a:solidFill>
                  <a:srgbClr val="09164D"/>
                </a:solidFill>
                <a:latin typeface="Arial"/>
                <a:ea typeface="Arial"/>
                <a:cs typeface="Arial"/>
                <a:sym typeface="Arial"/>
              </a:rPr>
              <a:t>un calendario de limpieza regular (que permita aumentar la frecuencia y la financiación en caso de que se necesite más limpieza) ante un aumento del uso.</a:t>
            </a:r>
            <a:br>
              <a:rPr lang="en-US" sz="2400">
                <a:solidFill>
                  <a:srgbClr val="09164D"/>
                </a:solidFill>
              </a:rPr>
            </a:br>
            <a:endParaRPr sz="2400">
              <a:solidFill>
                <a:srgbClr val="09164D"/>
              </a:solidFill>
            </a:endParaRPr>
          </a:p>
          <a:p>
            <a:pPr marL="310976" lvl="0" indent="-310976" algn="l" rtl="0">
              <a:lnSpc>
                <a:spcPct val="90000"/>
              </a:lnSpc>
              <a:spcBef>
                <a:spcPts val="1000"/>
              </a:spcBef>
              <a:spcAft>
                <a:spcPts val="0"/>
              </a:spcAft>
              <a:buClr>
                <a:schemeClr val="dk1"/>
              </a:buClr>
              <a:buSzPts val="2400"/>
              <a:buNone/>
            </a:pPr>
            <a:endParaRPr sz="2400">
              <a:solidFill>
                <a:srgbClr val="09164D"/>
              </a:solidFill>
            </a:endParaRPr>
          </a:p>
        </p:txBody>
      </p:sp>
      <p:pic>
        <p:nvPicPr>
          <p:cNvPr id="584" name="Google Shape;584;p56"/>
          <p:cNvPicPr preferRelativeResize="0"/>
          <p:nvPr/>
        </p:nvPicPr>
        <p:blipFill rotWithShape="1">
          <a:blip r:embed="rId3">
            <a:alphaModFix/>
          </a:blip>
          <a:srcRect/>
          <a:stretch/>
        </p:blipFill>
        <p:spPr>
          <a:xfrm>
            <a:off x="11193746" y="5424435"/>
            <a:ext cx="733874" cy="74959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7"/>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Parte 4: mejora y mantenimiento de los servicios</a:t>
            </a:r>
            <a:endParaRPr/>
          </a:p>
        </p:txBody>
      </p:sp>
      <p:sp>
        <p:nvSpPr>
          <p:cNvPr id="591" name="Google Shape;591;p57"/>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31</a:t>
            </a:fld>
            <a:endParaRPr/>
          </a:p>
        </p:txBody>
      </p:sp>
      <p:sp>
        <p:nvSpPr>
          <p:cNvPr id="592" name="Google Shape;592;p57"/>
          <p:cNvSpPr txBox="1"/>
          <p:nvPr/>
        </p:nvSpPr>
        <p:spPr>
          <a:xfrm>
            <a:off x="401589" y="4147634"/>
            <a:ext cx="5929313" cy="2108200"/>
          </a:xfrm>
          <a:prstGeom prst="rect">
            <a:avLst/>
          </a:prstGeom>
          <a:noFill/>
          <a:ln>
            <a:noFill/>
          </a:ln>
        </p:spPr>
        <p:txBody>
          <a:bodyPr spcFirstLastPara="1" wrap="square" lIns="91425" tIns="45700" rIns="91425" bIns="45700" rtlCol="0" anchor="t" anchorCtr="0">
            <a:noAutofit/>
          </a:bodyPr>
          <a:lstStyle/>
          <a:p>
            <a:pPr marL="457200" marR="0" lvl="0" indent="-457200" algn="l" rtl="0">
              <a:lnSpc>
                <a:spcPct val="90000"/>
              </a:lnSpc>
              <a:spcBef>
                <a:spcPts val="0"/>
              </a:spcBef>
              <a:spcAft>
                <a:spcPts val="0"/>
              </a:spcAft>
              <a:buClr>
                <a:schemeClr val="lt1"/>
              </a:buClr>
              <a:buSzPts val="2400"/>
              <a:buFont typeface="Calibri"/>
              <a:buAutoNum type="arabicPeriod"/>
            </a:pPr>
            <a:r>
              <a:rPr lang="es" sz="2400" b="0" i="0" dirty="0">
                <a:solidFill>
                  <a:schemeClr val="lt1"/>
                </a:solidFill>
                <a:latin typeface="Arial"/>
                <a:ea typeface="Arial"/>
                <a:cs typeface="Arial"/>
                <a:sym typeface="Arial"/>
              </a:rPr>
              <a:t>Mejorar la accesibilidad</a:t>
            </a:r>
            <a:endParaRPr dirty="0"/>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dirty="0">
                <a:solidFill>
                  <a:schemeClr val="lt1"/>
                </a:solidFill>
                <a:latin typeface="Arial"/>
                <a:ea typeface="Arial"/>
                <a:cs typeface="Arial"/>
                <a:sym typeface="Arial"/>
              </a:rPr>
              <a:t>Gestión y mantenimiento de las instalaciones de saneamiento </a:t>
            </a:r>
            <a:endParaRPr dirty="0"/>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dirty="0">
                <a:solidFill>
                  <a:schemeClr val="lt1"/>
                </a:solidFill>
                <a:latin typeface="Arial"/>
                <a:ea typeface="Arial"/>
                <a:cs typeface="Arial"/>
                <a:sym typeface="Arial"/>
              </a:rPr>
              <a:t>Mejoras de fontanería </a:t>
            </a:r>
            <a:endParaRPr dirty="0"/>
          </a:p>
          <a:p>
            <a:pPr marL="457200" marR="0" lvl="0" indent="-304800" algn="l" rtl="0">
              <a:lnSpc>
                <a:spcPct val="90000"/>
              </a:lnSpc>
              <a:spcBef>
                <a:spcPts val="1000"/>
              </a:spcBef>
              <a:spcAft>
                <a:spcPts val="0"/>
              </a:spcAft>
              <a:buClr>
                <a:schemeClr val="lt1"/>
              </a:buClr>
              <a:buSzPts val="2400"/>
              <a:buFont typeface="Calibri"/>
              <a:buNone/>
            </a:pPr>
            <a:endParaRPr sz="2400" b="0" i="0" dirty="0">
              <a:solidFill>
                <a:schemeClr val="lt1"/>
              </a:solidFill>
              <a:latin typeface="Arial"/>
              <a:ea typeface="Arial"/>
              <a:cs typeface="Arial"/>
              <a:sym typeface="Arial"/>
            </a:endParaRPr>
          </a:p>
        </p:txBody>
      </p:sp>
      <p:pic>
        <p:nvPicPr>
          <p:cNvPr id="593" name="Google Shape;593;p57" descr="A picture containing ground, outdoor, building, person&#10;&#10;Description automatically generated"/>
          <p:cNvPicPr preferRelativeResize="0"/>
          <p:nvPr/>
        </p:nvPicPr>
        <p:blipFill rotWithShape="1">
          <a:blip r:embed="rId3">
            <a:alphaModFix/>
          </a:blip>
          <a:srcRect/>
          <a:stretch/>
        </p:blipFill>
        <p:spPr>
          <a:xfrm>
            <a:off x="8928410" y="2765073"/>
            <a:ext cx="2637601" cy="395640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8"/>
          <p:cNvSpPr txBox="1">
            <a:spLocks noGrp="1"/>
          </p:cNvSpPr>
          <p:nvPr>
            <p:ph type="body" idx="3"/>
          </p:nvPr>
        </p:nvSpPr>
        <p:spPr>
          <a:xfrm>
            <a:off x="323386" y="147606"/>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Muchas personas tienen problemas para acceder a los servicios de saneamiento </a:t>
            </a:r>
            <a:endParaRPr/>
          </a:p>
        </p:txBody>
      </p:sp>
      <p:sp>
        <p:nvSpPr>
          <p:cNvPr id="602" name="Google Shape;602;p58"/>
          <p:cNvSpPr txBox="1"/>
          <p:nvPr/>
        </p:nvSpPr>
        <p:spPr>
          <a:xfrm>
            <a:off x="6240003" y="3813232"/>
            <a:ext cx="5807663" cy="2744252"/>
          </a:xfrm>
          <a:prstGeom prst="rect">
            <a:avLst/>
          </a:prstGeom>
          <a:noFill/>
          <a:ln>
            <a:noFill/>
          </a:ln>
        </p:spPr>
        <p:txBody>
          <a:bodyPr spcFirstLastPara="1" wrap="square" lIns="16325" tIns="0" rIns="16325" bIns="0" rtlCol="0" anchor="t" anchorCtr="0">
            <a:normAutofit/>
          </a:bodyPr>
          <a:lstStyle/>
          <a:p>
            <a:pPr marL="0" marR="0" lvl="0" indent="0" algn="l" rtl="0">
              <a:lnSpc>
                <a:spcPct val="100000"/>
              </a:lnSpc>
              <a:spcBef>
                <a:spcPts val="0"/>
              </a:spcBef>
              <a:spcAft>
                <a:spcPts val="0"/>
              </a:spcAft>
              <a:buClr>
                <a:schemeClr val="dk1"/>
              </a:buClr>
              <a:buSzPts val="1814"/>
              <a:buFont typeface="Arial"/>
              <a:buNone/>
            </a:pPr>
            <a:endParaRPr sz="1814">
              <a:solidFill>
                <a:srgbClr val="09164D"/>
              </a:solidFill>
              <a:latin typeface="Calibri"/>
              <a:ea typeface="Calibri"/>
              <a:cs typeface="Calibri"/>
              <a:sym typeface="Calibri"/>
            </a:endParaRPr>
          </a:p>
          <a:p>
            <a:pPr marL="0" marR="0" lvl="0" indent="0" algn="l" rtl="0">
              <a:lnSpc>
                <a:spcPct val="100000"/>
              </a:lnSpc>
              <a:spcBef>
                <a:spcPts val="1600"/>
              </a:spcBef>
              <a:spcAft>
                <a:spcPts val="0"/>
              </a:spcAft>
              <a:buClr>
                <a:schemeClr val="dk1"/>
              </a:buClr>
              <a:buSzPts val="1814"/>
              <a:buFont typeface="Arial"/>
              <a:buNone/>
            </a:pPr>
            <a:endParaRPr sz="1814">
              <a:solidFill>
                <a:srgbClr val="09164D"/>
              </a:solidFill>
              <a:latin typeface="Calibri"/>
              <a:ea typeface="Calibri"/>
              <a:cs typeface="Calibri"/>
              <a:sym typeface="Calibri"/>
            </a:endParaRPr>
          </a:p>
        </p:txBody>
      </p:sp>
      <p:sp>
        <p:nvSpPr>
          <p:cNvPr id="603" name="Google Shape;603;p58"/>
          <p:cNvSpPr txBox="1">
            <a:spLocks noGrp="1"/>
          </p:cNvSpPr>
          <p:nvPr>
            <p:ph type="body" idx="1"/>
          </p:nvPr>
        </p:nvSpPr>
        <p:spPr>
          <a:xfrm>
            <a:off x="323386" y="1988070"/>
            <a:ext cx="6179015" cy="5301451"/>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90000"/>
              </a:lnSpc>
              <a:spcBef>
                <a:spcPts val="0"/>
              </a:spcBef>
              <a:spcAft>
                <a:spcPts val="0"/>
              </a:spcAft>
              <a:buClr>
                <a:schemeClr val="dk1"/>
              </a:buClr>
              <a:buSzPts val="2000"/>
              <a:buFont typeface="Arial"/>
              <a:buChar char="•"/>
            </a:pPr>
            <a:r>
              <a:rPr lang="es"/>
              <a:t>Niñas y niños </a:t>
            </a:r>
            <a:endParaRPr/>
          </a:p>
          <a:p>
            <a:pPr marL="342900" lvl="0" indent="-342900" algn="l" rtl="0">
              <a:lnSpc>
                <a:spcPct val="90000"/>
              </a:lnSpc>
              <a:spcBef>
                <a:spcPts val="1000"/>
              </a:spcBef>
              <a:spcAft>
                <a:spcPts val="0"/>
              </a:spcAft>
              <a:buClr>
                <a:schemeClr val="dk1"/>
              </a:buClr>
              <a:buSzPts val="2000"/>
              <a:buFont typeface="Arial"/>
              <a:buChar char="•"/>
            </a:pPr>
            <a:r>
              <a:rPr lang="es"/>
              <a:t>Personas mayores</a:t>
            </a:r>
            <a:endParaRPr/>
          </a:p>
          <a:p>
            <a:pPr marL="342900" lvl="0" indent="-342900" algn="l" rtl="0">
              <a:lnSpc>
                <a:spcPct val="90000"/>
              </a:lnSpc>
              <a:spcBef>
                <a:spcPts val="1000"/>
              </a:spcBef>
              <a:spcAft>
                <a:spcPts val="0"/>
              </a:spcAft>
              <a:buClr>
                <a:schemeClr val="dk1"/>
              </a:buClr>
              <a:buSzPts val="2000"/>
              <a:buFont typeface="Arial"/>
              <a:buChar char="•"/>
            </a:pPr>
            <a:r>
              <a:rPr lang="es"/>
              <a:t>Mujeres embarazadas o parturientas</a:t>
            </a:r>
            <a:endParaRPr/>
          </a:p>
          <a:p>
            <a:pPr marL="342900" lvl="0" indent="-342900" algn="l" rtl="0">
              <a:lnSpc>
                <a:spcPct val="90000"/>
              </a:lnSpc>
              <a:spcBef>
                <a:spcPts val="1000"/>
              </a:spcBef>
              <a:spcAft>
                <a:spcPts val="0"/>
              </a:spcAft>
              <a:buClr>
                <a:schemeClr val="dk1"/>
              </a:buClr>
              <a:buSzPts val="2000"/>
              <a:buFont typeface="Arial"/>
              <a:buChar char="•"/>
            </a:pPr>
            <a:r>
              <a:rPr lang="es"/>
              <a:t>Personas con discapacidades </a:t>
            </a:r>
            <a:endParaRPr/>
          </a:p>
          <a:p>
            <a:pPr marL="342900" lvl="0" indent="-342900" algn="l" rtl="0">
              <a:lnSpc>
                <a:spcPct val="90000"/>
              </a:lnSpc>
              <a:spcBef>
                <a:spcPts val="1000"/>
              </a:spcBef>
              <a:spcAft>
                <a:spcPts val="0"/>
              </a:spcAft>
              <a:buClr>
                <a:schemeClr val="dk1"/>
              </a:buClr>
              <a:buSzPts val="2000"/>
              <a:buFont typeface="Arial"/>
              <a:buChar char="•"/>
            </a:pPr>
            <a:r>
              <a:rPr lang="es"/>
              <a:t>Pacientes que se han sometido a una operación u otras intervenciones médicas</a:t>
            </a:r>
            <a:endParaRPr/>
          </a:p>
          <a:p>
            <a:pPr marL="342900" lvl="0" indent="-342900" algn="l" rtl="0">
              <a:lnSpc>
                <a:spcPct val="90000"/>
              </a:lnSpc>
              <a:spcBef>
                <a:spcPts val="1000"/>
              </a:spcBef>
              <a:spcAft>
                <a:spcPts val="0"/>
              </a:spcAft>
              <a:buClr>
                <a:schemeClr val="dk1"/>
              </a:buClr>
              <a:buSzPts val="2000"/>
              <a:buFont typeface="Arial"/>
              <a:buChar char="•"/>
            </a:pPr>
            <a:r>
              <a:rPr lang="es"/>
              <a:t>Mujeres y niñas (a causa del estima y las restricciones sociales)</a:t>
            </a:r>
            <a:endParaRPr/>
          </a:p>
          <a:p>
            <a:pPr marL="342900" lvl="0" indent="-342900" algn="l" rtl="0">
              <a:lnSpc>
                <a:spcPct val="90000"/>
              </a:lnSpc>
              <a:spcBef>
                <a:spcPts val="1000"/>
              </a:spcBef>
              <a:spcAft>
                <a:spcPts val="0"/>
              </a:spcAft>
              <a:buClr>
                <a:schemeClr val="dk1"/>
              </a:buClr>
              <a:buSzPts val="2000"/>
              <a:buFont typeface="Arial"/>
              <a:buChar char="•"/>
            </a:pPr>
            <a:r>
              <a:rPr lang="es"/>
              <a:t>Grupos y personas indígenas con creencias concretas respecto al saneamiento y los retretes (vinculadas a la religión u otras cuestiones)</a:t>
            </a:r>
            <a:endParaRPr/>
          </a:p>
        </p:txBody>
      </p:sp>
      <p:sp>
        <p:nvSpPr>
          <p:cNvPr id="604" name="Google Shape;604;p5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32</a:t>
            </a:fld>
            <a:endParaRPr/>
          </a:p>
        </p:txBody>
      </p:sp>
      <p:pic>
        <p:nvPicPr>
          <p:cNvPr id="605" name="Google Shape;605;p58" descr="A picture containing floor, person, indoor&#10;&#10;Description automatically generated"/>
          <p:cNvPicPr preferRelativeResize="0"/>
          <p:nvPr/>
        </p:nvPicPr>
        <p:blipFill rotWithShape="1">
          <a:blip r:embed="rId3">
            <a:alphaModFix/>
          </a:blip>
          <a:srcRect/>
          <a:stretch/>
        </p:blipFill>
        <p:spPr>
          <a:xfrm>
            <a:off x="7353086" y="1421441"/>
            <a:ext cx="3944255" cy="5301451"/>
          </a:xfrm>
          <a:prstGeom prst="rect">
            <a:avLst/>
          </a:prstGeom>
          <a:noFill/>
          <a:ln>
            <a:noFill/>
          </a:ln>
        </p:spPr>
      </p:pic>
      <p:pic>
        <p:nvPicPr>
          <p:cNvPr id="606" name="Google Shape;606;p58"/>
          <p:cNvPicPr preferRelativeResize="0"/>
          <p:nvPr/>
        </p:nvPicPr>
        <p:blipFill rotWithShape="1">
          <a:blip r:embed="rId4">
            <a:alphaModFix/>
          </a:blip>
          <a:srcRect/>
          <a:stretch/>
        </p:blipFill>
        <p:spPr>
          <a:xfrm>
            <a:off x="10711749" y="84849"/>
            <a:ext cx="1171184" cy="117118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9"/>
          <p:cNvSpPr txBox="1">
            <a:spLocks noGrp="1"/>
          </p:cNvSpPr>
          <p:nvPr>
            <p:ph type="body" idx="3"/>
          </p:nvPr>
        </p:nvSpPr>
        <p:spPr>
          <a:xfrm>
            <a:off x="423747" y="342064"/>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Muchas personas tienen problemas para acceder a los servicios de saneamiento </a:t>
            </a:r>
            <a:endParaRPr/>
          </a:p>
        </p:txBody>
      </p:sp>
      <p:sp>
        <p:nvSpPr>
          <p:cNvPr id="615" name="Google Shape;615;p59"/>
          <p:cNvSpPr txBox="1"/>
          <p:nvPr/>
        </p:nvSpPr>
        <p:spPr>
          <a:xfrm>
            <a:off x="6240003" y="3813232"/>
            <a:ext cx="5807663" cy="2744252"/>
          </a:xfrm>
          <a:prstGeom prst="rect">
            <a:avLst/>
          </a:prstGeom>
          <a:noFill/>
          <a:ln>
            <a:noFill/>
          </a:ln>
        </p:spPr>
        <p:txBody>
          <a:bodyPr spcFirstLastPara="1" wrap="square" lIns="16325" tIns="0" rIns="16325" bIns="0" rtlCol="0" anchor="t" anchorCtr="0">
            <a:normAutofit/>
          </a:bodyPr>
          <a:lstStyle/>
          <a:p>
            <a:pPr marL="0" marR="0" lvl="0" indent="0" algn="l" rtl="0">
              <a:lnSpc>
                <a:spcPct val="100000"/>
              </a:lnSpc>
              <a:spcBef>
                <a:spcPts val="0"/>
              </a:spcBef>
              <a:spcAft>
                <a:spcPts val="0"/>
              </a:spcAft>
              <a:buClr>
                <a:schemeClr val="dk1"/>
              </a:buClr>
              <a:buSzPts val="1814"/>
              <a:buFont typeface="Arial"/>
              <a:buNone/>
            </a:pPr>
            <a:endParaRPr sz="1814">
              <a:solidFill>
                <a:srgbClr val="09164D"/>
              </a:solidFill>
              <a:latin typeface="Calibri"/>
              <a:ea typeface="Calibri"/>
              <a:cs typeface="Calibri"/>
              <a:sym typeface="Calibri"/>
            </a:endParaRPr>
          </a:p>
          <a:p>
            <a:pPr marL="0" marR="0" lvl="0" indent="0" algn="l" rtl="0">
              <a:lnSpc>
                <a:spcPct val="100000"/>
              </a:lnSpc>
              <a:spcBef>
                <a:spcPts val="1600"/>
              </a:spcBef>
              <a:spcAft>
                <a:spcPts val="0"/>
              </a:spcAft>
              <a:buClr>
                <a:schemeClr val="dk1"/>
              </a:buClr>
              <a:buSzPts val="1814"/>
              <a:buFont typeface="Arial"/>
              <a:buNone/>
            </a:pPr>
            <a:endParaRPr sz="1814">
              <a:solidFill>
                <a:srgbClr val="09164D"/>
              </a:solidFill>
              <a:latin typeface="Calibri"/>
              <a:ea typeface="Calibri"/>
              <a:cs typeface="Calibri"/>
              <a:sym typeface="Calibri"/>
            </a:endParaRPr>
          </a:p>
        </p:txBody>
      </p:sp>
      <p:sp>
        <p:nvSpPr>
          <p:cNvPr id="616" name="Google Shape;616;p59"/>
          <p:cNvSpPr txBox="1">
            <a:spLocks noGrp="1"/>
          </p:cNvSpPr>
          <p:nvPr>
            <p:ph type="body" idx="1"/>
          </p:nvPr>
        </p:nvSpPr>
        <p:spPr>
          <a:xfrm>
            <a:off x="423747" y="2227916"/>
            <a:ext cx="6179015" cy="5301451"/>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dk1"/>
              </a:buClr>
              <a:buSzPts val="2000"/>
              <a:buNone/>
            </a:pPr>
            <a:r>
              <a:rPr lang="es" dirty="0"/>
              <a:t>Estos son algunos de los problemas más habituales: </a:t>
            </a:r>
            <a:endParaRPr dirty="0"/>
          </a:p>
          <a:p>
            <a:pPr marL="342900" lvl="0" indent="-342900" algn="l" rtl="0">
              <a:lnSpc>
                <a:spcPct val="90000"/>
              </a:lnSpc>
              <a:spcBef>
                <a:spcPts val="1000"/>
              </a:spcBef>
              <a:spcAft>
                <a:spcPts val="0"/>
              </a:spcAft>
              <a:buClr>
                <a:schemeClr val="dk1"/>
              </a:buClr>
              <a:buSzPts val="2000"/>
              <a:buFont typeface="Arial"/>
              <a:buChar char="•"/>
            </a:pPr>
            <a:r>
              <a:rPr lang="es" dirty="0"/>
              <a:t>retretes de taza turca sin barandillas de apoyo; </a:t>
            </a:r>
            <a:endParaRPr dirty="0"/>
          </a:p>
          <a:p>
            <a:pPr marL="342900" lvl="0" indent="-342900" algn="l" rtl="0">
              <a:lnSpc>
                <a:spcPct val="90000"/>
              </a:lnSpc>
              <a:spcBef>
                <a:spcPts val="1000"/>
              </a:spcBef>
              <a:spcAft>
                <a:spcPts val="0"/>
              </a:spcAft>
              <a:buClr>
                <a:schemeClr val="dk1"/>
              </a:buClr>
              <a:buSzPts val="2000"/>
              <a:buFont typeface="Arial"/>
              <a:buChar char="•"/>
            </a:pPr>
            <a:r>
              <a:rPr lang="es" dirty="0"/>
              <a:t>falta de espacio en los retretes para moverse;</a:t>
            </a:r>
            <a:endParaRPr dirty="0"/>
          </a:p>
          <a:p>
            <a:pPr marL="342900" lvl="0" indent="-342900" algn="l" rtl="0">
              <a:lnSpc>
                <a:spcPct val="90000"/>
              </a:lnSpc>
              <a:spcBef>
                <a:spcPts val="1000"/>
              </a:spcBef>
              <a:spcAft>
                <a:spcPts val="0"/>
              </a:spcAft>
              <a:buClr>
                <a:schemeClr val="dk1"/>
              </a:buClr>
              <a:buSzPts val="2000"/>
              <a:buFont typeface="Arial"/>
              <a:buChar char="•"/>
            </a:pPr>
            <a:r>
              <a:rPr lang="es" dirty="0"/>
              <a:t>los caminos hacia los retretes (y hacia las instalaciones de agua) son difíciles de recorrer, especialmente para personas con movilidad limitada, como los usuarios de sillas de ruedas; y</a:t>
            </a:r>
            <a:endParaRPr dirty="0"/>
          </a:p>
          <a:p>
            <a:pPr marL="342900" lvl="0" indent="-342900" algn="l" rtl="0">
              <a:lnSpc>
                <a:spcPct val="90000"/>
              </a:lnSpc>
              <a:spcBef>
                <a:spcPts val="1000"/>
              </a:spcBef>
              <a:spcAft>
                <a:spcPts val="0"/>
              </a:spcAft>
              <a:buClr>
                <a:schemeClr val="dk1"/>
              </a:buClr>
              <a:buSzPts val="2000"/>
              <a:buFont typeface="Arial"/>
              <a:buChar char="•"/>
            </a:pPr>
            <a:r>
              <a:rPr lang="es" dirty="0"/>
              <a:t>falta de privacidad y seguridad para las mujeres y las niñas.</a:t>
            </a:r>
            <a:endParaRPr dirty="0"/>
          </a:p>
        </p:txBody>
      </p:sp>
      <p:pic>
        <p:nvPicPr>
          <p:cNvPr id="617" name="Google Shape;617;p59"/>
          <p:cNvPicPr preferRelativeResize="0"/>
          <p:nvPr/>
        </p:nvPicPr>
        <p:blipFill rotWithShape="1">
          <a:blip r:embed="rId3">
            <a:alphaModFix/>
          </a:blip>
          <a:srcRect/>
          <a:stretch/>
        </p:blipFill>
        <p:spPr>
          <a:xfrm>
            <a:off x="10876482" y="576612"/>
            <a:ext cx="1171184" cy="1171184"/>
          </a:xfrm>
          <a:prstGeom prst="rect">
            <a:avLst/>
          </a:prstGeom>
          <a:noFill/>
          <a:ln>
            <a:noFill/>
          </a:ln>
        </p:spPr>
      </p:pic>
      <p:sp>
        <p:nvSpPr>
          <p:cNvPr id="618" name="Google Shape;618;p5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33</a:t>
            </a:fld>
            <a:endParaRPr/>
          </a:p>
        </p:txBody>
      </p:sp>
      <p:pic>
        <p:nvPicPr>
          <p:cNvPr id="619" name="Google Shape;619;p59" descr="A picture containing building, outdoor&#10;&#10;Description automatically generated"/>
          <p:cNvPicPr preferRelativeResize="0">
            <a:picLocks noGrp="1"/>
          </p:cNvPicPr>
          <p:nvPr>
            <p:ph type="pic" idx="2"/>
          </p:nvPr>
        </p:nvPicPr>
        <p:blipFill rotWithShape="1">
          <a:blip r:embed="rId4">
            <a:alphaModFix/>
          </a:blip>
          <a:srcRect/>
          <a:stretch/>
        </p:blipFill>
        <p:spPr>
          <a:xfrm>
            <a:off x="6502401" y="1739956"/>
            <a:ext cx="4849812" cy="476105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60"/>
          <p:cNvSpPr txBox="1"/>
          <p:nvPr/>
        </p:nvSpPr>
        <p:spPr>
          <a:xfrm>
            <a:off x="386254" y="378568"/>
            <a:ext cx="4418012" cy="1494837"/>
          </a:xfrm>
          <a:prstGeom prst="rect">
            <a:avLst/>
          </a:prstGeom>
          <a:noFill/>
          <a:ln>
            <a:noFill/>
          </a:ln>
        </p:spPr>
        <p:txBody>
          <a:bodyPr spcFirstLastPara="1" wrap="square" lIns="36350" tIns="45700" rIns="36350" bIns="45700" rtlCol="0" anchor="ctr" anchorCtr="0">
            <a:noAutofit/>
          </a:bodyPr>
          <a:lstStyle/>
          <a:p>
            <a:pPr marL="0" marR="0" lvl="0" indent="0" algn="l" rtl="0">
              <a:spcBef>
                <a:spcPts val="0"/>
              </a:spcBef>
              <a:spcAft>
                <a:spcPts val="0"/>
              </a:spcAft>
              <a:buNone/>
            </a:pPr>
            <a:r>
              <a:rPr lang="es" sz="3500" b="1" dirty="0">
                <a:solidFill>
                  <a:schemeClr val="lt1"/>
                </a:solidFill>
                <a:latin typeface="Arial Narrow"/>
                <a:ea typeface="Arial Narrow"/>
                <a:cs typeface="Arial Narrow"/>
                <a:sym typeface="Arial Narrow"/>
              </a:rPr>
              <a:t>Mejorar la accesibilidad: un derecho humano fundamental</a:t>
            </a:r>
            <a:endParaRPr sz="3500" dirty="0"/>
          </a:p>
        </p:txBody>
      </p:sp>
      <p:sp>
        <p:nvSpPr>
          <p:cNvPr id="628" name="Google Shape;628;p60"/>
          <p:cNvSpPr txBox="1"/>
          <p:nvPr/>
        </p:nvSpPr>
        <p:spPr>
          <a:xfrm>
            <a:off x="249929" y="1266722"/>
            <a:ext cx="7015011" cy="5212712"/>
          </a:xfrm>
          <a:prstGeom prst="rect">
            <a:avLst/>
          </a:prstGeom>
          <a:noFill/>
          <a:ln>
            <a:noFill/>
          </a:ln>
        </p:spPr>
        <p:txBody>
          <a:bodyPr spcFirstLastPara="1" wrap="square" lIns="72725" tIns="36350" rIns="72725" bIns="36350" rtlCol="0" anchor="t" anchorCtr="0">
            <a:normAutofit/>
          </a:bodyPr>
          <a:lstStyle/>
          <a:p>
            <a:pPr marL="0" marR="0" lvl="0" indent="0" algn="l" rtl="0">
              <a:lnSpc>
                <a:spcPct val="110000"/>
              </a:lnSpc>
              <a:spcBef>
                <a:spcPts val="0"/>
              </a:spcBef>
              <a:spcAft>
                <a:spcPts val="0"/>
              </a:spcAft>
              <a:buClr>
                <a:srgbClr val="898A9B"/>
              </a:buClr>
              <a:buSzPts val="1814"/>
              <a:buFont typeface="Arial"/>
              <a:buNone/>
            </a:pPr>
            <a:endParaRPr sz="1814">
              <a:solidFill>
                <a:srgbClr val="09164D"/>
              </a:solidFill>
              <a:latin typeface="Arial"/>
              <a:ea typeface="Arial"/>
              <a:cs typeface="Arial"/>
              <a:sym typeface="Arial"/>
            </a:endParaRPr>
          </a:p>
          <a:p>
            <a:pPr marL="0" marR="0" lvl="0" indent="0" algn="l" rtl="0">
              <a:lnSpc>
                <a:spcPct val="110000"/>
              </a:lnSpc>
              <a:spcBef>
                <a:spcPts val="1000"/>
              </a:spcBef>
              <a:spcAft>
                <a:spcPts val="0"/>
              </a:spcAft>
              <a:buClr>
                <a:srgbClr val="898A9B"/>
              </a:buClr>
              <a:buSzPts val="1814"/>
              <a:buFont typeface="Arial"/>
              <a:buNone/>
            </a:pPr>
            <a:endParaRPr sz="1814">
              <a:solidFill>
                <a:srgbClr val="09164D"/>
              </a:solidFill>
              <a:latin typeface="Arial"/>
              <a:ea typeface="Arial"/>
              <a:cs typeface="Arial"/>
              <a:sym typeface="Arial"/>
            </a:endParaRPr>
          </a:p>
        </p:txBody>
      </p:sp>
      <p:pic>
        <p:nvPicPr>
          <p:cNvPr id="629" name="Google Shape;629;p60" descr="A bathroom with a white background&#10;&#10;Description generated with high confidence"/>
          <p:cNvPicPr preferRelativeResize="0"/>
          <p:nvPr/>
        </p:nvPicPr>
        <p:blipFill rotWithShape="1">
          <a:blip r:embed="rId3">
            <a:alphaModFix/>
          </a:blip>
          <a:srcRect/>
          <a:stretch/>
        </p:blipFill>
        <p:spPr>
          <a:xfrm rot="5400000">
            <a:off x="393159" y="2714129"/>
            <a:ext cx="4404200" cy="3303149"/>
          </a:xfrm>
          <a:prstGeom prst="rect">
            <a:avLst/>
          </a:prstGeom>
          <a:noFill/>
          <a:ln>
            <a:noFill/>
          </a:ln>
          <a:effectLst>
            <a:outerShdw blurRad="292100" dist="139700" dir="2700000" algn="tl" rotWithShape="0">
              <a:srgbClr val="333333">
                <a:alpha val="64705"/>
              </a:srgbClr>
            </a:outerShdw>
          </a:effectLst>
        </p:spPr>
      </p:pic>
      <p:sp>
        <p:nvSpPr>
          <p:cNvPr id="630" name="Google Shape;630;p60"/>
          <p:cNvSpPr txBox="1"/>
          <p:nvPr/>
        </p:nvSpPr>
        <p:spPr>
          <a:xfrm>
            <a:off x="147539" y="6487061"/>
            <a:ext cx="5275360" cy="323125"/>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500" dirty="0">
                <a:solidFill>
                  <a:schemeClr val="lt1"/>
                </a:solidFill>
                <a:latin typeface="Arial Narrow"/>
                <a:ea typeface="Arial Narrow"/>
                <a:cs typeface="Arial Narrow"/>
                <a:sym typeface="Arial Narrow"/>
              </a:rPr>
              <a:t>Retrete adaptado a la infancia (con un asiento más bajo y más pequeño) </a:t>
            </a:r>
            <a:endParaRPr sz="1500" dirty="0"/>
          </a:p>
        </p:txBody>
      </p:sp>
      <p:sp>
        <p:nvSpPr>
          <p:cNvPr id="631" name="Google Shape;631;p60"/>
          <p:cNvSpPr txBox="1">
            <a:spLocks noGrp="1"/>
          </p:cNvSpPr>
          <p:nvPr>
            <p:ph type="body" idx="2"/>
          </p:nvPr>
        </p:nvSpPr>
        <p:spPr>
          <a:xfrm>
            <a:off x="5422899" y="124675"/>
            <a:ext cx="6382847" cy="57277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dk2"/>
              </a:buClr>
              <a:buSzPts val="2200"/>
              <a:buNone/>
            </a:pPr>
            <a:r>
              <a:rPr lang="es" sz="2200" b="1" dirty="0">
                <a:solidFill>
                  <a:schemeClr val="dk2"/>
                </a:solidFill>
              </a:rPr>
              <a:t>Retretes</a:t>
            </a:r>
            <a:endParaRPr dirty="0"/>
          </a:p>
          <a:p>
            <a:pPr marL="310976" lvl="0" indent="-310976" algn="l" rtl="0">
              <a:lnSpc>
                <a:spcPct val="90000"/>
              </a:lnSpc>
              <a:spcBef>
                <a:spcPts val="1000"/>
              </a:spcBef>
              <a:spcAft>
                <a:spcPts val="0"/>
              </a:spcAft>
              <a:buClr>
                <a:schemeClr val="dk1"/>
              </a:buClr>
              <a:buSzPts val="2200"/>
              <a:buFont typeface="Arial"/>
              <a:buChar char="•"/>
            </a:pPr>
            <a:r>
              <a:rPr lang="es" sz="2200" dirty="0"/>
              <a:t>Sin escaleras ni peldaños</a:t>
            </a:r>
            <a:endParaRPr dirty="0"/>
          </a:p>
          <a:p>
            <a:pPr marL="310976" lvl="0" indent="-310976" algn="l" rtl="0">
              <a:lnSpc>
                <a:spcPct val="90000"/>
              </a:lnSpc>
              <a:spcBef>
                <a:spcPts val="1000"/>
              </a:spcBef>
              <a:spcAft>
                <a:spcPts val="0"/>
              </a:spcAft>
              <a:buClr>
                <a:schemeClr val="dk1"/>
              </a:buClr>
              <a:buSzPts val="2200"/>
              <a:buFont typeface="Arial"/>
              <a:buChar char="•"/>
            </a:pPr>
            <a:r>
              <a:rPr lang="es" sz="2200" dirty="0"/>
              <a:t>Barandillas de apoyo fijadas al suelo o a las paredes laterales</a:t>
            </a:r>
            <a:endParaRPr dirty="0"/>
          </a:p>
          <a:p>
            <a:pPr marL="310976" lvl="0" indent="-310976" algn="l" rtl="0">
              <a:lnSpc>
                <a:spcPct val="90000"/>
              </a:lnSpc>
              <a:spcBef>
                <a:spcPts val="1000"/>
              </a:spcBef>
              <a:spcAft>
                <a:spcPts val="0"/>
              </a:spcAft>
              <a:buClr>
                <a:schemeClr val="dk1"/>
              </a:buClr>
              <a:buSzPts val="2200"/>
              <a:buFont typeface="Arial"/>
              <a:buChar char="•"/>
            </a:pPr>
            <a:r>
              <a:rPr lang="es" sz="2200" dirty="0"/>
              <a:t>Puertas de al menos 80 cm de ancho</a:t>
            </a:r>
            <a:endParaRPr dirty="0"/>
          </a:p>
          <a:p>
            <a:pPr marL="310976" lvl="0" indent="-310976" algn="l" rtl="0">
              <a:lnSpc>
                <a:spcPct val="90000"/>
              </a:lnSpc>
              <a:spcBef>
                <a:spcPts val="1000"/>
              </a:spcBef>
              <a:spcAft>
                <a:spcPts val="0"/>
              </a:spcAft>
              <a:buClr>
                <a:schemeClr val="dk1"/>
              </a:buClr>
              <a:buSzPts val="2200"/>
              <a:buFont typeface="Arial"/>
              <a:buChar char="•"/>
            </a:pPr>
            <a:r>
              <a:rPr lang="es" sz="2200" dirty="0"/>
              <a:t>Retrete con asiento elevado y respaldo</a:t>
            </a:r>
            <a:endParaRPr dirty="0"/>
          </a:p>
          <a:p>
            <a:pPr marL="310976" lvl="0" indent="-310976" algn="l" rtl="0">
              <a:lnSpc>
                <a:spcPct val="90000"/>
              </a:lnSpc>
              <a:spcBef>
                <a:spcPts val="1000"/>
              </a:spcBef>
              <a:spcAft>
                <a:spcPts val="0"/>
              </a:spcAft>
              <a:buClr>
                <a:schemeClr val="dk1"/>
              </a:buClr>
              <a:buSzPts val="2200"/>
              <a:buFont typeface="Arial"/>
              <a:buChar char="•"/>
            </a:pPr>
            <a:r>
              <a:rPr lang="es" sz="2200" dirty="0"/>
              <a:t>Cubículo con espacio para circular y maniobrar</a:t>
            </a:r>
            <a:endParaRPr dirty="0"/>
          </a:p>
          <a:p>
            <a:pPr marL="310976" lvl="0" indent="-310976" algn="l" rtl="0">
              <a:lnSpc>
                <a:spcPct val="90000"/>
              </a:lnSpc>
              <a:spcBef>
                <a:spcPts val="1000"/>
              </a:spcBef>
              <a:spcAft>
                <a:spcPts val="0"/>
              </a:spcAft>
              <a:buClr>
                <a:schemeClr val="dk1"/>
              </a:buClr>
              <a:buSzPts val="2200"/>
              <a:buFont typeface="Arial"/>
              <a:buChar char="•"/>
            </a:pPr>
            <a:r>
              <a:rPr lang="es" sz="2200" dirty="0"/>
              <a:t>Interruptores de la luz a una altura alcanzable </a:t>
            </a:r>
            <a:endParaRPr dirty="0"/>
          </a:p>
          <a:p>
            <a:pPr marL="310976" lvl="0" indent="-310976" algn="l" rtl="0">
              <a:lnSpc>
                <a:spcPct val="90000"/>
              </a:lnSpc>
              <a:spcBef>
                <a:spcPts val="1000"/>
              </a:spcBef>
              <a:spcAft>
                <a:spcPts val="0"/>
              </a:spcAft>
              <a:buClr>
                <a:schemeClr val="dk1"/>
              </a:buClr>
              <a:buSzPts val="2200"/>
              <a:buFont typeface="Arial"/>
              <a:buChar char="•"/>
            </a:pPr>
            <a:r>
              <a:rPr lang="es" sz="2200" dirty="0"/>
              <a:t>Camino y cubículo bien iluminados, y puerta con pestillo </a:t>
            </a:r>
            <a:endParaRPr dirty="0"/>
          </a:p>
          <a:p>
            <a:pPr marL="310976" lvl="0" indent="-171276" algn="l" rtl="0">
              <a:lnSpc>
                <a:spcPct val="90000"/>
              </a:lnSpc>
              <a:spcBef>
                <a:spcPts val="1000"/>
              </a:spcBef>
              <a:spcAft>
                <a:spcPts val="0"/>
              </a:spcAft>
              <a:buClr>
                <a:schemeClr val="dk1"/>
              </a:buClr>
              <a:buSzPts val="2200"/>
              <a:buFont typeface="Arial"/>
              <a:buNone/>
            </a:pPr>
            <a:endParaRPr sz="2200" dirty="0"/>
          </a:p>
          <a:p>
            <a:pPr marL="0" lvl="0" indent="0" algn="l" rtl="0">
              <a:lnSpc>
                <a:spcPct val="90000"/>
              </a:lnSpc>
              <a:spcBef>
                <a:spcPts val="1000"/>
              </a:spcBef>
              <a:spcAft>
                <a:spcPts val="0"/>
              </a:spcAft>
              <a:buClr>
                <a:schemeClr val="dk2"/>
              </a:buClr>
              <a:buSzPts val="2200"/>
              <a:buNone/>
            </a:pPr>
            <a:r>
              <a:rPr lang="es" sz="2200" b="1" dirty="0">
                <a:solidFill>
                  <a:schemeClr val="dk2"/>
                </a:solidFill>
              </a:rPr>
              <a:t>Pilas, grifos y agua</a:t>
            </a:r>
            <a:endParaRPr dirty="0"/>
          </a:p>
          <a:p>
            <a:pPr marL="310976" lvl="0" indent="-310976" algn="l" rtl="0">
              <a:lnSpc>
                <a:spcPct val="90000"/>
              </a:lnSpc>
              <a:spcBef>
                <a:spcPts val="1000"/>
              </a:spcBef>
              <a:spcAft>
                <a:spcPts val="0"/>
              </a:spcAft>
              <a:buClr>
                <a:schemeClr val="dk1"/>
              </a:buClr>
              <a:buSzPts val="2200"/>
              <a:buFont typeface="Arial"/>
              <a:buChar char="•"/>
            </a:pPr>
            <a:r>
              <a:rPr lang="es" sz="2200" dirty="0"/>
              <a:t>Parte superior de la pila a 75 cm del suelo </a:t>
            </a:r>
            <a:endParaRPr dirty="0"/>
          </a:p>
          <a:p>
            <a:pPr marL="310976" lvl="0" indent="-310976" algn="l" rtl="0">
              <a:lnSpc>
                <a:spcPct val="90000"/>
              </a:lnSpc>
              <a:spcBef>
                <a:spcPts val="1000"/>
              </a:spcBef>
              <a:spcAft>
                <a:spcPts val="0"/>
              </a:spcAft>
              <a:buClr>
                <a:schemeClr val="dk1"/>
              </a:buClr>
              <a:buSzPts val="2200"/>
              <a:buFont typeface="Arial"/>
              <a:buChar char="•"/>
            </a:pPr>
            <a:r>
              <a:rPr lang="es" sz="2200" dirty="0"/>
              <a:t>Espacio para las rodillas </a:t>
            </a:r>
            <a:endParaRPr dirty="0"/>
          </a:p>
          <a:p>
            <a:pPr marL="310976" lvl="0" indent="-310976" algn="l" rtl="0">
              <a:lnSpc>
                <a:spcPct val="90000"/>
              </a:lnSpc>
              <a:spcBef>
                <a:spcPts val="1000"/>
              </a:spcBef>
              <a:spcAft>
                <a:spcPts val="0"/>
              </a:spcAft>
              <a:buClr>
                <a:schemeClr val="dk1"/>
              </a:buClr>
              <a:buSzPts val="2200"/>
              <a:buFont typeface="Arial"/>
              <a:buChar char="•"/>
            </a:pPr>
            <a:r>
              <a:rPr lang="es" sz="2200" dirty="0"/>
              <a:t>Grifos con mango </a:t>
            </a:r>
            <a:endParaRPr dirty="0"/>
          </a:p>
          <a:p>
            <a:pPr marL="310976" lvl="0" indent="-310976" algn="l" rtl="0">
              <a:lnSpc>
                <a:spcPct val="90000"/>
              </a:lnSpc>
              <a:spcBef>
                <a:spcPts val="1000"/>
              </a:spcBef>
              <a:spcAft>
                <a:spcPts val="0"/>
              </a:spcAft>
              <a:buClr>
                <a:schemeClr val="dk1"/>
              </a:buClr>
              <a:buSzPts val="2200"/>
              <a:buFont typeface="Arial"/>
              <a:buChar char="•"/>
            </a:pPr>
            <a:r>
              <a:rPr lang="es" sz="2200" dirty="0"/>
              <a:t>Barandillas de apoyo </a:t>
            </a:r>
            <a:endParaRPr dirty="0"/>
          </a:p>
          <a:p>
            <a:pPr marL="0" lvl="0" indent="0" algn="l" rtl="0">
              <a:lnSpc>
                <a:spcPct val="90000"/>
              </a:lnSpc>
              <a:spcBef>
                <a:spcPts val="1000"/>
              </a:spcBef>
              <a:spcAft>
                <a:spcPts val="0"/>
              </a:spcAft>
              <a:buClr>
                <a:schemeClr val="dk1"/>
              </a:buClr>
              <a:buSzPts val="2200"/>
              <a:buFont typeface="Arial"/>
              <a:buNone/>
            </a:pPr>
            <a:endParaRPr sz="2200" dirty="0"/>
          </a:p>
        </p:txBody>
      </p:sp>
      <p:sp>
        <p:nvSpPr>
          <p:cNvPr id="632" name="Google Shape;632;p60"/>
          <p:cNvSpPr txBox="1">
            <a:spLocks noGrp="1"/>
          </p:cNvSpPr>
          <p:nvPr>
            <p:ph type="sldNum" idx="12"/>
          </p:nvPr>
        </p:nvSpPr>
        <p:spPr>
          <a:xfrm>
            <a:off x="1" y="638992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34</a:t>
            </a:fld>
            <a:endParaRPr dirty="0"/>
          </a:p>
        </p:txBody>
      </p:sp>
      <p:pic>
        <p:nvPicPr>
          <p:cNvPr id="633" name="Google Shape;633;p60"/>
          <p:cNvPicPr preferRelativeResize="0"/>
          <p:nvPr/>
        </p:nvPicPr>
        <p:blipFill rotWithShape="1">
          <a:blip r:embed="rId4">
            <a:alphaModFix/>
          </a:blip>
          <a:srcRect/>
          <a:stretch/>
        </p:blipFill>
        <p:spPr>
          <a:xfrm>
            <a:off x="10770887" y="5501633"/>
            <a:ext cx="1171184" cy="117118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61"/>
          <p:cNvSpPr txBox="1">
            <a:spLocks noGrp="1"/>
          </p:cNvSpPr>
          <p:nvPr>
            <p:ph type="body" idx="1"/>
          </p:nvPr>
        </p:nvSpPr>
        <p:spPr>
          <a:xfrm>
            <a:off x="143921" y="1064397"/>
            <a:ext cx="6469830" cy="4761053"/>
          </a:xfrm>
          <a:prstGeom prst="rect">
            <a:avLst/>
          </a:prstGeom>
          <a:noFill/>
          <a:ln>
            <a:noFill/>
          </a:ln>
        </p:spPr>
        <p:txBody>
          <a:bodyPr spcFirstLastPara="1" wrap="square" lIns="91425" tIns="45700" rIns="91425" bIns="45700" rtlCol="0" anchor="t" anchorCtr="0">
            <a:noAutofit/>
          </a:bodyPr>
          <a:lstStyle/>
          <a:p>
            <a:pPr marL="342900" lvl="0" indent="-342900" algn="l" rtl="0">
              <a:lnSpc>
                <a:spcPct val="90000"/>
              </a:lnSpc>
              <a:spcBef>
                <a:spcPts val="0"/>
              </a:spcBef>
              <a:spcAft>
                <a:spcPts val="0"/>
              </a:spcAft>
              <a:buClr>
                <a:schemeClr val="dk1"/>
              </a:buClr>
              <a:buSzPts val="2200"/>
              <a:buFont typeface="Arial"/>
              <a:buChar char="•"/>
            </a:pPr>
            <a:r>
              <a:rPr lang="es" sz="1800" b="1" dirty="0">
                <a:solidFill>
                  <a:srgbClr val="09164D"/>
                </a:solidFill>
              </a:rPr>
              <a:t>Limpiar los retretes todos los días</a:t>
            </a:r>
            <a:r>
              <a:rPr lang="es" sz="1800" dirty="0">
                <a:solidFill>
                  <a:srgbClr val="09164D"/>
                </a:solidFill>
              </a:rPr>
              <a:t> y conservar un </a:t>
            </a:r>
            <a:r>
              <a:rPr lang="es" sz="1800" b="1" dirty="0">
                <a:solidFill>
                  <a:srgbClr val="09164D"/>
                </a:solidFill>
              </a:rPr>
              <a:t>registro firmado</a:t>
            </a:r>
            <a:r>
              <a:rPr lang="es" sz="1800" dirty="0">
                <a:solidFill>
                  <a:srgbClr val="09164D"/>
                </a:solidFill>
              </a:rPr>
              <a:t> de la limpieza en un lugar claramente visible: </a:t>
            </a:r>
            <a:endParaRPr sz="1800" dirty="0"/>
          </a:p>
          <a:p>
            <a:pPr marL="703211" lvl="1" indent="-342900" algn="l" rtl="0">
              <a:lnSpc>
                <a:spcPct val="90000"/>
              </a:lnSpc>
              <a:spcBef>
                <a:spcPts val="500"/>
              </a:spcBef>
              <a:spcAft>
                <a:spcPts val="0"/>
              </a:spcAft>
              <a:buClr>
                <a:schemeClr val="dk1"/>
              </a:buClr>
              <a:buSzPts val="2200"/>
              <a:buFont typeface="Arial"/>
              <a:buChar char="•"/>
            </a:pPr>
            <a:r>
              <a:rPr lang="es" sz="1800" dirty="0">
                <a:solidFill>
                  <a:srgbClr val="09164D"/>
                </a:solidFill>
                <a:latin typeface="Arial"/>
                <a:ea typeface="Arial"/>
                <a:cs typeface="Arial"/>
                <a:sym typeface="Arial"/>
              </a:rPr>
              <a:t>personal disponible </a:t>
            </a:r>
            <a:r>
              <a:rPr lang="en" sz="1800" i="1" dirty="0">
                <a:solidFill>
                  <a:srgbClr val="09164D"/>
                </a:solidFill>
                <a:latin typeface="Arial"/>
                <a:ea typeface="Arial"/>
                <a:cs typeface="Arial"/>
                <a:sym typeface="Arial"/>
              </a:rPr>
              <a:t>in situ</a:t>
            </a:r>
            <a:r>
              <a:rPr lang="en" sz="1800" dirty="0">
                <a:solidFill>
                  <a:srgbClr val="09164D"/>
                </a:solidFill>
                <a:latin typeface="Arial"/>
                <a:ea typeface="Arial"/>
                <a:cs typeface="Arial"/>
                <a:sym typeface="Arial"/>
              </a:rPr>
              <a:t> para realizar las tareas de limpieza; </a:t>
            </a:r>
            <a:endParaRPr sz="1800" dirty="0"/>
          </a:p>
          <a:p>
            <a:pPr marL="703211" lvl="1" indent="-342900" algn="l" rtl="0">
              <a:lnSpc>
                <a:spcPct val="90000"/>
              </a:lnSpc>
              <a:spcBef>
                <a:spcPts val="500"/>
              </a:spcBef>
              <a:spcAft>
                <a:spcPts val="0"/>
              </a:spcAft>
              <a:buClr>
                <a:schemeClr val="dk1"/>
              </a:buClr>
              <a:buSzPts val="2200"/>
              <a:buFont typeface="Arial"/>
              <a:buChar char="•"/>
            </a:pPr>
            <a:r>
              <a:rPr lang="es" sz="1800" dirty="0">
                <a:solidFill>
                  <a:srgbClr val="09164D"/>
                </a:solidFill>
                <a:latin typeface="Arial"/>
                <a:ea typeface="Arial"/>
                <a:cs typeface="Arial"/>
                <a:sym typeface="Arial"/>
              </a:rPr>
              <a:t>verificaciones aleatorias todos los días.</a:t>
            </a:r>
            <a:endParaRPr sz="1800" dirty="0">
              <a:solidFill>
                <a:srgbClr val="09164D"/>
              </a:solidFill>
              <a:latin typeface="Arial"/>
              <a:ea typeface="Arial"/>
              <a:cs typeface="Arial"/>
              <a:sym typeface="Arial"/>
            </a:endParaRPr>
          </a:p>
          <a:p>
            <a:pPr marL="342900" lvl="0" indent="-342900" algn="l" rtl="0">
              <a:lnSpc>
                <a:spcPct val="90000"/>
              </a:lnSpc>
              <a:spcBef>
                <a:spcPts val="1000"/>
              </a:spcBef>
              <a:spcAft>
                <a:spcPts val="0"/>
              </a:spcAft>
              <a:buClr>
                <a:schemeClr val="dk1"/>
              </a:buClr>
              <a:buSzPts val="2200"/>
              <a:buFont typeface="Arial"/>
              <a:buChar char="•"/>
            </a:pPr>
            <a:r>
              <a:rPr lang="es" sz="1800" dirty="0">
                <a:solidFill>
                  <a:srgbClr val="09164D"/>
                </a:solidFill>
              </a:rPr>
              <a:t>Controlar, vaciar y reemplazar el </a:t>
            </a:r>
            <a:r>
              <a:rPr lang="es" sz="1800" b="1" dirty="0">
                <a:solidFill>
                  <a:srgbClr val="09164D"/>
                </a:solidFill>
              </a:rPr>
              <a:t>material fungible</a:t>
            </a:r>
            <a:r>
              <a:rPr lang="es" sz="1800" dirty="0">
                <a:solidFill>
                  <a:srgbClr val="09164D"/>
                </a:solidFill>
              </a:rPr>
              <a:t>: artículos de limpieza anal, papeleras o cubos para desechar artículos de gestión de la higiene menstrual, cazos para echar agua al retrete y jabón para la higiene de las manos.  </a:t>
            </a:r>
            <a:endParaRPr sz="1800" dirty="0"/>
          </a:p>
          <a:p>
            <a:pPr marL="342900" lvl="0" indent="-342900" algn="l" rtl="0">
              <a:lnSpc>
                <a:spcPct val="90000"/>
              </a:lnSpc>
              <a:spcBef>
                <a:spcPts val="1000"/>
              </a:spcBef>
              <a:spcAft>
                <a:spcPts val="0"/>
              </a:spcAft>
              <a:buClr>
                <a:schemeClr val="dk1"/>
              </a:buClr>
              <a:buSzPts val="2200"/>
              <a:buFont typeface="Arial"/>
              <a:buChar char="•"/>
            </a:pPr>
            <a:r>
              <a:rPr lang="es" sz="1800" dirty="0">
                <a:solidFill>
                  <a:srgbClr val="09164D"/>
                </a:solidFill>
              </a:rPr>
              <a:t>Implantar un protocolo para </a:t>
            </a:r>
            <a:r>
              <a:rPr lang="es" sz="1800" b="1" dirty="0">
                <a:solidFill>
                  <a:srgbClr val="09164D"/>
                </a:solidFill>
              </a:rPr>
              <a:t>atender rápidamente</a:t>
            </a:r>
            <a:r>
              <a:rPr lang="es" sz="1800" dirty="0">
                <a:solidFill>
                  <a:srgbClr val="09164D"/>
                </a:solidFill>
              </a:rPr>
              <a:t> los retretes sucios o rotos: </a:t>
            </a:r>
            <a:endParaRPr sz="1800" dirty="0"/>
          </a:p>
          <a:p>
            <a:pPr marL="800100" lvl="1" indent="-342900" algn="l" rtl="0">
              <a:lnSpc>
                <a:spcPct val="90000"/>
              </a:lnSpc>
              <a:spcBef>
                <a:spcPts val="500"/>
              </a:spcBef>
              <a:spcAft>
                <a:spcPts val="0"/>
              </a:spcAft>
              <a:buClr>
                <a:schemeClr val="dk1"/>
              </a:buClr>
              <a:buSzPts val="2200"/>
              <a:buFont typeface="Arial"/>
              <a:buChar char="•"/>
            </a:pPr>
            <a:r>
              <a:rPr lang="es" sz="1800" dirty="0">
                <a:solidFill>
                  <a:srgbClr val="09164D"/>
                </a:solidFill>
                <a:latin typeface="Arial"/>
                <a:ea typeface="Arial"/>
                <a:cs typeface="Arial"/>
                <a:sym typeface="Arial"/>
              </a:rPr>
              <a:t>recibir comentarios de los usuarios; </a:t>
            </a:r>
            <a:endParaRPr sz="1800" dirty="0"/>
          </a:p>
          <a:p>
            <a:pPr marL="800100" lvl="1" indent="-342900" algn="l" rtl="0">
              <a:lnSpc>
                <a:spcPct val="90000"/>
              </a:lnSpc>
              <a:spcBef>
                <a:spcPts val="500"/>
              </a:spcBef>
              <a:spcAft>
                <a:spcPts val="0"/>
              </a:spcAft>
              <a:buClr>
                <a:schemeClr val="dk1"/>
              </a:buClr>
              <a:buSzPts val="2200"/>
              <a:buFont typeface="Arial"/>
              <a:buChar char="•"/>
            </a:pPr>
            <a:r>
              <a:rPr lang="es" sz="1800" dirty="0">
                <a:solidFill>
                  <a:srgbClr val="09164D"/>
                </a:solidFill>
                <a:latin typeface="Arial"/>
                <a:ea typeface="Arial"/>
                <a:cs typeface="Arial"/>
                <a:sym typeface="Arial"/>
              </a:rPr>
              <a:t>los directores de los establecimientos de salud deben asumir responsabilidades respecto a los retretes sucios o en mal funcionamiento.</a:t>
            </a:r>
            <a:endParaRPr sz="1800" dirty="0"/>
          </a:p>
          <a:p>
            <a:pPr marL="342900" lvl="0" indent="-342900" algn="l" rtl="0">
              <a:lnSpc>
                <a:spcPct val="90000"/>
              </a:lnSpc>
              <a:spcBef>
                <a:spcPts val="1000"/>
              </a:spcBef>
              <a:spcAft>
                <a:spcPts val="0"/>
              </a:spcAft>
              <a:buClr>
                <a:schemeClr val="dk1"/>
              </a:buClr>
              <a:buSzPts val="2200"/>
              <a:buFont typeface="Arial"/>
              <a:buChar char="•"/>
            </a:pPr>
            <a:r>
              <a:rPr lang="es" sz="1800" dirty="0">
                <a:solidFill>
                  <a:srgbClr val="09164D"/>
                </a:solidFill>
              </a:rPr>
              <a:t>Personal técnico formado y capaz de encargarse del </a:t>
            </a:r>
            <a:r>
              <a:rPr lang="es" sz="1800" b="1" dirty="0">
                <a:solidFill>
                  <a:srgbClr val="09164D"/>
                </a:solidFill>
              </a:rPr>
              <a:t>manejo y el mantenimiento constantes</a:t>
            </a:r>
            <a:r>
              <a:rPr lang="es" sz="1800" dirty="0">
                <a:solidFill>
                  <a:srgbClr val="09164D"/>
                </a:solidFill>
              </a:rPr>
              <a:t> de la fontanería y las instalaciones de almacenamiento y tratamiento.</a:t>
            </a:r>
            <a:endParaRPr sz="1800" dirty="0"/>
          </a:p>
          <a:p>
            <a:pPr marL="342900" lvl="0" indent="-203200" algn="l" rtl="0">
              <a:lnSpc>
                <a:spcPct val="90000"/>
              </a:lnSpc>
              <a:spcBef>
                <a:spcPts val="1000"/>
              </a:spcBef>
              <a:spcAft>
                <a:spcPts val="0"/>
              </a:spcAft>
              <a:buClr>
                <a:schemeClr val="dk1"/>
              </a:buClr>
              <a:buSzPts val="2200"/>
              <a:buFont typeface="Arial"/>
              <a:buNone/>
            </a:pPr>
            <a:endParaRPr sz="2200" dirty="0">
              <a:solidFill>
                <a:srgbClr val="09164D"/>
              </a:solidFill>
            </a:endParaRPr>
          </a:p>
          <a:p>
            <a:pPr marL="0" lvl="0" indent="0" algn="l" rtl="0">
              <a:lnSpc>
                <a:spcPct val="90000"/>
              </a:lnSpc>
              <a:spcBef>
                <a:spcPts val="1000"/>
              </a:spcBef>
              <a:spcAft>
                <a:spcPts val="0"/>
              </a:spcAft>
              <a:buClr>
                <a:schemeClr val="dk1"/>
              </a:buClr>
              <a:buSzPts val="2200"/>
              <a:buFont typeface="Arial"/>
              <a:buNone/>
            </a:pPr>
            <a:endParaRPr sz="2200" dirty="0">
              <a:solidFill>
                <a:srgbClr val="09164D"/>
              </a:solidFill>
            </a:endParaRPr>
          </a:p>
          <a:p>
            <a:pPr marL="0" lvl="0" indent="0" algn="l" rtl="0">
              <a:lnSpc>
                <a:spcPct val="90000"/>
              </a:lnSpc>
              <a:spcBef>
                <a:spcPts val="1000"/>
              </a:spcBef>
              <a:spcAft>
                <a:spcPts val="0"/>
              </a:spcAft>
              <a:buClr>
                <a:schemeClr val="dk1"/>
              </a:buClr>
              <a:buSzPts val="2200"/>
              <a:buFont typeface="Arial"/>
              <a:buNone/>
            </a:pPr>
            <a:endParaRPr sz="2200" dirty="0">
              <a:solidFill>
                <a:srgbClr val="09164D"/>
              </a:solidFill>
            </a:endParaRPr>
          </a:p>
        </p:txBody>
      </p:sp>
      <p:pic>
        <p:nvPicPr>
          <p:cNvPr id="642" name="Google Shape;642;p61" descr="A picture containing building, door, porch&#10;&#10;Description automatically generated"/>
          <p:cNvPicPr preferRelativeResize="0">
            <a:picLocks noGrp="1"/>
          </p:cNvPicPr>
          <p:nvPr>
            <p:ph type="pic" idx="2"/>
          </p:nvPr>
        </p:nvPicPr>
        <p:blipFill rotWithShape="1">
          <a:blip r:embed="rId3">
            <a:alphaModFix/>
          </a:blip>
          <a:srcRect/>
          <a:stretch/>
        </p:blipFill>
        <p:spPr>
          <a:xfrm>
            <a:off x="6502400" y="1400433"/>
            <a:ext cx="4849812" cy="4761052"/>
          </a:xfrm>
          <a:prstGeom prst="rect">
            <a:avLst/>
          </a:prstGeom>
          <a:noFill/>
          <a:ln>
            <a:noFill/>
          </a:ln>
        </p:spPr>
      </p:pic>
      <p:sp>
        <p:nvSpPr>
          <p:cNvPr id="643" name="Google Shape;643;p61"/>
          <p:cNvSpPr txBox="1">
            <a:spLocks noGrp="1"/>
          </p:cNvSpPr>
          <p:nvPr>
            <p:ph type="body" idx="3"/>
          </p:nvPr>
        </p:nvSpPr>
        <p:spPr>
          <a:xfrm>
            <a:off x="981650" y="116307"/>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sz="3500" dirty="0"/>
              <a:t>Gestión y mantenimiento de las instalaciones de saneamiento</a:t>
            </a:r>
            <a:endParaRPr sz="3500" dirty="0"/>
          </a:p>
        </p:txBody>
      </p:sp>
      <p:sp>
        <p:nvSpPr>
          <p:cNvPr id="644" name="Google Shape;644;p61"/>
          <p:cNvSpPr txBox="1"/>
          <p:nvPr/>
        </p:nvSpPr>
        <p:spPr>
          <a:xfrm>
            <a:off x="9856611" y="6606586"/>
            <a:ext cx="2335389" cy="259751"/>
          </a:xfrm>
          <a:prstGeom prst="rect">
            <a:avLst/>
          </a:prstGeom>
          <a:noFill/>
          <a:ln>
            <a:noFill/>
          </a:ln>
        </p:spPr>
        <p:txBody>
          <a:bodyPr spcFirstLastPara="1" wrap="square" lIns="91425" tIns="45700" rIns="91425" bIns="45700" rtlCol="0" anchor="t" anchorCtr="0">
            <a:spAutoFit/>
          </a:bodyPr>
          <a:lstStyle/>
          <a:p>
            <a:pPr marL="0" marR="0" lvl="0" indent="0" algn="r" rtl="0">
              <a:spcBef>
                <a:spcPts val="0"/>
              </a:spcBef>
              <a:spcAft>
                <a:spcPts val="0"/>
              </a:spcAft>
              <a:buNone/>
            </a:pPr>
            <a:r>
              <a:rPr lang="es" sz="1088">
                <a:solidFill>
                  <a:schemeClr val="dk1"/>
                </a:solidFill>
                <a:latin typeface="Calibri"/>
                <a:ea typeface="Calibri"/>
                <a:cs typeface="Calibri"/>
                <a:sym typeface="Calibri"/>
              </a:rPr>
              <a:t>© WaterAid, Tom Greenwood</a:t>
            </a:r>
            <a:endParaRPr/>
          </a:p>
        </p:txBody>
      </p:sp>
      <p:sp>
        <p:nvSpPr>
          <p:cNvPr id="645" name="Google Shape;645;p6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62"/>
          <p:cNvSpPr txBox="1">
            <a:spLocks noGrp="1"/>
          </p:cNvSpPr>
          <p:nvPr>
            <p:ph type="body" idx="1"/>
          </p:nvPr>
        </p:nvSpPr>
        <p:spPr>
          <a:xfrm>
            <a:off x="310948" y="1521786"/>
            <a:ext cx="6204152" cy="5577285"/>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rgbClr val="09164D"/>
              </a:buClr>
              <a:buSzPts val="2600"/>
              <a:buNone/>
            </a:pPr>
            <a:r>
              <a:rPr lang="es" sz="2600" b="1" dirty="0">
                <a:solidFill>
                  <a:srgbClr val="09164D"/>
                </a:solidFill>
              </a:rPr>
              <a:t>Sistema séptico </a:t>
            </a:r>
            <a:endParaRPr dirty="0"/>
          </a:p>
          <a:p>
            <a:pPr marL="703211" lvl="1" indent="-342900" algn="l" rtl="0">
              <a:lnSpc>
                <a:spcPct val="90000"/>
              </a:lnSpc>
              <a:spcBef>
                <a:spcPts val="500"/>
              </a:spcBef>
              <a:spcAft>
                <a:spcPts val="0"/>
              </a:spcAft>
              <a:buClr>
                <a:srgbClr val="09164D"/>
              </a:buClr>
              <a:buSzPts val="2400"/>
              <a:buFont typeface="Arial"/>
              <a:buChar char="•"/>
            </a:pPr>
            <a:r>
              <a:rPr lang="es" sz="2400" dirty="0">
                <a:solidFill>
                  <a:srgbClr val="09164D"/>
                </a:solidFill>
                <a:latin typeface="Arial"/>
                <a:ea typeface="Arial"/>
                <a:cs typeface="Arial"/>
                <a:sym typeface="Arial"/>
              </a:rPr>
              <a:t>Vaciado frecuente de los lodos</a:t>
            </a:r>
            <a:endParaRPr dirty="0"/>
          </a:p>
          <a:p>
            <a:pPr marL="703211" lvl="1" indent="-342900" algn="l" rtl="0">
              <a:lnSpc>
                <a:spcPct val="90000"/>
              </a:lnSpc>
              <a:spcBef>
                <a:spcPts val="500"/>
              </a:spcBef>
              <a:spcAft>
                <a:spcPts val="0"/>
              </a:spcAft>
              <a:buClr>
                <a:srgbClr val="09164D"/>
              </a:buClr>
              <a:buSzPts val="2400"/>
              <a:buFont typeface="Arial"/>
              <a:buChar char="•"/>
            </a:pPr>
            <a:r>
              <a:rPr lang="es" sz="2400" dirty="0">
                <a:solidFill>
                  <a:srgbClr val="09164D"/>
                </a:solidFill>
                <a:latin typeface="Arial"/>
                <a:ea typeface="Arial"/>
                <a:cs typeface="Arial"/>
                <a:sym typeface="Arial"/>
              </a:rPr>
              <a:t>Sin charcos de agua (no se deben verter en terrenos abiertos ni cunetas).</a:t>
            </a:r>
            <a:endParaRPr sz="2600" b="1" dirty="0">
              <a:solidFill>
                <a:srgbClr val="09164D"/>
              </a:solidFill>
            </a:endParaRPr>
          </a:p>
          <a:p>
            <a:pPr marL="0" lvl="0" indent="0" algn="l" rtl="0">
              <a:lnSpc>
                <a:spcPct val="90000"/>
              </a:lnSpc>
              <a:spcBef>
                <a:spcPts val="1000"/>
              </a:spcBef>
              <a:spcAft>
                <a:spcPts val="0"/>
              </a:spcAft>
              <a:buClr>
                <a:srgbClr val="09164D"/>
              </a:buClr>
              <a:buSzPts val="2600"/>
              <a:buNone/>
            </a:pPr>
            <a:r>
              <a:rPr lang="es" sz="2600" b="1" dirty="0">
                <a:solidFill>
                  <a:srgbClr val="09164D"/>
                </a:solidFill>
              </a:rPr>
              <a:t>Pozos de absorción / efluente séptico </a:t>
            </a:r>
            <a:endParaRPr dirty="0"/>
          </a:p>
          <a:p>
            <a:pPr marL="703211" lvl="1" indent="-342900" algn="l" rtl="0">
              <a:lnSpc>
                <a:spcPct val="90000"/>
              </a:lnSpc>
              <a:spcBef>
                <a:spcPts val="500"/>
              </a:spcBef>
              <a:spcAft>
                <a:spcPts val="0"/>
              </a:spcAft>
              <a:buClr>
                <a:srgbClr val="09164D"/>
              </a:buClr>
              <a:buSzPts val="2400"/>
              <a:buFont typeface="Arial"/>
              <a:buChar char="•"/>
            </a:pPr>
            <a:r>
              <a:rPr lang="es" sz="2400" dirty="0">
                <a:solidFill>
                  <a:srgbClr val="09164D"/>
                </a:solidFill>
                <a:latin typeface="Arial"/>
                <a:ea typeface="Arial"/>
                <a:cs typeface="Arial"/>
                <a:sym typeface="Arial"/>
              </a:rPr>
              <a:t>A una </a:t>
            </a:r>
            <a:r>
              <a:rPr lang="es" sz="2400" b="1" dirty="0">
                <a:solidFill>
                  <a:srgbClr val="09164D"/>
                </a:solidFill>
                <a:latin typeface="Arial"/>
                <a:ea typeface="Arial"/>
                <a:cs typeface="Arial"/>
                <a:sym typeface="Arial"/>
              </a:rPr>
              <a:t>distancia de separación adecuada</a:t>
            </a:r>
            <a:r>
              <a:rPr lang="es" sz="2400" dirty="0">
                <a:solidFill>
                  <a:srgbClr val="09164D"/>
                </a:solidFill>
                <a:latin typeface="Arial"/>
                <a:ea typeface="Arial"/>
                <a:cs typeface="Arial"/>
                <a:sym typeface="Arial"/>
              </a:rPr>
              <a:t> de las fuentes de agua </a:t>
            </a:r>
            <a:r>
              <a:rPr lang="en" sz="2400" i="1" dirty="0">
                <a:solidFill>
                  <a:srgbClr val="09164D"/>
                </a:solidFill>
                <a:latin typeface="Arial"/>
                <a:ea typeface="Arial"/>
                <a:cs typeface="Arial"/>
                <a:sym typeface="Arial"/>
              </a:rPr>
              <a:t>in situ</a:t>
            </a:r>
            <a:endParaRPr dirty="0"/>
          </a:p>
          <a:p>
            <a:pPr marL="0" lvl="0" indent="0" algn="l" rtl="0">
              <a:lnSpc>
                <a:spcPct val="90000"/>
              </a:lnSpc>
              <a:spcBef>
                <a:spcPts val="1000"/>
              </a:spcBef>
              <a:spcAft>
                <a:spcPts val="0"/>
              </a:spcAft>
              <a:buClr>
                <a:srgbClr val="09164D"/>
              </a:buClr>
              <a:buSzPts val="2600"/>
              <a:buNone/>
            </a:pPr>
            <a:r>
              <a:rPr lang="es" sz="2600" b="1" dirty="0">
                <a:solidFill>
                  <a:srgbClr val="09164D"/>
                </a:solidFill>
              </a:rPr>
              <a:t>Retretes</a:t>
            </a:r>
            <a:r>
              <a:rPr lang="es" sz="2800" b="1" dirty="0">
                <a:solidFill>
                  <a:srgbClr val="09164D"/>
                </a:solidFill>
              </a:rPr>
              <a:t> </a:t>
            </a:r>
            <a:endParaRPr dirty="0"/>
          </a:p>
          <a:p>
            <a:pPr marL="703211" lvl="1" indent="-342900" algn="l" rtl="0">
              <a:lnSpc>
                <a:spcPct val="90000"/>
              </a:lnSpc>
              <a:spcBef>
                <a:spcPts val="0"/>
              </a:spcBef>
              <a:spcAft>
                <a:spcPts val="0"/>
              </a:spcAft>
              <a:buClr>
                <a:srgbClr val="09164D"/>
              </a:buClr>
              <a:buSzPts val="2400"/>
              <a:buFont typeface="Arial"/>
              <a:buChar char="•"/>
            </a:pPr>
            <a:r>
              <a:rPr lang="es" sz="2400" dirty="0">
                <a:solidFill>
                  <a:srgbClr val="09164D"/>
                </a:solidFill>
                <a:latin typeface="Arial"/>
                <a:ea typeface="Arial"/>
                <a:cs typeface="Arial"/>
                <a:sym typeface="Arial"/>
              </a:rPr>
              <a:t>No deben estar obstruidos</a:t>
            </a:r>
            <a:endParaRPr dirty="0"/>
          </a:p>
          <a:p>
            <a:pPr marL="703211" lvl="1" indent="-342900" algn="l" rtl="0">
              <a:lnSpc>
                <a:spcPct val="90000"/>
              </a:lnSpc>
              <a:spcBef>
                <a:spcPts val="0"/>
              </a:spcBef>
              <a:spcAft>
                <a:spcPts val="0"/>
              </a:spcAft>
              <a:buClr>
                <a:srgbClr val="09164D"/>
              </a:buClr>
              <a:buSzPts val="2400"/>
              <a:buFont typeface="Arial"/>
              <a:buChar char="•"/>
            </a:pPr>
            <a:r>
              <a:rPr lang="es" sz="2400" dirty="0">
                <a:solidFill>
                  <a:srgbClr val="09164D"/>
                </a:solidFill>
                <a:latin typeface="Arial"/>
                <a:ea typeface="Arial"/>
                <a:cs typeface="Arial"/>
                <a:sym typeface="Arial"/>
              </a:rPr>
              <a:t>El agua ha de fluir adecuadamente</a:t>
            </a:r>
            <a:endParaRPr dirty="0"/>
          </a:p>
          <a:p>
            <a:pPr marL="703211" lvl="1" indent="-342900" algn="l" rtl="0">
              <a:lnSpc>
                <a:spcPct val="90000"/>
              </a:lnSpc>
              <a:spcBef>
                <a:spcPts val="0"/>
              </a:spcBef>
              <a:spcAft>
                <a:spcPts val="0"/>
              </a:spcAft>
              <a:buClr>
                <a:srgbClr val="09164D"/>
              </a:buClr>
              <a:buSzPts val="2400"/>
              <a:buFont typeface="Arial"/>
              <a:buChar char="•"/>
            </a:pPr>
            <a:r>
              <a:rPr lang="es" sz="2400" dirty="0">
                <a:solidFill>
                  <a:srgbClr val="09164D"/>
                </a:solidFill>
                <a:latin typeface="Arial"/>
                <a:ea typeface="Arial"/>
                <a:cs typeface="Arial"/>
                <a:sym typeface="Arial"/>
              </a:rPr>
              <a:t>No debe correr agua todo el tiempo (desbordamiento)</a:t>
            </a:r>
            <a:endParaRPr dirty="0"/>
          </a:p>
        </p:txBody>
      </p:sp>
      <p:sp>
        <p:nvSpPr>
          <p:cNvPr id="654" name="Google Shape;654;p62"/>
          <p:cNvSpPr txBox="1"/>
          <p:nvPr/>
        </p:nvSpPr>
        <p:spPr>
          <a:xfrm>
            <a:off x="419100" y="97482"/>
            <a:ext cx="12192000" cy="116951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3500" b="1" dirty="0">
                <a:solidFill>
                  <a:schemeClr val="dk2"/>
                </a:solidFill>
                <a:latin typeface="Arial Narrow"/>
                <a:ea typeface="Arial Narrow"/>
                <a:cs typeface="Arial Narrow"/>
                <a:sym typeface="Arial Narrow"/>
              </a:rPr>
              <a:t>Mantenimiento de la fontanería para favorecer sistemas de saneamiento con menos riesgos</a:t>
            </a:r>
            <a:endParaRPr sz="3500" dirty="0"/>
          </a:p>
        </p:txBody>
      </p:sp>
      <p:sp>
        <p:nvSpPr>
          <p:cNvPr id="655" name="Google Shape;655;p6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36</a:t>
            </a:fld>
            <a:endParaRPr/>
          </a:p>
        </p:txBody>
      </p:sp>
      <p:pic>
        <p:nvPicPr>
          <p:cNvPr id="656" name="Google Shape;656;p62" descr="A bathroom with a toilet and sink&#10;&#10;Description automatically generated with low confidence"/>
          <p:cNvPicPr preferRelativeResize="0"/>
          <p:nvPr/>
        </p:nvPicPr>
        <p:blipFill rotWithShape="1">
          <a:blip r:embed="rId3">
            <a:alphaModFix/>
          </a:blip>
          <a:srcRect/>
          <a:stretch/>
        </p:blipFill>
        <p:spPr>
          <a:xfrm>
            <a:off x="7709309" y="1277767"/>
            <a:ext cx="3374030" cy="5080000"/>
          </a:xfrm>
          <a:prstGeom prst="rect">
            <a:avLst/>
          </a:prstGeom>
          <a:noFill/>
          <a:ln>
            <a:noFill/>
          </a:ln>
          <a:effectLst>
            <a:outerShdw blurRad="292100" dist="139700" dir="2700000" algn="tl" rotWithShape="0">
              <a:srgbClr val="333333">
                <a:alpha val="64705"/>
              </a:srgbClr>
            </a:outerShdw>
          </a:effectLst>
        </p:spPr>
      </p:pic>
      <p:sp>
        <p:nvSpPr>
          <p:cNvPr id="657" name="Google Shape;657;p62"/>
          <p:cNvSpPr txBox="1"/>
          <p:nvPr/>
        </p:nvSpPr>
        <p:spPr>
          <a:xfrm>
            <a:off x="7315200" y="6458335"/>
            <a:ext cx="4162249" cy="3693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i="1">
                <a:solidFill>
                  <a:schemeClr val="lt1"/>
                </a:solidFill>
                <a:latin typeface="Arial Narrow"/>
                <a:ea typeface="Arial Narrow"/>
                <a:cs typeface="Arial Narrow"/>
                <a:sym typeface="Arial Narrow"/>
              </a:rPr>
              <a:t>Retrete limpio con sistema de descarga en correcto funcionamiento (Bhután).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665" name="Google Shape;665;p63" descr="A picture containing grass, outdoor, tree, field&#10;&#10;Description automatically generated"/>
          <p:cNvPicPr preferRelativeResize="0"/>
          <p:nvPr/>
        </p:nvPicPr>
        <p:blipFill rotWithShape="1">
          <a:blip r:embed="rId3">
            <a:alphaModFix/>
          </a:blip>
          <a:srcRect/>
          <a:stretch/>
        </p:blipFill>
        <p:spPr>
          <a:xfrm>
            <a:off x="9385300" y="4041743"/>
            <a:ext cx="2716296" cy="1924562"/>
          </a:xfrm>
          <a:prstGeom prst="rect">
            <a:avLst/>
          </a:prstGeom>
          <a:noFill/>
          <a:ln>
            <a:noFill/>
          </a:ln>
        </p:spPr>
      </p:pic>
      <p:pic>
        <p:nvPicPr>
          <p:cNvPr id="666" name="Google Shape;666;p63" descr="When Does It Make Sense To Switch From Septic to City Sewer"/>
          <p:cNvPicPr preferRelativeResize="0"/>
          <p:nvPr/>
        </p:nvPicPr>
        <p:blipFill rotWithShape="1">
          <a:blip r:embed="rId4">
            <a:alphaModFix/>
          </a:blip>
          <a:srcRect/>
          <a:stretch/>
        </p:blipFill>
        <p:spPr>
          <a:xfrm>
            <a:off x="6672174" y="3985055"/>
            <a:ext cx="2590109" cy="1957641"/>
          </a:xfrm>
          <a:prstGeom prst="rect">
            <a:avLst/>
          </a:prstGeom>
          <a:noFill/>
          <a:ln>
            <a:noFill/>
          </a:ln>
        </p:spPr>
      </p:pic>
      <p:sp>
        <p:nvSpPr>
          <p:cNvPr id="667" name="Google Shape;667;p63"/>
          <p:cNvSpPr txBox="1"/>
          <p:nvPr/>
        </p:nvSpPr>
        <p:spPr>
          <a:xfrm>
            <a:off x="8920754" y="6268220"/>
            <a:ext cx="3396187" cy="3693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i="1">
                <a:solidFill>
                  <a:schemeClr val="lt1"/>
                </a:solidFill>
                <a:latin typeface="Arial Narrow"/>
                <a:ea typeface="Arial Narrow"/>
                <a:cs typeface="Arial Narrow"/>
                <a:sym typeface="Arial Narrow"/>
              </a:rPr>
              <a:t>Charcos de agua / aguas residuales </a:t>
            </a:r>
            <a:endParaRPr/>
          </a:p>
        </p:txBody>
      </p:sp>
      <p:sp>
        <p:nvSpPr>
          <p:cNvPr id="668" name="Google Shape;668;p63"/>
          <p:cNvSpPr txBox="1"/>
          <p:nvPr/>
        </p:nvSpPr>
        <p:spPr>
          <a:xfrm>
            <a:off x="6176262" y="6248428"/>
            <a:ext cx="3396187" cy="3693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i="1">
                <a:solidFill>
                  <a:schemeClr val="lt1"/>
                </a:solidFill>
                <a:latin typeface="Arial Narrow"/>
                <a:ea typeface="Arial Narrow"/>
                <a:cs typeface="Arial Narrow"/>
                <a:sym typeface="Arial Narrow"/>
              </a:rPr>
              <a:t>Conexión al alcantarillado </a:t>
            </a:r>
            <a:endParaRPr/>
          </a:p>
        </p:txBody>
      </p:sp>
      <p:sp>
        <p:nvSpPr>
          <p:cNvPr id="669" name="Google Shape;669;p63"/>
          <p:cNvSpPr txBox="1"/>
          <p:nvPr/>
        </p:nvSpPr>
        <p:spPr>
          <a:xfrm>
            <a:off x="250327" y="28343"/>
            <a:ext cx="12192000" cy="1446550"/>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4400" b="1" dirty="0">
                <a:solidFill>
                  <a:schemeClr val="dk2"/>
                </a:solidFill>
                <a:latin typeface="Arial Narrow"/>
                <a:ea typeface="Arial Narrow"/>
                <a:cs typeface="Arial Narrow"/>
                <a:sym typeface="Arial Narrow"/>
              </a:rPr>
              <a:t>Mantenimiento de la fontanería para favorecer sistemas de saneamiento con menos riesgos</a:t>
            </a:r>
            <a:endParaRPr dirty="0"/>
          </a:p>
        </p:txBody>
      </p:sp>
      <p:sp>
        <p:nvSpPr>
          <p:cNvPr id="670" name="Google Shape;670;p6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37</a:t>
            </a:fld>
            <a:endParaRPr/>
          </a:p>
        </p:txBody>
      </p:sp>
      <p:sp>
        <p:nvSpPr>
          <p:cNvPr id="671" name="Google Shape;671;p63"/>
          <p:cNvSpPr txBox="1"/>
          <p:nvPr/>
        </p:nvSpPr>
        <p:spPr>
          <a:xfrm>
            <a:off x="186827" y="1669581"/>
            <a:ext cx="6159500" cy="4493497"/>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200" b="1" dirty="0">
                <a:solidFill>
                  <a:srgbClr val="09164D"/>
                </a:solidFill>
                <a:latin typeface="Arial"/>
                <a:ea typeface="Arial"/>
                <a:cs typeface="Arial"/>
                <a:sym typeface="Arial"/>
              </a:rPr>
              <a:t>Conexión al alcantarillado</a:t>
            </a:r>
            <a:endParaRPr sz="2200" dirty="0"/>
          </a:p>
          <a:p>
            <a:pPr marL="703211" marR="0" lvl="1" indent="-342900" algn="l" rtl="0">
              <a:spcBef>
                <a:spcPts val="0"/>
              </a:spcBef>
              <a:spcAft>
                <a:spcPts val="0"/>
              </a:spcAft>
              <a:buClr>
                <a:srgbClr val="09164D"/>
              </a:buClr>
              <a:buSzPts val="2400"/>
              <a:buFont typeface="Arial"/>
              <a:buChar char="•"/>
            </a:pPr>
            <a:r>
              <a:rPr lang="es" sz="2200" b="0" i="0" u="none" strike="noStrike" cap="none" dirty="0">
                <a:solidFill>
                  <a:srgbClr val="09164D"/>
                </a:solidFill>
                <a:latin typeface="Arial"/>
                <a:ea typeface="Arial"/>
                <a:cs typeface="Arial"/>
                <a:sym typeface="Arial"/>
              </a:rPr>
              <a:t>Sin fugas </a:t>
            </a:r>
            <a:endParaRPr sz="2200" dirty="0"/>
          </a:p>
          <a:p>
            <a:pPr marL="703211" marR="0" lvl="1" indent="-342900" algn="l" rtl="0">
              <a:spcBef>
                <a:spcPts val="0"/>
              </a:spcBef>
              <a:spcAft>
                <a:spcPts val="0"/>
              </a:spcAft>
              <a:buClr>
                <a:srgbClr val="09164D"/>
              </a:buClr>
              <a:buSzPts val="2400"/>
              <a:buFont typeface="Arial"/>
              <a:buChar char="•"/>
            </a:pPr>
            <a:r>
              <a:rPr lang="es" sz="2200" b="0" i="0" u="none" strike="noStrike" cap="none" dirty="0">
                <a:solidFill>
                  <a:srgbClr val="09164D"/>
                </a:solidFill>
                <a:latin typeface="Arial"/>
                <a:ea typeface="Arial"/>
                <a:cs typeface="Arial"/>
                <a:sym typeface="Arial"/>
              </a:rPr>
              <a:t>El alcantarillado debe transportar sólidos y líquidos hasta la instalación de tratamiento o el alcantarillado con la menor cantidad de fugas y desbordamientos posible</a:t>
            </a:r>
            <a:endParaRPr sz="2200" dirty="0"/>
          </a:p>
          <a:p>
            <a:pPr marL="703211" marR="0" lvl="1" indent="-342900" algn="l" rtl="0">
              <a:spcBef>
                <a:spcPts val="0"/>
              </a:spcBef>
              <a:spcAft>
                <a:spcPts val="0"/>
              </a:spcAft>
              <a:buClr>
                <a:srgbClr val="09164D"/>
              </a:buClr>
              <a:buSzPts val="2400"/>
              <a:buFont typeface="Arial"/>
              <a:buChar char="•"/>
            </a:pPr>
            <a:r>
              <a:rPr lang="es" sz="2200" b="0" i="0" u="none" strike="noStrike" cap="none" dirty="0">
                <a:solidFill>
                  <a:srgbClr val="09164D"/>
                </a:solidFill>
                <a:latin typeface="Arial"/>
                <a:ea typeface="Arial"/>
                <a:cs typeface="Arial"/>
                <a:sym typeface="Arial"/>
              </a:rPr>
              <a:t>Examine el canal de bajada para verificar que el alcantarillado conduzca a una planta de tratamiento gestionada sin riesgos o que el efluente séptico no desemboque en una zanja de desagüe comunitaria u otra fuente de agua.</a:t>
            </a:r>
            <a:endParaRPr sz="2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679" name="Google Shape;679;p64" descr="A picture containing indoor, wall&#10;&#10;Description generated with very high confidence"/>
          <p:cNvPicPr preferRelativeResize="0"/>
          <p:nvPr/>
        </p:nvPicPr>
        <p:blipFill rotWithShape="1">
          <a:blip r:embed="rId3">
            <a:alphaModFix/>
          </a:blip>
          <a:srcRect r="-1"/>
          <a:stretch/>
        </p:blipFill>
        <p:spPr>
          <a:xfrm rot="5400000">
            <a:off x="4504232" y="2501496"/>
            <a:ext cx="3754741" cy="3256841"/>
          </a:xfrm>
          <a:prstGeom prst="rect">
            <a:avLst/>
          </a:prstGeom>
          <a:noFill/>
          <a:ln>
            <a:noFill/>
          </a:ln>
        </p:spPr>
      </p:pic>
      <p:sp>
        <p:nvSpPr>
          <p:cNvPr id="680" name="Google Shape;680;p64"/>
          <p:cNvSpPr txBox="1">
            <a:spLocks noGrp="1"/>
          </p:cNvSpPr>
          <p:nvPr>
            <p:ph type="body" idx="1"/>
          </p:nvPr>
        </p:nvSpPr>
        <p:spPr>
          <a:xfrm>
            <a:off x="1841104" y="352611"/>
            <a:ext cx="5076825" cy="2703513"/>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dk1"/>
              </a:buClr>
              <a:buSzPts val="2000"/>
              <a:buNone/>
            </a:pPr>
            <a:r>
              <a:rPr lang="es" sz="1800" dirty="0"/>
              <a:t>¿Cumplen estos retretes los requisitos básicos? </a:t>
            </a:r>
            <a:endParaRPr sz="1800" dirty="0"/>
          </a:p>
          <a:p>
            <a:pPr marL="0" lvl="0" indent="0" algn="l" rtl="0">
              <a:lnSpc>
                <a:spcPct val="90000"/>
              </a:lnSpc>
              <a:spcBef>
                <a:spcPts val="1000"/>
              </a:spcBef>
              <a:spcAft>
                <a:spcPts val="0"/>
              </a:spcAft>
              <a:buClr>
                <a:schemeClr val="dk1"/>
              </a:buClr>
              <a:buSzPts val="2000"/>
              <a:buNone/>
            </a:pPr>
            <a:r>
              <a:rPr lang="es" sz="1800" dirty="0"/>
              <a:t>Si no es así, ¿de qué maneras se podrían mejorar?</a:t>
            </a:r>
            <a:endParaRPr sz="1800" dirty="0"/>
          </a:p>
          <a:p>
            <a:pPr marL="0" lvl="0" indent="0" algn="l" rtl="0">
              <a:lnSpc>
                <a:spcPct val="90000"/>
              </a:lnSpc>
              <a:spcBef>
                <a:spcPts val="1000"/>
              </a:spcBef>
              <a:spcAft>
                <a:spcPts val="0"/>
              </a:spcAft>
              <a:buClr>
                <a:schemeClr val="dk1"/>
              </a:buClr>
              <a:buSzPts val="2000"/>
              <a:buNone/>
            </a:pPr>
            <a:r>
              <a:rPr lang="es" sz="1800" dirty="0"/>
              <a:t>Tenga en cuenta las cuestiones de igualdad de género, discapacidad e inclusión social.  </a:t>
            </a:r>
            <a:endParaRPr sz="1800" dirty="0"/>
          </a:p>
          <a:p>
            <a:pPr marL="0" lvl="0" indent="0" algn="l" rtl="0">
              <a:lnSpc>
                <a:spcPct val="90000"/>
              </a:lnSpc>
              <a:spcBef>
                <a:spcPts val="1000"/>
              </a:spcBef>
              <a:spcAft>
                <a:spcPts val="0"/>
              </a:spcAft>
              <a:buClr>
                <a:schemeClr val="dk1"/>
              </a:buClr>
              <a:buSzPts val="2000"/>
              <a:buNone/>
            </a:pPr>
            <a:endParaRPr dirty="0"/>
          </a:p>
        </p:txBody>
      </p:sp>
      <p:sp>
        <p:nvSpPr>
          <p:cNvPr id="681" name="Google Shape;681;p6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38</a:t>
            </a:fld>
            <a:endParaRPr/>
          </a:p>
        </p:txBody>
      </p:sp>
      <p:pic>
        <p:nvPicPr>
          <p:cNvPr id="682" name="Google Shape;682;p64"/>
          <p:cNvPicPr preferRelativeResize="0">
            <a:picLocks noGrp="1"/>
          </p:cNvPicPr>
          <p:nvPr>
            <p:ph type="body" idx="1"/>
          </p:nvPr>
        </p:nvPicPr>
        <p:blipFill rotWithShape="1">
          <a:blip r:embed="rId4">
            <a:alphaModFix/>
          </a:blip>
          <a:srcRect/>
          <a:stretch/>
        </p:blipFill>
        <p:spPr>
          <a:xfrm>
            <a:off x="235432" y="3079386"/>
            <a:ext cx="4357688" cy="2897188"/>
          </a:xfrm>
          <a:prstGeom prst="rect">
            <a:avLst/>
          </a:prstGeom>
          <a:noFill/>
          <a:ln>
            <a:noFill/>
          </a:ln>
          <a:effectLst>
            <a:outerShdw blurRad="292100" dist="139700" dir="2700000" algn="tl" rotWithShape="0">
              <a:srgbClr val="333333">
                <a:alpha val="64705"/>
              </a:srgbClr>
            </a:outerShdw>
          </a:effectLst>
        </p:spPr>
      </p:pic>
      <p:pic>
        <p:nvPicPr>
          <p:cNvPr id="683" name="Google Shape;683;p64"/>
          <p:cNvPicPr preferRelativeResize="0"/>
          <p:nvPr/>
        </p:nvPicPr>
        <p:blipFill rotWithShape="1">
          <a:blip r:embed="rId5">
            <a:alphaModFix/>
          </a:blip>
          <a:srcRect/>
          <a:stretch/>
        </p:blipFill>
        <p:spPr>
          <a:xfrm>
            <a:off x="8081312" y="3063689"/>
            <a:ext cx="3875256" cy="2906441"/>
          </a:xfrm>
          <a:prstGeom prst="rect">
            <a:avLst/>
          </a:prstGeom>
          <a:noFill/>
          <a:ln>
            <a:noFill/>
          </a:ln>
          <a:effectLst>
            <a:outerShdw blurRad="292100" dist="139700" dir="2700000" algn="tl" rotWithShape="0">
              <a:srgbClr val="333333">
                <a:alpha val="64705"/>
              </a:srgbClr>
            </a:outerShdw>
          </a:effectLst>
        </p:spPr>
      </p:pic>
      <p:grpSp>
        <p:nvGrpSpPr>
          <p:cNvPr id="684" name="Google Shape;684;p64"/>
          <p:cNvGrpSpPr/>
          <p:nvPr/>
        </p:nvGrpSpPr>
        <p:grpSpPr>
          <a:xfrm>
            <a:off x="8766561" y="232928"/>
            <a:ext cx="1161098" cy="1171184"/>
            <a:chOff x="9555224" y="5116370"/>
            <a:chExt cx="1161098" cy="1171184"/>
          </a:xfrm>
        </p:grpSpPr>
        <p:pic>
          <p:nvPicPr>
            <p:cNvPr id="685" name="Google Shape;685;p64" descr="Shape&#10;&#10;Description automatically generated with low confidence"/>
            <p:cNvPicPr preferRelativeResize="0"/>
            <p:nvPr/>
          </p:nvPicPr>
          <p:blipFill rotWithShape="1">
            <a:blip r:embed="rId6">
              <a:alphaModFix/>
            </a:blip>
            <a:srcRect/>
            <a:stretch/>
          </p:blipFill>
          <p:spPr>
            <a:xfrm>
              <a:off x="9623552" y="5313519"/>
              <a:ext cx="1004243" cy="847983"/>
            </a:xfrm>
            <a:prstGeom prst="rect">
              <a:avLst/>
            </a:prstGeom>
            <a:noFill/>
            <a:ln>
              <a:noFill/>
            </a:ln>
          </p:spPr>
        </p:pic>
        <p:sp>
          <p:nvSpPr>
            <p:cNvPr id="686" name="Google Shape;686;p64"/>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87" name="Google Shape;687;p64"/>
          <p:cNvGrpSpPr/>
          <p:nvPr/>
        </p:nvGrpSpPr>
        <p:grpSpPr>
          <a:xfrm>
            <a:off x="10134797" y="222033"/>
            <a:ext cx="1608259" cy="1845309"/>
            <a:chOff x="10513379" y="275913"/>
            <a:chExt cx="1458677" cy="1673679"/>
          </a:xfrm>
        </p:grpSpPr>
        <p:pic>
          <p:nvPicPr>
            <p:cNvPr id="688" name="Google Shape;688;p64"/>
            <p:cNvPicPr preferRelativeResize="0"/>
            <p:nvPr/>
          </p:nvPicPr>
          <p:blipFill rotWithShape="1">
            <a:blip r:embed="rId7">
              <a:alphaModFix/>
            </a:blip>
            <a:srcRect/>
            <a:stretch/>
          </p:blipFill>
          <p:spPr>
            <a:xfrm>
              <a:off x="10727487" y="275913"/>
              <a:ext cx="1030462" cy="1030462"/>
            </a:xfrm>
            <a:prstGeom prst="rect">
              <a:avLst/>
            </a:prstGeom>
            <a:noFill/>
            <a:ln>
              <a:noFill/>
            </a:ln>
          </p:spPr>
        </p:pic>
        <p:sp>
          <p:nvSpPr>
            <p:cNvPr id="689" name="Google Shape;689;p64"/>
            <p:cNvSpPr txBox="1"/>
            <p:nvPr/>
          </p:nvSpPr>
          <p:spPr>
            <a:xfrm>
              <a:off x="10513379" y="1396586"/>
              <a:ext cx="1458677" cy="553006"/>
            </a:xfrm>
            <a:prstGeom prst="rect">
              <a:avLst/>
            </a:prstGeom>
            <a:noFill/>
            <a:ln>
              <a:noFill/>
            </a:ln>
          </p:spPr>
          <p:txBody>
            <a:bodyPr spcFirstLastPara="1" wrap="square" lIns="100800" tIns="50400" rIns="100800" bIns="50400" rtlCol="0" anchor="t" anchorCtr="0">
              <a:normAutofit/>
            </a:bodyPr>
            <a:lstStyle/>
            <a:p>
              <a:pPr marL="0" marR="0" lvl="0" indent="0" algn="l" rtl="0">
                <a:lnSpc>
                  <a:spcPct val="90000"/>
                </a:lnSpc>
                <a:spcBef>
                  <a:spcPts val="0"/>
                </a:spcBef>
                <a:spcAft>
                  <a:spcPts val="0"/>
                </a:spcAft>
                <a:buClr>
                  <a:srgbClr val="002060"/>
                </a:buClr>
                <a:buSzPts val="3087"/>
                <a:buFont typeface="Arial"/>
                <a:buNone/>
              </a:pPr>
              <a:r>
                <a:rPr lang="es" sz="3087">
                  <a:solidFill>
                    <a:srgbClr val="002060"/>
                  </a:solidFill>
                  <a:latin typeface="Arial"/>
                  <a:ea typeface="Arial"/>
                  <a:cs typeface="Arial"/>
                  <a:sym typeface="Arial"/>
                </a:rPr>
                <a:t>3 min.</a:t>
              </a:r>
              <a:endParaRPr/>
            </a:p>
          </p:txBody>
        </p:sp>
      </p:grpSp>
      <p:sp>
        <p:nvSpPr>
          <p:cNvPr id="690" name="Google Shape;690;p64"/>
          <p:cNvSpPr txBox="1"/>
          <p:nvPr/>
        </p:nvSpPr>
        <p:spPr>
          <a:xfrm>
            <a:off x="356788" y="209822"/>
            <a:ext cx="3702205" cy="769441"/>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4400" b="1">
                <a:solidFill>
                  <a:schemeClr val="lt2"/>
                </a:solidFill>
                <a:latin typeface="Arial Narrow"/>
                <a:ea typeface="Arial Narrow"/>
                <a:cs typeface="Arial Narrow"/>
                <a:sym typeface="Arial Narrow"/>
              </a:rPr>
              <a:t>TEST</a:t>
            </a:r>
            <a:endParaRPr/>
          </a:p>
        </p:txBody>
      </p:sp>
      <p:sp>
        <p:nvSpPr>
          <p:cNvPr id="691" name="Google Shape;691;p64"/>
          <p:cNvSpPr txBox="1"/>
          <p:nvPr/>
        </p:nvSpPr>
        <p:spPr>
          <a:xfrm>
            <a:off x="718060" y="6053453"/>
            <a:ext cx="3532497" cy="64633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dirty="0">
                <a:solidFill>
                  <a:schemeClr val="lt1"/>
                </a:solidFill>
                <a:latin typeface="Arial Narrow"/>
                <a:ea typeface="Arial Narrow"/>
                <a:cs typeface="Arial Narrow"/>
                <a:sym typeface="Arial Narrow"/>
              </a:rPr>
              <a:t>Retretes para pacientes ambulatorios, hospital de distrito (Liberia).</a:t>
            </a:r>
            <a:endParaRPr dirty="0"/>
          </a:p>
        </p:txBody>
      </p:sp>
      <p:sp>
        <p:nvSpPr>
          <p:cNvPr id="692" name="Google Shape;692;p64"/>
          <p:cNvSpPr txBox="1"/>
          <p:nvPr/>
        </p:nvSpPr>
        <p:spPr>
          <a:xfrm>
            <a:off x="4753182" y="6007287"/>
            <a:ext cx="3328130" cy="3693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a:solidFill>
                  <a:schemeClr val="lt1"/>
                </a:solidFill>
                <a:latin typeface="Arial Narrow"/>
                <a:ea typeface="Arial Narrow"/>
                <a:cs typeface="Arial Narrow"/>
                <a:sym typeface="Arial Narrow"/>
              </a:rPr>
              <a:t>Retrete de una planta de pacientes hospitalizados (Tayikistán). </a:t>
            </a:r>
            <a:endParaRPr/>
          </a:p>
        </p:txBody>
      </p:sp>
      <p:sp>
        <p:nvSpPr>
          <p:cNvPr id="693" name="Google Shape;693;p64"/>
          <p:cNvSpPr txBox="1"/>
          <p:nvPr/>
        </p:nvSpPr>
        <p:spPr>
          <a:xfrm>
            <a:off x="8583937" y="5980348"/>
            <a:ext cx="2687444" cy="369332"/>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a:solidFill>
                  <a:schemeClr val="lt1"/>
                </a:solidFill>
                <a:latin typeface="Arial Narrow"/>
                <a:ea typeface="Arial Narrow"/>
                <a:cs typeface="Arial Narrow"/>
                <a:sym typeface="Arial Narrow"/>
              </a:rPr>
              <a:t>Retrete de la sala de partos (Malí). </a:t>
            </a:r>
            <a:endParaRPr/>
          </a:p>
        </p:txBody>
      </p:sp>
      <p:pic>
        <p:nvPicPr>
          <p:cNvPr id="694" name="Google Shape;694;p64"/>
          <p:cNvPicPr preferRelativeResize="0"/>
          <p:nvPr/>
        </p:nvPicPr>
        <p:blipFill rotWithShape="1">
          <a:blip r:embed="rId8">
            <a:alphaModFix/>
          </a:blip>
          <a:srcRect/>
          <a:stretch/>
        </p:blipFill>
        <p:spPr>
          <a:xfrm>
            <a:off x="348663" y="1892102"/>
            <a:ext cx="1012044" cy="101204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65"/>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Lecciones clave</a:t>
            </a:r>
            <a:endParaRPr/>
          </a:p>
        </p:txBody>
      </p:sp>
      <p:sp>
        <p:nvSpPr>
          <p:cNvPr id="701" name="Google Shape;701;p65"/>
          <p:cNvSpPr txBox="1">
            <a:spLocks noGrp="1"/>
          </p:cNvSpPr>
          <p:nvPr>
            <p:ph type="subTitle" idx="1"/>
          </p:nvPr>
        </p:nvSpPr>
        <p:spPr>
          <a:xfrm>
            <a:off x="838200" y="2499887"/>
            <a:ext cx="10515600" cy="3523785"/>
          </a:xfrm>
          <a:prstGeom prst="rect">
            <a:avLst/>
          </a:prstGeom>
          <a:noFill/>
          <a:ln>
            <a:noFill/>
          </a:ln>
        </p:spPr>
        <p:txBody>
          <a:bodyPr spcFirstLastPara="1" wrap="square" lIns="91425" tIns="45700" rIns="91425" bIns="45700" rtlCol="0" anchor="t" anchorCtr="0">
            <a:normAutofit fontScale="92500" lnSpcReduction="20000"/>
          </a:bodyPr>
          <a:lstStyle/>
          <a:p>
            <a:pPr marL="457200" lvl="0" indent="-457200" algn="l" rtl="0">
              <a:lnSpc>
                <a:spcPct val="90000"/>
              </a:lnSpc>
              <a:spcBef>
                <a:spcPts val="0"/>
              </a:spcBef>
              <a:spcAft>
                <a:spcPts val="0"/>
              </a:spcAft>
              <a:buClr>
                <a:schemeClr val="lt1"/>
              </a:buClr>
              <a:buSzPts val="2400"/>
              <a:buFont typeface="Calibri"/>
              <a:buAutoNum type="arabicPeriod"/>
            </a:pPr>
            <a:r>
              <a:rPr lang="es" b="0">
                <a:solidFill>
                  <a:schemeClr val="lt1"/>
                </a:solidFill>
              </a:rPr>
              <a:t>Los establecimientos de salud deben ser accesibles para todos los usuarios, también han de proteger contra la propagación de infecciones y satisfacer las necesidades relacionadas con el bienestar de los pacientes.</a:t>
            </a:r>
            <a:endParaRPr/>
          </a:p>
          <a:p>
            <a:pPr marL="457200" lvl="0" indent="-457200" algn="l" rtl="0">
              <a:lnSpc>
                <a:spcPct val="90000"/>
              </a:lnSpc>
              <a:spcBef>
                <a:spcPts val="1000"/>
              </a:spcBef>
              <a:spcAft>
                <a:spcPts val="0"/>
              </a:spcAft>
              <a:buClr>
                <a:schemeClr val="lt1"/>
              </a:buClr>
              <a:buSzPts val="2400"/>
              <a:buFont typeface="Calibri"/>
              <a:buAutoNum type="arabicPeriod"/>
            </a:pPr>
            <a:r>
              <a:rPr lang="es" b="0">
                <a:solidFill>
                  <a:schemeClr val="lt1"/>
                </a:solidFill>
              </a:rPr>
              <a:t>Que el retrete esté limpio y funcione correctamente es importante, pero no suficiente: los desechos fecales deben ser recogidos, transportados, tratados y eliminados sin riesgo.</a:t>
            </a:r>
            <a:endParaRPr/>
          </a:p>
          <a:p>
            <a:pPr marL="457200" lvl="0" indent="-457200" algn="l" rtl="0">
              <a:lnSpc>
                <a:spcPct val="90000"/>
              </a:lnSpc>
              <a:spcBef>
                <a:spcPts val="1000"/>
              </a:spcBef>
              <a:spcAft>
                <a:spcPts val="0"/>
              </a:spcAft>
              <a:buClr>
                <a:schemeClr val="lt1"/>
              </a:buClr>
              <a:buSzPts val="2400"/>
              <a:buFont typeface="Calibri"/>
              <a:buAutoNum type="arabicPeriod"/>
            </a:pPr>
            <a:r>
              <a:rPr lang="es" b="0">
                <a:solidFill>
                  <a:schemeClr val="lt1"/>
                </a:solidFill>
              </a:rPr>
              <a:t>Limpiar y mantener los retretes con regularidad es una medida de bajo costo, no obstante, resulta muy eficaz a la hora de gestionar los riesgos de los desechos fecales.</a:t>
            </a:r>
            <a:endParaRPr/>
          </a:p>
          <a:p>
            <a:pPr marL="457200" lvl="0" indent="-457200" algn="l" rtl="0">
              <a:lnSpc>
                <a:spcPct val="90000"/>
              </a:lnSpc>
              <a:spcBef>
                <a:spcPts val="1000"/>
              </a:spcBef>
              <a:spcAft>
                <a:spcPts val="0"/>
              </a:spcAft>
              <a:buClr>
                <a:schemeClr val="lt1"/>
              </a:buClr>
              <a:buSzPts val="2400"/>
              <a:buFont typeface="Calibri"/>
              <a:buAutoNum type="arabicPeriod"/>
            </a:pPr>
            <a:r>
              <a:rPr lang="es" b="0">
                <a:solidFill>
                  <a:schemeClr val="lt1"/>
                </a:solidFill>
              </a:rPr>
              <a:t>La resistencia a los antimicrobianos se puede reducir mediante la gestión sin riesgos de los sistemas de saneamiento: no se necesitan soluciones caras o de alta tecnología.</a:t>
            </a:r>
            <a:endParaRPr/>
          </a:p>
          <a:p>
            <a:pPr marL="457200" lvl="0" indent="-304800" algn="l" rtl="0">
              <a:lnSpc>
                <a:spcPct val="90000"/>
              </a:lnSpc>
              <a:spcBef>
                <a:spcPts val="1000"/>
              </a:spcBef>
              <a:spcAft>
                <a:spcPts val="0"/>
              </a:spcAft>
              <a:buClr>
                <a:schemeClr val="lt2"/>
              </a:buClr>
              <a:buSzPts val="2400"/>
              <a:buFont typeface="Calibri"/>
              <a:buNone/>
            </a:pPr>
            <a:endParaRPr b="0">
              <a:solidFill>
                <a:schemeClr val="lt1"/>
              </a:solidFill>
            </a:endParaRPr>
          </a:p>
        </p:txBody>
      </p:sp>
      <p:sp>
        <p:nvSpPr>
          <p:cNvPr id="702" name="Google Shape;702;p65"/>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Parte 1: Necesidades mínimas </a:t>
            </a:r>
            <a:endParaRPr/>
          </a:p>
        </p:txBody>
      </p:sp>
      <p:sp>
        <p:nvSpPr>
          <p:cNvPr id="234" name="Google Shape;234;p30"/>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a:t>
            </a:fld>
            <a:endParaRPr/>
          </a:p>
        </p:txBody>
      </p:sp>
      <p:sp>
        <p:nvSpPr>
          <p:cNvPr id="235" name="Google Shape;235;p30"/>
          <p:cNvSpPr txBox="1"/>
          <p:nvPr/>
        </p:nvSpPr>
        <p:spPr>
          <a:xfrm>
            <a:off x="838200" y="3736820"/>
            <a:ext cx="5929313" cy="2108200"/>
          </a:xfrm>
          <a:prstGeom prst="rect">
            <a:avLst/>
          </a:prstGeom>
          <a:noFill/>
          <a:ln>
            <a:noFill/>
          </a:ln>
        </p:spPr>
        <p:txBody>
          <a:bodyPr spcFirstLastPara="1" wrap="square" lIns="91425" tIns="45700" rIns="91425" bIns="45700" rtlCol="0" anchor="t" anchorCtr="0">
            <a:noAutofit/>
          </a:bodyPr>
          <a:lstStyle/>
          <a:p>
            <a:pPr marL="457200" marR="0" lvl="0" indent="-457200" algn="l" rtl="0">
              <a:lnSpc>
                <a:spcPct val="90000"/>
              </a:lnSpc>
              <a:spcBef>
                <a:spcPts val="0"/>
              </a:spcBef>
              <a:spcAft>
                <a:spcPts val="0"/>
              </a:spcAft>
              <a:buClr>
                <a:schemeClr val="lt1"/>
              </a:buClr>
              <a:buSzPts val="2400"/>
              <a:buFont typeface="Calibri"/>
              <a:buAutoNum type="arabicPeriod"/>
            </a:pPr>
            <a:r>
              <a:rPr lang="es" sz="2400" b="0" i="0" u="none" strike="noStrike" cap="none">
                <a:solidFill>
                  <a:schemeClr val="lt1"/>
                </a:solidFill>
                <a:latin typeface="Arial"/>
                <a:ea typeface="Arial"/>
                <a:cs typeface="Arial"/>
                <a:sym typeface="Arial"/>
              </a:rPr>
              <a:t>Necesidades mínimas de saneamiento </a:t>
            </a:r>
            <a:endParaRPr/>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u="none" strike="noStrike" cap="none">
                <a:solidFill>
                  <a:schemeClr val="lt1"/>
                </a:solidFill>
                <a:latin typeface="Arial"/>
                <a:ea typeface="Arial"/>
                <a:cs typeface="Arial"/>
                <a:sym typeface="Arial"/>
              </a:rPr>
              <a:t>La importancia de un saneamiento sin riesgos</a:t>
            </a:r>
            <a:endParaRPr/>
          </a:p>
          <a:p>
            <a:pPr marL="457200" marR="0" lvl="0" indent="-457200" algn="l" rtl="0">
              <a:lnSpc>
                <a:spcPct val="90000"/>
              </a:lnSpc>
              <a:spcBef>
                <a:spcPts val="1000"/>
              </a:spcBef>
              <a:spcAft>
                <a:spcPts val="0"/>
              </a:spcAft>
              <a:buClr>
                <a:schemeClr val="lt1"/>
              </a:buClr>
              <a:buSzPts val="2400"/>
              <a:buFont typeface="Calibri"/>
              <a:buAutoNum type="arabicPeriod"/>
            </a:pPr>
            <a:r>
              <a:rPr lang="es" sz="2400" b="0" i="0" u="none" strike="noStrike" cap="none">
                <a:solidFill>
                  <a:schemeClr val="lt1"/>
                </a:solidFill>
                <a:latin typeface="Arial"/>
                <a:ea typeface="Arial"/>
                <a:cs typeface="Arial"/>
                <a:sym typeface="Arial"/>
              </a:rPr>
              <a:t>La resistencia a los antimicrobianos en los establecimientos de salud </a:t>
            </a:r>
            <a:endParaRPr/>
          </a:p>
          <a:p>
            <a:pPr marL="457200" marR="0" lvl="0" indent="-304800" algn="l" rtl="0">
              <a:lnSpc>
                <a:spcPct val="90000"/>
              </a:lnSpc>
              <a:spcBef>
                <a:spcPts val="1000"/>
              </a:spcBef>
              <a:spcAft>
                <a:spcPts val="0"/>
              </a:spcAft>
              <a:buClr>
                <a:schemeClr val="lt1"/>
              </a:buClr>
              <a:buSzPts val="2400"/>
              <a:buFont typeface="Calibri"/>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graphicFrame>
        <p:nvGraphicFramePr>
          <p:cNvPr id="710" name="Google Shape;710;p66"/>
          <p:cNvGraphicFramePr/>
          <p:nvPr>
            <p:extLst>
              <p:ext uri="{D42A27DB-BD31-4B8C-83A1-F6EECF244321}">
                <p14:modId xmlns:p14="http://schemas.microsoft.com/office/powerpoint/2010/main" val="1958391053"/>
              </p:ext>
            </p:extLst>
          </p:nvPr>
        </p:nvGraphicFramePr>
        <p:xfrm>
          <a:off x="224922" y="1420633"/>
          <a:ext cx="11181200" cy="4899375"/>
        </p:xfrm>
        <a:graphic>
          <a:graphicData uri="http://schemas.openxmlformats.org/drawingml/2006/table">
            <a:tbl>
              <a:tblPr firstRow="1" firstCol="1" bandRow="1">
                <a:noFill/>
                <a:tableStyleId>{3F5EBE2A-156D-4232-8A64-9236680CB75F}</a:tableStyleId>
              </a:tblPr>
              <a:tblGrid>
                <a:gridCol w="433775">
                  <a:extLst>
                    <a:ext uri="{9D8B030D-6E8A-4147-A177-3AD203B41FA5}">
                      <a16:colId xmlns:a16="http://schemas.microsoft.com/office/drawing/2014/main" val="20000"/>
                    </a:ext>
                  </a:extLst>
                </a:gridCol>
                <a:gridCol w="9431475">
                  <a:extLst>
                    <a:ext uri="{9D8B030D-6E8A-4147-A177-3AD203B41FA5}">
                      <a16:colId xmlns:a16="http://schemas.microsoft.com/office/drawing/2014/main" val="20001"/>
                    </a:ext>
                  </a:extLst>
                </a:gridCol>
                <a:gridCol w="1315950">
                  <a:extLst>
                    <a:ext uri="{9D8B030D-6E8A-4147-A177-3AD203B41FA5}">
                      <a16:colId xmlns:a16="http://schemas.microsoft.com/office/drawing/2014/main" val="20002"/>
                    </a:ext>
                  </a:extLst>
                </a:gridCol>
              </a:tblGrid>
              <a:tr h="276425">
                <a:tc>
                  <a:txBody>
                    <a:bodyPr/>
                    <a:lstStyle/>
                    <a:p>
                      <a:pPr marL="0" marR="0" lvl="0" indent="0" algn="ctr" rtl="0">
                        <a:spcBef>
                          <a:spcPts val="0"/>
                        </a:spcBef>
                        <a:spcAft>
                          <a:spcPts val="0"/>
                        </a:spcAft>
                        <a:buNone/>
                      </a:pPr>
                      <a:r>
                        <a:rPr lang="es" sz="1500" b="1" i="0" u="none" strike="noStrike" cap="none" dirty="0">
                          <a:solidFill>
                            <a:schemeClr val="dk1"/>
                          </a:solidFill>
                          <a:latin typeface="Arial"/>
                          <a:ea typeface="Arial"/>
                          <a:cs typeface="Arial"/>
                          <a:sym typeface="Arial"/>
                        </a:rPr>
                        <a:t>1</a:t>
                      </a:r>
                      <a:endParaRPr sz="1500" i="1" u="none" strike="noStrike" cap="none" dirty="0">
                        <a:solidFill>
                          <a:schemeClr val="dk1"/>
                        </a:solidFill>
                        <a:latin typeface="Arial"/>
                        <a:ea typeface="Arial"/>
                        <a:cs typeface="Arial"/>
                        <a:sym typeface="Arial"/>
                      </a:endParaRPr>
                    </a:p>
                  </a:txBody>
                  <a:tcPr marL="68575" marR="68575" marT="0" marB="0">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b="1" i="0" u="none" strike="noStrike" cap="none" dirty="0">
                          <a:solidFill>
                            <a:schemeClr val="dk1"/>
                          </a:solidFill>
                          <a:latin typeface="Arial"/>
                          <a:ea typeface="Arial"/>
                          <a:cs typeface="Arial"/>
                          <a:sym typeface="Arial"/>
                        </a:rPr>
                        <a:t>El establecimiento cuenta con suficientes retretes mejorados para los pacientes.</a:t>
                      </a:r>
                      <a:endParaRPr sz="1500" i="1" u="none" strike="noStrike" cap="none" dirty="0">
                        <a:solidFill>
                          <a:schemeClr val="dk1"/>
                        </a:solidFill>
                        <a:latin typeface="Arial"/>
                        <a:ea typeface="Arial"/>
                        <a:cs typeface="Arial"/>
                        <a:sym typeface="Arial"/>
                      </a:endParaRPr>
                    </a:p>
                  </a:txBody>
                  <a:tcPr marL="68575" marR="68575" marT="0" marB="0">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a:solidFill>
                            <a:schemeClr val="dk1"/>
                          </a:solidFill>
                          <a:latin typeface="Arial"/>
                          <a:ea typeface="Arial"/>
                          <a:cs typeface="Arial"/>
                          <a:sym typeface="Arial"/>
                        </a:rPr>
                        <a:t>Retretes</a:t>
                      </a:r>
                      <a:endParaRPr sz="1500" i="1" u="none" strike="noStrike" cap="none">
                        <a:solidFill>
                          <a:schemeClr val="dk1"/>
                        </a:solidFill>
                        <a:latin typeface="Arial"/>
                        <a:ea typeface="Arial"/>
                        <a:cs typeface="Arial"/>
                        <a:sym typeface="Arial"/>
                      </a:endParaRPr>
                    </a:p>
                  </a:txBody>
                  <a:tcPr marL="68575" marR="68575" marT="0" marB="0">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6425">
                <a:tc>
                  <a:txBody>
                    <a:bodyPr/>
                    <a:lstStyle/>
                    <a:p>
                      <a:pPr marL="0" marR="0" lvl="0" indent="0" algn="ctr" rtl="0">
                        <a:spcBef>
                          <a:spcPts val="0"/>
                        </a:spcBef>
                        <a:spcAft>
                          <a:spcPts val="0"/>
                        </a:spcAft>
                        <a:buNone/>
                      </a:pPr>
                      <a:r>
                        <a:rPr lang="es" sz="1500" i="0" u="none" strike="noStrike" cap="none">
                          <a:solidFill>
                            <a:schemeClr val="dk1"/>
                          </a:solidFill>
                          <a:latin typeface="Arial"/>
                          <a:ea typeface="Arial"/>
                          <a:cs typeface="Arial"/>
                          <a:sym typeface="Arial"/>
                        </a:rPr>
                        <a:t>2</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b="1" i="0" u="none" strike="noStrike" cap="none" dirty="0">
                          <a:solidFill>
                            <a:schemeClr val="dk1"/>
                          </a:solidFill>
                          <a:latin typeface="Arial"/>
                          <a:ea typeface="Arial"/>
                          <a:cs typeface="Arial"/>
                          <a:sym typeface="Arial"/>
                        </a:rPr>
                        <a:t>Todos los retretes para pacientes están disponibles y pueden utilizarse. </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a:solidFill>
                            <a:schemeClr val="dk1"/>
                          </a:solidFill>
                          <a:latin typeface="Arial"/>
                          <a:ea typeface="Arial"/>
                          <a:cs typeface="Arial"/>
                          <a:sym typeface="Arial"/>
                        </a:rPr>
                        <a:t>Retretes</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97575">
                <a:tc>
                  <a:txBody>
                    <a:bodyPr/>
                    <a:lstStyle/>
                    <a:p>
                      <a:pPr marL="0" marR="0" lvl="0" indent="0" algn="ctr" rtl="0">
                        <a:spcBef>
                          <a:spcPts val="0"/>
                        </a:spcBef>
                        <a:spcAft>
                          <a:spcPts val="0"/>
                        </a:spcAft>
                        <a:buNone/>
                      </a:pPr>
                      <a:r>
                        <a:rPr lang="es" sz="1500" i="0" u="none" strike="noStrike" cap="none">
                          <a:solidFill>
                            <a:schemeClr val="dk1"/>
                          </a:solidFill>
                          <a:latin typeface="Arial"/>
                          <a:ea typeface="Arial"/>
                          <a:cs typeface="Arial"/>
                          <a:sym typeface="Arial"/>
                        </a:rPr>
                        <a:t>3</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b="1" i="0" u="none" strike="noStrike" cap="none" dirty="0">
                          <a:solidFill>
                            <a:schemeClr val="dk1"/>
                          </a:solidFill>
                          <a:latin typeface="Arial"/>
                          <a:ea typeface="Arial"/>
                          <a:cs typeface="Arial"/>
                          <a:sym typeface="Arial"/>
                        </a:rPr>
                        <a:t>Todos los retretes cuentan con una instalación operativa para el lavado de manos, a no más de cinco metros.</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a:solidFill>
                            <a:schemeClr val="dk1"/>
                          </a:solidFill>
                          <a:latin typeface="Arial"/>
                          <a:ea typeface="Arial"/>
                          <a:cs typeface="Arial"/>
                          <a:sym typeface="Arial"/>
                        </a:rPr>
                        <a:t>Retretes</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76425">
                <a:tc>
                  <a:txBody>
                    <a:bodyPr/>
                    <a:lstStyle/>
                    <a:p>
                      <a:pPr marL="0" marR="0" lvl="0" indent="0" algn="ctr" rtl="0">
                        <a:spcBef>
                          <a:spcPts val="0"/>
                        </a:spcBef>
                        <a:spcAft>
                          <a:spcPts val="0"/>
                        </a:spcAft>
                        <a:buNone/>
                      </a:pPr>
                      <a:r>
                        <a:rPr lang="es" sz="1500" i="0" u="none" strike="noStrike" cap="none">
                          <a:solidFill>
                            <a:schemeClr val="dk1"/>
                          </a:solidFill>
                          <a:latin typeface="Arial"/>
                          <a:ea typeface="Arial"/>
                          <a:cs typeface="Arial"/>
                          <a:sym typeface="Arial"/>
                        </a:rPr>
                        <a:t>4</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b="1" i="0" u="none" strike="noStrike" cap="none" dirty="0">
                          <a:solidFill>
                            <a:schemeClr val="dk1"/>
                          </a:solidFill>
                          <a:latin typeface="Arial"/>
                          <a:ea typeface="Arial"/>
                          <a:cs typeface="Arial"/>
                          <a:sym typeface="Arial"/>
                        </a:rPr>
                        <a:t>El personal cuenta con al menos un retrete mejorado que se encuentra claramente separado o señalizado. </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dirty="0">
                          <a:solidFill>
                            <a:schemeClr val="dk1"/>
                          </a:solidFill>
                          <a:latin typeface="Arial"/>
                          <a:ea typeface="Arial"/>
                          <a:cs typeface="Arial"/>
                          <a:sym typeface="Arial"/>
                        </a:rPr>
                        <a:t>Retretes</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76425">
                <a:tc>
                  <a:txBody>
                    <a:bodyPr/>
                    <a:lstStyle/>
                    <a:p>
                      <a:pPr marL="0" marR="0" lvl="0" indent="0" algn="ctr" rtl="0">
                        <a:spcBef>
                          <a:spcPts val="0"/>
                        </a:spcBef>
                        <a:spcAft>
                          <a:spcPts val="0"/>
                        </a:spcAft>
                        <a:buNone/>
                      </a:pPr>
                      <a:r>
                        <a:rPr lang="es" sz="1500" i="0" u="none" strike="noStrike" cap="none">
                          <a:solidFill>
                            <a:schemeClr val="dk1"/>
                          </a:solidFill>
                          <a:latin typeface="Arial"/>
                          <a:ea typeface="Arial"/>
                          <a:cs typeface="Arial"/>
                          <a:sym typeface="Arial"/>
                        </a:rPr>
                        <a:t>5</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b="1" i="0" u="none" strike="noStrike" cap="none" dirty="0">
                          <a:solidFill>
                            <a:schemeClr val="dk1"/>
                          </a:solidFill>
                          <a:latin typeface="Arial"/>
                          <a:ea typeface="Arial"/>
                          <a:cs typeface="Arial"/>
                          <a:sym typeface="Arial"/>
                        </a:rPr>
                        <a:t>Los retretes mejorados se encuentran claramente separados y señalizados, dependiendo de si son para hombres, mujeres o unisex; asimismo, proporcionan privacidad (es decir, cubículos o cuartos individuales) en caso de que sean unisex.</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dirty="0">
                          <a:solidFill>
                            <a:schemeClr val="dk1"/>
                          </a:solidFill>
                          <a:latin typeface="Arial"/>
                          <a:ea typeface="Arial"/>
                          <a:cs typeface="Arial"/>
                          <a:sym typeface="Arial"/>
                        </a:rPr>
                        <a:t>Retretes</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52875">
                <a:tc>
                  <a:txBody>
                    <a:bodyPr/>
                    <a:lstStyle/>
                    <a:p>
                      <a:pPr marL="0" marR="0" lvl="0" indent="0" algn="ctr" rtl="0">
                        <a:spcBef>
                          <a:spcPts val="0"/>
                        </a:spcBef>
                        <a:spcAft>
                          <a:spcPts val="0"/>
                        </a:spcAft>
                        <a:buNone/>
                      </a:pPr>
                      <a:r>
                        <a:rPr lang="es" sz="1500" i="0" u="none" strike="noStrike" cap="none">
                          <a:solidFill>
                            <a:schemeClr val="dk1"/>
                          </a:solidFill>
                          <a:latin typeface="Arial"/>
                          <a:ea typeface="Arial"/>
                          <a:cs typeface="Arial"/>
                          <a:sym typeface="Arial"/>
                        </a:rPr>
                        <a:t>6</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b="1" i="0" u="none" strike="noStrike" cap="none" dirty="0">
                          <a:solidFill>
                            <a:schemeClr val="dk1"/>
                          </a:solidFill>
                          <a:latin typeface="Arial"/>
                          <a:ea typeface="Arial"/>
                          <a:cs typeface="Arial"/>
                          <a:sym typeface="Arial"/>
                        </a:rPr>
                        <a:t>Hay al menos un retrete mejorado y utilizable, que satisface las necesidades relacionadas con la gestión de la higiene menstrual. </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dirty="0">
                          <a:solidFill>
                            <a:schemeClr val="dk1"/>
                          </a:solidFill>
                          <a:latin typeface="Arial"/>
                          <a:ea typeface="Arial"/>
                          <a:cs typeface="Arial"/>
                          <a:sym typeface="Arial"/>
                        </a:rPr>
                        <a:t>Retretes</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52875">
                <a:tc>
                  <a:txBody>
                    <a:bodyPr/>
                    <a:lstStyle/>
                    <a:p>
                      <a:pPr marL="0" marR="0" lvl="0" indent="0" algn="ctr" rtl="0">
                        <a:spcBef>
                          <a:spcPts val="0"/>
                        </a:spcBef>
                        <a:spcAft>
                          <a:spcPts val="0"/>
                        </a:spcAft>
                        <a:buNone/>
                      </a:pPr>
                      <a:r>
                        <a:rPr lang="es" sz="1500" i="0" u="none" strike="noStrike" cap="none">
                          <a:solidFill>
                            <a:schemeClr val="dk1"/>
                          </a:solidFill>
                          <a:latin typeface="Arial"/>
                          <a:ea typeface="Arial"/>
                          <a:cs typeface="Arial"/>
                          <a:sym typeface="Arial"/>
                        </a:rPr>
                        <a:t>7</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b="1" i="0" u="none" strike="noStrike" cap="none" dirty="0">
                          <a:solidFill>
                            <a:schemeClr val="dk1"/>
                          </a:solidFill>
                          <a:latin typeface="Arial"/>
                          <a:ea typeface="Arial"/>
                          <a:cs typeface="Arial"/>
                          <a:sym typeface="Arial"/>
                        </a:rPr>
                        <a:t>Hay al menos un retrete mejorado y en funcionamiento, que satisface las necesidades de las personas con movilidad reducida.</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dirty="0">
                          <a:solidFill>
                            <a:schemeClr val="dk1"/>
                          </a:solidFill>
                          <a:latin typeface="Arial"/>
                          <a:ea typeface="Arial"/>
                          <a:cs typeface="Arial"/>
                          <a:sym typeface="Arial"/>
                        </a:rPr>
                        <a:t>Retretes</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552875">
                <a:tc>
                  <a:txBody>
                    <a:bodyPr/>
                    <a:lstStyle/>
                    <a:p>
                      <a:pPr marL="0" marR="0" lvl="0" indent="0" algn="ctr" rtl="0">
                        <a:spcBef>
                          <a:spcPts val="0"/>
                        </a:spcBef>
                        <a:spcAft>
                          <a:spcPts val="0"/>
                        </a:spcAft>
                        <a:buNone/>
                      </a:pPr>
                      <a:r>
                        <a:rPr lang="es" sz="1500" i="0" u="none" strike="noStrike" cap="none">
                          <a:solidFill>
                            <a:schemeClr val="dk1"/>
                          </a:solidFill>
                          <a:latin typeface="Arial"/>
                          <a:ea typeface="Arial"/>
                          <a:cs typeface="Arial"/>
                          <a:sym typeface="Arial"/>
                        </a:rPr>
                        <a:t>8</a:t>
                      </a:r>
                      <a:endParaRPr sz="1500" i="1" u="none" strike="noStrike" cap="none">
                        <a:solidFill>
                          <a:schemeClr val="dk1"/>
                        </a:solidFill>
                        <a:latin typeface="Arial"/>
                        <a:ea typeface="Arial"/>
                        <a:cs typeface="Arial"/>
                        <a:sym typeface="Arial"/>
                      </a:endParaRPr>
                    </a:p>
                  </a:txBody>
                  <a:tcPr marL="68575" marR="685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dirty="0">
                          <a:solidFill>
                            <a:schemeClr val="dk1"/>
                          </a:solidFill>
                          <a:latin typeface="Arial"/>
                          <a:ea typeface="Arial"/>
                          <a:cs typeface="Arial"/>
                          <a:sym typeface="Arial"/>
                        </a:rPr>
                        <a:t>[En el caso de sistemas sin alcantarillado o de tratamiento y almacenamiento </a:t>
                      </a:r>
                      <a:r>
                        <a:rPr lang="en" sz="1500" i="1" u="none" strike="noStrike" cap="none" dirty="0">
                          <a:solidFill>
                            <a:schemeClr val="dk1"/>
                          </a:solidFill>
                          <a:latin typeface="Arial"/>
                          <a:ea typeface="Arial"/>
                          <a:cs typeface="Arial"/>
                          <a:sym typeface="Arial"/>
                        </a:rPr>
                        <a:t>in situ</a:t>
                      </a:r>
                      <a:r>
                        <a:rPr lang="en" sz="1500" i="0" u="none" strike="noStrike" cap="none" dirty="0">
                          <a:solidFill>
                            <a:schemeClr val="dk1"/>
                          </a:solidFill>
                          <a:latin typeface="Arial"/>
                          <a:ea typeface="Arial"/>
                          <a:cs typeface="Arial"/>
                          <a:sym typeface="Arial"/>
                        </a:rPr>
                        <a:t>]
</a:t>
                      </a:r>
                      <a:br>
                        <a:rPr lang="en-US" sz="1500" i="0" u="none" strike="noStrike" cap="none" dirty="0">
                          <a:solidFill>
                            <a:schemeClr val="dk1"/>
                          </a:solidFill>
                          <a:latin typeface="Arial"/>
                          <a:ea typeface="Arial"/>
                          <a:cs typeface="Arial"/>
                          <a:sym typeface="Arial"/>
                        </a:rPr>
                      </a:br>
                      <a:r>
                        <a:rPr lang="es" sz="1500" i="0" u="none" strike="noStrike" cap="none" dirty="0">
                          <a:solidFill>
                            <a:schemeClr val="dk1"/>
                          </a:solidFill>
                          <a:latin typeface="Arial"/>
                          <a:ea typeface="Arial"/>
                          <a:cs typeface="Arial"/>
                          <a:sym typeface="Arial"/>
                        </a:rPr>
                        <a:t>Los lodos fecales se contienen íntegramente para después vaciarlos y someterlos a tratamiento fuera del establecimiento o se contienen íntegramente y se tratan </a:t>
                      </a:r>
                      <a:r>
                        <a:rPr lang="en" sz="1500" i="1" u="none" strike="noStrike" cap="none" dirty="0">
                          <a:solidFill>
                            <a:schemeClr val="dk1"/>
                          </a:solidFill>
                          <a:latin typeface="Arial"/>
                          <a:ea typeface="Arial"/>
                          <a:cs typeface="Arial"/>
                          <a:sym typeface="Arial"/>
                        </a:rPr>
                        <a:t>in situ</a:t>
                      </a:r>
                      <a:r>
                        <a:rPr lang="en" sz="1500" i="0" u="none" strike="noStrike" cap="none" dirty="0">
                          <a:solidFill>
                            <a:schemeClr val="dk1"/>
                          </a:solidFill>
                          <a:latin typeface="Arial"/>
                          <a:ea typeface="Arial"/>
                          <a:cs typeface="Arial"/>
                          <a:sym typeface="Arial"/>
                        </a:rPr>
                        <a:t>. 
</a:t>
                      </a:r>
                      <a:br>
                        <a:rPr lang="en-US" sz="1500" i="0" u="none" strike="noStrike" cap="none" dirty="0">
                          <a:solidFill>
                            <a:schemeClr val="dk1"/>
                          </a:solidFill>
                          <a:latin typeface="Arial"/>
                          <a:ea typeface="Arial"/>
                          <a:cs typeface="Arial"/>
                          <a:sym typeface="Arial"/>
                        </a:rPr>
                      </a:br>
                      <a:r>
                        <a:rPr lang="es" sz="1500" i="0" u="none" strike="noStrike" cap="none" dirty="0">
                          <a:solidFill>
                            <a:schemeClr val="dk1"/>
                          </a:solidFill>
                          <a:latin typeface="Arial"/>
                          <a:ea typeface="Arial"/>
                          <a:cs typeface="Arial"/>
                          <a:sym typeface="Arial"/>
                        </a:rPr>
                        <a:t>El efluente líquido se drena hacia el suelo desde el fondo del contenedor o a través de un campo de lixiviación, un pozo de absorción o desagües cubiertos, o bien se almacena sin riesgos. </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dirty="0">
                          <a:solidFill>
                            <a:schemeClr val="dk1"/>
                          </a:solidFill>
                          <a:latin typeface="Arial"/>
                          <a:ea typeface="Arial"/>
                          <a:cs typeface="Arial"/>
                          <a:sym typeface="Arial"/>
                        </a:rPr>
                        <a:t>Gestión de lodos fecales </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711" name="Google Shape;711;p66"/>
          <p:cNvSpPr txBox="1">
            <a:spLocks noGrp="1"/>
          </p:cNvSpPr>
          <p:nvPr>
            <p:ph type="title"/>
          </p:nvPr>
        </p:nvSpPr>
        <p:spPr>
          <a:xfrm>
            <a:off x="479999" y="367781"/>
            <a:ext cx="8160000" cy="719962"/>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092CC"/>
              </a:buClr>
              <a:buSzPts val="4400"/>
              <a:buFont typeface="Arial Narrow"/>
              <a:buNone/>
            </a:pPr>
            <a:r>
              <a:rPr lang="es" sz="3000" dirty="0">
                <a:solidFill>
                  <a:srgbClr val="0092CC"/>
                </a:solidFill>
                <a:latin typeface="Arial Narrow"/>
                <a:ea typeface="Arial Narrow"/>
                <a:cs typeface="Arial Narrow"/>
                <a:sym typeface="Arial Narrow"/>
              </a:rPr>
              <a:t>Indicadores de saneamiento del WASH FIT</a:t>
            </a:r>
            <a:endParaRPr sz="3000" dirty="0"/>
          </a:p>
        </p:txBody>
      </p:sp>
      <p:sp>
        <p:nvSpPr>
          <p:cNvPr id="712" name="Google Shape;712;p66"/>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40</a:t>
            </a:fld>
            <a:endParaRPr>
              <a:solidFill>
                <a:srgbClr val="000000"/>
              </a:solidFill>
            </a:endParaRPr>
          </a:p>
        </p:txBody>
      </p:sp>
      <p:pic>
        <p:nvPicPr>
          <p:cNvPr id="713" name="Google Shape;713;p66" descr="Immagine che contiene silhouette, cielo notturno&#10;&#10;Descrizione generata automaticamente"/>
          <p:cNvPicPr preferRelativeResize="0"/>
          <p:nvPr/>
        </p:nvPicPr>
        <p:blipFill rotWithShape="1">
          <a:blip r:embed="rId3">
            <a:alphaModFix/>
          </a:blip>
          <a:srcRect/>
          <a:stretch/>
        </p:blipFill>
        <p:spPr>
          <a:xfrm>
            <a:off x="10918655" y="167154"/>
            <a:ext cx="1054552" cy="1171184"/>
          </a:xfrm>
          <a:prstGeom prst="rect">
            <a:avLst/>
          </a:prstGeom>
          <a:noFill/>
          <a:ln>
            <a:noFill/>
          </a:ln>
        </p:spPr>
      </p:pic>
      <p:sp>
        <p:nvSpPr>
          <p:cNvPr id="714" name="Google Shape;714;p66"/>
          <p:cNvSpPr txBox="1"/>
          <p:nvPr/>
        </p:nvSpPr>
        <p:spPr>
          <a:xfrm>
            <a:off x="7638585" y="381234"/>
            <a:ext cx="3034743" cy="371512"/>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14">
                <a:solidFill>
                  <a:schemeClr val="lt1"/>
                </a:solidFill>
                <a:latin typeface="Arial Narrow"/>
                <a:ea typeface="Arial Narrow"/>
                <a:cs typeface="Arial Narrow"/>
                <a:sym typeface="Arial Narrow"/>
              </a:rPr>
              <a:t>Los indicadores en negrita son “fundamentales”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graphicFrame>
        <p:nvGraphicFramePr>
          <p:cNvPr id="722" name="Google Shape;722;p67"/>
          <p:cNvGraphicFramePr/>
          <p:nvPr>
            <p:extLst>
              <p:ext uri="{D42A27DB-BD31-4B8C-83A1-F6EECF244321}">
                <p14:modId xmlns:p14="http://schemas.microsoft.com/office/powerpoint/2010/main" val="4224948062"/>
              </p:ext>
            </p:extLst>
          </p:nvPr>
        </p:nvGraphicFramePr>
        <p:xfrm>
          <a:off x="71932" y="1377390"/>
          <a:ext cx="11901275" cy="5486400"/>
        </p:xfrm>
        <a:graphic>
          <a:graphicData uri="http://schemas.openxmlformats.org/drawingml/2006/table">
            <a:tbl>
              <a:tblPr firstRow="1" firstCol="1" bandRow="1">
                <a:noFill/>
                <a:tableStyleId>{3F5EBE2A-156D-4232-8A64-9236680CB75F}</a:tableStyleId>
              </a:tblPr>
              <a:tblGrid>
                <a:gridCol w="524100">
                  <a:extLst>
                    <a:ext uri="{9D8B030D-6E8A-4147-A177-3AD203B41FA5}">
                      <a16:colId xmlns:a16="http://schemas.microsoft.com/office/drawing/2014/main" val="20000"/>
                    </a:ext>
                  </a:extLst>
                </a:gridCol>
                <a:gridCol w="10146200">
                  <a:extLst>
                    <a:ext uri="{9D8B030D-6E8A-4147-A177-3AD203B41FA5}">
                      <a16:colId xmlns:a16="http://schemas.microsoft.com/office/drawing/2014/main" val="20001"/>
                    </a:ext>
                  </a:extLst>
                </a:gridCol>
                <a:gridCol w="1230975">
                  <a:extLst>
                    <a:ext uri="{9D8B030D-6E8A-4147-A177-3AD203B41FA5}">
                      <a16:colId xmlns:a16="http://schemas.microsoft.com/office/drawing/2014/main" val="20002"/>
                    </a:ext>
                  </a:extLst>
                </a:gridCol>
              </a:tblGrid>
              <a:tr h="276425">
                <a:tc>
                  <a:txBody>
                    <a:bodyPr/>
                    <a:lstStyle/>
                    <a:p>
                      <a:pPr marL="0" marR="0" lvl="0" indent="0" algn="ctr" rtl="0">
                        <a:spcBef>
                          <a:spcPts val="0"/>
                        </a:spcBef>
                        <a:spcAft>
                          <a:spcPts val="0"/>
                        </a:spcAft>
                        <a:buNone/>
                      </a:pPr>
                      <a:r>
                        <a:rPr lang="es" sz="1500" i="0" u="none" strike="noStrike" cap="none" dirty="0">
                          <a:solidFill>
                            <a:schemeClr val="dk1"/>
                          </a:solidFill>
                          <a:latin typeface="Arial"/>
                          <a:ea typeface="Arial"/>
                          <a:cs typeface="Arial"/>
                          <a:sym typeface="Arial"/>
                        </a:rPr>
                        <a:t>9a</a:t>
                      </a:r>
                      <a:endParaRPr sz="1500" i="1" u="none" strike="noStrike" cap="none" dirty="0">
                        <a:solidFill>
                          <a:schemeClr val="dk1"/>
                        </a:solidFill>
                        <a:latin typeface="Arial"/>
                        <a:ea typeface="Arial"/>
                        <a:cs typeface="Arial"/>
                        <a:sym typeface="Arial"/>
                      </a:endParaRPr>
                    </a:p>
                  </a:txBody>
                  <a:tcPr marL="68575" marR="68575" marT="0" marB="0">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dirty="0">
                          <a:solidFill>
                            <a:schemeClr val="dk1"/>
                          </a:solidFill>
                          <a:latin typeface="Arial"/>
                          <a:ea typeface="Arial"/>
                          <a:cs typeface="Arial"/>
                          <a:sym typeface="Arial"/>
                        </a:rPr>
                        <a:t>[Sistemas con alcantarillado]</a:t>
                      </a:r>
                      <a:br>
                        <a:rPr lang="en-US" sz="1500" i="0" u="none" strike="noStrike" cap="none" dirty="0">
                          <a:solidFill>
                            <a:schemeClr val="dk1"/>
                          </a:solidFill>
                          <a:latin typeface="Arial"/>
                          <a:ea typeface="Arial"/>
                          <a:cs typeface="Arial"/>
                          <a:sym typeface="Arial"/>
                        </a:rPr>
                      </a:br>
                      <a:r>
                        <a:rPr lang="es" sz="1500" i="0" u="none" strike="noStrike" cap="none" dirty="0">
                          <a:solidFill>
                            <a:schemeClr val="dk1"/>
                          </a:solidFill>
                          <a:latin typeface="Arial"/>
                          <a:ea typeface="Arial"/>
                          <a:cs typeface="Arial"/>
                          <a:sym typeface="Arial"/>
                        </a:rPr>
                        <a:t>Los retretes están conectados, sin fugas, a un sistema de alcantarillado público. El alcantarillado transporta los excrementos y las aguas residuales, sin fugas ni desbordamientos, hacia un sistema de tratamiento correctamente gestionado.</a:t>
                      </a:r>
                      <a:endParaRPr sz="1500" i="1" u="none" strike="noStrike" cap="none" dirty="0">
                        <a:solidFill>
                          <a:schemeClr val="dk1"/>
                        </a:solidFill>
                        <a:latin typeface="Arial"/>
                        <a:ea typeface="Arial"/>
                        <a:cs typeface="Arial"/>
                        <a:sym typeface="Arial"/>
                      </a:endParaRPr>
                    </a:p>
                  </a:txBody>
                  <a:tcPr marL="68575" marR="68575" marT="0" marB="0">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a:solidFill>
                            <a:schemeClr val="dk1"/>
                          </a:solidFill>
                          <a:latin typeface="Arial"/>
                          <a:ea typeface="Arial"/>
                          <a:cs typeface="Arial"/>
                          <a:sym typeface="Arial"/>
                        </a:rPr>
                        <a:t>Gestión de aguas residuales</a:t>
                      </a:r>
                      <a:endParaRPr sz="1500" i="1" u="none" strike="noStrike" cap="none">
                        <a:solidFill>
                          <a:schemeClr val="dk1"/>
                        </a:solidFill>
                        <a:latin typeface="Arial"/>
                        <a:ea typeface="Arial"/>
                        <a:cs typeface="Arial"/>
                        <a:sym typeface="Arial"/>
                      </a:endParaRPr>
                    </a:p>
                  </a:txBody>
                  <a:tcPr marL="68575" marR="68575" marT="0" marB="0">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76425">
                <a:tc>
                  <a:txBody>
                    <a:bodyPr/>
                    <a:lstStyle/>
                    <a:p>
                      <a:pPr marL="0" marR="0" lvl="0" indent="0" algn="ctr" rtl="0">
                        <a:spcBef>
                          <a:spcPts val="0"/>
                        </a:spcBef>
                        <a:spcAft>
                          <a:spcPts val="0"/>
                        </a:spcAft>
                        <a:buNone/>
                      </a:pPr>
                      <a:r>
                        <a:rPr lang="es" sz="1500" i="0" u="none" strike="noStrike" cap="none">
                          <a:solidFill>
                            <a:schemeClr val="dk1"/>
                          </a:solidFill>
                          <a:latin typeface="Arial"/>
                          <a:ea typeface="Arial"/>
                          <a:cs typeface="Arial"/>
                          <a:sym typeface="Arial"/>
                        </a:rPr>
                        <a:t>9b</a:t>
                      </a:r>
                      <a:endParaRPr sz="1500" i="1" u="none" strike="noStrike" cap="none">
                        <a:solidFill>
                          <a:schemeClr val="dk1"/>
                        </a:solidFill>
                        <a:latin typeface="Arial"/>
                        <a:ea typeface="Arial"/>
                        <a:cs typeface="Arial"/>
                        <a:sym typeface="Arial"/>
                      </a:endParaRPr>
                    </a:p>
                  </a:txBody>
                  <a:tcPr marL="68575" marR="685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dirty="0">
                          <a:solidFill>
                            <a:schemeClr val="dk1"/>
                          </a:solidFill>
                          <a:latin typeface="Arial"/>
                          <a:ea typeface="Arial"/>
                          <a:cs typeface="Arial"/>
                          <a:sym typeface="Arial"/>
                        </a:rPr>
                        <a:t>[Sistemas sin alcantarillado; no aplicable a pozos que se cubren y se cierran una vez llenos]</a:t>
                      </a:r>
                      <a:endParaRPr sz="1500" i="1"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s" sz="1500" i="0" u="none" strike="noStrike" cap="none" dirty="0">
                          <a:solidFill>
                            <a:schemeClr val="dk1"/>
                          </a:solidFill>
                          <a:latin typeface="Arial"/>
                          <a:ea typeface="Arial"/>
                          <a:cs typeface="Arial"/>
                          <a:sym typeface="Arial"/>
                        </a:rPr>
                        <a:t>Hay personal capacitado, con equipos de protección adecuados, que vacía periódicamente los lodos fecales del contenedor sin que se produzcan derrames, para a) transportarlos fuera del establecimiento y someterlos a tratamiento o b) eliminarlos sin riesgos mediante enterramiento</a:t>
                      </a:r>
                      <a:r>
                        <a:rPr lang="en" sz="1500" b="1" i="0" u="none" strike="noStrike" cap="none" dirty="0">
                          <a:solidFill>
                            <a:schemeClr val="dk1"/>
                          </a:solidFill>
                          <a:latin typeface="Arial"/>
                          <a:ea typeface="Arial"/>
                          <a:cs typeface="Arial"/>
                          <a:sym typeface="Arial"/>
                        </a:rPr>
                        <a:t> </a:t>
                      </a:r>
                      <a:r>
                        <a:rPr lang="en" sz="1500" i="1" u="none" strike="noStrike" cap="none" dirty="0">
                          <a:solidFill>
                            <a:schemeClr val="dk1"/>
                          </a:solidFill>
                          <a:latin typeface="Arial"/>
                          <a:ea typeface="Arial"/>
                          <a:cs typeface="Arial"/>
                          <a:sym typeface="Arial"/>
                        </a:rPr>
                        <a:t>in situ</a:t>
                      </a:r>
                      <a:r>
                        <a:rPr lang="en" sz="1500" i="0" u="none" strike="noStrike" cap="none" dirty="0">
                          <a:solidFill>
                            <a:schemeClr val="dk1"/>
                          </a:solidFill>
                          <a:latin typeface="Arial"/>
                          <a:ea typeface="Arial"/>
                          <a:cs typeface="Arial"/>
                          <a:sym typeface="Arial"/>
                        </a:rPr>
                        <a:t>.</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a:solidFill>
                            <a:schemeClr val="dk1"/>
                          </a:solidFill>
                          <a:latin typeface="Arial"/>
                          <a:ea typeface="Arial"/>
                          <a:cs typeface="Arial"/>
                          <a:sym typeface="Arial"/>
                        </a:rPr>
                        <a:t>Gestión de lodos fecales</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97575">
                <a:tc>
                  <a:txBody>
                    <a:bodyPr/>
                    <a:lstStyle/>
                    <a:p>
                      <a:pPr marL="0" marR="0" lvl="0" indent="0" algn="ctr" rtl="0">
                        <a:spcBef>
                          <a:spcPts val="0"/>
                        </a:spcBef>
                        <a:spcAft>
                          <a:spcPts val="0"/>
                        </a:spcAft>
                        <a:buNone/>
                      </a:pPr>
                      <a:r>
                        <a:rPr lang="es" sz="1500" i="0" u="none" strike="noStrike" cap="none">
                          <a:solidFill>
                            <a:schemeClr val="dk1"/>
                          </a:solidFill>
                          <a:latin typeface="Arial"/>
                          <a:ea typeface="Arial"/>
                          <a:cs typeface="Arial"/>
                          <a:sym typeface="Arial"/>
                        </a:rPr>
                        <a:t>10a</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dirty="0">
                          <a:solidFill>
                            <a:schemeClr val="dk1"/>
                          </a:solidFill>
                          <a:latin typeface="Arial"/>
                          <a:ea typeface="Arial"/>
                          <a:cs typeface="Arial"/>
                          <a:sym typeface="Arial"/>
                        </a:rPr>
                        <a:t>[Sistemas con alcantarillado]</a:t>
                      </a:r>
                      <a:br>
                        <a:rPr lang="en-US" sz="1500" i="0" u="none" strike="noStrike" cap="none" dirty="0">
                          <a:solidFill>
                            <a:schemeClr val="dk1"/>
                          </a:solidFill>
                          <a:latin typeface="Arial"/>
                          <a:ea typeface="Arial"/>
                          <a:cs typeface="Arial"/>
                          <a:sym typeface="Arial"/>
                        </a:rPr>
                      </a:br>
                      <a:r>
                        <a:rPr lang="es" sz="1500" i="0" u="none" strike="noStrike" cap="none" dirty="0">
                          <a:solidFill>
                            <a:schemeClr val="dk1"/>
                          </a:solidFill>
                          <a:latin typeface="Arial"/>
                          <a:ea typeface="Arial"/>
                          <a:cs typeface="Arial"/>
                          <a:sym typeface="Arial"/>
                        </a:rPr>
                        <a:t>Hay una planta de tratamiento de aguas residuales, correctamente diseñada y gestionada, que proporciona tratamiento secundario, como mínimo, y que cumple las normas de rendimiento.</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a:solidFill>
                            <a:schemeClr val="dk1"/>
                          </a:solidFill>
                          <a:latin typeface="Arial"/>
                          <a:ea typeface="Arial"/>
                          <a:cs typeface="Arial"/>
                          <a:sym typeface="Arial"/>
                        </a:rPr>
                        <a:t>Gestión de aguas residuales </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76425">
                <a:tc>
                  <a:txBody>
                    <a:bodyPr/>
                    <a:lstStyle/>
                    <a:p>
                      <a:pPr marL="0" marR="0" lvl="0" indent="0" algn="ctr" rtl="0">
                        <a:spcBef>
                          <a:spcPts val="0"/>
                        </a:spcBef>
                        <a:spcAft>
                          <a:spcPts val="0"/>
                        </a:spcAft>
                        <a:buNone/>
                      </a:pPr>
                      <a:r>
                        <a:rPr lang="es" sz="1500" i="0" u="none" strike="noStrike" cap="none">
                          <a:solidFill>
                            <a:schemeClr val="dk1"/>
                          </a:solidFill>
                          <a:latin typeface="Arial"/>
                          <a:ea typeface="Arial"/>
                          <a:cs typeface="Arial"/>
                          <a:sym typeface="Arial"/>
                        </a:rPr>
                        <a:t>10b</a:t>
                      </a:r>
                      <a:endParaRPr sz="1500" i="1" u="none" strike="noStrike" cap="none">
                        <a:solidFill>
                          <a:schemeClr val="dk1"/>
                        </a:solidFill>
                        <a:latin typeface="Arial"/>
                        <a:ea typeface="Arial"/>
                        <a:cs typeface="Arial"/>
                        <a:sym typeface="Arial"/>
                      </a:endParaRPr>
                    </a:p>
                  </a:txBody>
                  <a:tcPr marL="68575" marR="68575" marT="0"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dirty="0">
                          <a:solidFill>
                            <a:schemeClr val="dk1"/>
                          </a:solidFill>
                          <a:latin typeface="Arial"/>
                          <a:ea typeface="Arial"/>
                          <a:cs typeface="Arial"/>
                          <a:sym typeface="Arial"/>
                        </a:rPr>
                        <a:t>[Sistemas sin alcantarillado, donde el tratamiento se lleva a cabo fuera del establecimiento]</a:t>
                      </a:r>
                      <a:br>
                        <a:rPr lang="en-US" sz="1500" i="0" u="none" strike="noStrike" cap="none" dirty="0">
                          <a:solidFill>
                            <a:schemeClr val="dk1"/>
                          </a:solidFill>
                          <a:latin typeface="Arial"/>
                          <a:ea typeface="Arial"/>
                          <a:cs typeface="Arial"/>
                          <a:sym typeface="Arial"/>
                        </a:rPr>
                      </a:br>
                      <a:r>
                        <a:rPr lang="es" sz="1500" i="0" u="none" strike="noStrike" cap="none" dirty="0">
                          <a:solidFill>
                            <a:schemeClr val="dk1"/>
                          </a:solidFill>
                          <a:latin typeface="Arial"/>
                          <a:ea typeface="Arial"/>
                          <a:cs typeface="Arial"/>
                          <a:sym typeface="Arial"/>
                        </a:rPr>
                        <a:t>Se utilizan plantas de tratamiento de lodos fecales, bien diseñadas y gestionadas, que cuentan con registros de funcionamiento a disposición del público, y que cumplen las normas de rendimiento. </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a:solidFill>
                            <a:schemeClr val="dk1"/>
                          </a:solidFill>
                          <a:latin typeface="Arial"/>
                          <a:ea typeface="Arial"/>
                          <a:cs typeface="Arial"/>
                          <a:sym typeface="Arial"/>
                        </a:rPr>
                        <a:t>Gestión de lodos fecales </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76425">
                <a:tc>
                  <a:txBody>
                    <a:bodyPr/>
                    <a:lstStyle/>
                    <a:p>
                      <a:pPr marL="0" marR="0" lvl="0" indent="0" algn="ctr" rtl="0">
                        <a:spcBef>
                          <a:spcPts val="0"/>
                        </a:spcBef>
                        <a:spcAft>
                          <a:spcPts val="0"/>
                        </a:spcAft>
                        <a:buNone/>
                      </a:pPr>
                      <a:r>
                        <a:rPr lang="es" sz="1500" i="0" u="none" strike="noStrike" cap="none">
                          <a:solidFill>
                            <a:schemeClr val="dk1"/>
                          </a:solidFill>
                          <a:latin typeface="Arial"/>
                          <a:ea typeface="Arial"/>
                          <a:cs typeface="Arial"/>
                          <a:sym typeface="Arial"/>
                        </a:rPr>
                        <a:t>11</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b="1" i="0" u="none" strike="noStrike" cap="none" dirty="0">
                          <a:solidFill>
                            <a:schemeClr val="dk1"/>
                          </a:solidFill>
                          <a:latin typeface="Arial"/>
                          <a:ea typeface="Arial"/>
                          <a:cs typeface="Arial"/>
                          <a:sym typeface="Arial"/>
                        </a:rPr>
                        <a:t>Existe un sistema de desagüe pluvial (es decir, de agua de lluvia), que desvía el agua fuera del establecimiento, hacia una cuenca de drenaje o campo de lixiviación sin riesgos; no hay agua estancada en el recinto del establecimiento.</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a:solidFill>
                            <a:schemeClr val="dk1"/>
                          </a:solidFill>
                          <a:latin typeface="Arial"/>
                          <a:ea typeface="Arial"/>
                          <a:cs typeface="Arial"/>
                          <a:sym typeface="Arial"/>
                        </a:rPr>
                        <a:t>Gestión del agua de lluvia </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52875">
                <a:tc>
                  <a:txBody>
                    <a:bodyPr/>
                    <a:lstStyle/>
                    <a:p>
                      <a:pPr marL="0" marR="0" lvl="0" indent="0" algn="ctr" rtl="0">
                        <a:spcBef>
                          <a:spcPts val="0"/>
                        </a:spcBef>
                        <a:spcAft>
                          <a:spcPts val="0"/>
                        </a:spcAft>
                        <a:buNone/>
                      </a:pPr>
                      <a:r>
                        <a:rPr lang="es" sz="1500" i="0" u="none" strike="noStrike" cap="none">
                          <a:solidFill>
                            <a:schemeClr val="dk1"/>
                          </a:solidFill>
                          <a:latin typeface="Arial"/>
                          <a:ea typeface="Arial"/>
                          <a:cs typeface="Arial"/>
                          <a:sym typeface="Arial"/>
                        </a:rPr>
                        <a:t>12</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dirty="0">
                          <a:solidFill>
                            <a:schemeClr val="dk1"/>
                          </a:solidFill>
                          <a:latin typeface="Arial"/>
                          <a:ea typeface="Arial"/>
                          <a:cs typeface="Arial"/>
                          <a:sym typeface="Arial"/>
                        </a:rPr>
                        <a:t>Se recoge el agua de lluvia y se reutiliza para lavar, limpiar, regar las plantas y descargar agua en los retretes. </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dirty="0">
                          <a:solidFill>
                            <a:schemeClr val="dk1"/>
                          </a:solidFill>
                          <a:latin typeface="Arial"/>
                          <a:ea typeface="Arial"/>
                          <a:cs typeface="Arial"/>
                          <a:sym typeface="Arial"/>
                        </a:rPr>
                        <a:t>Gestión del agua de lluvia</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52875">
                <a:tc>
                  <a:txBody>
                    <a:bodyPr/>
                    <a:lstStyle/>
                    <a:p>
                      <a:pPr marL="0" marR="0" lvl="0" indent="0" algn="ctr" rtl="0">
                        <a:spcBef>
                          <a:spcPts val="0"/>
                        </a:spcBef>
                        <a:spcAft>
                          <a:spcPts val="0"/>
                        </a:spcAft>
                        <a:buNone/>
                      </a:pPr>
                      <a:r>
                        <a:rPr lang="es" sz="1500" i="0" u="none" strike="noStrike" cap="none">
                          <a:solidFill>
                            <a:schemeClr val="dk1"/>
                          </a:solidFill>
                          <a:latin typeface="Arial"/>
                          <a:ea typeface="Arial"/>
                          <a:cs typeface="Arial"/>
                          <a:sym typeface="Arial"/>
                        </a:rPr>
                        <a:t>13</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a:solidFill>
                            <a:schemeClr val="dk1"/>
                          </a:solidFill>
                          <a:latin typeface="Arial"/>
                          <a:ea typeface="Arial"/>
                          <a:cs typeface="Arial"/>
                          <a:sym typeface="Arial"/>
                        </a:rPr>
                        <a:t>[Solo si hay un sistema de aguas residuales grises] </a:t>
                      </a:r>
                      <a:endParaRPr sz="1500" i="1"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s" sz="1500" i="0" u="none" strike="noStrike" cap="none">
                          <a:solidFill>
                            <a:schemeClr val="dk1"/>
                          </a:solidFill>
                          <a:latin typeface="Arial"/>
                          <a:ea typeface="Arial"/>
                          <a:cs typeface="Arial"/>
                          <a:sym typeface="Arial"/>
                        </a:rPr>
                        <a:t>Las aguas residuales grises de las pilas y la lavandería se recogen sin riesgos y circulan a través de tuberías separadas (p. ej., no hay conexiones cruzadas con el agua potable o los desechos fecales).</a:t>
                      </a:r>
                      <a:endParaRPr sz="1500" i="1" u="none" strike="noStrike" cap="none">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s" sz="1500" i="0" u="none" strike="noStrike" cap="none" dirty="0">
                          <a:solidFill>
                            <a:schemeClr val="dk1"/>
                          </a:solidFill>
                          <a:latin typeface="Arial"/>
                          <a:ea typeface="Arial"/>
                          <a:cs typeface="Arial"/>
                          <a:sym typeface="Arial"/>
                        </a:rPr>
                        <a:t> Gestión de aguas residuales grises </a:t>
                      </a:r>
                      <a:endParaRPr sz="1500" i="1" u="none" strike="noStrike" cap="none" dirty="0">
                        <a:solidFill>
                          <a:schemeClr val="dk1"/>
                        </a:solidFill>
                        <a:latin typeface="Arial"/>
                        <a:ea typeface="Arial"/>
                        <a:cs typeface="Arial"/>
                        <a:sym typeface="Arial"/>
                      </a:endParaRPr>
                    </a:p>
                  </a:txBody>
                  <a:tcPr marL="68575" marR="68575" marT="0" marB="0">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723" name="Google Shape;723;p67"/>
          <p:cNvSpPr txBox="1">
            <a:spLocks noGrp="1"/>
          </p:cNvSpPr>
          <p:nvPr>
            <p:ph type="title"/>
          </p:nvPr>
        </p:nvSpPr>
        <p:spPr>
          <a:xfrm>
            <a:off x="479999" y="367781"/>
            <a:ext cx="8160000" cy="719962"/>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092CC"/>
              </a:buClr>
              <a:buSzPts val="4400"/>
              <a:buFont typeface="Arial Narrow"/>
              <a:buNone/>
            </a:pPr>
            <a:r>
              <a:rPr lang="es" sz="3000" dirty="0">
                <a:solidFill>
                  <a:srgbClr val="0092CC"/>
                </a:solidFill>
                <a:latin typeface="Arial Narrow"/>
                <a:ea typeface="Arial Narrow"/>
                <a:cs typeface="Arial Narrow"/>
                <a:sym typeface="Arial Narrow"/>
              </a:rPr>
              <a:t>Indicadores de saneamiento del WASH FIT</a:t>
            </a:r>
            <a:endParaRPr sz="3000" dirty="0"/>
          </a:p>
        </p:txBody>
      </p:sp>
      <p:sp>
        <p:nvSpPr>
          <p:cNvPr id="724" name="Google Shape;724;p67"/>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41</a:t>
            </a:fld>
            <a:endParaRPr>
              <a:solidFill>
                <a:srgbClr val="000000"/>
              </a:solidFill>
            </a:endParaRPr>
          </a:p>
        </p:txBody>
      </p:sp>
      <p:pic>
        <p:nvPicPr>
          <p:cNvPr id="725" name="Google Shape;725;p67" descr="Immagine che contiene silhouette, cielo notturno&#10;&#10;Descrizione generata automaticamente"/>
          <p:cNvPicPr preferRelativeResize="0"/>
          <p:nvPr/>
        </p:nvPicPr>
        <p:blipFill rotWithShape="1">
          <a:blip r:embed="rId3">
            <a:alphaModFix/>
          </a:blip>
          <a:srcRect/>
          <a:stretch/>
        </p:blipFill>
        <p:spPr>
          <a:xfrm>
            <a:off x="10918655" y="167154"/>
            <a:ext cx="1054552" cy="1171184"/>
          </a:xfrm>
          <a:prstGeom prst="rect">
            <a:avLst/>
          </a:prstGeom>
          <a:noFill/>
          <a:ln>
            <a:noFill/>
          </a:ln>
        </p:spPr>
      </p:pic>
      <p:sp>
        <p:nvSpPr>
          <p:cNvPr id="726" name="Google Shape;726;p67"/>
          <p:cNvSpPr txBox="1"/>
          <p:nvPr/>
        </p:nvSpPr>
        <p:spPr>
          <a:xfrm>
            <a:off x="7638585" y="456627"/>
            <a:ext cx="3034743" cy="371512"/>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14">
                <a:solidFill>
                  <a:schemeClr val="lt1"/>
                </a:solidFill>
                <a:latin typeface="Arial Narrow"/>
                <a:ea typeface="Arial Narrow"/>
                <a:cs typeface="Arial Narrow"/>
                <a:sym typeface="Arial Narrow"/>
              </a:rPr>
              <a:t>Los indicadores en negrita son “fundamentales”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68"/>
          <p:cNvSpPr txBox="1">
            <a:spLocks noGrp="1"/>
          </p:cNvSpPr>
          <p:nvPr>
            <p:ph type="body" idx="1"/>
          </p:nvPr>
        </p:nvSpPr>
        <p:spPr>
          <a:xfrm>
            <a:off x="489053" y="646633"/>
            <a:ext cx="11429503" cy="4816614"/>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dk1"/>
              </a:buClr>
              <a:buSzPts val="1550"/>
              <a:buNone/>
            </a:pPr>
            <a:r>
              <a:rPr lang="es" sz="1400" b="1" dirty="0"/>
              <a:t>General </a:t>
            </a:r>
            <a:endParaRPr sz="1400" dirty="0"/>
          </a:p>
          <a:p>
            <a:pPr marL="0" lvl="0" indent="0" algn="l" rtl="0">
              <a:lnSpc>
                <a:spcPct val="90000"/>
              </a:lnSpc>
              <a:spcBef>
                <a:spcPts val="0"/>
              </a:spcBef>
              <a:spcAft>
                <a:spcPts val="0"/>
              </a:spcAft>
              <a:buClr>
                <a:schemeClr val="dk1"/>
              </a:buClr>
              <a:buSzPts val="1550"/>
              <a:buChar char="•"/>
            </a:pPr>
            <a:r>
              <a:rPr lang="es" sz="1400" dirty="0"/>
              <a:t>Organización Mundial de la Salud [OMS] (2008). </a:t>
            </a:r>
            <a:r>
              <a:rPr lang="es" sz="1400" i="1" dirty="0"/>
              <a:t>Normas básicas de higiene del entorno en la atención sanitaria</a:t>
            </a:r>
            <a:r>
              <a:rPr lang="es" sz="1400" dirty="0"/>
              <a:t> </a:t>
            </a:r>
            <a:r>
              <a:rPr lang="es-ES" sz="1400" u="sng" dirty="0">
                <a:solidFill>
                  <a:schemeClr val="hlink"/>
                </a:solidFill>
                <a:hlinkClick r:id="rId3"/>
              </a:rPr>
              <a:t>https://apps.who.int/iris/handle/10665/246209 </a:t>
            </a:r>
            <a:r>
              <a:rPr lang="es" sz="1400" u="sng" dirty="0"/>
              <a:t> </a:t>
            </a:r>
            <a:endParaRPr sz="1400" dirty="0"/>
          </a:p>
          <a:p>
            <a:pPr marL="0" marR="0" lvl="0" indent="0" algn="l" rtl="0">
              <a:lnSpc>
                <a:spcPct val="90000"/>
              </a:lnSpc>
              <a:spcBef>
                <a:spcPts val="0"/>
              </a:spcBef>
              <a:spcAft>
                <a:spcPts val="0"/>
              </a:spcAft>
              <a:buClr>
                <a:schemeClr val="dk1"/>
              </a:buClr>
              <a:buSzPts val="1550"/>
              <a:buChar char="•"/>
            </a:pPr>
            <a:r>
              <a:rPr lang="es" sz="1400" dirty="0"/>
              <a:t>OMS (2019)</a:t>
            </a:r>
            <a:r>
              <a:rPr lang="es" sz="1400" i="1" dirty="0"/>
              <a:t>. </a:t>
            </a:r>
            <a:r>
              <a:rPr lang="en" sz="1400" i="1" dirty="0"/>
              <a:t>Guías para el saneamiento y la salud. Organización Mundial de la Salud, Ginebra.</a:t>
            </a:r>
            <a:endParaRPr sz="1400" i="1" dirty="0"/>
          </a:p>
          <a:p>
            <a:pPr marL="0" marR="0" lvl="0" indent="0" algn="l" rtl="0">
              <a:lnSpc>
                <a:spcPct val="90000"/>
              </a:lnSpc>
              <a:spcBef>
                <a:spcPts val="0"/>
              </a:spcBef>
              <a:spcAft>
                <a:spcPts val="0"/>
              </a:spcAft>
              <a:buClr>
                <a:srgbClr val="0000FF"/>
              </a:buClr>
              <a:buSzPts val="1550"/>
              <a:buNone/>
            </a:pPr>
            <a:r>
              <a:rPr lang="es" sz="1400" dirty="0">
                <a:solidFill>
                  <a:srgbClr val="000000"/>
                </a:solidFill>
              </a:rPr>
              <a:t> </a:t>
            </a:r>
            <a:r>
              <a:rPr lang="es" sz="1400" u="sng" dirty="0">
                <a:solidFill>
                  <a:schemeClr val="hlink"/>
                </a:solidFill>
                <a:hlinkClick r:id="rId4"/>
              </a:rPr>
              <a:t>https://www.who.int/es/publications/i/item/guidelines-on-sanitation-and-health</a:t>
            </a:r>
            <a:r>
              <a:rPr lang="es" sz="1400" u="sng" dirty="0">
                <a:solidFill>
                  <a:srgbClr val="0000FF"/>
                </a:solidFill>
              </a:rPr>
              <a:t> </a:t>
            </a:r>
            <a:r>
              <a:rPr lang="es" sz="1400" dirty="0"/>
              <a:t>También disponible en </a:t>
            </a:r>
            <a:r>
              <a:rPr lang="es" sz="1400" u="sng" dirty="0">
                <a:solidFill>
                  <a:schemeClr val="hlink"/>
                </a:solidFill>
                <a:hlinkClick r:id="rId5"/>
              </a:rPr>
              <a:t>árabe</a:t>
            </a:r>
            <a:r>
              <a:rPr lang="es" sz="1400" dirty="0">
                <a:solidFill>
                  <a:srgbClr val="000000"/>
                </a:solidFill>
              </a:rPr>
              <a:t>, </a:t>
            </a:r>
            <a:r>
              <a:rPr lang="es" sz="1400" u="sng" dirty="0">
                <a:solidFill>
                  <a:schemeClr val="hlink"/>
                </a:solidFill>
                <a:hlinkClick r:id="rId6"/>
              </a:rPr>
              <a:t>francés</a:t>
            </a:r>
            <a:r>
              <a:rPr lang="es" sz="1400" dirty="0">
                <a:solidFill>
                  <a:srgbClr val="000000"/>
                </a:solidFill>
              </a:rPr>
              <a:t>, </a:t>
            </a:r>
            <a:r>
              <a:rPr lang="es" sz="1400" u="sng" dirty="0">
                <a:solidFill>
                  <a:schemeClr val="hlink"/>
                </a:solidFill>
                <a:hlinkClick r:id="rId7"/>
              </a:rPr>
              <a:t>ruso </a:t>
            </a:r>
            <a:r>
              <a:rPr lang="es" sz="1400" dirty="0"/>
              <a:t>e</a:t>
            </a:r>
            <a:r>
              <a:rPr lang="es" sz="1400" dirty="0">
                <a:solidFill>
                  <a:srgbClr val="000000"/>
                </a:solidFill>
              </a:rPr>
              <a:t> </a:t>
            </a:r>
            <a:r>
              <a:rPr lang="es" sz="1400" u="sng" dirty="0">
                <a:solidFill>
                  <a:schemeClr val="hlink"/>
                </a:solidFill>
                <a:hlinkClick r:id="rId8"/>
              </a:rPr>
              <a:t>inglés</a:t>
            </a:r>
            <a:r>
              <a:rPr lang="es" sz="1400" dirty="0">
                <a:solidFill>
                  <a:srgbClr val="000000"/>
                </a:solidFill>
              </a:rPr>
              <a:t>.  </a:t>
            </a:r>
            <a:endParaRPr sz="1400" dirty="0"/>
          </a:p>
          <a:p>
            <a:pPr marL="0" marR="0" lvl="0" indent="0" algn="l" rtl="0">
              <a:lnSpc>
                <a:spcPct val="90000"/>
              </a:lnSpc>
              <a:spcBef>
                <a:spcPts val="0"/>
              </a:spcBef>
              <a:spcAft>
                <a:spcPts val="0"/>
              </a:spcAft>
              <a:buClr>
                <a:schemeClr val="dk1"/>
              </a:buClr>
              <a:buSzPts val="1550"/>
              <a:buChar char="•"/>
            </a:pPr>
            <a:r>
              <a:rPr lang="es" sz="1400" dirty="0"/>
              <a:t>OMS (2020). </a:t>
            </a:r>
            <a:r>
              <a:rPr lang="en" sz="1400" i="1" dirty="0"/>
              <a:t>Estado Mundial del Saneamiento: Un llamamiento urgente a transformar el saneamiento para mejorar la salud, los entornos, las economías y las sociedades</a:t>
            </a:r>
            <a:r>
              <a:rPr lang="es" sz="1400" dirty="0"/>
              <a:t>. </a:t>
            </a:r>
            <a:r>
              <a:rPr lang="es" sz="1400" u="sng" dirty="0">
                <a:solidFill>
                  <a:schemeClr val="hlink"/>
                </a:solidFill>
                <a:hlinkClick r:id="rId9"/>
              </a:rPr>
              <a:t>https://www.who.int/es/publications/i/item/9789240014473</a:t>
            </a:r>
            <a:r>
              <a:rPr lang="es" sz="1400" dirty="0">
                <a:solidFill>
                  <a:srgbClr val="000000"/>
                </a:solidFill>
              </a:rPr>
              <a:t> </a:t>
            </a:r>
            <a:endParaRPr sz="1400" dirty="0"/>
          </a:p>
          <a:p>
            <a:pPr marL="228600" lvl="0" indent="-228600" algn="l" rtl="0">
              <a:lnSpc>
                <a:spcPct val="90000"/>
              </a:lnSpc>
              <a:spcBef>
                <a:spcPts val="1600"/>
              </a:spcBef>
              <a:spcAft>
                <a:spcPts val="0"/>
              </a:spcAft>
              <a:buClr>
                <a:schemeClr val="dk1"/>
              </a:buClr>
              <a:buSzPts val="1550"/>
              <a:buChar char="•"/>
            </a:pPr>
            <a:r>
              <a:rPr lang="es" sz="1400" dirty="0"/>
              <a:t>Banco Mundial, Organización Internacional del Trabajo, WaterAid, OMS (2019). </a:t>
            </a:r>
            <a:r>
              <a:rPr lang="en" sz="1400" i="1" dirty="0"/>
              <a:t>Health, safety and dignity of sanitation workers: an initial assessment</a:t>
            </a:r>
            <a:r>
              <a:rPr lang="en" sz="1400" dirty="0"/>
              <a:t>. </a:t>
            </a:r>
            <a:r>
              <a:rPr lang="es" sz="1400" u="sng" dirty="0">
                <a:solidFill>
                  <a:schemeClr val="hlink"/>
                </a:solidFill>
                <a:hlinkClick r:id="rId10"/>
              </a:rPr>
              <a:t>https://documents.worldbank.org/en/publication/documents-reports/documentdetail/316451573511660715/health-safety-and-dignity-of-sanitation-workers-an-initial-assessment</a:t>
            </a:r>
            <a:r>
              <a:rPr lang="es" sz="1400" dirty="0">
                <a:hlinkClick r:id="rId10"/>
              </a:rPr>
              <a:t> </a:t>
            </a:r>
            <a:endParaRPr sz="1400" dirty="0"/>
          </a:p>
          <a:p>
            <a:pPr marL="228600" lvl="0" indent="-228600" algn="l" rtl="0">
              <a:lnSpc>
                <a:spcPct val="90000"/>
              </a:lnSpc>
              <a:spcBef>
                <a:spcPts val="1000"/>
              </a:spcBef>
              <a:spcAft>
                <a:spcPts val="0"/>
              </a:spcAft>
              <a:buClr>
                <a:schemeClr val="dk1"/>
              </a:buClr>
              <a:buSzPts val="1550"/>
              <a:buChar char="•"/>
            </a:pPr>
            <a:r>
              <a:rPr lang="es" sz="1400" dirty="0"/>
              <a:t>Organización Internacional de Normalización (2011).  ISO 21542:2011 (</a:t>
            </a:r>
            <a:r>
              <a:rPr lang="en" sz="1400" i="1" dirty="0"/>
              <a:t>Building construction – Accessibility and usability of the built environment</a:t>
            </a:r>
            <a:r>
              <a:rPr lang="en" sz="1400" dirty="0"/>
              <a:t>) </a:t>
            </a:r>
            <a:r>
              <a:rPr lang="en" sz="1400" u="sng" dirty="0"/>
              <a:t>http://www. iso.org/iso/home/store/catalogue_tc/catalogue_detail.htm?csnumber=50498</a:t>
            </a:r>
            <a:r>
              <a:rPr lang="en" sz="1400" dirty="0"/>
              <a:t>  </a:t>
            </a:r>
          </a:p>
          <a:p>
            <a:pPr marL="0" lvl="0" indent="0" algn="l" rtl="0">
              <a:lnSpc>
                <a:spcPct val="90000"/>
              </a:lnSpc>
              <a:spcBef>
                <a:spcPts val="1000"/>
              </a:spcBef>
              <a:spcAft>
                <a:spcPts val="0"/>
              </a:spcAft>
              <a:buClr>
                <a:schemeClr val="dk1"/>
              </a:buClr>
              <a:buSzPts val="1550"/>
              <a:buNone/>
            </a:pPr>
            <a:endParaRPr sz="1400" dirty="0"/>
          </a:p>
          <a:p>
            <a:pPr marL="0" lvl="0" indent="0" algn="l" rtl="0">
              <a:lnSpc>
                <a:spcPct val="90000"/>
              </a:lnSpc>
              <a:spcBef>
                <a:spcPts val="0"/>
              </a:spcBef>
              <a:spcAft>
                <a:spcPts val="0"/>
              </a:spcAft>
              <a:buClr>
                <a:schemeClr val="dk1"/>
              </a:buClr>
              <a:buSzPts val="1550"/>
              <a:buNone/>
            </a:pPr>
            <a:r>
              <a:rPr lang="es" sz="1400" b="1" dirty="0"/>
              <a:t>Tecnologías</a:t>
            </a:r>
            <a:endParaRPr sz="1400" dirty="0"/>
          </a:p>
          <a:p>
            <a:pPr marL="228600" lvl="0" indent="-228600" algn="l" rtl="0">
              <a:lnSpc>
                <a:spcPct val="90000"/>
              </a:lnSpc>
              <a:spcBef>
                <a:spcPts val="1544"/>
              </a:spcBef>
              <a:spcAft>
                <a:spcPts val="0"/>
              </a:spcAft>
              <a:buClr>
                <a:srgbClr val="002060"/>
              </a:buClr>
              <a:buSzPts val="1550"/>
              <a:buChar char="•"/>
            </a:pPr>
            <a:r>
              <a:rPr lang="es" sz="1400" i="1" dirty="0">
                <a:solidFill>
                  <a:srgbClr val="002060"/>
                </a:solidFill>
              </a:rPr>
              <a:t>Eawag (2014). </a:t>
            </a:r>
            <a:r>
              <a:rPr lang="en" sz="1400" i="1" dirty="0">
                <a:solidFill>
                  <a:srgbClr val="002060"/>
                </a:solidFill>
              </a:rPr>
              <a:t>Compendio de sistemas y tecnologías de saneamiento. Segunda edición revisada. </a:t>
            </a:r>
            <a:r>
              <a:rPr lang="es" sz="1400" u="sng" dirty="0">
                <a:solidFill>
                  <a:schemeClr val="hlink"/>
                </a:solidFill>
                <a:hlinkClick r:id="rId11"/>
              </a:rPr>
              <a:t>https://www.eawag.ch/en/department/sandec/publications/compendium/</a:t>
            </a:r>
            <a:endParaRPr sz="1400" dirty="0">
              <a:solidFill>
                <a:srgbClr val="002060"/>
              </a:solidFill>
            </a:endParaRPr>
          </a:p>
          <a:p>
            <a:pPr marL="228600" lvl="0" indent="-228600" algn="l" rtl="0">
              <a:lnSpc>
                <a:spcPct val="90000"/>
              </a:lnSpc>
              <a:spcBef>
                <a:spcPts val="500"/>
              </a:spcBef>
              <a:spcAft>
                <a:spcPts val="0"/>
              </a:spcAft>
              <a:buClr>
                <a:srgbClr val="002060"/>
              </a:buClr>
              <a:buSzPts val="1550"/>
              <a:buChar char="•"/>
            </a:pPr>
            <a:r>
              <a:rPr sz="1400" dirty="0"/>
              <a:t>OMS (2015). </a:t>
            </a:r>
            <a:r>
              <a:rPr lang="es" sz="1400" i="1" dirty="0">
                <a:solidFill>
                  <a:srgbClr val="002060"/>
                </a:solidFill>
              </a:rPr>
              <a:t>Planificación de la seguridad del saneamiento: manual para el uso y la disposición seguros de aguas residuales, aguas grises y excretas </a:t>
            </a:r>
            <a:r>
              <a:rPr sz="1400" i="1" u="sng" dirty="0">
                <a:hlinkClick r:id="rId12"/>
              </a:rPr>
              <a:t>https://apps.who.int/iris/handle/10665/250331</a:t>
            </a:r>
            <a:r>
              <a:rPr sz="1400" dirty="0"/>
              <a:t> </a:t>
            </a:r>
            <a:r>
              <a:rPr lang="es" sz="1400" b="1" dirty="0">
                <a:solidFill>
                  <a:srgbClr val="002060"/>
                </a:solidFill>
              </a:rPr>
              <a:t>(Segunda edición pendiente de publicación en 2022)</a:t>
            </a:r>
            <a:endParaRPr sz="1400" dirty="0"/>
          </a:p>
          <a:p>
            <a:pPr marL="228600" lvl="0" indent="-228600" algn="l" rtl="0">
              <a:lnSpc>
                <a:spcPct val="90000"/>
              </a:lnSpc>
              <a:spcBef>
                <a:spcPts val="500"/>
              </a:spcBef>
              <a:spcAft>
                <a:spcPts val="0"/>
              </a:spcAft>
              <a:buClr>
                <a:srgbClr val="002060"/>
              </a:buClr>
              <a:buSzPts val="1550"/>
              <a:buChar char="•"/>
            </a:pPr>
            <a:r>
              <a:rPr lang="es" sz="1400" dirty="0">
                <a:solidFill>
                  <a:srgbClr val="002060"/>
                </a:solidFill>
              </a:rPr>
              <a:t>Consejo de colaboración para el abastecimiento de agua y saneamiento (2010). </a:t>
            </a:r>
            <a:r>
              <a:rPr lang="en" sz="1400" i="1" dirty="0">
                <a:solidFill>
                  <a:srgbClr val="002060"/>
                </a:solidFill>
              </a:rPr>
              <a:t>Hygiene and Sanitation Software:</a:t>
            </a:r>
            <a:r>
              <a:rPr lang="en" sz="1400" dirty="0">
                <a:solidFill>
                  <a:srgbClr val="002060"/>
                </a:solidFill>
              </a:rPr>
              <a:t> </a:t>
            </a:r>
            <a:r>
              <a:rPr lang="en" sz="1400" i="1" dirty="0">
                <a:solidFill>
                  <a:srgbClr val="002060"/>
                </a:solidFill>
              </a:rPr>
              <a:t>An Overview of Approaches</a:t>
            </a:r>
            <a:r>
              <a:rPr lang="en" sz="1400" dirty="0">
                <a:solidFill>
                  <a:srgbClr val="002060"/>
                </a:solidFill>
              </a:rPr>
              <a:t>. </a:t>
            </a:r>
            <a:r>
              <a:rPr lang="es" sz="1400" u="sng" dirty="0">
                <a:solidFill>
                  <a:schemeClr val="hlink"/>
                </a:solidFill>
                <a:hlinkClick r:id="rId13"/>
              </a:rPr>
              <a:t>https://sswm.info/sites/default/files/reference_attachments/PEAL%202010%20Hygiene%20and%20Sanitation%20Software.%20An%20overview%20of%20approaches.pdf</a:t>
            </a:r>
            <a:r>
              <a:rPr lang="es" sz="1400" dirty="0">
                <a:solidFill>
                  <a:srgbClr val="002060"/>
                </a:solidFill>
              </a:rPr>
              <a:t>   </a:t>
            </a:r>
            <a:endParaRPr sz="1400" dirty="0"/>
          </a:p>
          <a:p>
            <a:pPr marL="228600" lvl="0" indent="-228600" algn="l" rtl="0">
              <a:lnSpc>
                <a:spcPct val="90000"/>
              </a:lnSpc>
              <a:spcBef>
                <a:spcPts val="500"/>
              </a:spcBef>
              <a:spcAft>
                <a:spcPts val="0"/>
              </a:spcAft>
              <a:buClr>
                <a:srgbClr val="09164D"/>
              </a:buClr>
              <a:buSzPts val="1550"/>
              <a:buChar char="•"/>
            </a:pPr>
            <a:r>
              <a:rPr lang="es" sz="1400" dirty="0">
                <a:solidFill>
                  <a:srgbClr val="09164D"/>
                </a:solidFill>
              </a:rPr>
              <a:t>Healthabitat Australia: “¿Cómo funciona un tanque séptico?”</a:t>
            </a:r>
            <a:r>
              <a:rPr lang="es" sz="1400" i="1" dirty="0">
                <a:solidFill>
                  <a:srgbClr val="002060"/>
                </a:solidFill>
              </a:rPr>
              <a:t> </a:t>
            </a:r>
            <a:r>
              <a:rPr lang="es" sz="1400" u="sng" dirty="0">
                <a:solidFill>
                  <a:schemeClr val="hlink"/>
                </a:solidFill>
                <a:hlinkClick r:id="rId14"/>
              </a:rPr>
              <a:t>https://www.youtube.com/watch?v=uuORuwb4cfs&amp;t=3s</a:t>
            </a:r>
            <a:endParaRPr sz="1400" dirty="0"/>
          </a:p>
          <a:p>
            <a:pPr marL="228600" marR="0" lvl="0" indent="-228600" algn="l" rtl="0">
              <a:lnSpc>
                <a:spcPct val="115000"/>
              </a:lnSpc>
              <a:spcBef>
                <a:spcPts val="500"/>
              </a:spcBef>
              <a:spcAft>
                <a:spcPts val="0"/>
              </a:spcAft>
              <a:buClr>
                <a:srgbClr val="09164D"/>
              </a:buClr>
              <a:buSzPts val="1550"/>
              <a:buChar char="•"/>
            </a:pPr>
            <a:r>
              <a:rPr lang="es" sz="1400" dirty="0">
                <a:solidFill>
                  <a:srgbClr val="09164D"/>
                </a:solidFill>
              </a:rPr>
              <a:t>Smart Sanitation Solutions. </a:t>
            </a:r>
            <a:r>
              <a:rPr lang="es" sz="1400" i="1" dirty="0">
                <a:solidFill>
                  <a:srgbClr val="002060"/>
                </a:solidFill>
              </a:rPr>
              <a:t>Examples of innovative, low-cost technologies for toilets, collection, transportation, treatment and use of sanitation products. </a:t>
            </a:r>
            <a:r>
              <a:rPr lang="es-ES" sz="1400" u="sng" dirty="0">
                <a:solidFill>
                  <a:schemeClr val="hlink"/>
                </a:solidFill>
                <a:hlinkClick r:id="rId15"/>
              </a:rPr>
              <a:t>https://www.ircwash.org/sites/default/files/NWP-2006-Smartsanitation.pdf</a:t>
            </a:r>
            <a:endParaRPr sz="1400" dirty="0"/>
          </a:p>
          <a:p>
            <a:pPr marL="0" lvl="0" indent="0" algn="l" rtl="0">
              <a:lnSpc>
                <a:spcPct val="90000"/>
              </a:lnSpc>
              <a:spcBef>
                <a:spcPts val="1000"/>
              </a:spcBef>
              <a:spcAft>
                <a:spcPts val="0"/>
              </a:spcAft>
              <a:buClr>
                <a:schemeClr val="dk1"/>
              </a:buClr>
              <a:buSzPts val="1550"/>
              <a:buNone/>
            </a:pPr>
            <a:endParaRPr sz="1550" dirty="0"/>
          </a:p>
        </p:txBody>
      </p:sp>
      <p:sp>
        <p:nvSpPr>
          <p:cNvPr id="735" name="Google Shape;735;p68"/>
          <p:cNvSpPr txBox="1"/>
          <p:nvPr/>
        </p:nvSpPr>
        <p:spPr>
          <a:xfrm>
            <a:off x="1293159" y="-73329"/>
            <a:ext cx="9821289" cy="719962"/>
          </a:xfrm>
          <a:prstGeom prst="rect">
            <a:avLst/>
          </a:prstGeom>
          <a:noFill/>
          <a:ln>
            <a:noFill/>
          </a:ln>
        </p:spPr>
        <p:txBody>
          <a:bodyPr spcFirstLastPara="1" wrap="square" lIns="16325" tIns="0" rIns="326500" bIns="0" rtlCol="0" anchor="b" anchorCtr="0">
            <a:noAutofit/>
          </a:bodyPr>
          <a:lstStyle/>
          <a:p>
            <a:pPr marL="0" marR="0" lvl="0" indent="0" algn="ctr" rtl="0">
              <a:lnSpc>
                <a:spcPct val="90000"/>
              </a:lnSpc>
              <a:spcBef>
                <a:spcPts val="0"/>
              </a:spcBef>
              <a:spcAft>
                <a:spcPts val="0"/>
              </a:spcAft>
              <a:buClr>
                <a:srgbClr val="0092CC"/>
              </a:buClr>
              <a:buSzPts val="4400"/>
              <a:buFont typeface="Arial Narrow"/>
              <a:buNone/>
            </a:pPr>
            <a:r>
              <a:rPr lang="es" sz="3000" b="1" dirty="0">
                <a:solidFill>
                  <a:srgbClr val="0092CC"/>
                </a:solidFill>
                <a:latin typeface="Arial Narrow"/>
                <a:ea typeface="Arial Narrow"/>
                <a:cs typeface="Arial Narrow"/>
                <a:sym typeface="Arial Narrow"/>
              </a:rPr>
              <a:t>Saneamiento: bibliografía complementaria </a:t>
            </a:r>
            <a:endParaRPr sz="3000" dirty="0"/>
          </a:p>
        </p:txBody>
      </p:sp>
      <p:sp>
        <p:nvSpPr>
          <p:cNvPr id="736" name="Google Shape;736;p68"/>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42</a:t>
            </a:fld>
            <a:endParaRPr>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69"/>
          <p:cNvSpPr txBox="1">
            <a:spLocks noGrp="1"/>
          </p:cNvSpPr>
          <p:nvPr>
            <p:ph type="body" idx="1"/>
          </p:nvPr>
        </p:nvSpPr>
        <p:spPr>
          <a:xfrm>
            <a:off x="282496" y="643431"/>
            <a:ext cx="11909503" cy="4816614"/>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dk1"/>
              </a:buClr>
              <a:buSzPts val="1600"/>
              <a:buNone/>
            </a:pPr>
            <a:r>
              <a:rPr lang="es" sz="1500" b="1" dirty="0"/>
              <a:t>Resistencia a los antimicrobianos</a:t>
            </a:r>
            <a:endParaRPr sz="1500" dirty="0"/>
          </a:p>
          <a:p>
            <a:pPr marL="0" marR="0" lvl="0" indent="0" algn="l" rtl="0">
              <a:lnSpc>
                <a:spcPct val="90000"/>
              </a:lnSpc>
              <a:spcBef>
                <a:spcPts val="544"/>
              </a:spcBef>
              <a:spcAft>
                <a:spcPts val="0"/>
              </a:spcAft>
              <a:buClr>
                <a:schemeClr val="dk1"/>
              </a:buClr>
              <a:buSzPts val="1600"/>
              <a:buChar char="•"/>
            </a:pPr>
            <a:r>
              <a:rPr lang="es" sz="1500" dirty="0"/>
              <a:t>OMS (2020). </a:t>
            </a:r>
            <a:r>
              <a:rPr lang="en" sz="1500" i="1" u="sng" dirty="0">
                <a:solidFill>
                  <a:schemeClr val="hlink"/>
                </a:solidFill>
                <a:hlinkClick r:id="rId3"/>
              </a:rPr>
              <a:t>Reseña técnica sobre el agua, el saneamiento, la higiene y la gestión de aguas residuales para prevenir las infecciones y reducir la propagación de la resistencia a los antimicrobianos</a:t>
            </a:r>
            <a:r>
              <a:rPr lang="en" sz="1500" u="sng" dirty="0">
                <a:solidFill>
                  <a:schemeClr val="hlink"/>
                </a:solidFill>
                <a:hlinkClick r:id="rId3"/>
              </a:rPr>
              <a:t>. </a:t>
            </a:r>
            <a:endParaRPr sz="1500" dirty="0"/>
          </a:p>
          <a:p>
            <a:pPr marL="0" marR="0" lvl="0" indent="0" algn="l" rtl="0">
              <a:lnSpc>
                <a:spcPct val="90000"/>
              </a:lnSpc>
              <a:spcBef>
                <a:spcPts val="600"/>
              </a:spcBef>
              <a:spcAft>
                <a:spcPts val="0"/>
              </a:spcAft>
              <a:buClr>
                <a:schemeClr val="dk1"/>
              </a:buClr>
              <a:buSzPts val="1600"/>
              <a:buChar char="•"/>
            </a:pPr>
            <a:r>
              <a:rPr lang="es" sz="1500" dirty="0"/>
              <a:t>OMS (2019). </a:t>
            </a:r>
            <a:r>
              <a:rPr lang="en" sz="1500" i="1" dirty="0"/>
              <a:t>Turning plans into action for antimicrobial resistance (AMR) Working Paper 2.0:</a:t>
            </a:r>
            <a:r>
              <a:rPr lang="en" sz="1500" dirty="0"/>
              <a:t> </a:t>
            </a:r>
            <a:r>
              <a:rPr lang="en" sz="1500" i="1" dirty="0"/>
              <a:t>Implementation and coordination</a:t>
            </a:r>
            <a:r>
              <a:rPr lang="en" sz="1500" dirty="0"/>
              <a:t>  </a:t>
            </a:r>
            <a:r>
              <a:rPr lang="es" sz="1500" u="sng" dirty="0">
                <a:solidFill>
                  <a:schemeClr val="hlink"/>
                </a:solidFill>
                <a:hlinkClick r:id="rId4"/>
              </a:rPr>
              <a:t>https://www.who.int/publications/i/item/turning-plans-into-action-for-antimicrobial-resistance-(-amr)-working-paper-2.0-implementation-and-coordination</a:t>
            </a:r>
            <a:r>
              <a:rPr lang="es" sz="1500" dirty="0">
                <a:hlinkClick r:id="rId4"/>
              </a:rPr>
              <a:t> </a:t>
            </a:r>
            <a:endParaRPr sz="1500" dirty="0"/>
          </a:p>
          <a:p>
            <a:pPr marL="0" marR="0" lvl="0" indent="0" algn="l" rtl="0">
              <a:lnSpc>
                <a:spcPct val="90000"/>
              </a:lnSpc>
              <a:spcBef>
                <a:spcPts val="600"/>
              </a:spcBef>
              <a:spcAft>
                <a:spcPts val="0"/>
              </a:spcAft>
              <a:buClr>
                <a:schemeClr val="dk1"/>
              </a:buClr>
              <a:buSzPts val="1600"/>
              <a:buChar char="•"/>
            </a:pPr>
            <a:r>
              <a:rPr lang="es" sz="1500" dirty="0"/>
              <a:t>OMS, Organización para la Alimentación y la Agricultura [FAO] y Organización Mundial de Sanidad Animal [OMSA]. Global Database for Antimicrobial Resistance Country Self-Assessment </a:t>
            </a:r>
            <a:r>
              <a:rPr lang="es" sz="1500" u="sng" dirty="0">
                <a:solidFill>
                  <a:schemeClr val="hlink"/>
                </a:solidFill>
                <a:hlinkClick r:id="rId5"/>
              </a:rPr>
              <a:t>https://amrcountryprogress.org/</a:t>
            </a:r>
            <a:endParaRPr sz="1500" dirty="0"/>
          </a:p>
          <a:p>
            <a:pPr marL="0" marR="0" lvl="0" indent="0" algn="l" rtl="0">
              <a:lnSpc>
                <a:spcPct val="90000"/>
              </a:lnSpc>
              <a:spcBef>
                <a:spcPts val="0"/>
              </a:spcBef>
              <a:spcAft>
                <a:spcPts val="0"/>
              </a:spcAft>
              <a:buClr>
                <a:schemeClr val="dk1"/>
              </a:buClr>
              <a:buSzPts val="1600"/>
              <a:buChar char="•"/>
            </a:pPr>
            <a:r>
              <a:rPr lang="es" sz="1500" dirty="0"/>
              <a:t>OMS, FAO y OMSA (2019). </a:t>
            </a:r>
            <a:r>
              <a:rPr lang="en" sz="1500" i="1" dirty="0"/>
              <a:t>Monitoring and evaluation of the global action plan on antimicrobial resistance: framework and recommended indicators</a:t>
            </a:r>
            <a:r>
              <a:rPr lang="en" sz="1500" dirty="0"/>
              <a:t>. </a:t>
            </a:r>
            <a:r>
              <a:rPr lang="es" sz="1500" u="sng" dirty="0">
                <a:solidFill>
                  <a:schemeClr val="hlink"/>
                </a:solidFill>
                <a:hlinkClick r:id="rId6"/>
              </a:rPr>
              <a:t>https://apps.who.int/iris/handle/10665/325006</a:t>
            </a:r>
            <a:endParaRPr sz="1500" dirty="0"/>
          </a:p>
          <a:p>
            <a:pPr marL="0" marR="0" lvl="0" indent="101600" algn="l" rtl="0">
              <a:lnSpc>
                <a:spcPct val="90000"/>
              </a:lnSpc>
              <a:spcBef>
                <a:spcPts val="0"/>
              </a:spcBef>
              <a:spcAft>
                <a:spcPts val="0"/>
              </a:spcAft>
              <a:buClr>
                <a:schemeClr val="dk1"/>
              </a:buClr>
              <a:buSzPts val="1600"/>
              <a:buNone/>
            </a:pPr>
            <a:endParaRPr sz="1500" dirty="0"/>
          </a:p>
          <a:p>
            <a:pPr marL="0" lvl="0" indent="0" algn="l" rtl="0">
              <a:lnSpc>
                <a:spcPct val="90000"/>
              </a:lnSpc>
              <a:spcBef>
                <a:spcPts val="600"/>
              </a:spcBef>
              <a:spcAft>
                <a:spcPts val="0"/>
              </a:spcAft>
              <a:buClr>
                <a:schemeClr val="dk1"/>
              </a:buClr>
              <a:buSzPts val="1600"/>
              <a:buNone/>
            </a:pPr>
            <a:r>
              <a:rPr lang="es" sz="1500" b="1" dirty="0"/>
              <a:t>Emergencias</a:t>
            </a:r>
            <a:endParaRPr sz="1500" dirty="0"/>
          </a:p>
          <a:p>
            <a:pPr marL="228600" lvl="0" indent="-228600" algn="l" rtl="0">
              <a:lnSpc>
                <a:spcPct val="90000"/>
              </a:lnSpc>
              <a:spcBef>
                <a:spcPts val="544"/>
              </a:spcBef>
              <a:spcAft>
                <a:spcPts val="0"/>
              </a:spcAft>
              <a:buClr>
                <a:schemeClr val="dk1"/>
              </a:buClr>
              <a:buSzPts val="1600"/>
              <a:buChar char="•"/>
            </a:pPr>
            <a:r>
              <a:rPr lang="es" sz="1500" dirty="0"/>
              <a:t>OMS (2011). </a:t>
            </a:r>
            <a:r>
              <a:rPr lang="es" sz="1500" i="1" dirty="0"/>
              <a:t>Technical notes on drinking water, sanitation and hygiene in emergencies. </a:t>
            </a:r>
            <a:r>
              <a:rPr lang="es" sz="1500" u="sng" dirty="0">
                <a:solidFill>
                  <a:schemeClr val="hlink"/>
                </a:solidFill>
                <a:hlinkClick r:id="rId7"/>
              </a:rPr>
              <a:t>https://wedc-knowledge.lboro.ac.uk/resources/who_notes/WHO_TNE_ALL.pdf</a:t>
            </a:r>
            <a:endParaRPr sz="1500" dirty="0">
              <a:solidFill>
                <a:srgbClr val="002060"/>
              </a:solidFill>
            </a:endParaRPr>
          </a:p>
          <a:p>
            <a:pPr marL="228600" lvl="0" indent="-228600" algn="l" rtl="0">
              <a:lnSpc>
                <a:spcPct val="90000"/>
              </a:lnSpc>
              <a:spcBef>
                <a:spcPts val="1544"/>
              </a:spcBef>
              <a:spcAft>
                <a:spcPts val="0"/>
              </a:spcAft>
              <a:buClr>
                <a:schemeClr val="dk1"/>
              </a:buClr>
              <a:buSzPts val="1600"/>
              <a:buChar char="•"/>
            </a:pPr>
            <a:r>
              <a:rPr lang="es" sz="1500" dirty="0"/>
              <a:t>OMS y Centro de Agua, Ingeniería y Desarrollo [WEDC] (2013). </a:t>
            </a:r>
            <a:r>
              <a:rPr lang="es" sz="1500" i="1" dirty="0"/>
              <a:t>Updated technical notes on WASH in emergencies </a:t>
            </a:r>
            <a:r>
              <a:rPr lang="es" sz="1500" dirty="0"/>
              <a:t>(conjunto de 15 notas técnicas). </a:t>
            </a:r>
            <a:r>
              <a:rPr lang="es" sz="1500" u="sng" dirty="0">
                <a:solidFill>
                  <a:schemeClr val="hlink"/>
                </a:solidFill>
                <a:hlinkClick r:id="rId8"/>
              </a:rPr>
              <a:t>https://www.who.int/teams/environment-climate-change-and-health/water-sanitation-and-health/environmental-health-in-emergencies/technical-notes-on-wash-in-emergencies</a:t>
            </a:r>
            <a:r>
              <a:rPr lang="es" sz="1500" dirty="0">
                <a:hlinkClick r:id="rId8"/>
              </a:rPr>
              <a:t> </a:t>
            </a:r>
            <a:endParaRPr sz="1500" dirty="0"/>
          </a:p>
          <a:p>
            <a:pPr marL="228600" lvl="0" indent="-228600" algn="l" rtl="0">
              <a:lnSpc>
                <a:spcPct val="90000"/>
              </a:lnSpc>
              <a:spcBef>
                <a:spcPts val="0"/>
              </a:spcBef>
              <a:spcAft>
                <a:spcPts val="0"/>
              </a:spcAft>
              <a:buClr>
                <a:schemeClr val="dk1"/>
              </a:buClr>
              <a:buSzPts val="1600"/>
              <a:buChar char="•"/>
            </a:pPr>
            <a:r>
              <a:rPr lang="es" sz="1500" dirty="0"/>
              <a:t>OMS y el Fondo de las Naciones Unidas para la Infancia (2020). </a:t>
            </a:r>
            <a:r>
              <a:rPr lang="es" sz="1500" i="1" dirty="0"/>
              <a:t>Agua, saneamiento, higiene y gestión de desechos en relación con el SARS-CoV-2, el virus causante de la COVID-19</a:t>
            </a:r>
            <a:r>
              <a:rPr lang="es" sz="1500" dirty="0"/>
              <a:t>.</a:t>
            </a:r>
            <a:r>
              <a:rPr lang="es" sz="1500" i="1" dirty="0">
                <a:solidFill>
                  <a:srgbClr val="002060"/>
                </a:solidFill>
              </a:rPr>
              <a:t> </a:t>
            </a:r>
            <a:r>
              <a:rPr lang="en" sz="1500" i="1" dirty="0"/>
              <a:t> </a:t>
            </a:r>
            <a:r>
              <a:rPr lang="es" sz="1500" u="sng" dirty="0">
                <a:solidFill>
                  <a:schemeClr val="hlink"/>
                </a:solidFill>
                <a:hlinkClick r:id="rId9"/>
              </a:rPr>
              <a:t>https://www.who.int/es/publications/i/item/WHO-2019-nCoV-IPC-WASH-2020.4</a:t>
            </a:r>
            <a:endParaRPr sz="1500" dirty="0">
              <a:solidFill>
                <a:srgbClr val="002060"/>
              </a:solidFill>
            </a:endParaRPr>
          </a:p>
          <a:p>
            <a:pPr marL="0" lvl="0" indent="0" algn="l" rtl="0">
              <a:lnSpc>
                <a:spcPct val="90000"/>
              </a:lnSpc>
              <a:spcBef>
                <a:spcPts val="544"/>
              </a:spcBef>
              <a:spcAft>
                <a:spcPts val="0"/>
              </a:spcAft>
              <a:buClr>
                <a:schemeClr val="dk1"/>
              </a:buClr>
              <a:buSzPts val="1600"/>
              <a:buNone/>
            </a:pPr>
            <a:r>
              <a:rPr lang="es" sz="1500" b="1" dirty="0"/>
              <a:t>Infografías </a:t>
            </a:r>
            <a:endParaRPr sz="1500" dirty="0"/>
          </a:p>
          <a:p>
            <a:pPr marL="228600" lvl="0" indent="-228600" algn="l" rtl="0">
              <a:lnSpc>
                <a:spcPct val="90000"/>
              </a:lnSpc>
              <a:spcBef>
                <a:spcPts val="1544"/>
              </a:spcBef>
              <a:spcAft>
                <a:spcPts val="0"/>
              </a:spcAft>
              <a:buClr>
                <a:schemeClr val="dk1"/>
              </a:buClr>
              <a:buSzPts val="1600"/>
              <a:buChar char="•"/>
            </a:pPr>
            <a:r>
              <a:rPr lang="es" sz="1500" dirty="0"/>
              <a:t>OMS, WATERAID (2019) </a:t>
            </a:r>
            <a:r>
              <a:rPr lang="en" sz="1500" i="1" dirty="0"/>
              <a:t>Combatting AMR through WASH and IPC in healthcare</a:t>
            </a:r>
            <a:r>
              <a:rPr lang="en" sz="1500" dirty="0"/>
              <a:t> </a:t>
            </a:r>
            <a:r>
              <a:rPr lang="es" sz="1500" u="sng" dirty="0">
                <a:solidFill>
                  <a:schemeClr val="hlink"/>
                </a:solidFill>
                <a:hlinkClick r:id="rId10"/>
              </a:rPr>
              <a:t>https://washinhcf.org/wp-content/uploads/2021/07/WASH_IPC_AMR_techbriefOct2020.pdf</a:t>
            </a:r>
            <a:r>
              <a:rPr lang="es" sz="1500" dirty="0">
                <a:hlinkClick r:id="rId10"/>
              </a:rPr>
              <a:t>  </a:t>
            </a:r>
            <a:endParaRPr sz="1500" dirty="0"/>
          </a:p>
          <a:p>
            <a:pPr marL="228600" lvl="0" indent="-228600" algn="l" rtl="0">
              <a:lnSpc>
                <a:spcPct val="90000"/>
              </a:lnSpc>
              <a:spcBef>
                <a:spcPts val="1000"/>
              </a:spcBef>
              <a:spcAft>
                <a:spcPts val="0"/>
              </a:spcAft>
              <a:buClr>
                <a:schemeClr val="dk1"/>
              </a:buClr>
              <a:buSzPts val="1600"/>
              <a:buChar char="•"/>
            </a:pPr>
            <a:r>
              <a:rPr lang="es" sz="1500" dirty="0"/>
              <a:t>OMS (2019). </a:t>
            </a:r>
            <a:r>
              <a:rPr lang="en" sz="1500" i="1" dirty="0"/>
              <a:t>AMR.</a:t>
            </a:r>
            <a:r>
              <a:rPr lang="en" sz="1500" dirty="0"/>
              <a:t> </a:t>
            </a:r>
            <a:r>
              <a:rPr lang="en" sz="1500" i="1" dirty="0"/>
              <a:t>A major public threat</a:t>
            </a:r>
            <a:r>
              <a:rPr lang="en" sz="1500" dirty="0"/>
              <a:t>. </a:t>
            </a:r>
            <a:r>
              <a:rPr lang="es" sz="1500" u="sng" dirty="0">
                <a:solidFill>
                  <a:schemeClr val="hlink"/>
                </a:solidFill>
                <a:hlinkClick r:id="rId11"/>
              </a:rPr>
              <a:t>https://cdn.who.int/media/docs/default-source/integrated-health-services-(ihs)/amr/ipc_amr_a4.pdf?sfvrsn=ede4a5cd_7</a:t>
            </a:r>
            <a:r>
              <a:rPr lang="es" sz="1500" dirty="0"/>
              <a:t> </a:t>
            </a:r>
            <a:endParaRPr sz="1500" dirty="0"/>
          </a:p>
        </p:txBody>
      </p:sp>
      <p:sp>
        <p:nvSpPr>
          <p:cNvPr id="745" name="Google Shape;745;p69"/>
          <p:cNvSpPr txBox="1"/>
          <p:nvPr/>
        </p:nvSpPr>
        <p:spPr>
          <a:xfrm>
            <a:off x="2157248" y="36836"/>
            <a:ext cx="8160000" cy="472790"/>
          </a:xfrm>
          <a:prstGeom prst="rect">
            <a:avLst/>
          </a:prstGeom>
          <a:noFill/>
          <a:ln>
            <a:noFill/>
          </a:ln>
        </p:spPr>
        <p:txBody>
          <a:bodyPr spcFirstLastPara="1" wrap="square" lIns="16325" tIns="0" rIns="326500" bIns="0" rtlCol="0" anchor="b" anchorCtr="0">
            <a:noAutofit/>
          </a:bodyPr>
          <a:lstStyle/>
          <a:p>
            <a:pPr marL="0" marR="0" lvl="0" indent="0" algn="ctr" rtl="0">
              <a:lnSpc>
                <a:spcPct val="90000"/>
              </a:lnSpc>
              <a:spcBef>
                <a:spcPts val="0"/>
              </a:spcBef>
              <a:spcAft>
                <a:spcPts val="0"/>
              </a:spcAft>
              <a:buClr>
                <a:srgbClr val="0092CC"/>
              </a:buClr>
              <a:buSzPts val="4400"/>
              <a:buFont typeface="Arial Narrow"/>
              <a:buNone/>
            </a:pPr>
            <a:r>
              <a:rPr lang="es" sz="3000" b="1" dirty="0">
                <a:solidFill>
                  <a:srgbClr val="0092CC"/>
                </a:solidFill>
                <a:latin typeface="Arial Narrow"/>
                <a:ea typeface="Arial Narrow"/>
                <a:cs typeface="Arial Narrow"/>
                <a:sym typeface="Arial Narrow"/>
              </a:rPr>
              <a:t>Saneamiento: bibliografía complementaria </a:t>
            </a:r>
            <a:endParaRPr sz="3000" dirty="0"/>
          </a:p>
        </p:txBody>
      </p:sp>
      <p:sp>
        <p:nvSpPr>
          <p:cNvPr id="746" name="Google Shape;746;p69"/>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43</a:t>
            </a:fld>
            <a:endParaRPr>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70"/>
          <p:cNvSpPr txBox="1">
            <a:spLocks noGrp="1"/>
          </p:cNvSpPr>
          <p:nvPr>
            <p:ph type="ctrTitle"/>
          </p:nvPr>
        </p:nvSpPr>
        <p:spPr>
          <a:xfrm>
            <a:off x="838200" y="1302253"/>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Diapositivas complementarias</a:t>
            </a:r>
            <a:endParaRPr/>
          </a:p>
        </p:txBody>
      </p:sp>
      <p:sp>
        <p:nvSpPr>
          <p:cNvPr id="753" name="Google Shape;753;p70"/>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71"/>
          <p:cNvSpPr txBox="1">
            <a:spLocks noGrp="1"/>
          </p:cNvSpPr>
          <p:nvPr>
            <p:ph type="title"/>
          </p:nvPr>
        </p:nvSpPr>
        <p:spPr>
          <a:xfrm>
            <a:off x="838200" y="242462"/>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3000" dirty="0">
                <a:solidFill>
                  <a:schemeClr val="dk2"/>
                </a:solidFill>
              </a:rPr>
              <a:t>Microorganismos patógenos y peligrosos de los excrementos,</a:t>
            </a:r>
            <a:br>
              <a:rPr lang="en-US" sz="3000" dirty="0">
                <a:solidFill>
                  <a:schemeClr val="dk2"/>
                </a:solidFill>
              </a:rPr>
            </a:br>
            <a:r>
              <a:rPr lang="es" sz="3000" dirty="0">
                <a:solidFill>
                  <a:schemeClr val="dk2"/>
                </a:solidFill>
              </a:rPr>
              <a:t>que deben mantenerse bajo control a través de saneamiento</a:t>
            </a:r>
            <a:endParaRPr sz="3000" dirty="0"/>
          </a:p>
        </p:txBody>
      </p:sp>
      <p:sp>
        <p:nvSpPr>
          <p:cNvPr id="762" name="Google Shape;762;p7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solidFill>
                  <a:srgbClr val="000000"/>
                </a:solidFill>
              </a:rPr>
              <a:t>45</a:t>
            </a:fld>
            <a:endParaRPr>
              <a:solidFill>
                <a:srgbClr val="000000"/>
              </a:solidFill>
            </a:endParaRPr>
          </a:p>
        </p:txBody>
      </p:sp>
      <p:graphicFrame>
        <p:nvGraphicFramePr>
          <p:cNvPr id="763" name="Google Shape;763;p71"/>
          <p:cNvGraphicFramePr/>
          <p:nvPr>
            <p:extLst>
              <p:ext uri="{D42A27DB-BD31-4B8C-83A1-F6EECF244321}">
                <p14:modId xmlns:p14="http://schemas.microsoft.com/office/powerpoint/2010/main" val="1287432911"/>
              </p:ext>
            </p:extLst>
          </p:nvPr>
        </p:nvGraphicFramePr>
        <p:xfrm>
          <a:off x="311135" y="1124407"/>
          <a:ext cx="11748150" cy="5476565"/>
        </p:xfrm>
        <a:graphic>
          <a:graphicData uri="http://schemas.openxmlformats.org/drawingml/2006/table">
            <a:tbl>
              <a:tblPr firstRow="1" bandRow="1">
                <a:noFill/>
                <a:tableStyleId>{A5E540B6-276E-4E91-B67B-FB204FDFF526}</a:tableStyleId>
              </a:tblPr>
              <a:tblGrid>
                <a:gridCol w="2809725">
                  <a:extLst>
                    <a:ext uri="{9D8B030D-6E8A-4147-A177-3AD203B41FA5}">
                      <a16:colId xmlns:a16="http://schemas.microsoft.com/office/drawing/2014/main" val="20000"/>
                    </a:ext>
                  </a:extLst>
                </a:gridCol>
                <a:gridCol w="4218925">
                  <a:extLst>
                    <a:ext uri="{9D8B030D-6E8A-4147-A177-3AD203B41FA5}">
                      <a16:colId xmlns:a16="http://schemas.microsoft.com/office/drawing/2014/main" val="20001"/>
                    </a:ext>
                  </a:extLst>
                </a:gridCol>
                <a:gridCol w="4719500">
                  <a:extLst>
                    <a:ext uri="{9D8B030D-6E8A-4147-A177-3AD203B41FA5}">
                      <a16:colId xmlns:a16="http://schemas.microsoft.com/office/drawing/2014/main" val="20002"/>
                    </a:ext>
                  </a:extLst>
                </a:gridCol>
              </a:tblGrid>
              <a:tr h="476500">
                <a:tc>
                  <a:txBody>
                    <a:bodyPr/>
                    <a:lstStyle/>
                    <a:p>
                      <a:pPr marL="0" marR="0" lvl="0" indent="0" algn="l" rtl="0">
                        <a:spcBef>
                          <a:spcPts val="0"/>
                        </a:spcBef>
                        <a:spcAft>
                          <a:spcPts val="0"/>
                        </a:spcAft>
                        <a:buNone/>
                      </a:pPr>
                      <a:r>
                        <a:rPr lang="es" sz="1400" u="none" strike="noStrike" cap="none" dirty="0">
                          <a:solidFill>
                            <a:schemeClr val="dk1"/>
                          </a:solidFill>
                          <a:latin typeface="Arial Narrow"/>
                          <a:ea typeface="Arial Narrow"/>
                          <a:cs typeface="Arial Narrow"/>
                          <a:sym typeface="Arial Narrow"/>
                        </a:rPr>
                        <a:t>Microorganismos patógenos</a:t>
                      </a:r>
                      <a:endParaRPr sz="1400" dirty="0"/>
                    </a:p>
                  </a:txBody>
                  <a:tcPr marL="82925" marR="82925" marT="41475" marB="41475"/>
                </a:tc>
                <a:tc>
                  <a:txBody>
                    <a:bodyPr/>
                    <a:lstStyle/>
                    <a:p>
                      <a:pPr marL="0" marR="0" lvl="0" indent="0" algn="l" rtl="0">
                        <a:spcBef>
                          <a:spcPts val="0"/>
                        </a:spcBef>
                        <a:spcAft>
                          <a:spcPts val="0"/>
                        </a:spcAft>
                        <a:buNone/>
                      </a:pPr>
                      <a:r>
                        <a:rPr lang="es" sz="1400" dirty="0">
                          <a:solidFill>
                            <a:schemeClr val="dk1"/>
                          </a:solidFill>
                          <a:latin typeface="Arial Narrow"/>
                          <a:ea typeface="Arial Narrow"/>
                          <a:cs typeface="Arial Narrow"/>
                          <a:sym typeface="Arial Narrow"/>
                        </a:rPr>
                        <a:t>Importancia para la salud</a:t>
                      </a:r>
                      <a:endParaRPr sz="1400" dirty="0"/>
                    </a:p>
                  </a:txBody>
                  <a:tcPr marL="82925" marR="82925" marT="41475" marB="41475"/>
                </a:tc>
                <a:tc>
                  <a:txBody>
                    <a:bodyPr/>
                    <a:lstStyle/>
                    <a:p>
                      <a:pPr marL="0" marR="0" lvl="0" indent="0" algn="l" rtl="0">
                        <a:spcBef>
                          <a:spcPts val="0"/>
                        </a:spcBef>
                        <a:spcAft>
                          <a:spcPts val="0"/>
                        </a:spcAft>
                        <a:buNone/>
                      </a:pPr>
                      <a:r>
                        <a:rPr lang="es" sz="1400">
                          <a:solidFill>
                            <a:schemeClr val="dk1"/>
                          </a:solidFill>
                          <a:latin typeface="Arial Narrow"/>
                          <a:ea typeface="Arial Narrow"/>
                          <a:cs typeface="Arial Narrow"/>
                          <a:sym typeface="Arial Narrow"/>
                        </a:rPr>
                        <a:t>Vías de transmisión</a:t>
                      </a:r>
                      <a:endParaRPr sz="1400"/>
                    </a:p>
                  </a:txBody>
                  <a:tcPr marL="82925" marR="82925" marT="41475" marB="41475"/>
                </a:tc>
                <a:extLst>
                  <a:ext uri="{0D108BD9-81ED-4DB2-BD59-A6C34878D82A}">
                    <a16:rowId xmlns:a16="http://schemas.microsoft.com/office/drawing/2014/main" val="10000"/>
                  </a:ext>
                </a:extLst>
              </a:tr>
              <a:tr h="580525">
                <a:tc>
                  <a:txBody>
                    <a:bodyPr/>
                    <a:lstStyle/>
                    <a:p>
                      <a:pPr marL="0" marR="0" lvl="0" indent="0" algn="l" rtl="0">
                        <a:spcBef>
                          <a:spcPts val="0"/>
                        </a:spcBef>
                        <a:spcAft>
                          <a:spcPts val="0"/>
                        </a:spcAft>
                        <a:buNone/>
                      </a:pPr>
                      <a:r>
                        <a:rPr lang="es" sz="1400" i="1">
                          <a:latin typeface="Arial Narrow"/>
                          <a:ea typeface="Arial Narrow"/>
                          <a:cs typeface="Arial Narrow"/>
                          <a:sym typeface="Arial Narrow"/>
                        </a:rPr>
                        <a:t>Campylobacter</a:t>
                      </a:r>
                      <a:r>
                        <a:rPr lang="es" sz="1400">
                          <a:latin typeface="Arial Narrow"/>
                          <a:ea typeface="Arial Narrow"/>
                          <a:cs typeface="Arial Narrow"/>
                          <a:sym typeface="Arial Narrow"/>
                        </a:rPr>
                        <a:t> </a:t>
                      </a:r>
                      <a:r>
                        <a:rPr lang="en" sz="1400" i="1">
                          <a:latin typeface="Arial Narrow"/>
                          <a:ea typeface="Arial Narrow"/>
                          <a:cs typeface="Arial Narrow"/>
                          <a:sym typeface="Arial Narrow"/>
                        </a:rPr>
                        <a:t>spp.</a:t>
                      </a:r>
                      <a:endParaRPr sz="1400"/>
                    </a:p>
                  </a:txBody>
                  <a:tcPr marL="82925" marR="82925" marT="41475" marB="41475"/>
                </a:tc>
                <a:tc>
                  <a:txBody>
                    <a:bodyPr/>
                    <a:lstStyle/>
                    <a:p>
                      <a:pPr marL="0" marR="0" lvl="0" indent="0" algn="l" rtl="0">
                        <a:spcBef>
                          <a:spcPts val="0"/>
                        </a:spcBef>
                        <a:spcAft>
                          <a:spcPts val="0"/>
                        </a:spcAft>
                        <a:buNone/>
                      </a:pPr>
                      <a:r>
                        <a:rPr lang="es" sz="1400">
                          <a:latin typeface="Arial Narrow"/>
                          <a:ea typeface="Arial Narrow"/>
                          <a:cs typeface="Arial Narrow"/>
                          <a:sym typeface="Arial Narrow"/>
                        </a:rPr>
                        <a:t>La causa bacteriana más frecuente de la diarrea </a:t>
                      </a:r>
                      <a:endParaRPr sz="1400"/>
                    </a:p>
                  </a:txBody>
                  <a:tcPr marL="82925" marR="82925" marT="41475" marB="41475"/>
                </a:tc>
                <a:tc>
                  <a:txBody>
                    <a:bodyPr/>
                    <a:lstStyle/>
                    <a:p>
                      <a:pPr marL="0" marR="0" lvl="0" indent="0" algn="l" rtl="0">
                        <a:spcBef>
                          <a:spcPts val="0"/>
                        </a:spcBef>
                        <a:spcAft>
                          <a:spcPts val="0"/>
                        </a:spcAft>
                        <a:buNone/>
                      </a:pPr>
                      <a:r>
                        <a:rPr lang="es" sz="1400">
                          <a:latin typeface="Arial Narrow"/>
                          <a:ea typeface="Arial Narrow"/>
                          <a:cs typeface="Arial Narrow"/>
                          <a:sym typeface="Arial Narrow"/>
                        </a:rPr>
                        <a:t>Sobre todo los alimentos y el agua, por contaminación animal.</a:t>
                      </a:r>
                      <a:endParaRPr sz="1400"/>
                    </a:p>
                  </a:txBody>
                  <a:tcPr marL="82925" marR="82925" marT="41475" marB="41475"/>
                </a:tc>
                <a:extLst>
                  <a:ext uri="{0D108BD9-81ED-4DB2-BD59-A6C34878D82A}">
                    <a16:rowId xmlns:a16="http://schemas.microsoft.com/office/drawing/2014/main" val="10001"/>
                  </a:ext>
                </a:extLst>
              </a:tr>
              <a:tr h="580525">
                <a:tc>
                  <a:txBody>
                    <a:bodyPr/>
                    <a:lstStyle/>
                    <a:p>
                      <a:pPr marL="0" marR="0" lvl="0" indent="0" algn="l" rtl="0">
                        <a:spcBef>
                          <a:spcPts val="0"/>
                        </a:spcBef>
                        <a:spcAft>
                          <a:spcPts val="0"/>
                        </a:spcAft>
                        <a:buNone/>
                      </a:pPr>
                      <a:r>
                        <a:rPr lang="en" sz="1400" i="1">
                          <a:latin typeface="Arial Narrow"/>
                          <a:ea typeface="Arial Narrow"/>
                          <a:cs typeface="Arial Narrow"/>
                          <a:sym typeface="Arial Narrow"/>
                        </a:rPr>
                        <a:t>Clostridium difficile</a:t>
                      </a:r>
                      <a:endParaRPr sz="1400"/>
                    </a:p>
                  </a:txBody>
                  <a:tcPr marL="82925" marR="82925" marT="41475" marB="41475"/>
                </a:tc>
                <a:tc>
                  <a:txBody>
                    <a:bodyPr/>
                    <a:lstStyle/>
                    <a:p>
                      <a:pPr marL="0" marR="0" lvl="0" indent="0" algn="l" rtl="0">
                        <a:spcBef>
                          <a:spcPts val="0"/>
                        </a:spcBef>
                        <a:spcAft>
                          <a:spcPts val="0"/>
                        </a:spcAft>
                        <a:buNone/>
                      </a:pPr>
                      <a:r>
                        <a:rPr lang="es" sz="1400">
                          <a:latin typeface="Arial Narrow"/>
                          <a:ea typeface="Arial Narrow"/>
                          <a:cs typeface="Arial Narrow"/>
                          <a:sym typeface="Arial Narrow"/>
                        </a:rPr>
                        <a:t>Causa frecuente de diarrea en todo el mundo</a:t>
                      </a:r>
                      <a:endParaRPr sz="1400"/>
                    </a:p>
                  </a:txBody>
                  <a:tcPr marL="82925" marR="82925" marT="41475" marB="41475"/>
                </a:tc>
                <a:tc>
                  <a:txBody>
                    <a:bodyPr/>
                    <a:lstStyle/>
                    <a:p>
                      <a:pPr marL="0" marR="0" lvl="0" indent="0" algn="l" rtl="0">
                        <a:spcBef>
                          <a:spcPts val="0"/>
                        </a:spcBef>
                        <a:spcAft>
                          <a:spcPts val="0"/>
                        </a:spcAft>
                        <a:buNone/>
                      </a:pPr>
                      <a:r>
                        <a:rPr lang="es" sz="1400">
                          <a:latin typeface="Arial Narrow"/>
                          <a:ea typeface="Arial Narrow"/>
                          <a:cs typeface="Arial Narrow"/>
                          <a:sym typeface="Arial Narrow"/>
                        </a:rPr>
                        <a:t>Transmisión de persona a persona, sobre todo en el ámbito de la atención de la salud, debido a la falta de higiene</a:t>
                      </a:r>
                      <a:endParaRPr sz="1400"/>
                    </a:p>
                  </a:txBody>
                  <a:tcPr marL="82925" marR="82925" marT="41475" marB="41475"/>
                </a:tc>
                <a:extLst>
                  <a:ext uri="{0D108BD9-81ED-4DB2-BD59-A6C34878D82A}">
                    <a16:rowId xmlns:a16="http://schemas.microsoft.com/office/drawing/2014/main" val="10002"/>
                  </a:ext>
                </a:extLst>
              </a:tr>
              <a:tr h="580525">
                <a:tc>
                  <a:txBody>
                    <a:bodyPr/>
                    <a:lstStyle/>
                    <a:p>
                      <a:pPr marL="0" marR="0" lvl="0" indent="0" algn="l" rtl="0">
                        <a:spcBef>
                          <a:spcPts val="0"/>
                        </a:spcBef>
                        <a:spcAft>
                          <a:spcPts val="0"/>
                        </a:spcAft>
                        <a:buNone/>
                      </a:pPr>
                      <a:r>
                        <a:rPr lang="es" sz="1400" i="1">
                          <a:latin typeface="Arial Narrow"/>
                          <a:ea typeface="Arial Narrow"/>
                          <a:cs typeface="Arial Narrow"/>
                          <a:sym typeface="Arial Narrow"/>
                        </a:rPr>
                        <a:t>E. coli</a:t>
                      </a:r>
                      <a:r>
                        <a:rPr lang="es" sz="1400">
                          <a:latin typeface="Arial Narrow"/>
                          <a:ea typeface="Arial Narrow"/>
                          <a:cs typeface="Arial Narrow"/>
                          <a:sym typeface="Arial Narrow"/>
                        </a:rPr>
                        <a:t>(enterotoxigénica)</a:t>
                      </a:r>
                      <a:endParaRPr sz="1400"/>
                    </a:p>
                  </a:txBody>
                  <a:tcPr marL="82925" marR="82925" marT="41475" marB="41475"/>
                </a:tc>
                <a:tc>
                  <a:txBody>
                    <a:bodyPr/>
                    <a:lstStyle/>
                    <a:p>
                      <a:pPr marL="0" marR="0" lvl="0" indent="0" algn="l" rtl="0">
                        <a:spcBef>
                          <a:spcPts val="0"/>
                        </a:spcBef>
                        <a:spcAft>
                          <a:spcPts val="0"/>
                        </a:spcAft>
                        <a:buNone/>
                      </a:pPr>
                      <a:r>
                        <a:rPr lang="es" sz="1400">
                          <a:latin typeface="Arial Narrow"/>
                          <a:ea typeface="Arial Narrow"/>
                          <a:cs typeface="Arial Narrow"/>
                          <a:sym typeface="Arial Narrow"/>
                        </a:rPr>
                        <a:t>Principal causa de diarrea infantil en los países de ingreso bajo</a:t>
                      </a:r>
                      <a:endParaRPr sz="1400"/>
                    </a:p>
                  </a:txBody>
                  <a:tcPr marL="82925" marR="82925" marT="41475" marB="41475"/>
                </a:tc>
                <a:tc>
                  <a:txBody>
                    <a:bodyPr/>
                    <a:lstStyle/>
                    <a:p>
                      <a:pPr marL="0" marR="0" lvl="0" indent="0" algn="l" rtl="0">
                        <a:spcBef>
                          <a:spcPts val="0"/>
                        </a:spcBef>
                        <a:spcAft>
                          <a:spcPts val="0"/>
                        </a:spcAft>
                        <a:buNone/>
                      </a:pPr>
                      <a:r>
                        <a:rPr lang="es" sz="1400">
                          <a:latin typeface="Arial Narrow"/>
                          <a:ea typeface="Arial Narrow"/>
                          <a:cs typeface="Arial Narrow"/>
                          <a:sym typeface="Arial Narrow"/>
                        </a:rPr>
                        <a:t>Principalmente a través de la comida y el agua</a:t>
                      </a:r>
                      <a:endParaRPr sz="1400"/>
                    </a:p>
                  </a:txBody>
                  <a:tcPr marL="82925" marR="82925" marT="41475" marB="41475"/>
                </a:tc>
                <a:extLst>
                  <a:ext uri="{0D108BD9-81ED-4DB2-BD59-A6C34878D82A}">
                    <a16:rowId xmlns:a16="http://schemas.microsoft.com/office/drawing/2014/main" val="10003"/>
                  </a:ext>
                </a:extLst>
              </a:tr>
              <a:tr h="580525">
                <a:tc>
                  <a:txBody>
                    <a:bodyPr/>
                    <a:lstStyle/>
                    <a:p>
                      <a:pPr marL="0" marR="0" lvl="0" indent="0" algn="l" rtl="0">
                        <a:spcBef>
                          <a:spcPts val="0"/>
                        </a:spcBef>
                        <a:spcAft>
                          <a:spcPts val="0"/>
                        </a:spcAft>
                        <a:buNone/>
                      </a:pPr>
                      <a:r>
                        <a:rPr lang="en" sz="1400" i="1">
                          <a:latin typeface="Arial Narrow"/>
                          <a:ea typeface="Arial Narrow"/>
                          <a:cs typeface="Arial Narrow"/>
                          <a:sym typeface="Arial Narrow"/>
                        </a:rPr>
                        <a:t>Vibrio cholerae</a:t>
                      </a:r>
                      <a:endParaRPr sz="1400"/>
                    </a:p>
                  </a:txBody>
                  <a:tcPr marL="82925" marR="82925" marT="41475" marB="41475"/>
                </a:tc>
                <a:tc>
                  <a:txBody>
                    <a:bodyPr/>
                    <a:lstStyle/>
                    <a:p>
                      <a:pPr marL="0" marR="0" lvl="0" indent="0" algn="l" rtl="0">
                        <a:spcBef>
                          <a:spcPts val="0"/>
                        </a:spcBef>
                        <a:spcAft>
                          <a:spcPts val="0"/>
                        </a:spcAft>
                        <a:buNone/>
                      </a:pPr>
                      <a:r>
                        <a:rPr lang="es" sz="1400">
                          <a:latin typeface="Arial Narrow"/>
                          <a:ea typeface="Arial Narrow"/>
                          <a:cs typeface="Arial Narrow"/>
                          <a:sym typeface="Arial Narrow"/>
                        </a:rPr>
                        <a:t>Provoca una diarrea líquida aguda que puede provocar la muerte por deshidratación</a:t>
                      </a:r>
                      <a:endParaRPr sz="1400"/>
                    </a:p>
                  </a:txBody>
                  <a:tcPr marL="82925" marR="82925" marT="41475" marB="41475"/>
                </a:tc>
                <a:tc>
                  <a:txBody>
                    <a:bodyPr/>
                    <a:lstStyle/>
                    <a:p>
                      <a:pPr marL="0" marR="0" lvl="0" indent="0" algn="l" rtl="0">
                        <a:spcBef>
                          <a:spcPts val="0"/>
                        </a:spcBef>
                        <a:spcAft>
                          <a:spcPts val="0"/>
                        </a:spcAft>
                        <a:buNone/>
                      </a:pPr>
                      <a:r>
                        <a:rPr lang="es" sz="1400">
                          <a:latin typeface="Arial Narrow"/>
                          <a:ea typeface="Arial Narrow"/>
                          <a:cs typeface="Arial Narrow"/>
                          <a:sym typeface="Arial Narrow"/>
                        </a:rPr>
                        <a:t>Principalmente a través de la comida y el agua</a:t>
                      </a:r>
                      <a:endParaRPr sz="1400"/>
                    </a:p>
                  </a:txBody>
                  <a:tcPr marL="82925" marR="82925" marT="41475" marB="41475"/>
                </a:tc>
                <a:extLst>
                  <a:ext uri="{0D108BD9-81ED-4DB2-BD59-A6C34878D82A}">
                    <a16:rowId xmlns:a16="http://schemas.microsoft.com/office/drawing/2014/main" val="10004"/>
                  </a:ext>
                </a:extLst>
              </a:tr>
              <a:tr h="580525">
                <a:tc>
                  <a:txBody>
                    <a:bodyPr/>
                    <a:lstStyle/>
                    <a:p>
                      <a:pPr marL="0" marR="0" lvl="0" indent="0" algn="l" rtl="0">
                        <a:spcBef>
                          <a:spcPts val="0"/>
                        </a:spcBef>
                        <a:spcAft>
                          <a:spcPts val="0"/>
                        </a:spcAft>
                        <a:buNone/>
                      </a:pPr>
                      <a:r>
                        <a:rPr lang="es" sz="1400">
                          <a:latin typeface="Arial Narrow"/>
                          <a:ea typeface="Arial Narrow"/>
                          <a:cs typeface="Arial Narrow"/>
                          <a:sym typeface="Arial Narrow"/>
                        </a:rPr>
                        <a:t>Microorganismos patógenos oportunistas resistentes a los antimicrobianos (p. ej., resistentes al carbapenem)</a:t>
                      </a:r>
                      <a:endParaRPr sz="1400"/>
                    </a:p>
                  </a:txBody>
                  <a:tcPr marL="82925" marR="82925" marT="41475" marB="41475"/>
                </a:tc>
                <a:tc>
                  <a:txBody>
                    <a:bodyPr/>
                    <a:lstStyle/>
                    <a:p>
                      <a:pPr marL="0" marR="0" lvl="0" indent="0" algn="l" rtl="0">
                        <a:spcBef>
                          <a:spcPts val="0"/>
                        </a:spcBef>
                        <a:spcAft>
                          <a:spcPts val="0"/>
                        </a:spcAft>
                        <a:buNone/>
                      </a:pPr>
                      <a:r>
                        <a:rPr lang="es" sz="1400">
                          <a:latin typeface="Arial Narrow"/>
                          <a:ea typeface="Arial Narrow"/>
                          <a:cs typeface="Arial Narrow"/>
                          <a:sym typeface="Arial Narrow"/>
                        </a:rPr>
                        <a:t>Colonizan los intestinos; pueden provocar septicemias e incluso la sepsis</a:t>
                      </a:r>
                      <a:endParaRPr sz="1400"/>
                    </a:p>
                  </a:txBody>
                  <a:tcPr marL="82925" marR="82925" marT="41475" marB="41475"/>
                </a:tc>
                <a:tc>
                  <a:txBody>
                    <a:bodyPr/>
                    <a:lstStyle/>
                    <a:p>
                      <a:pPr marL="0" marR="0" lvl="0" indent="0" algn="l" rtl="0">
                        <a:spcBef>
                          <a:spcPts val="0"/>
                        </a:spcBef>
                        <a:spcAft>
                          <a:spcPts val="0"/>
                        </a:spcAft>
                        <a:buNone/>
                      </a:pPr>
                      <a:r>
                        <a:rPr lang="es" sz="1400">
                          <a:latin typeface="Arial Narrow"/>
                          <a:ea typeface="Arial Narrow"/>
                          <a:cs typeface="Arial Narrow"/>
                          <a:sym typeface="Arial Narrow"/>
                        </a:rPr>
                        <a:t>De persona a persona</a:t>
                      </a:r>
                      <a:endParaRPr sz="1400"/>
                    </a:p>
                  </a:txBody>
                  <a:tcPr marL="82925" marR="82925" marT="41475" marB="41475"/>
                </a:tc>
                <a:extLst>
                  <a:ext uri="{0D108BD9-81ED-4DB2-BD59-A6C34878D82A}">
                    <a16:rowId xmlns:a16="http://schemas.microsoft.com/office/drawing/2014/main" val="10005"/>
                  </a:ext>
                </a:extLst>
              </a:tr>
              <a:tr h="580525">
                <a:tc>
                  <a:txBody>
                    <a:bodyPr/>
                    <a:lstStyle/>
                    <a:p>
                      <a:pPr marL="0" marR="0" lvl="0" indent="0" algn="l" rtl="0">
                        <a:spcBef>
                          <a:spcPts val="0"/>
                        </a:spcBef>
                        <a:spcAft>
                          <a:spcPts val="0"/>
                        </a:spcAft>
                        <a:buNone/>
                      </a:pPr>
                      <a:r>
                        <a:rPr lang="es" sz="1400">
                          <a:latin typeface="Arial Narrow"/>
                          <a:ea typeface="Arial Narrow"/>
                          <a:cs typeface="Arial Narrow"/>
                          <a:sym typeface="Arial Narrow"/>
                        </a:rPr>
                        <a:t>Los poliovirus</a:t>
                      </a:r>
                      <a:endParaRPr sz="1400"/>
                    </a:p>
                  </a:txBody>
                  <a:tcPr marL="82925" marR="82925" marT="41475" marB="41475"/>
                </a:tc>
                <a:tc>
                  <a:txBody>
                    <a:bodyPr/>
                    <a:lstStyle/>
                    <a:p>
                      <a:pPr marL="0" marR="0" lvl="0" indent="0" algn="l" rtl="0">
                        <a:spcBef>
                          <a:spcPts val="0"/>
                        </a:spcBef>
                        <a:spcAft>
                          <a:spcPts val="0"/>
                        </a:spcAft>
                        <a:buNone/>
                      </a:pPr>
                      <a:r>
                        <a:rPr lang="es" sz="1400">
                          <a:latin typeface="Arial Narrow"/>
                          <a:ea typeface="Arial Narrow"/>
                          <a:cs typeface="Arial Narrow"/>
                          <a:sym typeface="Arial Narrow"/>
                        </a:rPr>
                        <a:t>Frecuentemente asintomáticos; una pequeña parte de las personas llegarán a sufrir parálisis</a:t>
                      </a:r>
                      <a:endParaRPr sz="1400"/>
                    </a:p>
                  </a:txBody>
                  <a:tcPr marL="82925" marR="82925" marT="41475" marB="41475"/>
                </a:tc>
                <a:tc>
                  <a:txBody>
                    <a:bodyPr/>
                    <a:lstStyle/>
                    <a:p>
                      <a:pPr marL="0" marR="0" lvl="0" indent="0" algn="l" rtl="0">
                        <a:spcBef>
                          <a:spcPts val="0"/>
                        </a:spcBef>
                        <a:spcAft>
                          <a:spcPts val="0"/>
                        </a:spcAft>
                        <a:buNone/>
                      </a:pPr>
                      <a:r>
                        <a:rPr lang="es" sz="1400">
                          <a:latin typeface="Arial Narrow"/>
                          <a:ea typeface="Arial Narrow"/>
                          <a:cs typeface="Arial Narrow"/>
                          <a:sym typeface="Arial Narrow"/>
                        </a:rPr>
                        <a:t>De persona a persona; algunos brotes epidémicos se han relacionado con la degradación de la infraestructura sanitaria</a:t>
                      </a:r>
                      <a:endParaRPr sz="1400"/>
                    </a:p>
                  </a:txBody>
                  <a:tcPr marL="82925" marR="82925" marT="41475" marB="41475"/>
                </a:tc>
                <a:extLst>
                  <a:ext uri="{0D108BD9-81ED-4DB2-BD59-A6C34878D82A}">
                    <a16:rowId xmlns:a16="http://schemas.microsoft.com/office/drawing/2014/main" val="10006"/>
                  </a:ext>
                </a:extLst>
              </a:tr>
              <a:tr h="580525">
                <a:tc>
                  <a:txBody>
                    <a:bodyPr/>
                    <a:lstStyle/>
                    <a:p>
                      <a:pPr marL="0" marR="0" lvl="0" indent="0" algn="l" rtl="0">
                        <a:spcBef>
                          <a:spcPts val="0"/>
                        </a:spcBef>
                        <a:spcAft>
                          <a:spcPts val="0"/>
                        </a:spcAft>
                        <a:buNone/>
                      </a:pPr>
                      <a:r>
                        <a:rPr lang="es" sz="1400" i="1">
                          <a:latin typeface="Arial Narrow"/>
                          <a:ea typeface="Arial Narrow"/>
                          <a:cs typeface="Arial Narrow"/>
                          <a:sym typeface="Arial Narrow"/>
                        </a:rPr>
                        <a:t>Cryptosporidium spp.</a:t>
                      </a:r>
                      <a:endParaRPr sz="1400"/>
                    </a:p>
                  </a:txBody>
                  <a:tcPr marL="82925" marR="82925" marT="41475" marB="41475"/>
                </a:tc>
                <a:tc>
                  <a:txBody>
                    <a:bodyPr/>
                    <a:lstStyle/>
                    <a:p>
                      <a:pPr marL="0" marR="0" lvl="0" indent="0" algn="l" rtl="0">
                        <a:spcBef>
                          <a:spcPts val="0"/>
                        </a:spcBef>
                        <a:spcAft>
                          <a:spcPts val="0"/>
                        </a:spcAft>
                        <a:buNone/>
                      </a:pPr>
                      <a:r>
                        <a:rPr lang="es" sz="1400" dirty="0">
                          <a:latin typeface="Arial Narrow"/>
                          <a:ea typeface="Arial Narrow"/>
                          <a:cs typeface="Arial Narrow"/>
                          <a:sym typeface="Arial Narrow"/>
                        </a:rPr>
                        <a:t>Una de las causas más frecuentes de diarrea infantil en todo el mundo.</a:t>
                      </a:r>
                      <a:endParaRPr sz="1400" dirty="0"/>
                    </a:p>
                  </a:txBody>
                  <a:tcPr marL="82925" marR="82925" marT="41475" marB="41475"/>
                </a:tc>
                <a:tc>
                  <a:txBody>
                    <a:bodyPr/>
                    <a:lstStyle/>
                    <a:p>
                      <a:pPr marL="0" marR="0" lvl="0" indent="0" algn="l" rtl="0">
                        <a:spcBef>
                          <a:spcPts val="0"/>
                        </a:spcBef>
                        <a:spcAft>
                          <a:spcPts val="0"/>
                        </a:spcAft>
                        <a:buNone/>
                      </a:pPr>
                      <a:r>
                        <a:rPr lang="es" sz="1400">
                          <a:latin typeface="Arial Narrow"/>
                          <a:ea typeface="Arial Narrow"/>
                          <a:cs typeface="Arial Narrow"/>
                          <a:sym typeface="Arial Narrow"/>
                        </a:rPr>
                        <a:t>De persona a persona; un gran número de brotes epidémicos se transmitieron a través de los alimentos y el agua</a:t>
                      </a:r>
                      <a:endParaRPr sz="1400"/>
                    </a:p>
                  </a:txBody>
                  <a:tcPr marL="82925" marR="82925" marT="41475" marB="41475"/>
                </a:tc>
                <a:extLst>
                  <a:ext uri="{0D108BD9-81ED-4DB2-BD59-A6C34878D82A}">
                    <a16:rowId xmlns:a16="http://schemas.microsoft.com/office/drawing/2014/main" val="10007"/>
                  </a:ext>
                </a:extLst>
              </a:tr>
              <a:tr h="580525">
                <a:tc>
                  <a:txBody>
                    <a:bodyPr/>
                    <a:lstStyle/>
                    <a:p>
                      <a:pPr marL="0" marR="0" lvl="0" indent="0" algn="l" rtl="0">
                        <a:spcBef>
                          <a:spcPts val="0"/>
                        </a:spcBef>
                        <a:spcAft>
                          <a:spcPts val="0"/>
                        </a:spcAft>
                        <a:buNone/>
                      </a:pPr>
                      <a:r>
                        <a:rPr lang="en" sz="1400" i="1" dirty="0">
                          <a:latin typeface="Arial Narrow"/>
                          <a:ea typeface="Arial Narrow"/>
                          <a:cs typeface="Arial Narrow"/>
                          <a:sym typeface="Arial Narrow"/>
                        </a:rPr>
                        <a:t>Giardia intestinalis</a:t>
                      </a:r>
                      <a:endParaRPr sz="1400" dirty="0"/>
                    </a:p>
                  </a:txBody>
                  <a:tcPr marL="82925" marR="82925" marT="41475" marB="41475"/>
                </a:tc>
                <a:tc>
                  <a:txBody>
                    <a:bodyPr/>
                    <a:lstStyle/>
                    <a:p>
                      <a:pPr marL="0" marR="0" lvl="0" indent="0" algn="l" rtl="0">
                        <a:spcBef>
                          <a:spcPts val="0"/>
                        </a:spcBef>
                        <a:spcAft>
                          <a:spcPts val="0"/>
                        </a:spcAft>
                        <a:buNone/>
                      </a:pPr>
                      <a:r>
                        <a:rPr lang="es" sz="1400" dirty="0">
                          <a:latin typeface="Arial Narrow"/>
                          <a:ea typeface="Arial Narrow"/>
                          <a:cs typeface="Arial Narrow"/>
                          <a:sym typeface="Arial Narrow"/>
                        </a:rPr>
                        <a:t>El microorganismo patógeno gastrointestinal de origen protozoario más común en el ser humano</a:t>
                      </a:r>
                      <a:endParaRPr sz="1400" dirty="0"/>
                    </a:p>
                  </a:txBody>
                  <a:tcPr marL="82925" marR="82925" marT="41475" marB="41475"/>
                </a:tc>
                <a:tc>
                  <a:txBody>
                    <a:bodyPr/>
                    <a:lstStyle/>
                    <a:p>
                      <a:pPr marL="0" marR="0" lvl="0" indent="0" algn="l" rtl="0">
                        <a:spcBef>
                          <a:spcPts val="0"/>
                        </a:spcBef>
                        <a:spcAft>
                          <a:spcPts val="0"/>
                        </a:spcAft>
                        <a:buNone/>
                      </a:pPr>
                      <a:r>
                        <a:rPr lang="es" sz="1400" dirty="0">
                          <a:latin typeface="Arial Narrow"/>
                          <a:ea typeface="Arial Narrow"/>
                          <a:cs typeface="Arial Narrow"/>
                          <a:sym typeface="Arial Narrow"/>
                        </a:rPr>
                        <a:t>Normalmente se transmite a través del agua, aunque también de persona a persona</a:t>
                      </a:r>
                      <a:endParaRPr sz="1400" dirty="0"/>
                    </a:p>
                  </a:txBody>
                  <a:tcPr marL="82925" marR="82925" marT="41475" marB="41475"/>
                </a:tc>
                <a:extLst>
                  <a:ext uri="{0D108BD9-81ED-4DB2-BD59-A6C34878D82A}">
                    <a16:rowId xmlns:a16="http://schemas.microsoft.com/office/drawing/2014/main" val="10008"/>
                  </a:ext>
                </a:extLst>
              </a:tr>
            </a:tbl>
          </a:graphicData>
        </a:graphic>
      </p:graphicFrame>
      <p:sp>
        <p:nvSpPr>
          <p:cNvPr id="764" name="Google Shape;764;p71"/>
          <p:cNvSpPr txBox="1"/>
          <p:nvPr/>
        </p:nvSpPr>
        <p:spPr>
          <a:xfrm>
            <a:off x="6867339" y="6374791"/>
            <a:ext cx="5324661" cy="483209"/>
          </a:xfrm>
          <a:prstGeom prst="rect">
            <a:avLst/>
          </a:prstGeom>
          <a:noFill/>
          <a:ln>
            <a:noFill/>
          </a:ln>
        </p:spPr>
        <p:txBody>
          <a:bodyPr spcFirstLastPara="1" wrap="square" lIns="91425" tIns="45700" rIns="91425" bIns="45700" rtlCol="0" anchor="t" anchorCtr="0">
            <a:spAutoFit/>
          </a:bodyPr>
          <a:lstStyle/>
          <a:p>
            <a:pPr marL="0" marR="0" lvl="0" indent="0" algn="r" rtl="0">
              <a:spcBef>
                <a:spcPts val="0"/>
              </a:spcBef>
              <a:spcAft>
                <a:spcPts val="0"/>
              </a:spcAft>
              <a:buNone/>
            </a:pPr>
            <a:endParaRPr sz="1270" dirty="0">
              <a:solidFill>
                <a:schemeClr val="dk1"/>
              </a:solidFill>
              <a:latin typeface="Arial Narrow"/>
              <a:ea typeface="Arial Narrow"/>
              <a:cs typeface="Arial Narrow"/>
              <a:sym typeface="Arial Narrow"/>
            </a:endParaRPr>
          </a:p>
          <a:p>
            <a:pPr marL="0" marR="0" lvl="0" indent="0" algn="r" rtl="0">
              <a:spcBef>
                <a:spcPts val="0"/>
              </a:spcBef>
              <a:spcAft>
                <a:spcPts val="0"/>
              </a:spcAft>
              <a:buNone/>
            </a:pPr>
            <a:r>
              <a:rPr lang="es" sz="1270" dirty="0">
                <a:solidFill>
                  <a:schemeClr val="dk1"/>
                </a:solidFill>
                <a:latin typeface="Arial Narrow"/>
                <a:ea typeface="Arial Narrow"/>
                <a:cs typeface="Arial Narrow"/>
                <a:sym typeface="Arial Narrow"/>
              </a:rPr>
              <a:t>Extraído de la tabla 6.1 de las </a:t>
            </a:r>
            <a:r>
              <a:rPr lang="en" sz="1270" i="1" dirty="0">
                <a:solidFill>
                  <a:schemeClr val="dk1"/>
                </a:solidFill>
                <a:latin typeface="Arial Narrow"/>
                <a:ea typeface="Arial Narrow"/>
                <a:cs typeface="Arial Narrow"/>
                <a:sym typeface="Arial Narrow"/>
              </a:rPr>
              <a:t>Guías para el saneamiento y la salud</a:t>
            </a:r>
            <a:r>
              <a:rPr lang="en" sz="1270" dirty="0">
                <a:solidFill>
                  <a:schemeClr val="dk1"/>
                </a:solidFill>
                <a:latin typeface="Arial Narrow"/>
                <a:ea typeface="Arial Narrow"/>
                <a:cs typeface="Arial Narrow"/>
                <a:sym typeface="Arial Narrow"/>
              </a:rPr>
              <a:t> de la OMS</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a:t>
            </a:fld>
            <a:endParaRPr/>
          </a:p>
        </p:txBody>
      </p:sp>
      <p:sp>
        <p:nvSpPr>
          <p:cNvPr id="242" name="Google Shape;242;p31"/>
          <p:cNvSpPr txBox="1">
            <a:spLocks noGrp="1"/>
          </p:cNvSpPr>
          <p:nvPr>
            <p:ph type="title"/>
          </p:nvPr>
        </p:nvSpPr>
        <p:spPr>
          <a:xfrm>
            <a:off x="868420" y="1306059"/>
            <a:ext cx="4102100" cy="27341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es"/>
              <a:t>El saneamiento </a:t>
            </a:r>
            <a:endParaRPr/>
          </a:p>
        </p:txBody>
      </p:sp>
      <p:sp>
        <p:nvSpPr>
          <p:cNvPr id="243" name="Google Shape;243;p31"/>
          <p:cNvSpPr txBox="1">
            <a:spLocks noGrp="1"/>
          </p:cNvSpPr>
          <p:nvPr>
            <p:ph type="body" idx="2"/>
          </p:nvPr>
        </p:nvSpPr>
        <p:spPr>
          <a:xfrm>
            <a:off x="5422898" y="2201315"/>
            <a:ext cx="6687325" cy="4316141"/>
          </a:xfrm>
          <a:prstGeom prst="rect">
            <a:avLst/>
          </a:prstGeom>
          <a:noFill/>
          <a:ln>
            <a:noFill/>
          </a:ln>
        </p:spPr>
        <p:txBody>
          <a:bodyPr spcFirstLastPara="1" wrap="square" lIns="91425" tIns="45700" rIns="91425" bIns="45700" rtlCol="0" anchor="t" anchorCtr="0">
            <a:noAutofit/>
          </a:bodyPr>
          <a:lstStyle/>
          <a:p>
            <a:pPr marL="514350" lvl="0" indent="-514350" algn="l" rtl="0">
              <a:lnSpc>
                <a:spcPct val="90000"/>
              </a:lnSpc>
              <a:spcBef>
                <a:spcPts val="0"/>
              </a:spcBef>
              <a:spcAft>
                <a:spcPts val="0"/>
              </a:spcAft>
              <a:buClr>
                <a:srgbClr val="002060"/>
              </a:buClr>
              <a:buSzPts val="2400"/>
              <a:buFont typeface="Calibri"/>
              <a:buAutoNum type="arabicPeriod"/>
            </a:pPr>
            <a:r>
              <a:rPr lang="es" sz="2200" dirty="0">
                <a:solidFill>
                  <a:srgbClr val="002060"/>
                </a:solidFill>
              </a:rPr>
              <a:t>Según las últimas estimaciones mundiales (2020), ¿qué proporción de establecimientos de salud carecen de retrete? </a:t>
            </a:r>
            <a:endParaRPr sz="2200" dirty="0"/>
          </a:p>
          <a:p>
            <a:pPr marL="514350" lvl="0" indent="-514350" algn="l" rtl="0">
              <a:lnSpc>
                <a:spcPct val="90000"/>
              </a:lnSpc>
              <a:spcBef>
                <a:spcPts val="1000"/>
              </a:spcBef>
              <a:spcAft>
                <a:spcPts val="0"/>
              </a:spcAft>
              <a:buClr>
                <a:srgbClr val="002060"/>
              </a:buClr>
              <a:buSzPts val="2400"/>
              <a:buFont typeface="Calibri"/>
              <a:buAutoNum type="arabicPeriod"/>
            </a:pPr>
            <a:r>
              <a:rPr lang="es" sz="2200" dirty="0">
                <a:solidFill>
                  <a:srgbClr val="002060"/>
                </a:solidFill>
              </a:rPr>
              <a:t>Explique qué significa “saneamiento gestionado sin riesgos”. </a:t>
            </a:r>
            <a:endParaRPr sz="2200" dirty="0"/>
          </a:p>
          <a:p>
            <a:pPr marL="514350" lvl="0" indent="-514350" algn="l" rtl="0">
              <a:lnSpc>
                <a:spcPct val="90000"/>
              </a:lnSpc>
              <a:spcBef>
                <a:spcPts val="1000"/>
              </a:spcBef>
              <a:spcAft>
                <a:spcPts val="0"/>
              </a:spcAft>
              <a:buClr>
                <a:srgbClr val="002060"/>
              </a:buClr>
              <a:buSzPts val="2400"/>
              <a:buFont typeface="Calibri"/>
              <a:buAutoNum type="arabicPeriod"/>
            </a:pPr>
            <a:r>
              <a:rPr lang="es" sz="2200" dirty="0">
                <a:solidFill>
                  <a:srgbClr val="002060"/>
                </a:solidFill>
              </a:rPr>
              <a:t>Debe haber una instalación para el lavado de manos a no más de _____ metros de los retretes. </a:t>
            </a:r>
            <a:endParaRPr sz="2200" dirty="0"/>
          </a:p>
          <a:p>
            <a:pPr marL="514350" lvl="0" indent="-514350" algn="l" rtl="0">
              <a:lnSpc>
                <a:spcPct val="90000"/>
              </a:lnSpc>
              <a:spcBef>
                <a:spcPts val="1000"/>
              </a:spcBef>
              <a:spcAft>
                <a:spcPts val="0"/>
              </a:spcAft>
              <a:buClr>
                <a:srgbClr val="002060"/>
              </a:buClr>
              <a:buSzPts val="2400"/>
              <a:buFont typeface="Calibri"/>
              <a:buAutoNum type="arabicPeriod"/>
            </a:pPr>
            <a:r>
              <a:rPr lang="es" sz="2200" dirty="0">
                <a:solidFill>
                  <a:srgbClr val="002060"/>
                </a:solidFill>
              </a:rPr>
              <a:t>Ha de haber una ducha disponible por cada _____ usuarios. </a:t>
            </a:r>
            <a:endParaRPr sz="2200" dirty="0"/>
          </a:p>
          <a:p>
            <a:pPr marL="514350" lvl="0" indent="-514350" algn="l" rtl="0">
              <a:lnSpc>
                <a:spcPct val="90000"/>
              </a:lnSpc>
              <a:spcBef>
                <a:spcPts val="1000"/>
              </a:spcBef>
              <a:spcAft>
                <a:spcPts val="0"/>
              </a:spcAft>
              <a:buClr>
                <a:srgbClr val="002060"/>
              </a:buClr>
              <a:buSzPts val="2400"/>
              <a:buFont typeface="Calibri"/>
              <a:buAutoNum type="arabicPeriod"/>
            </a:pPr>
            <a:r>
              <a:rPr lang="es" sz="2200" dirty="0">
                <a:solidFill>
                  <a:srgbClr val="002060"/>
                </a:solidFill>
              </a:rPr>
              <a:t>Los retretes deben limpiarse cada _____. </a:t>
            </a:r>
            <a:endParaRPr sz="2200" dirty="0"/>
          </a:p>
          <a:p>
            <a:pPr marL="0" lvl="0" indent="0" algn="l" rtl="0">
              <a:lnSpc>
                <a:spcPct val="90000"/>
              </a:lnSpc>
              <a:spcBef>
                <a:spcPts val="1000"/>
              </a:spcBef>
              <a:spcAft>
                <a:spcPts val="0"/>
              </a:spcAft>
              <a:buClr>
                <a:schemeClr val="dk1"/>
              </a:buClr>
              <a:buSzPts val="2400"/>
              <a:buFont typeface="Arial"/>
              <a:buNone/>
            </a:pPr>
            <a:endParaRPr sz="2400" dirty="0">
              <a:solidFill>
                <a:srgbClr val="002060"/>
              </a:solidFill>
            </a:endParaRPr>
          </a:p>
          <a:p>
            <a:pPr marL="0" lvl="0" indent="0" algn="l" rtl="0">
              <a:lnSpc>
                <a:spcPct val="90000"/>
              </a:lnSpc>
              <a:spcBef>
                <a:spcPts val="1000"/>
              </a:spcBef>
              <a:spcAft>
                <a:spcPts val="0"/>
              </a:spcAft>
              <a:buClr>
                <a:schemeClr val="dk1"/>
              </a:buClr>
              <a:buSzPts val="2400"/>
              <a:buFont typeface="Arial"/>
              <a:buNone/>
            </a:pPr>
            <a:endParaRPr sz="2400" dirty="0"/>
          </a:p>
        </p:txBody>
      </p:sp>
      <p:sp>
        <p:nvSpPr>
          <p:cNvPr id="244" name="Google Shape;244;p31"/>
          <p:cNvSpPr txBox="1">
            <a:spLocks noGrp="1"/>
          </p:cNvSpPr>
          <p:nvPr>
            <p:ph type="body" idx="3"/>
          </p:nvPr>
        </p:nvSpPr>
        <p:spPr>
          <a:xfrm>
            <a:off x="839788" y="495300"/>
            <a:ext cx="4116387" cy="608671"/>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2"/>
              </a:buClr>
              <a:buSzPts val="4400"/>
              <a:buNone/>
            </a:pPr>
            <a:r>
              <a:rPr lang="es" sz="4400"/>
              <a:t>TEST</a:t>
            </a:r>
            <a:endParaRPr/>
          </a:p>
        </p:txBody>
      </p:sp>
      <p:grpSp>
        <p:nvGrpSpPr>
          <p:cNvPr id="245" name="Google Shape;245;p31"/>
          <p:cNvGrpSpPr/>
          <p:nvPr/>
        </p:nvGrpSpPr>
        <p:grpSpPr>
          <a:xfrm>
            <a:off x="8766561" y="232928"/>
            <a:ext cx="1161098" cy="1171184"/>
            <a:chOff x="9555224" y="5116370"/>
            <a:chExt cx="1161098" cy="1171184"/>
          </a:xfrm>
        </p:grpSpPr>
        <p:pic>
          <p:nvPicPr>
            <p:cNvPr id="246" name="Google Shape;246;p31" descr="Shape&#10;&#10;Description automatically generated with low confidence"/>
            <p:cNvPicPr preferRelativeResize="0"/>
            <p:nvPr/>
          </p:nvPicPr>
          <p:blipFill rotWithShape="1">
            <a:blip r:embed="rId3">
              <a:alphaModFix/>
            </a:blip>
            <a:srcRect/>
            <a:stretch/>
          </p:blipFill>
          <p:spPr>
            <a:xfrm>
              <a:off x="9623552" y="5313519"/>
              <a:ext cx="1004243" cy="847983"/>
            </a:xfrm>
            <a:prstGeom prst="rect">
              <a:avLst/>
            </a:prstGeom>
            <a:noFill/>
            <a:ln>
              <a:noFill/>
            </a:ln>
          </p:spPr>
        </p:pic>
        <p:sp>
          <p:nvSpPr>
            <p:cNvPr id="247" name="Google Shape;247;p31"/>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48" name="Google Shape;248;p31"/>
          <p:cNvGrpSpPr/>
          <p:nvPr/>
        </p:nvGrpSpPr>
        <p:grpSpPr>
          <a:xfrm>
            <a:off x="10134797" y="222033"/>
            <a:ext cx="1608259" cy="1845309"/>
            <a:chOff x="10513379" y="275913"/>
            <a:chExt cx="1458677" cy="1673679"/>
          </a:xfrm>
        </p:grpSpPr>
        <p:pic>
          <p:nvPicPr>
            <p:cNvPr id="249" name="Google Shape;249;p31"/>
            <p:cNvPicPr preferRelativeResize="0"/>
            <p:nvPr/>
          </p:nvPicPr>
          <p:blipFill rotWithShape="1">
            <a:blip r:embed="rId4">
              <a:alphaModFix/>
            </a:blip>
            <a:srcRect/>
            <a:stretch/>
          </p:blipFill>
          <p:spPr>
            <a:xfrm>
              <a:off x="10727487" y="275913"/>
              <a:ext cx="1030462" cy="1030462"/>
            </a:xfrm>
            <a:prstGeom prst="rect">
              <a:avLst/>
            </a:prstGeom>
            <a:noFill/>
            <a:ln>
              <a:noFill/>
            </a:ln>
          </p:spPr>
        </p:pic>
        <p:sp>
          <p:nvSpPr>
            <p:cNvPr id="250" name="Google Shape;250;p31"/>
            <p:cNvSpPr txBox="1"/>
            <p:nvPr/>
          </p:nvSpPr>
          <p:spPr>
            <a:xfrm>
              <a:off x="10513379" y="1396586"/>
              <a:ext cx="1458677" cy="553006"/>
            </a:xfrm>
            <a:prstGeom prst="rect">
              <a:avLst/>
            </a:prstGeom>
            <a:noFill/>
            <a:ln>
              <a:noFill/>
            </a:ln>
          </p:spPr>
          <p:txBody>
            <a:bodyPr spcFirstLastPara="1" wrap="square" lIns="100800" tIns="50400" rIns="100800" bIns="50400" rtlCol="0" anchor="t" anchorCtr="0">
              <a:normAutofit/>
            </a:bodyPr>
            <a:lstStyle/>
            <a:p>
              <a:pPr marL="0" marR="0" lvl="0" indent="0" algn="l" rtl="0">
                <a:lnSpc>
                  <a:spcPct val="90000"/>
                </a:lnSpc>
                <a:spcBef>
                  <a:spcPts val="0"/>
                </a:spcBef>
                <a:spcAft>
                  <a:spcPts val="0"/>
                </a:spcAft>
                <a:buClr>
                  <a:srgbClr val="002060"/>
                </a:buClr>
                <a:buSzPts val="3087"/>
                <a:buFont typeface="Arial"/>
                <a:buNone/>
              </a:pPr>
              <a:r>
                <a:rPr lang="es" sz="3087" b="0" i="0" u="none" strike="noStrike" cap="none">
                  <a:solidFill>
                    <a:srgbClr val="002060"/>
                  </a:solidFill>
                  <a:latin typeface="Arial"/>
                  <a:ea typeface="Arial"/>
                  <a:cs typeface="Arial"/>
                  <a:sym typeface="Arial"/>
                </a:rPr>
                <a:t>5 min.</a:t>
              </a:r>
              <a:endParaRPr/>
            </a:p>
          </p:txBody>
        </p:sp>
      </p:grpSp>
      <p:pic>
        <p:nvPicPr>
          <p:cNvPr id="251" name="Google Shape;251;p31" descr="A picture containing text, grass, outdoor, tree&#10;&#10;Description automatically generated"/>
          <p:cNvPicPr preferRelativeResize="0"/>
          <p:nvPr/>
        </p:nvPicPr>
        <p:blipFill rotWithShape="1">
          <a:blip r:embed="rId5">
            <a:alphaModFix/>
          </a:blip>
          <a:srcRect/>
          <a:stretch/>
        </p:blipFill>
        <p:spPr>
          <a:xfrm>
            <a:off x="591015" y="4009968"/>
            <a:ext cx="4019643" cy="2603632"/>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258" name="Google Shape;258;p32"/>
          <p:cNvSpPr txBox="1">
            <a:spLocks noGrp="1"/>
          </p:cNvSpPr>
          <p:nvPr>
            <p:ph type="title"/>
          </p:nvPr>
        </p:nvSpPr>
        <p:spPr>
          <a:xfrm>
            <a:off x="868420" y="1306059"/>
            <a:ext cx="4102100" cy="27341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es"/>
              <a:t>El saneamiento </a:t>
            </a:r>
            <a:endParaRPr/>
          </a:p>
        </p:txBody>
      </p:sp>
      <p:sp>
        <p:nvSpPr>
          <p:cNvPr id="259" name="Google Shape;259;p32"/>
          <p:cNvSpPr txBox="1">
            <a:spLocks noGrp="1"/>
          </p:cNvSpPr>
          <p:nvPr>
            <p:ph type="body" idx="2"/>
          </p:nvPr>
        </p:nvSpPr>
        <p:spPr>
          <a:xfrm>
            <a:off x="5422898" y="1722869"/>
            <a:ext cx="6687325" cy="4316141"/>
          </a:xfrm>
          <a:prstGeom prst="rect">
            <a:avLst/>
          </a:prstGeom>
          <a:noFill/>
          <a:ln>
            <a:noFill/>
          </a:ln>
        </p:spPr>
        <p:txBody>
          <a:bodyPr spcFirstLastPara="1" wrap="square" lIns="91425" tIns="45700" rIns="91425" bIns="45700" rtlCol="0" anchor="t" anchorCtr="0">
            <a:noAutofit/>
          </a:bodyPr>
          <a:lstStyle/>
          <a:p>
            <a:pPr marL="466464" lvl="0" indent="-466464" algn="l" rtl="0">
              <a:lnSpc>
                <a:spcPct val="90000"/>
              </a:lnSpc>
              <a:spcBef>
                <a:spcPts val="0"/>
              </a:spcBef>
              <a:spcAft>
                <a:spcPts val="0"/>
              </a:spcAft>
              <a:buClr>
                <a:srgbClr val="09164D"/>
              </a:buClr>
              <a:buSzPts val="2400"/>
              <a:buFont typeface="Calibri"/>
              <a:buAutoNum type="arabicPeriod"/>
            </a:pPr>
            <a:r>
              <a:rPr lang="es" sz="2200" dirty="0">
                <a:solidFill>
                  <a:srgbClr val="09164D"/>
                </a:solidFill>
              </a:rPr>
              <a:t>En todo el mundo, </a:t>
            </a:r>
            <a:r>
              <a:rPr lang="es" sz="2200" b="1" dirty="0">
                <a:solidFill>
                  <a:srgbClr val="D4B01A"/>
                </a:solidFill>
              </a:rPr>
              <a:t>1 de cada 10</a:t>
            </a:r>
            <a:r>
              <a:rPr lang="es" sz="2200" b="1" dirty="0">
                <a:solidFill>
                  <a:srgbClr val="FF00FF"/>
                </a:solidFill>
              </a:rPr>
              <a:t> </a:t>
            </a:r>
            <a:r>
              <a:rPr lang="es" sz="2200" dirty="0">
                <a:solidFill>
                  <a:srgbClr val="09164D"/>
                </a:solidFill>
              </a:rPr>
              <a:t>establecimientos de salud carece de retrete.</a:t>
            </a:r>
            <a:endParaRPr sz="2200" dirty="0"/>
          </a:p>
          <a:p>
            <a:pPr marL="466464" lvl="0" indent="-466464" algn="l" rtl="0">
              <a:lnSpc>
                <a:spcPct val="90000"/>
              </a:lnSpc>
              <a:spcBef>
                <a:spcPts val="1000"/>
              </a:spcBef>
              <a:spcAft>
                <a:spcPts val="0"/>
              </a:spcAft>
              <a:buClr>
                <a:srgbClr val="09164D"/>
              </a:buClr>
              <a:buSzPts val="2400"/>
              <a:buFont typeface="Calibri"/>
              <a:buAutoNum type="arabicPeriod"/>
            </a:pPr>
            <a:r>
              <a:rPr lang="es" sz="2200" dirty="0">
                <a:solidFill>
                  <a:srgbClr val="09164D"/>
                </a:solidFill>
              </a:rPr>
              <a:t>Un sistema </a:t>
            </a:r>
            <a:r>
              <a:rPr lang="es" sz="2200" dirty="0">
                <a:solidFill>
                  <a:srgbClr val="002060"/>
                </a:solidFill>
              </a:rPr>
              <a:t>que </a:t>
            </a:r>
            <a:r>
              <a:rPr lang="es" sz="2200" dirty="0">
                <a:solidFill>
                  <a:srgbClr val="D4B01A"/>
                </a:solidFill>
              </a:rPr>
              <a:t>gestiona de forma segura los riesgos para la salud derivados de la exposición a los excrementos, </a:t>
            </a:r>
            <a:r>
              <a:rPr lang="es" sz="2200" dirty="0">
                <a:solidFill>
                  <a:srgbClr val="002060"/>
                </a:solidFill>
              </a:rPr>
              <a:t>en todas las etapas de la cadena de los servicios de saneamiento (contención, transporte y tratamiento)</a:t>
            </a:r>
            <a:r>
              <a:rPr lang="es" sz="2200" dirty="0">
                <a:solidFill>
                  <a:srgbClr val="09164D"/>
                </a:solidFill>
              </a:rPr>
              <a:t>. </a:t>
            </a:r>
            <a:endParaRPr sz="2200" dirty="0"/>
          </a:p>
          <a:p>
            <a:pPr marL="466464" lvl="0" indent="-466464" algn="l" rtl="0">
              <a:lnSpc>
                <a:spcPct val="90000"/>
              </a:lnSpc>
              <a:spcBef>
                <a:spcPts val="1000"/>
              </a:spcBef>
              <a:spcAft>
                <a:spcPts val="0"/>
              </a:spcAft>
              <a:buClr>
                <a:srgbClr val="09164D"/>
              </a:buClr>
              <a:buSzPts val="2400"/>
              <a:buFont typeface="Calibri"/>
              <a:buAutoNum type="arabicPeriod"/>
            </a:pPr>
            <a:r>
              <a:rPr lang="es" sz="2200" dirty="0">
                <a:solidFill>
                  <a:srgbClr val="09164D"/>
                </a:solidFill>
              </a:rPr>
              <a:t>Debe haber una instalación para el lavado de manos a no más de </a:t>
            </a:r>
            <a:r>
              <a:rPr lang="es" sz="2200" b="1" dirty="0">
                <a:solidFill>
                  <a:srgbClr val="D4B01A"/>
                </a:solidFill>
              </a:rPr>
              <a:t>cinco</a:t>
            </a:r>
            <a:r>
              <a:rPr lang="es" sz="2200" dirty="0">
                <a:solidFill>
                  <a:srgbClr val="09164D"/>
                </a:solidFill>
              </a:rPr>
              <a:t> </a:t>
            </a:r>
            <a:r>
              <a:rPr lang="es" sz="2200" dirty="0">
                <a:solidFill>
                  <a:srgbClr val="D4B01A"/>
                </a:solidFill>
              </a:rPr>
              <a:t>metros</a:t>
            </a:r>
            <a:r>
              <a:rPr lang="es" sz="2200" dirty="0">
                <a:solidFill>
                  <a:srgbClr val="09164D"/>
                </a:solidFill>
              </a:rPr>
              <a:t> de los retretes. </a:t>
            </a:r>
            <a:endParaRPr sz="2200" dirty="0"/>
          </a:p>
          <a:p>
            <a:pPr marL="466464" lvl="0" indent="-466464" algn="l" rtl="0">
              <a:lnSpc>
                <a:spcPct val="90000"/>
              </a:lnSpc>
              <a:spcBef>
                <a:spcPts val="1000"/>
              </a:spcBef>
              <a:spcAft>
                <a:spcPts val="0"/>
              </a:spcAft>
              <a:buClr>
                <a:srgbClr val="09164D"/>
              </a:buClr>
              <a:buSzPts val="2400"/>
              <a:buFont typeface="Calibri"/>
              <a:buAutoNum type="arabicPeriod"/>
            </a:pPr>
            <a:r>
              <a:rPr lang="es" sz="2200" dirty="0">
                <a:solidFill>
                  <a:srgbClr val="09164D"/>
                </a:solidFill>
              </a:rPr>
              <a:t>Ha de haber una ducha disponible por</a:t>
            </a:r>
            <a:r>
              <a:rPr lang="es" sz="2200" dirty="0">
                <a:solidFill>
                  <a:srgbClr val="D4B01A"/>
                </a:solidFill>
              </a:rPr>
              <a:t> cada </a:t>
            </a:r>
            <a:r>
              <a:rPr lang="es" sz="2200" b="1" dirty="0">
                <a:solidFill>
                  <a:srgbClr val="D4B01A"/>
                </a:solidFill>
              </a:rPr>
              <a:t>40</a:t>
            </a:r>
            <a:r>
              <a:rPr lang="es" sz="2200" dirty="0">
                <a:solidFill>
                  <a:srgbClr val="D4B01A"/>
                </a:solidFill>
              </a:rPr>
              <a:t> usuarios. </a:t>
            </a:r>
            <a:endParaRPr sz="2200" dirty="0"/>
          </a:p>
          <a:p>
            <a:pPr marL="466464" lvl="0" indent="-466464" algn="l" rtl="0">
              <a:lnSpc>
                <a:spcPct val="90000"/>
              </a:lnSpc>
              <a:spcBef>
                <a:spcPts val="1000"/>
              </a:spcBef>
              <a:spcAft>
                <a:spcPts val="0"/>
              </a:spcAft>
              <a:buClr>
                <a:srgbClr val="09164D"/>
              </a:buClr>
              <a:buSzPts val="2400"/>
              <a:buFont typeface="Calibri"/>
              <a:buAutoNum type="arabicPeriod"/>
            </a:pPr>
            <a:r>
              <a:rPr lang="es" sz="2200" dirty="0">
                <a:solidFill>
                  <a:srgbClr val="09164D"/>
                </a:solidFill>
              </a:rPr>
              <a:t>Los retretes deben limpiarse </a:t>
            </a:r>
            <a:r>
              <a:rPr lang="es" sz="2200" dirty="0">
                <a:solidFill>
                  <a:srgbClr val="D4B01A"/>
                </a:solidFill>
              </a:rPr>
              <a:t>cada </a:t>
            </a:r>
            <a:r>
              <a:rPr lang="es" sz="2200" b="1" dirty="0">
                <a:solidFill>
                  <a:srgbClr val="D4B01A"/>
                </a:solidFill>
              </a:rPr>
              <a:t>día</a:t>
            </a:r>
            <a:r>
              <a:rPr lang="es" sz="2200" dirty="0">
                <a:solidFill>
                  <a:srgbClr val="09164D"/>
                </a:solidFill>
              </a:rPr>
              <a:t>.</a:t>
            </a:r>
            <a:endParaRPr sz="2200" dirty="0"/>
          </a:p>
          <a:p>
            <a:pPr marL="0" lvl="0" indent="0" algn="l" rtl="0">
              <a:lnSpc>
                <a:spcPct val="90000"/>
              </a:lnSpc>
              <a:spcBef>
                <a:spcPts val="1000"/>
              </a:spcBef>
              <a:spcAft>
                <a:spcPts val="0"/>
              </a:spcAft>
              <a:buClr>
                <a:schemeClr val="dk1"/>
              </a:buClr>
              <a:buSzPts val="2400"/>
              <a:buFont typeface="Arial"/>
              <a:buNone/>
            </a:pPr>
            <a:endParaRPr sz="2400" dirty="0">
              <a:solidFill>
                <a:srgbClr val="002060"/>
              </a:solidFill>
            </a:endParaRPr>
          </a:p>
          <a:p>
            <a:pPr marL="0" lvl="0" indent="0" algn="l" rtl="0">
              <a:lnSpc>
                <a:spcPct val="90000"/>
              </a:lnSpc>
              <a:spcBef>
                <a:spcPts val="1000"/>
              </a:spcBef>
              <a:spcAft>
                <a:spcPts val="0"/>
              </a:spcAft>
              <a:buClr>
                <a:schemeClr val="dk1"/>
              </a:buClr>
              <a:buSzPts val="2400"/>
              <a:buFont typeface="Arial"/>
              <a:buNone/>
            </a:pPr>
            <a:endParaRPr sz="2400" dirty="0"/>
          </a:p>
        </p:txBody>
      </p:sp>
      <p:sp>
        <p:nvSpPr>
          <p:cNvPr id="260" name="Google Shape;260;p32"/>
          <p:cNvSpPr txBox="1">
            <a:spLocks noGrp="1"/>
          </p:cNvSpPr>
          <p:nvPr>
            <p:ph type="body" idx="3"/>
          </p:nvPr>
        </p:nvSpPr>
        <p:spPr>
          <a:xfrm>
            <a:off x="839788" y="495300"/>
            <a:ext cx="4116387" cy="608671"/>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2"/>
              </a:buClr>
              <a:buSzPts val="4400"/>
              <a:buNone/>
            </a:pPr>
            <a:r>
              <a:rPr lang="es" sz="4400"/>
              <a:t>RESPUESTAS</a:t>
            </a:r>
            <a:endParaRPr/>
          </a:p>
        </p:txBody>
      </p:sp>
      <p:pic>
        <p:nvPicPr>
          <p:cNvPr id="261" name="Google Shape;261;p32" descr="A picture containing text, grass, outdoor, tree&#10;&#10;Description automatically generated"/>
          <p:cNvPicPr preferRelativeResize="0"/>
          <p:nvPr/>
        </p:nvPicPr>
        <p:blipFill rotWithShape="1">
          <a:blip r:embed="rId3">
            <a:alphaModFix/>
          </a:blip>
          <a:srcRect/>
          <a:stretch/>
        </p:blipFill>
        <p:spPr>
          <a:xfrm>
            <a:off x="591015" y="4009968"/>
            <a:ext cx="4019643" cy="2603632"/>
          </a:xfrm>
          <a:prstGeom prst="rect">
            <a:avLst/>
          </a:prstGeom>
          <a:noFill/>
          <a:ln>
            <a:noFill/>
          </a:ln>
          <a:effectLst>
            <a:outerShdw blurRad="292100" dist="139700" dir="2700000" algn="tl" rotWithShape="0">
              <a:srgbClr val="333333">
                <a:alpha val="64705"/>
              </a:srgbClr>
            </a:outerShdw>
          </a:effectLst>
        </p:spPr>
      </p:pic>
      <p:grpSp>
        <p:nvGrpSpPr>
          <p:cNvPr id="262" name="Google Shape;262;p32"/>
          <p:cNvGrpSpPr/>
          <p:nvPr/>
        </p:nvGrpSpPr>
        <p:grpSpPr>
          <a:xfrm>
            <a:off x="8766561" y="232928"/>
            <a:ext cx="1161098" cy="1171184"/>
            <a:chOff x="9555224" y="5116370"/>
            <a:chExt cx="1161098" cy="1171184"/>
          </a:xfrm>
        </p:grpSpPr>
        <p:pic>
          <p:nvPicPr>
            <p:cNvPr id="263" name="Google Shape;263;p32" descr="Shape&#10;&#10;Description automatically generated with low confidence"/>
            <p:cNvPicPr preferRelativeResize="0"/>
            <p:nvPr/>
          </p:nvPicPr>
          <p:blipFill rotWithShape="1">
            <a:blip r:embed="rId4">
              <a:alphaModFix/>
            </a:blip>
            <a:srcRect/>
            <a:stretch/>
          </p:blipFill>
          <p:spPr>
            <a:xfrm>
              <a:off x="9623552" y="5313519"/>
              <a:ext cx="1004243" cy="847983"/>
            </a:xfrm>
            <a:prstGeom prst="rect">
              <a:avLst/>
            </a:prstGeom>
            <a:noFill/>
            <a:ln>
              <a:noFill/>
            </a:ln>
          </p:spPr>
        </p:pic>
        <p:sp>
          <p:nvSpPr>
            <p:cNvPr id="264" name="Google Shape;264;p32"/>
            <p:cNvSpPr/>
            <p:nvPr/>
          </p:nvSpPr>
          <p:spPr>
            <a:xfrm>
              <a:off x="9555224" y="5116370"/>
              <a:ext cx="1161098" cy="1171184"/>
            </a:xfrm>
            <a:prstGeom prst="ellipse">
              <a:avLst/>
            </a:prstGeom>
            <a:noFill/>
            <a:ln w="19050" cap="flat" cmpd="sng">
              <a:solidFill>
                <a:srgbClr val="02020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3"/>
          <p:cNvSpPr txBox="1">
            <a:spLocks noGrp="1"/>
          </p:cNvSpPr>
          <p:nvPr>
            <p:ph type="body" idx="1"/>
          </p:nvPr>
        </p:nvSpPr>
        <p:spPr>
          <a:xfrm>
            <a:off x="318226" y="1334994"/>
            <a:ext cx="5777774" cy="5577285"/>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9164D"/>
              </a:buClr>
              <a:buSzPts val="2400"/>
              <a:buNone/>
            </a:pPr>
            <a:r>
              <a:rPr lang="es" dirty="0">
                <a:solidFill>
                  <a:srgbClr val="09164D"/>
                </a:solidFill>
              </a:rPr>
              <a:t>Requisitos respecto a los retretes</a:t>
            </a:r>
            <a:r>
              <a:rPr lang="es" dirty="0"/>
              <a:t> (</a:t>
            </a:r>
            <a:r>
              <a:rPr lang="es" dirty="0">
                <a:solidFill>
                  <a:srgbClr val="09164D"/>
                </a:solidFill>
              </a:rPr>
              <a:t>letrinas):</a:t>
            </a:r>
            <a:endParaRPr b="1" dirty="0">
              <a:solidFill>
                <a:srgbClr val="09164D"/>
              </a:solidFill>
            </a:endParaRPr>
          </a:p>
          <a:p>
            <a:pPr marL="342900" lvl="0" indent="-342900" algn="l" rtl="0">
              <a:lnSpc>
                <a:spcPct val="100000"/>
              </a:lnSpc>
              <a:spcBef>
                <a:spcPts val="1000"/>
              </a:spcBef>
              <a:spcAft>
                <a:spcPts val="0"/>
              </a:spcAft>
              <a:buClr>
                <a:schemeClr val="dk1"/>
              </a:buClr>
              <a:buSzPts val="2400"/>
              <a:buFont typeface="Arial"/>
              <a:buChar char="•"/>
            </a:pPr>
            <a:r>
              <a:rPr lang="es" dirty="0"/>
              <a:t>deben estar disponibles </a:t>
            </a:r>
            <a:r>
              <a:rPr lang="en" b="1" i="1" dirty="0"/>
              <a:t>in situ</a:t>
            </a:r>
            <a:r>
              <a:rPr lang="es" dirty="0">
                <a:solidFill>
                  <a:srgbClr val="D4B01A"/>
                </a:solidFill>
              </a:rPr>
              <a:t>, y</a:t>
            </a:r>
            <a:r>
              <a:rPr lang="es" dirty="0"/>
              <a:t> </a:t>
            </a:r>
            <a:r>
              <a:rPr lang="es" b="1" dirty="0">
                <a:solidFill>
                  <a:srgbClr val="D4B01A"/>
                </a:solidFill>
              </a:rPr>
              <a:t>ser utilizables</a:t>
            </a:r>
            <a:r>
              <a:rPr lang="es" dirty="0">
                <a:solidFill>
                  <a:srgbClr val="D4B01A"/>
                </a:solidFill>
              </a:rPr>
              <a:t> </a:t>
            </a:r>
            <a:r>
              <a:rPr lang="es" dirty="0"/>
              <a:t> y </a:t>
            </a:r>
            <a:r>
              <a:rPr lang="es" b="1" dirty="0">
                <a:solidFill>
                  <a:srgbClr val="D4B01A"/>
                </a:solidFill>
              </a:rPr>
              <a:t>accesibles</a:t>
            </a:r>
            <a:r>
              <a:rPr lang="es" dirty="0"/>
              <a:t>; </a:t>
            </a:r>
            <a:endParaRPr dirty="0"/>
          </a:p>
          <a:p>
            <a:pPr marL="342900" lvl="0" indent="-342900" algn="l" rtl="0">
              <a:lnSpc>
                <a:spcPct val="100000"/>
              </a:lnSpc>
              <a:spcBef>
                <a:spcPts val="1000"/>
              </a:spcBef>
              <a:spcAft>
                <a:spcPts val="0"/>
              </a:spcAft>
              <a:buClr>
                <a:srgbClr val="09164D"/>
              </a:buClr>
              <a:buSzPts val="2400"/>
              <a:buFont typeface="Arial"/>
              <a:buChar char="•"/>
            </a:pPr>
            <a:r>
              <a:rPr lang="es" dirty="0">
                <a:solidFill>
                  <a:srgbClr val="09164D"/>
                </a:solidFill>
              </a:rPr>
              <a:t>es preciso que ofrezcan </a:t>
            </a:r>
            <a:r>
              <a:rPr lang="es" b="1" dirty="0">
                <a:solidFill>
                  <a:srgbClr val="D4B01A"/>
                </a:solidFill>
              </a:rPr>
              <a:t>privacidad</a:t>
            </a:r>
            <a:r>
              <a:rPr lang="es" dirty="0">
                <a:solidFill>
                  <a:srgbClr val="09164D"/>
                </a:solidFill>
              </a:rPr>
              <a:t> y estén </a:t>
            </a:r>
            <a:r>
              <a:rPr lang="es" b="1" dirty="0">
                <a:solidFill>
                  <a:srgbClr val="D4B01A"/>
                </a:solidFill>
              </a:rPr>
              <a:t>limpios</a:t>
            </a:r>
            <a:r>
              <a:rPr lang="es" dirty="0">
                <a:solidFill>
                  <a:srgbClr val="09164D"/>
                </a:solidFill>
              </a:rPr>
              <a:t>;</a:t>
            </a:r>
            <a:endParaRPr b="1" dirty="0">
              <a:solidFill>
                <a:srgbClr val="D4B01A"/>
              </a:solidFill>
            </a:endParaRPr>
          </a:p>
          <a:p>
            <a:pPr marL="342900" lvl="0" indent="-342900" algn="l" rtl="0">
              <a:lnSpc>
                <a:spcPct val="100000"/>
              </a:lnSpc>
              <a:spcBef>
                <a:spcPts val="0"/>
              </a:spcBef>
              <a:spcAft>
                <a:spcPts val="0"/>
              </a:spcAft>
              <a:buClr>
                <a:srgbClr val="09164D"/>
              </a:buClr>
              <a:buSzPts val="2400"/>
              <a:buFont typeface="Arial"/>
              <a:buChar char="•"/>
            </a:pPr>
            <a:r>
              <a:rPr lang="es" dirty="0">
                <a:solidFill>
                  <a:srgbClr val="09164D"/>
                </a:solidFill>
              </a:rPr>
              <a:t>han de separarse claramente los retretes de </a:t>
            </a:r>
            <a:r>
              <a:rPr lang="es" b="1" dirty="0">
                <a:solidFill>
                  <a:srgbClr val="D4B01A"/>
                </a:solidFill>
              </a:rPr>
              <a:t>hombres</a:t>
            </a:r>
            <a:r>
              <a:rPr lang="es" b="1" dirty="0">
                <a:solidFill>
                  <a:srgbClr val="09164D"/>
                </a:solidFill>
              </a:rPr>
              <a:t> y </a:t>
            </a:r>
            <a:r>
              <a:rPr lang="es" b="1" dirty="0">
                <a:solidFill>
                  <a:srgbClr val="D4B01A"/>
                </a:solidFill>
              </a:rPr>
              <a:t>mujeres</a:t>
            </a:r>
            <a:r>
              <a:rPr lang="es" dirty="0">
                <a:solidFill>
                  <a:srgbClr val="09164D"/>
                </a:solidFill>
              </a:rPr>
              <a:t>, u ofrecer privacidad (es decir, cubículos o cuartos individuales) en caso de que sean unisex; </a:t>
            </a:r>
            <a:endParaRPr dirty="0"/>
          </a:p>
          <a:p>
            <a:pPr marL="342900" lvl="0" indent="-342900" algn="l" rtl="0">
              <a:lnSpc>
                <a:spcPct val="100000"/>
              </a:lnSpc>
              <a:spcBef>
                <a:spcPts val="0"/>
              </a:spcBef>
              <a:spcAft>
                <a:spcPts val="0"/>
              </a:spcAft>
              <a:buClr>
                <a:srgbClr val="09164D"/>
              </a:buClr>
              <a:buSzPts val="2400"/>
              <a:buFont typeface="Arial"/>
              <a:buChar char="•"/>
            </a:pPr>
            <a:r>
              <a:rPr lang="es" dirty="0">
                <a:solidFill>
                  <a:srgbClr val="09164D"/>
                </a:solidFill>
              </a:rPr>
              <a:t>al menos uno de los retretes debe responder a las necesidades de las personas </a:t>
            </a:r>
            <a:r>
              <a:rPr lang="es" b="1" dirty="0">
                <a:solidFill>
                  <a:srgbClr val="D4B01A"/>
                </a:solidFill>
              </a:rPr>
              <a:t>con movilidad limitada</a:t>
            </a:r>
            <a:r>
              <a:rPr lang="es" dirty="0">
                <a:solidFill>
                  <a:srgbClr val="09164D"/>
                </a:solidFill>
              </a:rPr>
              <a:t>, así como a </a:t>
            </a:r>
            <a:r>
              <a:rPr lang="es" b="1" dirty="0">
                <a:solidFill>
                  <a:srgbClr val="D4B01A"/>
                </a:solidFill>
              </a:rPr>
              <a:t>las necesidades relacionadas con la </a:t>
            </a:r>
            <a:r>
              <a:rPr lang="en" b="1" dirty="0">
                <a:solidFill>
                  <a:srgbClr val="D4B01A"/>
                </a:solidFill>
              </a:rPr>
              <a:t>gestión de la higiene menstrual</a:t>
            </a:r>
            <a:r>
              <a:rPr lang="en" dirty="0">
                <a:solidFill>
                  <a:srgbClr val="09164D"/>
                </a:solidFill>
              </a:rPr>
              <a:t>; y</a:t>
            </a:r>
            <a:endParaRPr dirty="0">
              <a:solidFill>
                <a:srgbClr val="09164D"/>
              </a:solidFill>
            </a:endParaRPr>
          </a:p>
          <a:p>
            <a:pPr marL="342900" lvl="0" indent="-342900" algn="l" rtl="0">
              <a:lnSpc>
                <a:spcPct val="100000"/>
              </a:lnSpc>
              <a:spcBef>
                <a:spcPts val="1000"/>
              </a:spcBef>
              <a:spcAft>
                <a:spcPts val="0"/>
              </a:spcAft>
              <a:buClr>
                <a:srgbClr val="09164D"/>
              </a:buClr>
              <a:buSzPts val="2400"/>
              <a:buFont typeface="Arial"/>
              <a:buChar char="•"/>
            </a:pPr>
            <a:r>
              <a:rPr lang="es" dirty="0">
                <a:solidFill>
                  <a:srgbClr val="09164D"/>
                </a:solidFill>
              </a:rPr>
              <a:t>ha de haber una instalación operativa para el </a:t>
            </a:r>
            <a:r>
              <a:rPr lang="es" b="1" dirty="0">
                <a:solidFill>
                  <a:srgbClr val="D4B01A"/>
                </a:solidFill>
              </a:rPr>
              <a:t>lavado de manos</a:t>
            </a:r>
            <a:r>
              <a:rPr lang="es" dirty="0">
                <a:solidFill>
                  <a:srgbClr val="09164D"/>
                </a:solidFill>
              </a:rPr>
              <a:t> a no más de cinco metros. </a:t>
            </a:r>
            <a:endParaRPr dirty="0"/>
          </a:p>
          <a:p>
            <a:pPr marL="457200" lvl="1" indent="0" algn="l" rtl="0">
              <a:lnSpc>
                <a:spcPct val="100000"/>
              </a:lnSpc>
              <a:spcBef>
                <a:spcPts val="500"/>
              </a:spcBef>
              <a:spcAft>
                <a:spcPts val="0"/>
              </a:spcAft>
              <a:buClr>
                <a:srgbClr val="898A9B"/>
              </a:buClr>
              <a:buSzPts val="2400"/>
              <a:buFont typeface="Noto Sans Symbols"/>
              <a:buNone/>
            </a:pPr>
            <a:endParaRPr sz="2400" dirty="0">
              <a:solidFill>
                <a:srgbClr val="09164D"/>
              </a:solidFill>
            </a:endParaRPr>
          </a:p>
          <a:p>
            <a:pPr marL="310976" lvl="0" indent="-158576" algn="l" rtl="0">
              <a:lnSpc>
                <a:spcPct val="100000"/>
              </a:lnSpc>
              <a:spcBef>
                <a:spcPts val="1000"/>
              </a:spcBef>
              <a:spcAft>
                <a:spcPts val="0"/>
              </a:spcAft>
              <a:buClr>
                <a:schemeClr val="dk1"/>
              </a:buClr>
              <a:buSzPts val="2400"/>
              <a:buFont typeface="Noto Sans Symbols"/>
              <a:buNone/>
            </a:pPr>
            <a:endParaRPr sz="2400" dirty="0">
              <a:solidFill>
                <a:srgbClr val="09164D"/>
              </a:solidFill>
            </a:endParaRPr>
          </a:p>
        </p:txBody>
      </p:sp>
      <p:sp>
        <p:nvSpPr>
          <p:cNvPr id="273" name="Google Shape;273;p33"/>
          <p:cNvSpPr txBox="1">
            <a:spLocks noGrp="1"/>
          </p:cNvSpPr>
          <p:nvPr>
            <p:ph type="title"/>
          </p:nvPr>
        </p:nvSpPr>
        <p:spPr>
          <a:xfrm>
            <a:off x="-622457" y="64804"/>
            <a:ext cx="7304049" cy="1243013"/>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2"/>
              </a:buClr>
              <a:buSzPts val="4400"/>
              <a:buFont typeface="Arial Narrow"/>
              <a:buNone/>
            </a:pPr>
            <a:r>
              <a:rPr lang="es" sz="4400" b="1" i="0" u="none" strike="noStrike" cap="none">
                <a:solidFill>
                  <a:schemeClr val="dk2"/>
                </a:solidFill>
                <a:latin typeface="Arial Narrow"/>
                <a:ea typeface="Arial Narrow"/>
                <a:cs typeface="Arial Narrow"/>
                <a:sym typeface="Arial Narrow"/>
              </a:rPr>
              <a:t>Necesidades mínimas de saneamiento </a:t>
            </a:r>
            <a:endParaRPr/>
          </a:p>
        </p:txBody>
      </p:sp>
      <p:pic>
        <p:nvPicPr>
          <p:cNvPr id="274" name="Google Shape;274;p33" descr="A picture containing floor, building, blue, trash&#10;&#10;Description automatically generated"/>
          <p:cNvPicPr preferRelativeResize="0"/>
          <p:nvPr/>
        </p:nvPicPr>
        <p:blipFill rotWithShape="1">
          <a:blip r:embed="rId3">
            <a:alphaModFix/>
          </a:blip>
          <a:srcRect/>
          <a:stretch/>
        </p:blipFill>
        <p:spPr>
          <a:xfrm>
            <a:off x="6850188" y="806965"/>
            <a:ext cx="5023586" cy="5021298"/>
          </a:xfrm>
          <a:prstGeom prst="rect">
            <a:avLst/>
          </a:prstGeom>
          <a:noFill/>
          <a:ln>
            <a:noFill/>
          </a:ln>
          <a:effectLst>
            <a:outerShdw blurRad="292100" dist="139700" dir="2700000" algn="tl" rotWithShape="0">
              <a:srgbClr val="333333">
                <a:alpha val="64705"/>
              </a:srgbClr>
            </a:outerShdw>
          </a:effectLst>
        </p:spPr>
      </p:pic>
      <p:pic>
        <p:nvPicPr>
          <p:cNvPr id="275" name="Google Shape;275;p33"/>
          <p:cNvPicPr preferRelativeResize="0"/>
          <p:nvPr/>
        </p:nvPicPr>
        <p:blipFill rotWithShape="1">
          <a:blip r:embed="rId4">
            <a:alphaModFix/>
          </a:blip>
          <a:srcRect/>
          <a:stretch/>
        </p:blipFill>
        <p:spPr>
          <a:xfrm>
            <a:off x="5510408" y="322654"/>
            <a:ext cx="1171184" cy="1171184"/>
          </a:xfrm>
          <a:prstGeom prst="rect">
            <a:avLst/>
          </a:prstGeom>
          <a:noFill/>
          <a:ln>
            <a:noFill/>
          </a:ln>
        </p:spPr>
      </p:pic>
      <p:sp>
        <p:nvSpPr>
          <p:cNvPr id="276" name="Google Shape;276;p33"/>
          <p:cNvSpPr txBox="1"/>
          <p:nvPr/>
        </p:nvSpPr>
        <p:spPr>
          <a:xfrm>
            <a:off x="7014117" y="5999356"/>
            <a:ext cx="4605454" cy="369332"/>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00" b="0" i="1" u="none" strike="noStrike" cap="none">
                <a:solidFill>
                  <a:schemeClr val="lt1"/>
                </a:solidFill>
                <a:latin typeface="Arial Narrow"/>
                <a:ea typeface="Arial Narrow"/>
                <a:cs typeface="Arial Narrow"/>
                <a:sym typeface="Arial Narrow"/>
              </a:rPr>
              <a:t>Retrete separado por géneros con instalación para el lavado de manos. </a:t>
            </a:r>
            <a:endParaRPr/>
          </a:p>
        </p:txBody>
      </p:sp>
      <p:sp>
        <p:nvSpPr>
          <p:cNvPr id="277" name="Google Shape;277;p3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4"/>
          <p:cNvSpPr txBox="1">
            <a:spLocks noGrp="1"/>
          </p:cNvSpPr>
          <p:nvPr>
            <p:ph type="body" idx="1"/>
          </p:nvPr>
        </p:nvSpPr>
        <p:spPr>
          <a:xfrm>
            <a:off x="301083" y="1048473"/>
            <a:ext cx="6233531" cy="4761053"/>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rgbClr val="09164D"/>
              </a:buClr>
              <a:buSzPts val="2400"/>
              <a:buNone/>
            </a:pPr>
            <a:r>
              <a:rPr lang="es" sz="2200" b="1" dirty="0">
                <a:solidFill>
                  <a:srgbClr val="09164D"/>
                </a:solidFill>
              </a:rPr>
              <a:t>Número de retretes</a:t>
            </a:r>
            <a:endParaRPr sz="2200" dirty="0">
              <a:solidFill>
                <a:srgbClr val="09164D"/>
              </a:solidFill>
            </a:endParaRPr>
          </a:p>
          <a:p>
            <a:pPr marL="457200" lvl="1" indent="0" algn="l" rtl="0">
              <a:lnSpc>
                <a:spcPct val="90000"/>
              </a:lnSpc>
              <a:spcBef>
                <a:spcPts val="500"/>
              </a:spcBef>
              <a:spcAft>
                <a:spcPts val="0"/>
              </a:spcAft>
              <a:buClr>
                <a:srgbClr val="09164D"/>
              </a:buClr>
              <a:buSzPts val="2400"/>
              <a:buNone/>
            </a:pPr>
            <a:r>
              <a:rPr lang="es" sz="2200" dirty="0">
                <a:solidFill>
                  <a:srgbClr val="09164D"/>
                </a:solidFill>
                <a:latin typeface="Arial"/>
                <a:ea typeface="Arial"/>
                <a:cs typeface="Arial"/>
                <a:sym typeface="Arial"/>
              </a:rPr>
              <a:t>Pacientes hospitalizados: </a:t>
            </a:r>
            <a:r>
              <a:rPr lang="es" sz="2200" b="1" dirty="0">
                <a:solidFill>
                  <a:srgbClr val="D4B01A"/>
                </a:solidFill>
                <a:latin typeface="Arial"/>
                <a:ea typeface="Arial"/>
                <a:cs typeface="Arial"/>
                <a:sym typeface="Arial"/>
              </a:rPr>
              <a:t>1 por cada 20 usuarios.</a:t>
            </a:r>
            <a:endParaRPr sz="2200" dirty="0"/>
          </a:p>
          <a:p>
            <a:pPr marL="457200" lvl="1" indent="0" algn="l" rtl="0">
              <a:lnSpc>
                <a:spcPct val="90000"/>
              </a:lnSpc>
              <a:spcBef>
                <a:spcPts val="500"/>
              </a:spcBef>
              <a:spcAft>
                <a:spcPts val="0"/>
              </a:spcAft>
              <a:buClr>
                <a:srgbClr val="09164D"/>
              </a:buClr>
              <a:buSzPts val="2400"/>
              <a:buNone/>
            </a:pPr>
            <a:r>
              <a:rPr lang="es" sz="2200" dirty="0">
                <a:solidFill>
                  <a:srgbClr val="09164D"/>
                </a:solidFill>
                <a:latin typeface="Arial"/>
                <a:ea typeface="Arial"/>
                <a:cs typeface="Arial"/>
                <a:sym typeface="Arial"/>
              </a:rPr>
              <a:t>Pacientes ambulatorios: </a:t>
            </a:r>
            <a:endParaRPr sz="2200" dirty="0"/>
          </a:p>
          <a:p>
            <a:pPr marL="914400" lvl="2" indent="0" algn="l" rtl="0">
              <a:lnSpc>
                <a:spcPct val="90000"/>
              </a:lnSpc>
              <a:spcBef>
                <a:spcPts val="500"/>
              </a:spcBef>
              <a:spcAft>
                <a:spcPts val="0"/>
              </a:spcAft>
              <a:buClr>
                <a:srgbClr val="D4B01A"/>
              </a:buClr>
              <a:buSzPts val="2400"/>
              <a:buNone/>
            </a:pPr>
            <a:r>
              <a:rPr lang="es" sz="2200" b="1" dirty="0">
                <a:solidFill>
                  <a:srgbClr val="D4B01A"/>
                </a:solidFill>
                <a:latin typeface="Arial"/>
                <a:ea typeface="Arial"/>
                <a:cs typeface="Arial"/>
                <a:sym typeface="Arial"/>
              </a:rPr>
              <a:t>Mínimo: </a:t>
            </a:r>
            <a:r>
              <a:rPr lang="es" sz="2200" dirty="0">
                <a:solidFill>
                  <a:srgbClr val="09164D"/>
                </a:solidFill>
                <a:latin typeface="Arial"/>
                <a:ea typeface="Arial"/>
                <a:cs typeface="Arial"/>
                <a:sym typeface="Arial"/>
              </a:rPr>
              <a:t>2 (1 para el personal y 1 para los pacientes). </a:t>
            </a:r>
            <a:endParaRPr sz="2200" dirty="0"/>
          </a:p>
          <a:p>
            <a:pPr marL="914400" lvl="2" indent="0" algn="l" rtl="0">
              <a:lnSpc>
                <a:spcPct val="90000"/>
              </a:lnSpc>
              <a:spcBef>
                <a:spcPts val="500"/>
              </a:spcBef>
              <a:spcAft>
                <a:spcPts val="0"/>
              </a:spcAft>
              <a:buClr>
                <a:srgbClr val="D4B01A"/>
              </a:buClr>
              <a:buSzPts val="2400"/>
              <a:buNone/>
            </a:pPr>
            <a:r>
              <a:rPr lang="es" sz="2200" b="1" dirty="0">
                <a:solidFill>
                  <a:srgbClr val="D4B01A"/>
                </a:solidFill>
                <a:latin typeface="Arial"/>
                <a:ea typeface="Arial"/>
                <a:cs typeface="Arial"/>
                <a:sym typeface="Arial"/>
              </a:rPr>
              <a:t>Idealmente: </a:t>
            </a:r>
            <a:r>
              <a:rPr lang="es" sz="2200" dirty="0">
                <a:solidFill>
                  <a:srgbClr val="09164D"/>
                </a:solidFill>
                <a:latin typeface="Arial"/>
                <a:ea typeface="Arial"/>
                <a:cs typeface="Arial"/>
                <a:sym typeface="Arial"/>
              </a:rPr>
              <a:t>4 (hombres / mujeres del personal y hombres / mujeres entre los pacientes; uno de ellos ha de ser accesible para personas con movilidad reducida).</a:t>
            </a:r>
            <a:endParaRPr sz="2200" dirty="0"/>
          </a:p>
          <a:p>
            <a:pPr marL="0" lvl="0" indent="0" algn="l" rtl="0">
              <a:lnSpc>
                <a:spcPct val="90000"/>
              </a:lnSpc>
              <a:spcBef>
                <a:spcPts val="1000"/>
              </a:spcBef>
              <a:spcAft>
                <a:spcPts val="0"/>
              </a:spcAft>
              <a:buClr>
                <a:srgbClr val="09164D"/>
              </a:buClr>
              <a:buSzPts val="2400"/>
              <a:buNone/>
            </a:pPr>
            <a:r>
              <a:rPr lang="es" sz="2200" b="1" dirty="0">
                <a:solidFill>
                  <a:srgbClr val="09164D"/>
                </a:solidFill>
              </a:rPr>
              <a:t>Duchas</a:t>
            </a:r>
            <a:endParaRPr sz="2200" dirty="0"/>
          </a:p>
          <a:p>
            <a:pPr marL="457200" lvl="1" indent="0" algn="l" rtl="0">
              <a:lnSpc>
                <a:spcPct val="90000"/>
              </a:lnSpc>
              <a:spcBef>
                <a:spcPts val="500"/>
              </a:spcBef>
              <a:spcAft>
                <a:spcPts val="0"/>
              </a:spcAft>
              <a:buClr>
                <a:srgbClr val="09164D"/>
              </a:buClr>
              <a:buSzPts val="2400"/>
              <a:buNone/>
            </a:pPr>
            <a:r>
              <a:rPr lang="es" sz="2200" dirty="0">
                <a:solidFill>
                  <a:srgbClr val="09164D"/>
                </a:solidFill>
                <a:latin typeface="Arial"/>
                <a:ea typeface="Arial"/>
                <a:cs typeface="Arial"/>
                <a:sym typeface="Arial"/>
              </a:rPr>
              <a:t>Pacientes hospitalizados: </a:t>
            </a:r>
            <a:r>
              <a:rPr lang="es" sz="2200" b="1" dirty="0">
                <a:solidFill>
                  <a:srgbClr val="D4B01A"/>
                </a:solidFill>
                <a:latin typeface="Arial"/>
                <a:ea typeface="Arial"/>
                <a:cs typeface="Arial"/>
                <a:sym typeface="Arial"/>
              </a:rPr>
              <a:t>1 por cada 40 usuarios; y</a:t>
            </a:r>
            <a:endParaRPr sz="2200" dirty="0"/>
          </a:p>
          <a:p>
            <a:pPr marL="457200" lvl="1" indent="0" algn="l" rtl="0">
              <a:lnSpc>
                <a:spcPct val="90000"/>
              </a:lnSpc>
              <a:spcBef>
                <a:spcPts val="500"/>
              </a:spcBef>
              <a:spcAft>
                <a:spcPts val="0"/>
              </a:spcAft>
              <a:buClr>
                <a:srgbClr val="09164D"/>
              </a:buClr>
              <a:buSzPts val="2400"/>
              <a:buNone/>
            </a:pPr>
            <a:r>
              <a:rPr lang="es" sz="2200" dirty="0">
                <a:solidFill>
                  <a:srgbClr val="09164D"/>
                </a:solidFill>
                <a:latin typeface="Arial"/>
                <a:ea typeface="Arial"/>
                <a:cs typeface="Arial"/>
                <a:sym typeface="Arial"/>
              </a:rPr>
              <a:t>duchas disponibles en la </a:t>
            </a:r>
            <a:r>
              <a:rPr lang="es" sz="2200" b="1" dirty="0">
                <a:solidFill>
                  <a:srgbClr val="D4B01A"/>
                </a:solidFill>
                <a:latin typeface="Arial"/>
                <a:ea typeface="Arial"/>
                <a:cs typeface="Arial"/>
                <a:sym typeface="Arial"/>
              </a:rPr>
              <a:t>zona de trabajo de parto y de parto</a:t>
            </a:r>
            <a:r>
              <a:rPr lang="es" sz="2200" dirty="0">
                <a:solidFill>
                  <a:srgbClr val="09164D"/>
                </a:solidFill>
                <a:latin typeface="Arial"/>
                <a:ea typeface="Arial"/>
                <a:cs typeface="Arial"/>
                <a:sym typeface="Arial"/>
              </a:rPr>
              <a:t>.</a:t>
            </a:r>
            <a:endParaRPr sz="2200" b="1" dirty="0">
              <a:solidFill>
                <a:srgbClr val="D4B01A"/>
              </a:solidFill>
              <a:latin typeface="Arial"/>
              <a:ea typeface="Arial"/>
              <a:cs typeface="Arial"/>
              <a:sym typeface="Arial"/>
            </a:endParaRPr>
          </a:p>
          <a:p>
            <a:pPr marL="180949" lvl="1" indent="0" algn="l" rtl="0">
              <a:lnSpc>
                <a:spcPct val="90000"/>
              </a:lnSpc>
              <a:spcBef>
                <a:spcPts val="500"/>
              </a:spcBef>
              <a:spcAft>
                <a:spcPts val="0"/>
              </a:spcAft>
              <a:buClr>
                <a:srgbClr val="898A9B"/>
              </a:buClr>
              <a:buSzPts val="2400"/>
              <a:buNone/>
            </a:pPr>
            <a:endParaRPr sz="2400" dirty="0">
              <a:solidFill>
                <a:srgbClr val="09164D"/>
              </a:solidFill>
              <a:latin typeface="Arial"/>
              <a:ea typeface="Arial"/>
              <a:cs typeface="Arial"/>
              <a:sym typeface="Arial"/>
            </a:endParaRPr>
          </a:p>
        </p:txBody>
      </p:sp>
      <p:sp>
        <p:nvSpPr>
          <p:cNvPr id="286" name="Google Shape;286;p34"/>
          <p:cNvSpPr txBox="1">
            <a:spLocks noGrp="1"/>
          </p:cNvSpPr>
          <p:nvPr>
            <p:ph type="body" idx="3"/>
          </p:nvPr>
        </p:nvSpPr>
        <p:spPr>
          <a:xfrm>
            <a:off x="615408" y="218529"/>
            <a:ext cx="10512425" cy="722508"/>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None/>
            </a:pPr>
            <a:r>
              <a:rPr lang="es"/>
              <a:t>Necesidades mínimas de saneamiento </a:t>
            </a:r>
            <a:endParaRPr/>
          </a:p>
        </p:txBody>
      </p:sp>
      <p:pic>
        <p:nvPicPr>
          <p:cNvPr id="287" name="Google Shape;287;p34" descr="A public bathroom stall&#10;&#10;Description generated with very high confidence"/>
          <p:cNvPicPr preferRelativeResize="0"/>
          <p:nvPr/>
        </p:nvPicPr>
        <p:blipFill rotWithShape="1">
          <a:blip r:embed="rId3">
            <a:alphaModFix/>
          </a:blip>
          <a:srcRect/>
          <a:stretch/>
        </p:blipFill>
        <p:spPr>
          <a:xfrm>
            <a:off x="8428040" y="1239965"/>
            <a:ext cx="2924173" cy="5081985"/>
          </a:xfrm>
          <a:prstGeom prst="rect">
            <a:avLst/>
          </a:prstGeom>
          <a:noFill/>
          <a:ln>
            <a:noFill/>
          </a:ln>
          <a:effectLst>
            <a:outerShdw blurRad="292100" dist="139700" dir="2700000" algn="tl" rotWithShape="0">
              <a:srgbClr val="333333">
                <a:alpha val="64705"/>
              </a:srgbClr>
            </a:outerShdw>
          </a:effectLst>
        </p:spPr>
      </p:pic>
      <p:sp>
        <p:nvSpPr>
          <p:cNvPr id="288" name="Google Shape;288;p3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741413" y="120148"/>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¿Por qué es importante el saneamiento sin riesgos?</a:t>
            </a:r>
            <a:endParaRPr dirty="0"/>
          </a:p>
        </p:txBody>
      </p:sp>
      <p:sp>
        <p:nvSpPr>
          <p:cNvPr id="297" name="Google Shape;297;p35"/>
          <p:cNvSpPr txBox="1">
            <a:spLocks noGrp="1"/>
          </p:cNvSpPr>
          <p:nvPr>
            <p:ph type="body" idx="1"/>
          </p:nvPr>
        </p:nvSpPr>
        <p:spPr>
          <a:xfrm>
            <a:off x="5590477" y="1469571"/>
            <a:ext cx="6407950" cy="4973466"/>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rgbClr val="002060"/>
              </a:buClr>
              <a:buSzPct val="100000"/>
              <a:buNone/>
            </a:pPr>
            <a:r>
              <a:rPr lang="es" dirty="0">
                <a:solidFill>
                  <a:srgbClr val="002060"/>
                </a:solidFill>
              </a:rPr>
              <a:t>Las heces humanas representan la </a:t>
            </a:r>
            <a:r>
              <a:rPr lang="es" b="1" dirty="0">
                <a:solidFill>
                  <a:schemeClr val="lt2"/>
                </a:solidFill>
              </a:rPr>
              <a:t>fuente más habitual de microorganismos patógenos</a:t>
            </a:r>
            <a:r>
              <a:rPr lang="es" dirty="0">
                <a:solidFill>
                  <a:srgbClr val="002060"/>
                </a:solidFill>
              </a:rPr>
              <a:t> (gérmenes). </a:t>
            </a:r>
            <a:endParaRPr dirty="0"/>
          </a:p>
          <a:p>
            <a:pPr marL="0" lvl="0" indent="0" algn="l" rtl="0">
              <a:lnSpc>
                <a:spcPct val="100000"/>
              </a:lnSpc>
              <a:spcBef>
                <a:spcPts val="2000"/>
              </a:spcBef>
              <a:spcAft>
                <a:spcPts val="0"/>
              </a:spcAft>
              <a:buClr>
                <a:srgbClr val="002060"/>
              </a:buClr>
              <a:buSzPct val="100000"/>
              <a:buNone/>
            </a:pPr>
            <a:r>
              <a:rPr lang="es" dirty="0">
                <a:solidFill>
                  <a:srgbClr val="002060"/>
                </a:solidFill>
              </a:rPr>
              <a:t>Un gramo de heces humanas contiene más de </a:t>
            </a:r>
            <a:r>
              <a:rPr lang="es" b="1" dirty="0">
                <a:solidFill>
                  <a:schemeClr val="lt2"/>
                </a:solidFill>
              </a:rPr>
              <a:t>1.000.000.000 microorganismos patógenos</a:t>
            </a:r>
            <a:r>
              <a:rPr lang="es" dirty="0">
                <a:solidFill>
                  <a:srgbClr val="002060"/>
                </a:solidFill>
              </a:rPr>
              <a:t>. </a:t>
            </a:r>
            <a:endParaRPr dirty="0"/>
          </a:p>
          <a:p>
            <a:pPr marL="0" lvl="0" indent="0" algn="l" rtl="0">
              <a:lnSpc>
                <a:spcPct val="100000"/>
              </a:lnSpc>
              <a:spcBef>
                <a:spcPts val="2000"/>
              </a:spcBef>
              <a:spcAft>
                <a:spcPts val="0"/>
              </a:spcAft>
              <a:buClr>
                <a:srgbClr val="002060"/>
              </a:buClr>
              <a:buSzPct val="100000"/>
              <a:buNone/>
            </a:pPr>
            <a:r>
              <a:rPr lang="es" dirty="0">
                <a:solidFill>
                  <a:srgbClr val="002060"/>
                </a:solidFill>
              </a:rPr>
              <a:t>De hecho, las heces de las personas que acuden a los establecimientos de salud para recibir tratamiento suelen ser especialmente infecciosas:</a:t>
            </a:r>
            <a:endParaRPr dirty="0"/>
          </a:p>
          <a:p>
            <a:pPr marL="0" lvl="0" indent="0" algn="l" rtl="0">
              <a:lnSpc>
                <a:spcPct val="100000"/>
              </a:lnSpc>
              <a:spcBef>
                <a:spcPts val="2000"/>
              </a:spcBef>
              <a:spcAft>
                <a:spcPts val="0"/>
              </a:spcAft>
              <a:buClr>
                <a:srgbClr val="002060"/>
              </a:buClr>
              <a:buSzPct val="100000"/>
              <a:buNone/>
            </a:pPr>
            <a:r>
              <a:rPr lang="es" dirty="0">
                <a:solidFill>
                  <a:srgbClr val="002060"/>
                </a:solidFill>
              </a:rPr>
              <a:t>	🡪 el </a:t>
            </a:r>
            <a:r>
              <a:rPr lang="es" b="1" dirty="0">
                <a:solidFill>
                  <a:schemeClr val="lt2"/>
                </a:solidFill>
              </a:rPr>
              <a:t>cólera </a:t>
            </a:r>
            <a:r>
              <a:rPr lang="es" dirty="0">
                <a:solidFill>
                  <a:srgbClr val="002060"/>
                </a:solidFill>
              </a:rPr>
              <a:t>se propaga fácilmente a través de las heces de las personas infectadas.</a:t>
            </a:r>
            <a:endParaRPr dirty="0"/>
          </a:p>
          <a:p>
            <a:pPr marL="0" lvl="0" indent="0" algn="l" rtl="0">
              <a:lnSpc>
                <a:spcPct val="100000"/>
              </a:lnSpc>
              <a:spcBef>
                <a:spcPts val="2000"/>
              </a:spcBef>
              <a:spcAft>
                <a:spcPts val="0"/>
              </a:spcAft>
              <a:buClr>
                <a:srgbClr val="002060"/>
              </a:buClr>
              <a:buSzPct val="100000"/>
              <a:buNone/>
            </a:pPr>
            <a:r>
              <a:rPr lang="es" dirty="0">
                <a:solidFill>
                  <a:srgbClr val="002060"/>
                </a:solidFill>
              </a:rPr>
              <a:t>Es un derecho humano fundamental que </a:t>
            </a:r>
            <a:endParaRPr dirty="0"/>
          </a:p>
          <a:p>
            <a:pPr marL="0" lvl="0" indent="0" algn="l" rtl="0">
              <a:lnSpc>
                <a:spcPct val="100000"/>
              </a:lnSpc>
              <a:spcBef>
                <a:spcPts val="1000"/>
              </a:spcBef>
              <a:spcAft>
                <a:spcPts val="0"/>
              </a:spcAft>
              <a:buClr>
                <a:srgbClr val="002060"/>
              </a:buClr>
              <a:buSzPct val="100000"/>
              <a:buNone/>
            </a:pPr>
            <a:r>
              <a:rPr lang="es" dirty="0">
                <a:solidFill>
                  <a:srgbClr val="002060"/>
                </a:solidFill>
              </a:rPr>
              <a:t>	🡪 promueve la </a:t>
            </a:r>
            <a:r>
              <a:rPr lang="es" b="1" dirty="0">
                <a:solidFill>
                  <a:srgbClr val="EACD54"/>
                </a:solidFill>
              </a:rPr>
              <a:t>dignidad</a:t>
            </a:r>
            <a:r>
              <a:rPr lang="es" dirty="0">
                <a:solidFill>
                  <a:srgbClr val="002060"/>
                </a:solidFill>
              </a:rPr>
              <a:t>, el </a:t>
            </a:r>
            <a:r>
              <a:rPr lang="es" b="1" dirty="0">
                <a:solidFill>
                  <a:srgbClr val="EACD54"/>
                </a:solidFill>
              </a:rPr>
              <a:t>bienestar</a:t>
            </a:r>
            <a:r>
              <a:rPr lang="es" dirty="0">
                <a:solidFill>
                  <a:srgbClr val="002060"/>
                </a:solidFill>
              </a:rPr>
              <a:t> y </a:t>
            </a:r>
            <a:r>
              <a:rPr lang="es" b="1" dirty="0">
                <a:solidFill>
                  <a:srgbClr val="EACD54"/>
                </a:solidFill>
              </a:rPr>
              <a:t> la demanda de </a:t>
            </a:r>
            <a:r>
              <a:rPr lang="en" b="1" dirty="0">
                <a:solidFill>
                  <a:srgbClr val="EACD54"/>
                </a:solidFill>
              </a:rPr>
              <a:t>atención sanitaria</a:t>
            </a:r>
            <a:r>
              <a:rPr lang="en" dirty="0">
                <a:solidFill>
                  <a:srgbClr val="002060"/>
                </a:solidFill>
              </a:rPr>
              <a:t>.</a:t>
            </a:r>
            <a:r>
              <a:rPr lang="es" b="1" dirty="0">
                <a:solidFill>
                  <a:srgbClr val="D4B01A"/>
                </a:solidFill>
              </a:rPr>
              <a:t> </a:t>
            </a:r>
            <a:endParaRPr b="1" dirty="0">
              <a:solidFill>
                <a:srgbClr val="D4B01A"/>
              </a:solidFill>
            </a:endParaRPr>
          </a:p>
        </p:txBody>
      </p:sp>
      <p:sp>
        <p:nvSpPr>
          <p:cNvPr id="298" name="Google Shape;298;p35"/>
          <p:cNvSpPr txBox="1"/>
          <p:nvPr/>
        </p:nvSpPr>
        <p:spPr>
          <a:xfrm>
            <a:off x="479999" y="2853006"/>
            <a:ext cx="11038429" cy="4236977"/>
          </a:xfrm>
          <a:prstGeom prst="rect">
            <a:avLst/>
          </a:prstGeom>
          <a:noFill/>
          <a:ln>
            <a:noFill/>
          </a:ln>
        </p:spPr>
        <p:txBody>
          <a:bodyPr spcFirstLastPara="1" wrap="square" lIns="16325" tIns="0" rIns="16325" bIns="0" rtlCol="0" anchor="t" anchorCtr="0">
            <a:noAutofit/>
          </a:bodyPr>
          <a:lstStyle/>
          <a:p>
            <a:pPr marL="0" marR="0" lvl="0" indent="0" algn="l" rtl="0">
              <a:lnSpc>
                <a:spcPct val="110000"/>
              </a:lnSpc>
              <a:spcBef>
                <a:spcPts val="0"/>
              </a:spcBef>
              <a:spcAft>
                <a:spcPts val="0"/>
              </a:spcAft>
              <a:buClr>
                <a:schemeClr val="dk1"/>
              </a:buClr>
              <a:buSzPts val="1742"/>
              <a:buFont typeface="Calibri"/>
              <a:buNone/>
            </a:pPr>
            <a:endParaRPr sz="2177" b="0">
              <a:solidFill>
                <a:srgbClr val="002060"/>
              </a:solidFill>
              <a:latin typeface="Arial"/>
              <a:ea typeface="Arial"/>
              <a:cs typeface="Arial"/>
              <a:sym typeface="Arial"/>
            </a:endParaRPr>
          </a:p>
          <a:p>
            <a:pPr marL="397300" marR="0" lvl="1" indent="0" algn="l" rtl="0">
              <a:lnSpc>
                <a:spcPct val="110000"/>
              </a:lnSpc>
              <a:spcBef>
                <a:spcPts val="551"/>
              </a:spcBef>
              <a:spcAft>
                <a:spcPts val="0"/>
              </a:spcAft>
              <a:buClr>
                <a:schemeClr val="dk1"/>
              </a:buClr>
              <a:buSzPts val="2177"/>
              <a:buFont typeface="Arial"/>
              <a:buNone/>
            </a:pPr>
            <a:endParaRPr sz="2177" b="0" i="0" u="none" strike="noStrike" cap="none">
              <a:solidFill>
                <a:srgbClr val="002060"/>
              </a:solidFill>
              <a:highlight>
                <a:srgbClr val="FFFF00"/>
              </a:highlight>
              <a:latin typeface="Arial"/>
              <a:ea typeface="Arial"/>
              <a:cs typeface="Arial"/>
              <a:sym typeface="Arial"/>
            </a:endParaRPr>
          </a:p>
        </p:txBody>
      </p:sp>
      <p:sp>
        <p:nvSpPr>
          <p:cNvPr id="299" name="Google Shape;299;p3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9</a:t>
            </a:fld>
            <a:endParaRPr/>
          </a:p>
        </p:txBody>
      </p:sp>
      <p:pic>
        <p:nvPicPr>
          <p:cNvPr id="300" name="Google Shape;300;p35"/>
          <p:cNvPicPr preferRelativeResize="0"/>
          <p:nvPr/>
        </p:nvPicPr>
        <p:blipFill rotWithShape="1">
          <a:blip r:embed="rId3">
            <a:alphaModFix/>
          </a:blip>
          <a:srcRect/>
          <a:stretch/>
        </p:blipFill>
        <p:spPr>
          <a:xfrm>
            <a:off x="438187" y="1469571"/>
            <a:ext cx="4831400" cy="3618101"/>
          </a:xfrm>
          <a:prstGeom prst="rect">
            <a:avLst/>
          </a:prstGeom>
          <a:noFill/>
          <a:ln>
            <a:noFill/>
          </a:ln>
        </p:spPr>
      </p:pic>
    </p:spTree>
  </p:cSld>
  <p:clrMapOvr>
    <a:masterClrMapping/>
  </p:clrMapOvr>
</p:sld>
</file>

<file path=ppt/theme/theme1.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8C7E470FDC554DB9696D84793B1430" ma:contentTypeVersion="8" ma:contentTypeDescription="Create a new document." ma:contentTypeScope="" ma:versionID="46e02a1e94699646097fa0313b83e8f6">
  <xsd:schema xmlns:xsd="http://www.w3.org/2001/XMLSchema" xmlns:xs="http://www.w3.org/2001/XMLSchema" xmlns:p="http://schemas.microsoft.com/office/2006/metadata/properties" xmlns:ns2="e3afc2d2-df5a-469e-b582-34332833294e" xmlns:ns3="c463dd45-fd98-4849-9031-198ecb0c6a2b" targetNamespace="http://schemas.microsoft.com/office/2006/metadata/properties" ma:root="true" ma:fieldsID="3ce8ba8788268a145682dc83c133ef1c" ns2:_="" ns3:_="">
    <xsd:import namespace="e3afc2d2-df5a-469e-b582-34332833294e"/>
    <xsd:import namespace="c463dd45-fd98-4849-9031-198ecb0c6a2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afc2d2-df5a-469e-b582-3433283329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463dd45-fd98-4849-9031-198ecb0c6a2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3afc2d2-df5a-469e-b582-34332833294e" xsi:nil="true"/>
    <_dlc_DocIdUrl xmlns="e3afc2d2-df5a-469e-b582-34332833294e">
      <Url xsi:nil="true"/>
      <Description xsi:nil="true"/>
    </_dlc_DocIdUrl>
    <_dlc_DocIdPersistId xmlns="e3afc2d2-df5a-469e-b582-34332833294e">false</_dlc_DocIdPersistId>
  </documentManagement>
</p:properties>
</file>

<file path=customXml/itemProps1.xml><?xml version="1.0" encoding="utf-8"?>
<ds:datastoreItem xmlns:ds="http://schemas.openxmlformats.org/officeDocument/2006/customXml" ds:itemID="{1B3EA73C-2F59-4AB7-ACC5-016B1EDA6F68}"/>
</file>

<file path=customXml/itemProps2.xml><?xml version="1.0" encoding="utf-8"?>
<ds:datastoreItem xmlns:ds="http://schemas.openxmlformats.org/officeDocument/2006/customXml" ds:itemID="{2207F70C-0CC0-4D57-AC91-1A9A13BE7FCF}"/>
</file>

<file path=customXml/itemProps3.xml><?xml version="1.0" encoding="utf-8"?>
<ds:datastoreItem xmlns:ds="http://schemas.openxmlformats.org/officeDocument/2006/customXml" ds:itemID="{1D8894D9-50D3-4626-87D1-0D49B3B17E85}"/>
</file>

<file path=customXml/itemProps4.xml><?xml version="1.0" encoding="utf-8"?>
<ds:datastoreItem xmlns:ds="http://schemas.openxmlformats.org/officeDocument/2006/customXml" ds:itemID="{14FA2CCA-9EB6-48DC-9A77-0525A30D92CB}"/>
</file>

<file path=docProps/app.xml><?xml version="1.0" encoding="utf-8"?>
<Properties xmlns="http://schemas.openxmlformats.org/officeDocument/2006/extended-properties" xmlns:vt="http://schemas.openxmlformats.org/officeDocument/2006/docPropsVTypes">
  <TotalTime>38</TotalTime>
  <Words>9690</Words>
  <Application>Microsoft Macintosh PowerPoint</Application>
  <PresentationFormat>Panorámica</PresentationFormat>
  <Paragraphs>842</Paragraphs>
  <Slides>46</Slides>
  <Notes>46</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46</vt:i4>
      </vt:variant>
    </vt:vector>
  </HeadingPairs>
  <TitlesOfParts>
    <vt:vector size="54" baseType="lpstr">
      <vt:lpstr>Calibri</vt:lpstr>
      <vt:lpstr>Noto Sans Symbols</vt:lpstr>
      <vt:lpstr>Arial</vt:lpstr>
      <vt:lpstr>Arial Narrow</vt:lpstr>
      <vt:lpstr>Open Sans</vt:lpstr>
      <vt:lpstr>Times New Roman</vt:lpstr>
      <vt:lpstr>Tema wash it</vt:lpstr>
      <vt:lpstr>Tema wash it</vt:lpstr>
      <vt:lpstr>Presentación de PowerPoint</vt:lpstr>
      <vt:lpstr>Saneamiento gestionado sin riesgos en los establecimientos de salud   </vt:lpstr>
      <vt:lpstr>Objetivos de aprendizaje </vt:lpstr>
      <vt:lpstr>Parte 1: Necesidades mínimas </vt:lpstr>
      <vt:lpstr>El saneamiento </vt:lpstr>
      <vt:lpstr>El saneamiento </vt:lpstr>
      <vt:lpstr>Necesidades mínimas de saneamiento </vt:lpstr>
      <vt:lpstr>Presentación de PowerPoint</vt:lpstr>
      <vt:lpstr>¿Por qué es importante el saneamiento sin riesgos?</vt:lpstr>
      <vt:lpstr>Peligros para la salud derivados de un saneamiento deficiente</vt:lpstr>
      <vt:lpstr>Presentación de PowerPoint</vt:lpstr>
      <vt:lpstr>La cadena de saneamiento</vt:lpstr>
      <vt:lpstr>Transmisión de microorganismos patógenos presentes en los excrementos</vt:lpstr>
      <vt:lpstr>Presentación de PowerPoint</vt:lpstr>
      <vt:lpstr>Combatir la resistencia a los antimicrobianos en los establecimientos de salud </vt:lpstr>
      <vt:lpstr>Parte 2: tecnologías de saneamiento </vt:lpstr>
      <vt:lpstr>Presentación de PowerPoint</vt:lpstr>
      <vt:lpstr>Opciones respecto a los retretes</vt:lpstr>
      <vt:lpstr>Opciones respecto a los retretes</vt:lpstr>
      <vt:lpstr>Opciones de tratamiento in situ 
(con vaciado periódico y eliminación in situ o fuera del establecimiento de salud).
 </vt:lpstr>
      <vt:lpstr>Opciones fuera del establecimiento (o de tratamiento in situ, en caso de establecimientos de salud de gran tamaño).</vt:lpstr>
      <vt:lpstr>Los retretes secos y las lagunas de estabilización de residuos  eliminan un mayor número de microorganismos patógenos </vt:lpstr>
      <vt:lpstr>Vaciado y transporte: reducir al mínimo los riesgos de los encargados de manipular los desechos </vt:lpstr>
      <vt:lpstr>Parte 3: cambio climático y saneamiento </vt:lpstr>
      <vt:lpstr>Las repercusiones del clima en el saneamiento </vt:lpstr>
      <vt:lpstr>¿Qué nivel de resiliencia presentan las distintas tecnologías de saneamiento? </vt:lpstr>
      <vt:lpstr>Mejorar la resiliencia climática de las tecnologías de saneamiento </vt:lpstr>
      <vt:lpstr>Mejorar la resiliencia climática de las tecnologías de saneamiento </vt:lpstr>
      <vt:lpstr>Seleccionar un sistema de saneamiento</vt:lpstr>
      <vt:lpstr>Respuesta</vt:lpstr>
      <vt:lpstr>Parte 4: mejora y mantenimiento de los servicios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Lecciones clave</vt:lpstr>
      <vt:lpstr>Indicadores de saneamiento del WASH FIT</vt:lpstr>
      <vt:lpstr>Indicadores de saneamiento del WASH FIT</vt:lpstr>
      <vt:lpstr>Presentación de PowerPoint</vt:lpstr>
      <vt:lpstr>Presentación de PowerPoint</vt:lpstr>
      <vt:lpstr>Diapositivas complementarias</vt:lpstr>
      <vt:lpstr>Microorganismos patógenos y peligrosos de los excrementos, que deben mantenerse bajo control a través de saneamiento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Elena Muñoz Vico</cp:lastModifiedBy>
  <cp:revision>11</cp:revision>
  <dcterms:modified xsi:type="dcterms:W3CDTF">2022-09-27T11:52:52Z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0x010100568C7E470FDC554DB9696D84793B1430</vt:lpwstr>
  </property>
  <property fmtid="{D5CDD505-2E9C-101B-9397-08002B2CF9AE}" pid="3" name="Order">
    <vt:r8>119700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