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slideMasters/slideMaster2.xml" ContentType="application/vnd.openxmlformats-officedocument.presentationml.slideMaster+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5.xml" ContentType="application/vnd.openxmlformats-officedocument.presentationml.notesSlide+xml"/>
  <Override PartName="/ppt/slideLayouts/slideLayout3.xml" ContentType="application/vnd.openxmlformats-officedocument.presentationml.slideLayou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4.xml" ContentType="application/vnd.openxmlformats-officedocument.presentationml.slideLayout+xml"/>
  <Override PartName="/ppt/notesSlides/notesSlide48.xml" ContentType="application/vnd.openxmlformats-officedocument.presentationml.notesSlide+xml"/>
  <Override PartName="/ppt/slideLayouts/slideLayout5.xml" ContentType="application/vnd.openxmlformats-officedocument.presentationml.slideLayou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Layouts/slideLayout6.xml" ContentType="application/vnd.openxmlformats-officedocument.presentationml.slideLayou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2.xml" ContentType="application/vnd.openxmlformats-officedocument.presentationml.comments+xml"/>
  <Override PartName="/ppt/comments/comment1.xml" ContentType="application/vnd.openxmlformats-officedocument.presentationml.comments+xml"/>
  <Override PartName="/ppt/theme/theme3.xml" ContentType="application/vnd.openxmlformats-officedocument.theme+xml"/>
  <Override PartName="/ppt/comments/comment3.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embeddedFontLst>
    <p:embeddedFont>
      <p:font typeface="Arial Narrow" panose="020B0604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8A9C81-7522-4292-90B8-3444A86C1965}">
  <a:tblStyle styleId="{3A8A9C81-7522-4292-90B8-3444A86C196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BF3"/>
          </a:solidFill>
        </a:fill>
      </a:tcStyle>
    </a:wholeTbl>
    <a:band1H>
      <a:tcTxStyle/>
      <a:tcStyle>
        <a:tcBdr/>
        <a:fill>
          <a:solidFill>
            <a:srgbClr val="FCF7E7"/>
          </a:solidFill>
        </a:fill>
      </a:tcStyle>
    </a:band1H>
    <a:band2H>
      <a:tcTxStyle/>
      <a:tcStyle>
        <a:tcBdr/>
      </a:tcStyle>
    </a:band2H>
    <a:band1V>
      <a:tcTxStyle/>
      <a:tcStyle>
        <a:tcBdr/>
        <a:fill>
          <a:solidFill>
            <a:srgbClr val="FCF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83878" autoAdjust="0"/>
  </p:normalViewPr>
  <p:slideViewPr>
    <p:cSldViewPr snapToGrid="0">
      <p:cViewPr varScale="1">
        <p:scale>
          <a:sx n="102" d="100"/>
          <a:sy n="102" d="100"/>
        </p:scale>
        <p:origin x="1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4.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6:14:20.835" idx="1">
    <p:pos x="5841" y="4126"/>
    <p:text>Attn. client: please note we have modified the link; if this should be amended, kindly let us know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3T16:15:22.807" idx="2">
    <p:pos x="3838" y="4082"/>
    <p:text>Attn. client: please note the link provided seems invalid. Wehave modified it; if this should be amended, kindly let us know</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9-23T16:16:21.726" idx="3">
    <p:pos x="5416" y="914"/>
    <p:text>Attn. client: please note the PDF has been retired from the website; you may want to modify the link</p:text>
    <p:extLst>
      <p:ext uri="{C676402C-5697-4E1C-873F-D02D1690AC5C}">
        <p15:threadingInfo xmlns:p15="http://schemas.microsoft.com/office/powerpoint/2012/main" timeZoneBias="-60"/>
      </p:ext>
    </p:extLst>
  </p:cm>
  <p:cm authorId="1" dt="2022-09-23T16:17:13.478" idx="4">
    <p:pos x="3231" y="3675"/>
    <p:text>Attn. client: please note the source text link seems to be invalid. We have modified it; if this should be amended, kindly let us know</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KEY FACTS FROM THE SLIDE</a:t>
            </a:r>
            <a:endParaRPr/>
          </a:p>
        </p:txBody>
      </p:sp>
      <p:sp>
        <p:nvSpPr>
          <p:cNvPr id="318" name="Google Shape;31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19" name="Google Shape;31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20" name="Google Shape;32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KEY FACTS FROM THE SLIDE</a:t>
            </a:r>
            <a:endParaRPr/>
          </a:p>
        </p:txBody>
      </p:sp>
      <p:sp>
        <p:nvSpPr>
          <p:cNvPr id="327" name="Google Shape;327;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28" name="Google Shape;328;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29" name="Google Shape;3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KEY FACTS FROM THE SLIDE</a:t>
            </a:r>
            <a:endParaRPr/>
          </a:p>
        </p:txBody>
      </p:sp>
      <p:sp>
        <p:nvSpPr>
          <p:cNvPr id="336" name="Google Shape;3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highlight>
                  <a:srgbClr val="FFFF00"/>
                </a:highlight>
              </a:rPr>
              <a:t>SAY:</a:t>
            </a:r>
            <a:endParaRPr/>
          </a:p>
          <a:p>
            <a:pPr marL="0" marR="0" lvl="0" indent="0" algn="l" rtl="0">
              <a:lnSpc>
                <a:spcPct val="100000"/>
              </a:lnSpc>
              <a:spcBef>
                <a:spcPts val="0"/>
              </a:spcBef>
              <a:spcAft>
                <a:spcPts val="0"/>
              </a:spcAft>
              <a:buClr>
                <a:schemeClr val="dk1"/>
              </a:buClr>
              <a:buSzPts val="1200"/>
              <a:buFont typeface="Calibri"/>
              <a:buNone/>
            </a:pPr>
            <a:r>
              <a:rPr lang="es">
                <a:highlight>
                  <a:srgbClr val="FFFF00"/>
                </a:highlight>
              </a:rPr>
              <a:t>This slide describes what are the indicators used to describe the situation which was just presented in the previous slides.</a:t>
            </a:r>
            <a:endParaRPr/>
          </a:p>
          <a:p>
            <a:pPr marL="0" lvl="0" indent="0" algn="l" rtl="0">
              <a:spcBef>
                <a:spcPts val="0"/>
              </a:spcBef>
              <a:spcAft>
                <a:spcPts val="0"/>
              </a:spcAft>
              <a:buNone/>
            </a:pPr>
            <a:endParaRPr b="1">
              <a:highlight>
                <a:srgbClr val="FFFF00"/>
              </a:highlight>
            </a:endParaRPr>
          </a:p>
          <a:p>
            <a:pPr marL="0" lvl="0" indent="0" algn="l" rtl="0">
              <a:spcBef>
                <a:spcPts val="0"/>
              </a:spcBef>
              <a:spcAft>
                <a:spcPts val="0"/>
              </a:spcAft>
              <a:buNone/>
            </a:pPr>
            <a:r>
              <a:rPr lang="es"/>
              <a:t>The WHO/UNICEF Joint Monitoring indicators and service ladders (no service, limited service, basic and advance service) are drawn from existing WHO guidance. These indicators, however, do not cover the full extent of minimum standards due to difficulty of measuring and lack of global data. For example, water quantity, water storage and water quality are not included in the basic definition of water, nor are aspects of climate resilience such as minimizing water leakages and raising storage.</a:t>
            </a:r>
            <a:endParaRPr/>
          </a:p>
          <a:p>
            <a:pPr marL="0" lvl="0" indent="0" algn="l" rtl="0">
              <a:spcBef>
                <a:spcPts val="0"/>
              </a:spcBef>
              <a:spcAft>
                <a:spcPts val="0"/>
              </a:spcAft>
              <a:buNone/>
            </a:pPr>
            <a:endParaRPr/>
          </a:p>
          <a:p>
            <a:pPr marL="0" lvl="0" indent="0" algn="l" rtl="0">
              <a:spcBef>
                <a:spcPts val="0"/>
              </a:spcBef>
              <a:spcAft>
                <a:spcPts val="0"/>
              </a:spcAft>
              <a:buNone/>
            </a:pPr>
            <a:r>
              <a:rPr lang="es"/>
              <a:t>Thus, it is important to consider that while the WHO/UNICEF figures provide an important starting point for understanding WASH services (and gaps) they are not the end point.</a:t>
            </a:r>
            <a:endParaRPr/>
          </a:p>
          <a:p>
            <a:pPr marL="0" lvl="0" indent="0" algn="l" rtl="0">
              <a:spcBef>
                <a:spcPts val="0"/>
              </a:spcBef>
              <a:spcAft>
                <a:spcPts val="0"/>
              </a:spcAft>
              <a:buNone/>
            </a:pPr>
            <a:endParaRPr/>
          </a:p>
          <a:p>
            <a:pPr marL="0" lvl="0" indent="0" algn="l" rtl="0">
              <a:spcBef>
                <a:spcPts val="0"/>
              </a:spcBef>
              <a:spcAft>
                <a:spcPts val="0"/>
              </a:spcAft>
              <a:buNone/>
            </a:pPr>
            <a:r>
              <a:rPr lang="es"/>
              <a:t>Find out more about the ladders and core questions, visit: https://www.who.int/publications-detail-redirect/9789241514545. The document is available in other UN languages. </a:t>
            </a:r>
            <a:endParaRPr/>
          </a:p>
        </p:txBody>
      </p:sp>
      <p:sp>
        <p:nvSpPr>
          <p:cNvPr id="343" name="Google Shape;343;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44" name="Google Shape;344;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45" name="Google Shape;3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 b="1"/>
              <a:t>NOTE FOR TRAINER:</a:t>
            </a:r>
            <a:endParaRPr/>
          </a:p>
          <a:p>
            <a:pPr marL="0" lvl="0" indent="0" algn="l" rtl="0">
              <a:spcBef>
                <a:spcPts val="0"/>
              </a:spcBef>
              <a:spcAft>
                <a:spcPts val="0"/>
              </a:spcAft>
              <a:buNone/>
            </a:pPr>
            <a:r>
              <a:rPr lang="es"/>
              <a:t>This slide is to be adapted to the country context. </a:t>
            </a:r>
            <a:endParaRPr/>
          </a:p>
          <a:p>
            <a:pPr marL="0" lvl="0" indent="0" algn="l" rtl="0">
              <a:spcBef>
                <a:spcPts val="0"/>
              </a:spcBef>
              <a:spcAft>
                <a:spcPts val="0"/>
              </a:spcAft>
              <a:buNone/>
            </a:pPr>
            <a:r>
              <a:rPr lang="es"/>
              <a:t>If it is possible to insert local data – read out the data from the slide</a:t>
            </a:r>
            <a:endParaRPr/>
          </a:p>
        </p:txBody>
      </p:sp>
      <p:sp>
        <p:nvSpPr>
          <p:cNvPr id="353" name="Google Shape;353;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54" name="Google Shape;354;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55" name="Google Shape;3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latin typeface="Arial"/>
                <a:ea typeface="Arial"/>
                <a:cs typeface="Arial"/>
                <a:sym typeface="Arial"/>
              </a:rPr>
              <a:t>SAY:</a:t>
            </a:r>
            <a:endParaRPr/>
          </a:p>
          <a:p>
            <a:pPr marL="0" lvl="0" indent="0" algn="l" rtl="0">
              <a:spcBef>
                <a:spcPts val="0"/>
              </a:spcBef>
              <a:spcAft>
                <a:spcPts val="0"/>
              </a:spcAft>
              <a:buNone/>
            </a:pPr>
            <a:r>
              <a:rPr lang="es">
                <a:latin typeface="Arial"/>
                <a:ea typeface="Arial"/>
                <a:cs typeface="Arial"/>
                <a:sym typeface="Arial"/>
              </a:rPr>
              <a:t>Despite the fundamental role that electricity plays in health care provision, many health care facilities do not have access to electricity.</a:t>
            </a:r>
            <a:endParaRPr/>
          </a:p>
          <a:p>
            <a:pPr marL="0" lvl="0" indent="0" algn="l" rtl="0">
              <a:spcBef>
                <a:spcPts val="0"/>
              </a:spcBef>
              <a:spcAft>
                <a:spcPts val="0"/>
              </a:spcAft>
              <a:buNone/>
            </a:pPr>
            <a:r>
              <a:rPr lang="es">
                <a:latin typeface="Arial"/>
                <a:ea typeface="Arial"/>
                <a:cs typeface="Arial"/>
                <a:sym typeface="Arial"/>
              </a:rPr>
              <a:t>Updated: total number of surveys in database is 34 from 23 countries.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s">
                <a:latin typeface="Arial"/>
                <a:ea typeface="Arial"/>
                <a:cs typeface="Arial"/>
                <a:sym typeface="Arial"/>
              </a:rPr>
              <a:t>This slide shows the most recent data on access to electricity in health care facilities</a:t>
            </a:r>
            <a:endParaRPr/>
          </a:p>
          <a:p>
            <a:pPr marL="0" lvl="0" indent="-76200" algn="l" rtl="0">
              <a:spcBef>
                <a:spcPts val="0"/>
              </a:spcBef>
              <a:spcAft>
                <a:spcPts val="0"/>
              </a:spcAft>
              <a:buClr>
                <a:schemeClr val="dk1"/>
              </a:buClr>
              <a:buSzPts val="1200"/>
              <a:buFont typeface="Arial"/>
              <a:buChar char="-"/>
            </a:pPr>
            <a:r>
              <a:rPr lang="es">
                <a:latin typeface="Arial"/>
                <a:ea typeface="Arial"/>
                <a:cs typeface="Arial"/>
                <a:sym typeface="Arial"/>
              </a:rPr>
              <a:t>Of the data available, many health care facilities lack adequate access to electricity. </a:t>
            </a:r>
            <a:endParaRPr/>
          </a:p>
          <a:p>
            <a:pPr marL="0" lvl="0" indent="-76200" algn="l" rtl="0">
              <a:spcBef>
                <a:spcPts val="0"/>
              </a:spcBef>
              <a:spcAft>
                <a:spcPts val="0"/>
              </a:spcAft>
              <a:buClr>
                <a:schemeClr val="dk1"/>
              </a:buClr>
              <a:buSzPts val="1200"/>
              <a:buFont typeface="Arial"/>
              <a:buChar char="-"/>
            </a:pPr>
            <a:r>
              <a:rPr lang="es">
                <a:latin typeface="Arial"/>
                <a:ea typeface="Arial"/>
                <a:cs typeface="Arial"/>
                <a:sym typeface="Arial"/>
              </a:rPr>
              <a:t>As many as 1 in 4 health posts (primary level of care) have no electricity at all.</a:t>
            </a:r>
            <a:endParaRPr/>
          </a:p>
          <a:p>
            <a:pPr marL="0" lvl="0" indent="0" algn="l" rtl="0">
              <a:spcBef>
                <a:spcPts val="0"/>
              </a:spcBef>
              <a:spcAft>
                <a:spcPts val="0"/>
              </a:spcAft>
              <a:buClr>
                <a:schemeClr val="dk1"/>
              </a:buClr>
              <a:buSzPts val="1200"/>
              <a:buFont typeface="Arial"/>
              <a:buNone/>
            </a:pPr>
            <a:r>
              <a:rPr lang="es">
                <a:latin typeface="Arial"/>
                <a:ea typeface="Arial"/>
                <a:cs typeface="Arial"/>
                <a:sym typeface="Arial"/>
              </a:rPr>
              <a:t>-Increasingly WHO and partners are working to jointly advocate for, finance, monitoring and improve WASH and energy in health care facilities as the two are linked (e.g. you need lighting in toilets and energy to pump water) and often are both included in one “bundle” of health infrastructure when it comes to health financing and budgets.</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None/>
            </a:pPr>
            <a:r>
              <a:rPr lang="es">
                <a:latin typeface="Arial"/>
                <a:ea typeface="Arial"/>
                <a:cs typeface="Arial"/>
                <a:sym typeface="Arial"/>
              </a:rPr>
              <a:t>But the picture is much more complex than this. Many facilities that technically have access (i.e. are connected to the grid) do not have good quality or reliable access. Nearly 35% of hospitals surveyed report that they do not have reliable access to electricity. So while we are focused on providing access where there is none, it is important that we do not also overlook facilities where reliability of access is a major concern.</a:t>
            </a:r>
            <a:endParaRPr/>
          </a:p>
          <a:p>
            <a:pPr marL="0" lvl="0" indent="0" algn="l" rtl="0">
              <a:spcBef>
                <a:spcPts val="0"/>
              </a:spcBef>
              <a:spcAft>
                <a:spcPts val="0"/>
              </a:spcAft>
              <a:buNone/>
            </a:pPr>
            <a:endParaRPr>
              <a:latin typeface="Arial"/>
              <a:ea typeface="Arial"/>
              <a:cs typeface="Arial"/>
              <a:sym typeface="Arial"/>
            </a:endParaRPr>
          </a:p>
        </p:txBody>
      </p:sp>
      <p:sp>
        <p:nvSpPr>
          <p:cNvPr id="371" name="Google Shape;3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387" name="Google Shape;3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WASH in health care facilities is included in many global health strategies and standards and recognized as a fundamental element to achieving health goals. Specifically:</a:t>
            </a:r>
            <a:endParaRPr/>
          </a:p>
          <a:p>
            <a:pPr marL="0" lvl="0" indent="0" algn="l" rtl="0">
              <a:spcBef>
                <a:spcPts val="0"/>
              </a:spcBef>
              <a:spcAft>
                <a:spcPts val="0"/>
              </a:spcAft>
              <a:buNone/>
            </a:pPr>
            <a:r>
              <a:rPr lang="es"/>
              <a:t>For quality health services-WASH in health care facilities saves costs in the health systems through reduced health care associated infections and reduced need for medication, greater staff morale and improved performance and greater uptake of health care services and satisfaction of care. WASH in HCF standards, monitoring and resources ought to be included in any national efforts on quality health services. </a:t>
            </a:r>
            <a:endParaRPr/>
          </a:p>
          <a:p>
            <a:pPr marL="0" lvl="0" indent="0" algn="l" rtl="0">
              <a:spcBef>
                <a:spcPts val="0"/>
              </a:spcBef>
              <a:spcAft>
                <a:spcPts val="0"/>
              </a:spcAft>
              <a:buNone/>
            </a:pPr>
            <a:r>
              <a:rPr lang="es"/>
              <a:t>WASH in HCF is essential for IPC practices and IPC actors have a role in advocating for, monitoring and collaborating with WASH actors on using joint tools and approaches. </a:t>
            </a:r>
            <a:endParaRPr/>
          </a:p>
          <a:p>
            <a:pPr marL="0" lvl="0" indent="0" algn="l" rtl="0">
              <a:spcBef>
                <a:spcPts val="0"/>
              </a:spcBef>
              <a:spcAft>
                <a:spcPts val="0"/>
              </a:spcAft>
              <a:buNone/>
            </a:pPr>
            <a:r>
              <a:rPr lang="es"/>
              <a:t>If you are interested you can learn more about minimum IPC requirements </a:t>
            </a:r>
            <a:endParaRPr/>
          </a:p>
          <a:p>
            <a:pPr marL="0" lvl="0" indent="0" algn="l" rtl="0">
              <a:spcBef>
                <a:spcPts val="0"/>
              </a:spcBef>
              <a:spcAft>
                <a:spcPts val="0"/>
              </a:spcAft>
              <a:buNone/>
            </a:pPr>
            <a:r>
              <a:rPr lang="es"/>
              <a:t>The standards for improving quality of maternal and newborn care identify WASH as one of 8 critical areas for improving the provision and experience of care around time of childbirth. Improving water services, toilets, showers and hand hygiene within maternity settings can significantly improve health outcomes for mother and child. The Network for Improving Quality of Care for Mothers, Newborns and Children (Quality of Care Network) works to implement these standards in 11 focus countries on dedicated quality improvement (QI) efforts and is an important platform for sharing lessons learned globally. </a:t>
            </a:r>
            <a:endParaRPr/>
          </a:p>
          <a:p>
            <a:pPr marL="0" lvl="0" indent="0" algn="l" rtl="0">
              <a:spcBef>
                <a:spcPts val="0"/>
              </a:spcBef>
              <a:spcAft>
                <a:spcPts val="0"/>
              </a:spcAft>
              <a:buNone/>
            </a:pPr>
            <a:r>
              <a:rPr lang="es"/>
              <a:t>Antimicrobial resistance is a growing threat and WASH in health care facilities is needed to prevent AMR infections,  prevent spread of AMR in the environment (e.g. through safely managed sanitation/wastewater) and ensure safe and effective treatment of those that have antibiotic resistant infections. Including WASH in HCF plans, budgets and monitoring with national Antimicrobial Resistance plans is one important means by which to increase political buy-in and multisectoral action. </a:t>
            </a:r>
            <a:endParaRPr/>
          </a:p>
        </p:txBody>
      </p:sp>
      <p:sp>
        <p:nvSpPr>
          <p:cNvPr id="397" name="Google Shape;3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picture shown here is a delivery room in a rural primary health care facility in a country in the Sahel.  </a:t>
            </a:r>
            <a:endParaRPr/>
          </a:p>
        </p:txBody>
      </p:sp>
      <p:sp>
        <p:nvSpPr>
          <p:cNvPr id="413" name="Google Shape;413;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14" name="Google Shape;414;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415" name="Google Shape;4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 sz="1200" b="1">
                <a:latin typeface="Arial"/>
                <a:ea typeface="Arial"/>
                <a:cs typeface="Arial"/>
                <a:sym typeface="Arial"/>
              </a:rPr>
              <a:t>SAY:</a:t>
            </a:r>
            <a:endParaRPr/>
          </a:p>
          <a:p>
            <a:pPr marL="171450" lvl="0" indent="-171450" algn="l" rtl="0">
              <a:spcBef>
                <a:spcPts val="0"/>
              </a:spcBef>
              <a:spcAft>
                <a:spcPts val="0"/>
              </a:spcAft>
              <a:buClr>
                <a:schemeClr val="dk1"/>
              </a:buClr>
              <a:buSzPts val="1200"/>
              <a:buFont typeface="Arial"/>
              <a:buChar char="•"/>
            </a:pPr>
            <a:r>
              <a:rPr lang="es"/>
              <a:t>Talk in pairs for a few moments, thinking about the WASH-IPC relationship and be ready to shout out some answer to the questions</a:t>
            </a:r>
            <a:endParaRPr/>
          </a:p>
          <a:p>
            <a:pPr marL="0" lvl="0" indent="0" algn="l" rtl="0">
              <a:spcBef>
                <a:spcPts val="0"/>
              </a:spcBef>
              <a:spcAft>
                <a:spcPts val="0"/>
              </a:spcAft>
              <a:buClr>
                <a:schemeClr val="dk1"/>
              </a:buClr>
              <a:buSzPts val="1200"/>
              <a:buFont typeface="Arial"/>
              <a:buNone/>
            </a:pPr>
            <a:r>
              <a:rPr lang="es" b="1"/>
              <a:t>THEN SAY:</a:t>
            </a:r>
            <a:endParaRPr/>
          </a:p>
          <a:p>
            <a:pPr marL="171450" lvl="0" indent="-171450" algn="l" rtl="0">
              <a:spcBef>
                <a:spcPts val="0"/>
              </a:spcBef>
              <a:spcAft>
                <a:spcPts val="0"/>
              </a:spcAft>
              <a:buClr>
                <a:schemeClr val="dk1"/>
              </a:buClr>
              <a:buSzPts val="1200"/>
              <a:buFont typeface="Arial"/>
              <a:buChar char="•"/>
            </a:pPr>
            <a:r>
              <a:rPr lang="es"/>
              <a:t>There are many interlinkages between WASH and IPC – it is important to understand that WASH and IPC are complementary and there is a strong rationale for effective relationships between those tasked with addressing WASH and IPC</a:t>
            </a:r>
            <a:endParaRPr/>
          </a:p>
          <a:p>
            <a:pPr marL="342900" lvl="0" indent="-266700" algn="l" rtl="0">
              <a:spcBef>
                <a:spcPts val="0"/>
              </a:spcBef>
              <a:spcAft>
                <a:spcPts val="0"/>
              </a:spcAft>
              <a:buClr>
                <a:schemeClr val="dk1"/>
              </a:buClr>
              <a:buSzPts val="1200"/>
              <a:buFont typeface="Arial"/>
              <a:buNone/>
            </a:pPr>
            <a:endParaRPr sz="1200">
              <a:latin typeface="Arial"/>
              <a:ea typeface="Arial"/>
              <a:cs typeface="Arial"/>
              <a:sym typeface="Arial"/>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424" name="Google Shape;4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a:p>
          <a:p>
            <a:pPr marL="0" marR="0" lvl="0" indent="0" algn="l" rtl="0">
              <a:lnSpc>
                <a:spcPct val="100000"/>
              </a:lnSpc>
              <a:spcBef>
                <a:spcPts val="0"/>
              </a:spcBef>
              <a:spcAft>
                <a:spcPts val="0"/>
              </a:spcAft>
              <a:buClr>
                <a:schemeClr val="lt1"/>
              </a:buClr>
              <a:buSzPts val="1200"/>
              <a:buFont typeface="Calibri"/>
              <a:buNone/>
            </a:pPr>
            <a:endParaRPr b="1"/>
          </a:p>
          <a:p>
            <a:pPr marL="0" marR="0" lvl="0" indent="0" algn="l" rtl="0">
              <a:lnSpc>
                <a:spcPct val="100000"/>
              </a:lnSpc>
              <a:spcBef>
                <a:spcPts val="0"/>
              </a:spcBef>
              <a:spcAft>
                <a:spcPts val="0"/>
              </a:spcAft>
              <a:buClr>
                <a:schemeClr val="lt1"/>
              </a:buClr>
              <a:buSzPts val="1200"/>
              <a:buFont typeface="Calibri"/>
              <a:buNone/>
            </a:pPr>
            <a:r>
              <a:rPr lang="es" b="1"/>
              <a:t>NOTE FOR TRAINER:</a:t>
            </a:r>
            <a:endParaRPr/>
          </a:p>
          <a:p>
            <a:pPr marL="0" marR="0" lvl="0" indent="0" algn="l" rtl="0">
              <a:lnSpc>
                <a:spcPct val="100000"/>
              </a:lnSpc>
              <a:spcBef>
                <a:spcPts val="0"/>
              </a:spcBef>
              <a:spcAft>
                <a:spcPts val="0"/>
              </a:spcAft>
              <a:buClr>
                <a:schemeClr val="lt1"/>
              </a:buClr>
              <a:buSzPts val="1200"/>
              <a:buFont typeface="Calibri"/>
              <a:buNone/>
            </a:pPr>
            <a:r>
              <a:rPr lang="es"/>
              <a:t>This module was updated in February 2022. A number of slides related to COVID-19 have been included. Trainers are advised to check the WHO website for the latest technical guidance which may change as new evidence emerges.  https://www.who.int/emergencies/diseases/novel-coronavirus-2019/technical-guidance</a:t>
            </a:r>
            <a:endParaRPr/>
          </a:p>
          <a:p>
            <a:pPr marL="0" lvl="0" indent="0" algn="l" rtl="0">
              <a:spcBef>
                <a:spcPts val="0"/>
              </a:spcBef>
              <a:spcAft>
                <a:spcPts val="0"/>
              </a:spcAft>
              <a:buNone/>
            </a:pPr>
            <a:endParaRPr/>
          </a:p>
        </p:txBody>
      </p:sp>
      <p:sp>
        <p:nvSpPr>
          <p:cNvPr id="231" name="Google Shape;2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Arial"/>
              <a:buNone/>
            </a:pPr>
            <a:r>
              <a:rPr lang="es" b="1"/>
              <a:t>READ THE SLIDE</a:t>
            </a:r>
            <a:endParaRPr/>
          </a:p>
          <a:p>
            <a:pPr marL="0" lvl="0" indent="0" algn="l" rtl="0">
              <a:spcBef>
                <a:spcPts val="0"/>
              </a:spcBef>
              <a:spcAft>
                <a:spcPts val="0"/>
              </a:spcAft>
              <a:buClr>
                <a:schemeClr val="dk1"/>
              </a:buClr>
              <a:buSzPts val="1200"/>
              <a:buFont typeface="Arial"/>
              <a:buNone/>
            </a:pPr>
            <a:r>
              <a:rPr lang="es" b="1"/>
              <a:t>SAY:</a:t>
            </a:r>
            <a:endParaRPr/>
          </a:p>
          <a:p>
            <a:pPr marL="171450" lvl="0" indent="-171450" algn="l" rtl="0">
              <a:spcBef>
                <a:spcPts val="0"/>
              </a:spcBef>
              <a:spcAft>
                <a:spcPts val="0"/>
              </a:spcAft>
              <a:buClr>
                <a:schemeClr val="dk1"/>
              </a:buClr>
              <a:buSzPts val="1200"/>
              <a:buFont typeface="Arial"/>
              <a:buChar char="•"/>
            </a:pPr>
            <a:r>
              <a:rPr lang="es"/>
              <a:t>the coloured visual represents what are described as the WHO IPC core components – these are evidence based guidelines that all countries should follow and they do incorporate aspects of WASH as a core element of IPC</a:t>
            </a:r>
            <a:endParaRPr/>
          </a:p>
          <a:p>
            <a:pPr marL="171450" lvl="0" indent="-171450" algn="l" rtl="0">
              <a:spcBef>
                <a:spcPts val="0"/>
              </a:spcBef>
              <a:spcAft>
                <a:spcPts val="0"/>
              </a:spcAft>
              <a:buClr>
                <a:schemeClr val="dk1"/>
              </a:buClr>
              <a:buSzPts val="1200"/>
              <a:buFont typeface="Arial"/>
              <a:buChar char="•"/>
            </a:pPr>
            <a:r>
              <a:rPr lang="es"/>
              <a:t>WASH has critical connections to these IPC core components, although WASH is about more than just preventing infection (i.e. it impacts dignity)</a:t>
            </a:r>
            <a:endParaRPr/>
          </a:p>
          <a:p>
            <a:pPr marL="171450" marR="0" lvl="0" indent="-171450" algn="l" rtl="0">
              <a:lnSpc>
                <a:spcPct val="100000"/>
              </a:lnSpc>
              <a:spcBef>
                <a:spcPts val="0"/>
              </a:spcBef>
              <a:spcAft>
                <a:spcPts val="0"/>
              </a:spcAft>
              <a:buClr>
                <a:schemeClr val="dk1"/>
              </a:buClr>
              <a:buSzPts val="1200"/>
              <a:buFont typeface="Arial"/>
              <a:buChar char="•"/>
            </a:pPr>
            <a:r>
              <a:rPr lang="es"/>
              <a:t>nonetheless, </a:t>
            </a:r>
            <a:r>
              <a:rPr lang="es" sz="1200">
                <a:latin typeface="Arial"/>
                <a:ea typeface="Arial"/>
                <a:cs typeface="Arial"/>
                <a:sym typeface="Arial"/>
              </a:rPr>
              <a:t>WASH provides the necessary infrastructure, materials and equipment enabling the implementation of appropriate IPC practices and supporting  behavioural change among health workers and the community. This is represented in the diagram by the purple segment</a:t>
            </a:r>
            <a:endParaRPr/>
          </a:p>
          <a:p>
            <a:pPr marL="171450" marR="0" lvl="0"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You can read more in a number of IPC and WASH publications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441" name="Google Shape;4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READ THE SLIDE</a:t>
            </a:r>
            <a:endParaRPr/>
          </a:p>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SAY:</a:t>
            </a:r>
            <a:endParaRPr/>
          </a:p>
          <a:p>
            <a:pPr marL="171450" marR="0" lvl="0"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Emphasise that the IPC minimum requirements are the starting point for providing basic protection and safety to patients, health workers and visitors, and to progressively fully establish all IPC core components</a:t>
            </a:r>
            <a:endParaRPr>
              <a:latin typeface="Arial"/>
              <a:ea typeface="Arial"/>
              <a:cs typeface="Arial"/>
              <a:sym typeface="Arial"/>
            </a:endParaRPr>
          </a:p>
          <a:p>
            <a:pPr marL="0" lvl="0" indent="0" algn="l" rtl="0">
              <a:spcBef>
                <a:spcPts val="0"/>
              </a:spcBef>
              <a:spcAft>
                <a:spcPts val="0"/>
              </a:spcAft>
              <a:buNone/>
            </a:pPr>
            <a:endParaRPr/>
          </a:p>
        </p:txBody>
      </p:sp>
      <p:sp>
        <p:nvSpPr>
          <p:cNvPr id="452" name="Google Shape;4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READ THE SLIDE</a:t>
            </a:r>
            <a:endParaRPr/>
          </a:p>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SAY:</a:t>
            </a:r>
            <a:endParaRPr/>
          </a:p>
          <a:p>
            <a:pPr marL="171450" lvl="0" indent="-171450" algn="l" rtl="0">
              <a:spcBef>
                <a:spcPts val="0"/>
              </a:spcBef>
              <a:spcAft>
                <a:spcPts val="0"/>
              </a:spcAft>
              <a:buClr>
                <a:schemeClr val="dk1"/>
              </a:buClr>
              <a:buSzPts val="1200"/>
              <a:buFont typeface="Arial"/>
              <a:buChar char="•"/>
            </a:pPr>
            <a:r>
              <a:rPr lang="es">
                <a:latin typeface="Arial"/>
                <a:ea typeface="Arial"/>
                <a:cs typeface="Arial"/>
                <a:sym typeface="Arial"/>
              </a:rPr>
              <a:t>WASH is represented in IPC core component 8 which recommends that patient care activities should be undertaken in a clean and/or hygienic environment that facilitates practices related to the prevention and control of infection.</a:t>
            </a:r>
            <a:endParaRPr/>
          </a:p>
          <a:p>
            <a:pPr marL="171450" lvl="0" indent="-171450" algn="l" rtl="0">
              <a:spcBef>
                <a:spcPts val="0"/>
              </a:spcBef>
              <a:spcAft>
                <a:spcPts val="0"/>
              </a:spcAft>
              <a:buClr>
                <a:schemeClr val="dk1"/>
              </a:buClr>
              <a:buSzPts val="1200"/>
              <a:buFont typeface="Arial"/>
              <a:buChar char="•"/>
            </a:pPr>
            <a:r>
              <a:rPr lang="es">
                <a:latin typeface="Arial"/>
                <a:ea typeface="Arial"/>
                <a:cs typeface="Arial"/>
                <a:sym typeface="Arial"/>
              </a:rPr>
              <a:t>This includes all elements related to the WASH infrastructure and services, as well as the availability of appropriate IPC materials and equipment. </a:t>
            </a:r>
            <a:endParaRPr>
              <a:latin typeface="Arial"/>
              <a:ea typeface="Arial"/>
              <a:cs typeface="Arial"/>
              <a:sym typeface="Arial"/>
            </a:endParaRPr>
          </a:p>
        </p:txBody>
      </p:sp>
      <p:sp>
        <p:nvSpPr>
          <p:cNvPr id="463" name="Google Shape;46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B0F0"/>
              </a:buClr>
              <a:buSzPts val="1200"/>
              <a:buFont typeface="Arial"/>
              <a:buNone/>
            </a:pPr>
            <a:r>
              <a:rPr lang="es" sz="1200" b="1" i="0">
                <a:solidFill>
                  <a:srgbClr val="00B0F0"/>
                </a:solidFill>
                <a:latin typeface="Arial"/>
                <a:ea typeface="Arial"/>
                <a:cs typeface="Arial"/>
                <a:sym typeface="Arial"/>
              </a:rPr>
              <a:t>SAY:</a:t>
            </a:r>
            <a:endParaRPr/>
          </a:p>
          <a:p>
            <a:pPr marL="171450" lvl="0" indent="-171450" algn="l" rtl="0">
              <a:spcBef>
                <a:spcPts val="0"/>
              </a:spcBef>
              <a:spcAft>
                <a:spcPts val="0"/>
              </a:spcAft>
              <a:buClr>
                <a:srgbClr val="00B0F0"/>
              </a:buClr>
              <a:buSzPts val="1200"/>
              <a:buFont typeface="Arial"/>
              <a:buChar char="•"/>
            </a:pPr>
            <a:r>
              <a:rPr lang="es" sz="1200" b="0" i="0">
                <a:solidFill>
                  <a:srgbClr val="00B0F0"/>
                </a:solidFill>
                <a:latin typeface="Arial"/>
                <a:ea typeface="Arial"/>
                <a:cs typeface="Arial"/>
                <a:sym typeface="Arial"/>
              </a:rPr>
              <a:t>This slide presents some key principles related to the IPC core components and how WASH can be seen as a building block for IPC in health care</a:t>
            </a:r>
            <a:endParaRPr/>
          </a:p>
          <a:p>
            <a:pPr marL="628650" marR="0" lvl="1"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Linkages: The IPC team should have established links and communication mechanisms, in particular with those providing waste management, sanitation and water supply services. </a:t>
            </a:r>
            <a:endParaRPr/>
          </a:p>
          <a:p>
            <a:pPr marL="628650" marR="0" lvl="1"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Guidance: Should include reference to waste management, adequate access to safe water, a reliable electricity supply, sanitation and environmental cleaning</a:t>
            </a:r>
            <a:r>
              <a:rPr lang="es" sz="1100">
                <a:latin typeface="Arial"/>
                <a:ea typeface="Arial"/>
                <a:cs typeface="Arial"/>
                <a:sym typeface="Arial"/>
              </a:rPr>
              <a:t>. </a:t>
            </a:r>
            <a:endParaRPr/>
          </a:p>
          <a:p>
            <a:pPr marL="628650" marR="0" lvl="1" indent="-171450" algn="l" rtl="0">
              <a:lnSpc>
                <a:spcPct val="100000"/>
              </a:lnSpc>
              <a:spcBef>
                <a:spcPts val="0"/>
              </a:spcBef>
              <a:spcAft>
                <a:spcPts val="0"/>
              </a:spcAft>
              <a:buClr>
                <a:schemeClr val="dk1"/>
              </a:buClr>
              <a:buSzPts val="1200"/>
              <a:buFont typeface="Arial"/>
              <a:buChar char="•"/>
            </a:pPr>
            <a:r>
              <a:rPr lang="es" sz="1200">
                <a:latin typeface="Arial"/>
                <a:ea typeface="Arial"/>
                <a:cs typeface="Arial"/>
                <a:sym typeface="Arial"/>
              </a:rPr>
              <a:t>Multimodal improvement: Building and continuously operating and improving the WASH infrastructure is a critical element of </a:t>
            </a:r>
            <a:r>
              <a:rPr lang="es" sz="1200" b="1">
                <a:latin typeface="Arial"/>
                <a:ea typeface="Arial"/>
                <a:cs typeface="Arial"/>
                <a:sym typeface="Arial"/>
              </a:rPr>
              <a:t>multimodal strategies</a:t>
            </a:r>
            <a:r>
              <a:rPr lang="es" sz="1200">
                <a:latin typeface="Arial"/>
                <a:ea typeface="Arial"/>
                <a:cs typeface="Arial"/>
                <a:sym typeface="Arial"/>
              </a:rPr>
              <a:t>, which have proven to be the most successful approach for implementing IPC interventions in health care.</a:t>
            </a:r>
            <a:r>
              <a:rPr lang="es" sz="1000">
                <a:latin typeface="Arial"/>
                <a:ea typeface="Arial"/>
                <a:cs typeface="Arial"/>
                <a:sym typeface="Arial"/>
              </a:rPr>
              <a:t> Explain that the Hand Hygiene module presents a comprehensive outline of the multimodal strategy.</a:t>
            </a:r>
            <a:endParaRPr sz="1200" b="0" i="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200"/>
              <a:buFont typeface="Arial"/>
              <a:buChar char="•"/>
            </a:pPr>
            <a:r>
              <a:rPr lang="es" sz="1200" b="0" i="0">
                <a:solidFill>
                  <a:schemeClr val="dk1"/>
                </a:solidFill>
                <a:latin typeface="Arial"/>
                <a:ea typeface="Arial"/>
                <a:cs typeface="Arial"/>
                <a:sym typeface="Arial"/>
              </a:rPr>
              <a:t>Accountability: WASH </a:t>
            </a:r>
            <a:r>
              <a:rPr lang="es" sz="1200" b="1" i="0">
                <a:solidFill>
                  <a:schemeClr val="dk1"/>
                </a:solidFill>
                <a:latin typeface="Arial"/>
                <a:ea typeface="Arial"/>
                <a:cs typeface="Arial"/>
                <a:sym typeface="Arial"/>
              </a:rPr>
              <a:t>&amp; </a:t>
            </a:r>
            <a:r>
              <a:rPr lang="es" sz="1200" b="1">
                <a:latin typeface="Arial"/>
                <a:ea typeface="Arial"/>
                <a:cs typeface="Arial"/>
                <a:sym typeface="Arial"/>
              </a:rPr>
              <a:t>IPC monitoring </a:t>
            </a:r>
            <a:r>
              <a:rPr lang="es" sz="1200">
                <a:latin typeface="Arial"/>
                <a:ea typeface="Arial"/>
                <a:cs typeface="Arial"/>
                <a:sym typeface="Arial"/>
              </a:rPr>
              <a:t>should provide information on the existence and functioning of the WASH infrastructure, such as water and electricity supplies, toilets, and health care waste disposal and treatment</a:t>
            </a:r>
            <a:endParaRPr sz="1200" b="0" i="0">
              <a:solidFill>
                <a:srgbClr val="00B0F0"/>
              </a:solidFill>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s"/>
              <a:t>the WASH AMR IPC leaflet which is visualized on the right of the and encourage participants to read this as an example of what action focused linkages might look like in real life</a:t>
            </a:r>
            <a:endParaRPr b="0" i="0"/>
          </a:p>
        </p:txBody>
      </p:sp>
      <p:sp>
        <p:nvSpPr>
          <p:cNvPr id="472" name="Google Shape;4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Let's bring this to life by focusing on a topic of interest today – the prevention and control of infection (IPC) and how WASH plays such an important role in supporting efforts to stop preventable infection in health care as part of overall efforts to improve the quality and safety of health care.</a:t>
            </a:r>
            <a:endParaRPr/>
          </a:p>
          <a:p>
            <a:pPr marL="0" lvl="0" indent="0" algn="l" rtl="0">
              <a:spcBef>
                <a:spcPts val="0"/>
              </a:spcBef>
              <a:spcAft>
                <a:spcPts val="0"/>
              </a:spcAft>
              <a:buNone/>
            </a:pPr>
            <a:endParaRPr b="1"/>
          </a:p>
          <a:p>
            <a:pPr marL="0" lvl="0" indent="0" algn="l" rtl="0">
              <a:spcBef>
                <a:spcPts val="0"/>
              </a:spcBef>
              <a:spcAft>
                <a:spcPts val="0"/>
              </a:spcAft>
              <a:buNone/>
            </a:pPr>
            <a:r>
              <a:rPr lang="es" b="1"/>
              <a:t>This slide provides a quick recap on what is meant by quality health care. </a:t>
            </a:r>
            <a:endParaRPr/>
          </a:p>
          <a:p>
            <a:pPr marL="0" lvl="0" indent="0" algn="l" rtl="0">
              <a:spcBef>
                <a:spcPts val="0"/>
              </a:spcBef>
              <a:spcAft>
                <a:spcPts val="0"/>
              </a:spcAft>
              <a:buNone/>
            </a:pPr>
            <a:endParaRPr/>
          </a:p>
          <a:p>
            <a:pPr marL="0" lvl="0" indent="0" algn="l" rtl="0">
              <a:spcBef>
                <a:spcPts val="0"/>
              </a:spcBef>
              <a:spcAft>
                <a:spcPts val="0"/>
              </a:spcAft>
              <a:buNone/>
            </a:pPr>
            <a:r>
              <a:rPr lang="es"/>
              <a:t>Quality health care is timely, efficient, equitable and integrated - </a:t>
            </a:r>
            <a:r>
              <a:rPr lang="es" b="0"/>
              <a:t>delivered in a seamless way </a:t>
            </a:r>
            <a:r>
              <a:rPr lang="es"/>
              <a:t>for people who access it.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
              <a:t>Thinking about WASH – one way to look at this is that a </a:t>
            </a:r>
            <a:r>
              <a:rPr lang="es">
                <a:solidFill>
                  <a:srgbClr val="FFFFFF"/>
                </a:solidFill>
                <a:latin typeface="Arial"/>
                <a:ea typeface="Arial"/>
                <a:cs typeface="Arial"/>
                <a:sym typeface="Arial"/>
              </a:rPr>
              <a:t>lack of WASH in health care means </a:t>
            </a:r>
            <a:r>
              <a:rPr lang="es" b="1">
                <a:solidFill>
                  <a:srgbClr val="FFFFFF"/>
                </a:solidFill>
                <a:latin typeface="Arial"/>
                <a:ea typeface="Arial"/>
                <a:cs typeface="Arial"/>
                <a:sym typeface="Arial"/>
              </a:rPr>
              <a:t>care is less effective, less safe &amp; harmful.</a:t>
            </a:r>
            <a:endParaRPr/>
          </a:p>
          <a:p>
            <a:pPr marL="0" marR="0" lvl="0" indent="0" algn="l" rtl="0">
              <a:lnSpc>
                <a:spcPct val="100000"/>
              </a:lnSpc>
              <a:spcBef>
                <a:spcPts val="0"/>
              </a:spcBef>
              <a:spcAft>
                <a:spcPts val="0"/>
              </a:spcAft>
              <a:buClr>
                <a:schemeClr val="dk1"/>
              </a:buClr>
              <a:buSzPts val="1200"/>
              <a:buFont typeface="Calibri"/>
              <a:buNone/>
            </a:pPr>
            <a:endParaRPr b="1">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 sz="1200" b="1">
                <a:solidFill>
                  <a:srgbClr val="FFFFFF"/>
                </a:solidFill>
                <a:latin typeface="Arial"/>
                <a:ea typeface="Arial"/>
                <a:cs typeface="Arial"/>
                <a:sym typeface="Arial"/>
              </a:rPr>
              <a:t>If we think specifically about IPC - WASH supports &amp; strengthens IPC </a:t>
            </a:r>
            <a:r>
              <a:rPr lang="es" sz="1200">
                <a:solidFill>
                  <a:srgbClr val="FFFFFF"/>
                </a:solidFill>
                <a:latin typeface="Arial"/>
                <a:ea typeface="Arial"/>
                <a:cs typeface="Arial"/>
                <a:sym typeface="Arial"/>
              </a:rPr>
              <a:t>to prevent: i) the spread of infection, ii) the overuse/unnecessary use of antibiotics &amp; iii) outbreaks.</a:t>
            </a:r>
            <a:endParaRPr/>
          </a:p>
          <a:p>
            <a:pPr marL="0" marR="0" lvl="0" indent="0" algn="l" rtl="0">
              <a:lnSpc>
                <a:spcPct val="100000"/>
              </a:lnSpc>
              <a:spcBef>
                <a:spcPts val="0"/>
              </a:spcBef>
              <a:spcAft>
                <a:spcPts val="0"/>
              </a:spcAft>
              <a:buClr>
                <a:srgbClr val="FFFFFF"/>
              </a:buClr>
              <a:buSzPts val="1200"/>
              <a:buFont typeface="Arial"/>
              <a:buNone/>
            </a:pPr>
            <a:r>
              <a:rPr lang="es" sz="1200">
                <a:solidFill>
                  <a:srgbClr val="FFFFFF"/>
                </a:solidFill>
                <a:latin typeface="Arial"/>
                <a:ea typeface="Arial"/>
                <a:cs typeface="Arial"/>
                <a:sym typeface="Arial"/>
              </a:rPr>
              <a:t>WASH is a building block for the delivery of quality health care for people.</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p>
        </p:txBody>
      </p:sp>
      <p:sp>
        <p:nvSpPr>
          <p:cNvPr id="491" name="Google Shape;49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171450" lvl="0" indent="-171450" algn="l" rtl="0">
              <a:spcBef>
                <a:spcPts val="0"/>
              </a:spcBef>
              <a:spcAft>
                <a:spcPts val="0"/>
              </a:spcAft>
              <a:buClr>
                <a:schemeClr val="dk1"/>
              </a:buClr>
              <a:buSzPts val="1200"/>
              <a:buFont typeface="Arial"/>
              <a:buChar char="•"/>
            </a:pPr>
            <a:r>
              <a:rPr lang="es"/>
              <a:t>This information from the WHO AMR promotions highlights specifically the linkage with AMR</a:t>
            </a:r>
            <a:endParaRPr/>
          </a:p>
        </p:txBody>
      </p:sp>
      <p:sp>
        <p:nvSpPr>
          <p:cNvPr id="507" name="Google Shape;5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s" sz="1200">
                <a:solidFill>
                  <a:srgbClr val="002060"/>
                </a:solidFill>
              </a:rPr>
              <a:t>READ THE SLIDE</a:t>
            </a:r>
            <a:endParaRPr/>
          </a:p>
        </p:txBody>
      </p:sp>
      <p:sp>
        <p:nvSpPr>
          <p:cNvPr id="522" name="Google Shape;5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534" name="Google Shape;53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543" name="Google Shape;5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Climate resilient and environmentally sustainable health care facilities are those that can better withstand climate shocks and extreme weather events, safely serve users when those events occur, have low or no carbon emissions and have minimal impact on the environment including through waste and chemicals. </a:t>
            </a:r>
            <a:endParaRPr/>
          </a:p>
        </p:txBody>
      </p:sp>
      <p:sp>
        <p:nvSpPr>
          <p:cNvPr id="552" name="Google Shape;55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SLIDE</a:t>
            </a:r>
            <a:endParaRPr/>
          </a:p>
        </p:txBody>
      </p:sp>
      <p:sp>
        <p:nvSpPr>
          <p:cNvPr id="240" name="Google Shape;2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WASH FIT can be used to address all of the health issues previously mentioned. This illustrates the outcomes and expected immediate and long-term impacts from using WASH FIT. For a detailed description of the methodology, refer to the next module. </a:t>
            </a:r>
            <a:endParaRPr/>
          </a:p>
        </p:txBody>
      </p:sp>
      <p:sp>
        <p:nvSpPr>
          <p:cNvPr id="565" name="Google Shape;565;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66" name="Google Shape;566;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567" name="Google Shape;56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0"/>
              <a:t>READ THE SLIDE</a:t>
            </a:r>
            <a:endParaRPr/>
          </a:p>
        </p:txBody>
      </p:sp>
      <p:sp>
        <p:nvSpPr>
          <p:cNvPr id="576" name="Google Shape;57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300" b="1" i="0" u="none" strike="noStrike">
                <a:solidFill>
                  <a:schemeClr val="dk1"/>
                </a:solidFill>
                <a:latin typeface="Arial"/>
                <a:ea typeface="Arial"/>
                <a:cs typeface="Arial"/>
                <a:sym typeface="Arial"/>
              </a:rPr>
              <a:t>READ THE SLIDE</a:t>
            </a:r>
            <a:endParaRPr/>
          </a:p>
          <a:p>
            <a:pPr marL="0" lvl="0" indent="0" algn="l" rtl="0">
              <a:spcBef>
                <a:spcPts val="0"/>
              </a:spcBef>
              <a:spcAft>
                <a:spcPts val="0"/>
              </a:spcAft>
              <a:buNone/>
            </a:pPr>
            <a:r>
              <a:rPr lang="es" sz="1300" b="1" i="0" u="none" strike="noStrike">
                <a:solidFill>
                  <a:schemeClr val="dk1"/>
                </a:solidFill>
                <a:latin typeface="Arial"/>
                <a:ea typeface="Arial"/>
                <a:cs typeface="Arial"/>
                <a:sym typeface="Arial"/>
              </a:rPr>
              <a:t>SAY:</a:t>
            </a:r>
            <a:endParaRPr/>
          </a:p>
          <a:p>
            <a:pPr marL="0" lvl="0" indent="0" algn="l" rtl="0">
              <a:spcBef>
                <a:spcPts val="0"/>
              </a:spcBef>
              <a:spcAft>
                <a:spcPts val="0"/>
              </a:spcAft>
              <a:buNone/>
            </a:pPr>
            <a:r>
              <a:rPr lang="es" sz="1300" b="0" i="0" u="none" strike="noStrike">
                <a:solidFill>
                  <a:schemeClr val="dk1"/>
                </a:solidFill>
                <a:latin typeface="Arial"/>
                <a:ea typeface="Arial"/>
                <a:cs typeface="Arial"/>
                <a:sym typeface="Arial"/>
              </a:rPr>
              <a:t>A global </a:t>
            </a:r>
            <a:r>
              <a:rPr lang="es" sz="1300" b="0" i="1" u="none" strike="noStrike">
                <a:solidFill>
                  <a:schemeClr val="dk1"/>
                </a:solidFill>
                <a:latin typeface="Arial"/>
                <a:ea typeface="Arial"/>
                <a:cs typeface="Arial"/>
                <a:sym typeface="Arial"/>
              </a:rPr>
              <a:t>Call to action on WASH in health care facilities</a:t>
            </a:r>
            <a:r>
              <a:rPr lang="es" sz="1300" b="0" i="0" u="none" strike="noStrike">
                <a:solidFill>
                  <a:schemeClr val="dk1"/>
                </a:solidFill>
                <a:latin typeface="Arial"/>
                <a:ea typeface="Arial"/>
                <a:cs typeface="Arial"/>
                <a:sym typeface="Arial"/>
              </a:rPr>
              <a:t>, issued by the United Nations (UN) Secretary General in 2018, urged all Member States, UN agencies and partners to commit leadership and resources to addressing this fundamental challenge.  In response, WHO and UNICEF developed a corresponding global workplan with these targets and a set of related metrics to guide action. These targets were agreed in 2018 and align with SDG 6. </a:t>
            </a:r>
            <a:endParaRPr/>
          </a:p>
          <a:p>
            <a:pPr marL="0" lvl="0" indent="0" algn="l" rtl="0">
              <a:spcBef>
                <a:spcPts val="0"/>
              </a:spcBef>
              <a:spcAft>
                <a:spcPts val="0"/>
              </a:spcAft>
              <a:buNone/>
            </a:pPr>
            <a:endParaRPr sz="13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s" sz="1300" b="0" i="0" u="none" strike="noStrike">
                <a:solidFill>
                  <a:schemeClr val="dk1"/>
                </a:solidFill>
                <a:latin typeface="Arial"/>
                <a:ea typeface="Arial"/>
                <a:cs typeface="Arial"/>
                <a:sym typeface="Arial"/>
              </a:rPr>
              <a:t>Basic services are tracked using JMP data (see slides 6-8). Higher service levels may be defined at the country level for those countries who have already achieved basic services levels or for those countries where basic service levels are not ambitious enough. </a:t>
            </a:r>
            <a:endParaRPr/>
          </a:p>
        </p:txBody>
      </p:sp>
      <p:sp>
        <p:nvSpPr>
          <p:cNvPr id="585" name="Google Shape;585;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86" name="Google Shape;586;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587" name="Google Shape;5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WHA Resolution was passed in 2019 and has the backing of ALL 194 Member States. </a:t>
            </a:r>
            <a:endParaRPr/>
          </a:p>
          <a:p>
            <a:pPr marL="0" lvl="0" indent="0" algn="l" rtl="0">
              <a:spcBef>
                <a:spcPts val="0"/>
              </a:spcBef>
              <a:spcAft>
                <a:spcPts val="0"/>
              </a:spcAft>
              <a:buNone/>
            </a:pPr>
            <a:endParaRPr/>
          </a:p>
          <a:p>
            <a:pPr marL="0" marR="0" lvl="0" indent="0" algn="l" rtl="0">
              <a:lnSpc>
                <a:spcPct val="100000"/>
              </a:lnSpc>
              <a:spcBef>
                <a:spcPts val="360"/>
              </a:spcBef>
              <a:spcAft>
                <a:spcPts val="0"/>
              </a:spcAft>
              <a:buClr>
                <a:schemeClr val="dk1"/>
              </a:buClr>
              <a:buSzPts val="1200"/>
              <a:buFont typeface="Calibri"/>
              <a:buNone/>
            </a:pPr>
            <a:r>
              <a:rPr lang="es"/>
              <a:t>WHO is responsible for reporting on progress every 2 years (May 2021 and May 2023). The contents of the Resolution map to the WHO/UNICEF 2019 8 practical steps. See next slide for details of the 8 steps. </a:t>
            </a:r>
            <a:endParaRPr/>
          </a:p>
        </p:txBody>
      </p:sp>
      <p:sp>
        <p:nvSpPr>
          <p:cNvPr id="598" name="Google Shape;598;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99" name="Google Shape;599;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600" name="Google Shape;6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solidFill>
                  <a:srgbClr val="2F5496"/>
                </a:solidFill>
                <a:latin typeface="Calibri"/>
                <a:ea typeface="Calibri"/>
                <a:cs typeface="Calibri"/>
                <a:sym typeface="Calibri"/>
              </a:rPr>
              <a:t>SAY:</a:t>
            </a:r>
            <a:endParaRPr/>
          </a:p>
          <a:p>
            <a:pPr marL="0" lvl="0" indent="0" algn="l" rtl="0">
              <a:spcBef>
                <a:spcPts val="0"/>
              </a:spcBef>
              <a:spcAft>
                <a:spcPts val="0"/>
              </a:spcAft>
              <a:buNone/>
            </a:pPr>
            <a:r>
              <a:rPr lang="es" sz="1200" b="0">
                <a:solidFill>
                  <a:srgbClr val="2F5496"/>
                </a:solidFill>
                <a:latin typeface="Calibri"/>
                <a:ea typeface="Calibri"/>
                <a:cs typeface="Calibri"/>
                <a:sym typeface="Calibri"/>
              </a:rPr>
              <a:t>At least 60 countries are known to be progressing on developing standards, targets and funded road maps to scale up WASH in HCF through the tracking conducted by WHO/UNICEF. </a:t>
            </a:r>
            <a:endParaRPr/>
          </a:p>
          <a:p>
            <a:pPr marL="0" lvl="0" indent="0" algn="l" rtl="0">
              <a:spcBef>
                <a:spcPts val="0"/>
              </a:spcBef>
              <a:spcAft>
                <a:spcPts val="0"/>
              </a:spcAft>
              <a:buNone/>
            </a:pPr>
            <a:endParaRPr sz="13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s" sz="1300" b="0" i="0" u="none" strike="noStrike">
                <a:solidFill>
                  <a:schemeClr val="dk1"/>
                </a:solidFill>
                <a:latin typeface="Arial"/>
                <a:ea typeface="Arial"/>
                <a:cs typeface="Arial"/>
                <a:sym typeface="Arial"/>
              </a:rPr>
              <a:t>These were published in 2019 by WHO and UNICEF and the basis for action related to WASH in HCF. The Resolution includes all eight actions, thus countries have committed to addressing these and reporting on them every two years at the World Health Assembly. </a:t>
            </a:r>
            <a:endParaRPr/>
          </a:p>
          <a:p>
            <a:pPr marL="0" lvl="0" indent="0" algn="l" rtl="0">
              <a:spcBef>
                <a:spcPts val="0"/>
              </a:spcBef>
              <a:spcAft>
                <a:spcPts val="0"/>
              </a:spcAft>
              <a:buNone/>
            </a:pPr>
            <a:endParaRPr sz="1300" b="0" i="0" u="none" strike="noStrike">
              <a:solidFill>
                <a:schemeClr val="dk1"/>
              </a:solidFill>
              <a:latin typeface="Arial"/>
              <a:ea typeface="Arial"/>
              <a:cs typeface="Arial"/>
              <a:sym typeface="Arial"/>
            </a:endParaRPr>
          </a:p>
          <a:p>
            <a:pPr marL="0" marR="0" lvl="0" indent="0" algn="l" rtl="0">
              <a:lnSpc>
                <a:spcPct val="100000"/>
              </a:lnSpc>
              <a:spcBef>
                <a:spcPts val="390"/>
              </a:spcBef>
              <a:spcAft>
                <a:spcPts val="0"/>
              </a:spcAft>
              <a:buClr>
                <a:schemeClr val="dk1"/>
              </a:buClr>
              <a:buSzPts val="1200"/>
              <a:buFont typeface="Calibri"/>
              <a:buNone/>
            </a:pPr>
            <a:r>
              <a:rPr lang="es"/>
              <a:t>These 8 practical steps were published by WHO and UNICEF in 2019 and are those activities which LMIC countries need to undertake to </a:t>
            </a:r>
            <a:r>
              <a:rPr lang="es" sz="1300" b="0" i="0" u="none" strike="noStrike">
                <a:solidFill>
                  <a:schemeClr val="dk1"/>
                </a:solidFill>
                <a:latin typeface="Arial"/>
                <a:ea typeface="Arial"/>
                <a:cs typeface="Arial"/>
                <a:sym typeface="Arial"/>
              </a:rPr>
              <a:t>sustain WASH services and practices in a range of health care settings, from primary to tertiary facilities. The eight steps are presented in a linear fashion, however, the actions can occur in various orders and/or simultaneously. Some actions are undertaken at the national level and some at the subnational or facility level. Some may apply to all levels. </a:t>
            </a:r>
            <a:endParaRPr/>
          </a:p>
          <a:p>
            <a:pPr marL="0" lvl="0" indent="0" algn="l" rtl="0">
              <a:spcBef>
                <a:spcPts val="0"/>
              </a:spcBef>
              <a:spcAft>
                <a:spcPts val="0"/>
              </a:spcAft>
              <a:buNone/>
            </a:pPr>
            <a:endParaRPr b="1"/>
          </a:p>
          <a:p>
            <a:pPr marL="0" lvl="0" indent="0" algn="l" rtl="0">
              <a:spcBef>
                <a:spcPts val="0"/>
              </a:spcBef>
              <a:spcAft>
                <a:spcPts val="0"/>
              </a:spcAft>
              <a:buNone/>
            </a:pPr>
            <a:r>
              <a:rPr lang="es" b="1"/>
              <a:t>Where step is WASH FIT? </a:t>
            </a:r>
            <a:endParaRPr/>
          </a:p>
          <a:p>
            <a:pPr marL="0" lvl="0" indent="0" algn="l" rtl="0">
              <a:spcBef>
                <a:spcPts val="0"/>
              </a:spcBef>
              <a:spcAft>
                <a:spcPts val="0"/>
              </a:spcAft>
              <a:buNone/>
            </a:pPr>
            <a:r>
              <a:rPr lang="es"/>
              <a:t>Practical steps 1-3 should ideally be completed before beginning WASH FIT. </a:t>
            </a:r>
            <a:endParaRPr/>
          </a:p>
          <a:p>
            <a:pPr marL="342900" lvl="0" indent="-342900" algn="l" rtl="0">
              <a:spcBef>
                <a:spcPts val="0"/>
              </a:spcBef>
              <a:spcAft>
                <a:spcPts val="0"/>
              </a:spcAft>
              <a:buClr>
                <a:schemeClr val="dk1"/>
              </a:buClr>
              <a:buSzPts val="1200"/>
              <a:buFont typeface="Calibri"/>
              <a:buAutoNum type="arabicPeriod"/>
            </a:pPr>
            <a:r>
              <a:rPr lang="es"/>
              <a:t>Conduct situational analysis: what policies, standards and guidelines are in place for guiding and implementing WASH and IPC? Who are the relevant national, sub-national and local stakeholders who are responsible for WASH in HCF and who may have a role to play in WASH FIT? </a:t>
            </a:r>
            <a:endParaRPr/>
          </a:p>
          <a:p>
            <a:pPr marL="342900" lvl="0" indent="-342900" algn="l" rtl="0">
              <a:spcBef>
                <a:spcPts val="0"/>
              </a:spcBef>
              <a:spcAft>
                <a:spcPts val="0"/>
              </a:spcAft>
              <a:buClr>
                <a:schemeClr val="dk1"/>
              </a:buClr>
              <a:buSzPts val="1200"/>
              <a:buFont typeface="Calibri"/>
              <a:buAutoNum type="arabicPeriod"/>
            </a:pPr>
            <a:r>
              <a:rPr lang="es"/>
              <a:t>What national targets have been set? How will WASH FIT be used to help reach those targets? Is it a requirement for facilities to use WASH FIT? </a:t>
            </a:r>
            <a:endParaRPr/>
          </a:p>
          <a:p>
            <a:pPr marL="342900" lvl="0" indent="-342900" algn="l" rtl="0">
              <a:spcBef>
                <a:spcPts val="0"/>
              </a:spcBef>
              <a:spcAft>
                <a:spcPts val="0"/>
              </a:spcAft>
              <a:buClr>
                <a:schemeClr val="dk1"/>
              </a:buClr>
              <a:buSzPts val="1200"/>
              <a:buFont typeface="Calibri"/>
              <a:buAutoNum type="arabicPeriod"/>
            </a:pPr>
            <a:r>
              <a:rPr lang="es"/>
              <a:t>Do national standards exist? If so, WASH FIT can help facilities work towards those standards. Has the WASH FIT assessment tool been updated to match national standards? </a:t>
            </a:r>
            <a:endParaRPr/>
          </a:p>
          <a:p>
            <a:pPr marL="0" lvl="0" indent="0" algn="l" rtl="0">
              <a:spcBef>
                <a:spcPts val="0"/>
              </a:spcBef>
              <a:spcAft>
                <a:spcPts val="0"/>
              </a:spcAft>
              <a:buNone/>
            </a:pPr>
            <a:endParaRPr/>
          </a:p>
          <a:p>
            <a:pPr marL="0" lvl="0" indent="0" algn="l" rtl="0">
              <a:spcBef>
                <a:spcPts val="0"/>
              </a:spcBef>
              <a:spcAft>
                <a:spcPts val="0"/>
              </a:spcAft>
              <a:buNone/>
            </a:pPr>
            <a:r>
              <a:rPr lang="es"/>
              <a:t>4. WASH FIT helps facilities to improve infrastructure and strengthen routine operation and maintenance. </a:t>
            </a:r>
            <a:endParaRPr/>
          </a:p>
          <a:p>
            <a:pPr marL="0" marR="0" lvl="0" indent="0" algn="l" rtl="0">
              <a:lnSpc>
                <a:spcPct val="100000"/>
              </a:lnSpc>
              <a:spcBef>
                <a:spcPts val="360"/>
              </a:spcBef>
              <a:spcAft>
                <a:spcPts val="0"/>
              </a:spcAft>
              <a:buClr>
                <a:schemeClr val="dk1"/>
              </a:buClr>
              <a:buSzPts val="1200"/>
              <a:buFont typeface="Calibri"/>
              <a:buNone/>
            </a:pPr>
            <a:r>
              <a:rPr lang="es"/>
              <a:t>5. Collecting regular data, both through routine data collection systems (e.g. Health management information systems – HMIS) and sharing results from regular WASH FIT assessments. These should be shared with the district health office, national government and/or implementing partner (if appropriate). </a:t>
            </a:r>
            <a:endParaRPr/>
          </a:p>
          <a:p>
            <a:pPr marL="0" lvl="0" indent="0" algn="l" rtl="0">
              <a:spcBef>
                <a:spcPts val="0"/>
              </a:spcBef>
              <a:spcAft>
                <a:spcPts val="0"/>
              </a:spcAft>
              <a:buNone/>
            </a:pPr>
            <a:r>
              <a:rPr lang="es"/>
              <a:t>6. WASH FIT includes indicators on staffing, training, protocols, management and staff incentivization. Is it critical to have a well-trained, motivated and protected (i.e. through good occupational health) workforce. </a:t>
            </a:r>
            <a:endParaRPr/>
          </a:p>
          <a:p>
            <a:pPr marL="0" lvl="0" indent="0" algn="l" rtl="0">
              <a:spcBef>
                <a:spcPts val="0"/>
              </a:spcBef>
              <a:spcAft>
                <a:spcPts val="0"/>
              </a:spcAft>
              <a:buNone/>
            </a:pPr>
            <a:r>
              <a:rPr lang="es"/>
              <a:t>7. The community has an important role to play, demanding change and providing feedback to the facility. At the least, a community member should be represented on the WASH FIT or QI committee. </a:t>
            </a:r>
            <a:endParaRPr/>
          </a:p>
          <a:p>
            <a:pPr marL="0" lvl="0" indent="0" algn="l" rtl="0">
              <a:spcBef>
                <a:spcPts val="0"/>
              </a:spcBef>
              <a:spcAft>
                <a:spcPts val="0"/>
              </a:spcAft>
              <a:buNone/>
            </a:pPr>
            <a:endParaRPr/>
          </a:p>
          <a:p>
            <a:pPr marL="0" lvl="0" indent="0" algn="l" rtl="0">
              <a:spcBef>
                <a:spcPts val="0"/>
              </a:spcBef>
              <a:spcAft>
                <a:spcPts val="0"/>
              </a:spcAft>
              <a:buNone/>
            </a:pPr>
            <a:r>
              <a:rPr lang="es"/>
              <a:t>It is important to know what is working and what could still be improved in a HCF. </a:t>
            </a:r>
            <a:endParaRPr/>
          </a:p>
          <a:p>
            <a:pPr marL="0" lvl="0" indent="0" algn="l" rtl="0">
              <a:spcBef>
                <a:spcPts val="0"/>
              </a:spcBef>
              <a:spcAft>
                <a:spcPts val="0"/>
              </a:spcAft>
              <a:buNone/>
            </a:pPr>
            <a:r>
              <a:rPr lang="es"/>
              <a:t>8. Documenting case studies and experiences of using the tool will help to improve the methodology and guidance over time. </a:t>
            </a:r>
            <a:r>
              <a:rPr lang="es" b="1"/>
              <a:t>Please share any feedback you have with WHO and UNICEF at washinhcf@who.int. </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611" name="Google Shape;61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626" name="Google Shape;62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SLDIE</a:t>
            </a:r>
            <a:endParaRPr/>
          </a:p>
        </p:txBody>
      </p:sp>
      <p:sp>
        <p:nvSpPr>
          <p:cNvPr id="638" name="Google Shape;6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step is tracked in two components: standards on WASH in HCF (general) and standards on health care waste management. In most countries, these are separate documents, but some combine into one,. </a:t>
            </a:r>
            <a:endParaRPr/>
          </a:p>
        </p:txBody>
      </p:sp>
      <p:sp>
        <p:nvSpPr>
          <p:cNvPr id="649" name="Google Shape;64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663" name="Google Shape;66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674" name="Google Shape;67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Arial"/>
              <a:buNone/>
            </a:pPr>
            <a:r>
              <a:rPr lang="es" b="1"/>
              <a:t>SAY:</a:t>
            </a:r>
            <a:endParaRPr/>
          </a:p>
          <a:p>
            <a:pPr marL="285750" lvl="0" indent="-285750" algn="l" rtl="0">
              <a:spcBef>
                <a:spcPts val="0"/>
              </a:spcBef>
              <a:spcAft>
                <a:spcPts val="0"/>
              </a:spcAft>
              <a:buClr>
                <a:schemeClr val="dk1"/>
              </a:buClr>
              <a:buSzPts val="1200"/>
              <a:buFont typeface="Arial"/>
              <a:buChar char="•"/>
            </a:pPr>
            <a:r>
              <a:rPr lang="es"/>
              <a:t>This short video sets the scene for the global work on WASH in health care facilities </a:t>
            </a:r>
            <a:endParaRPr/>
          </a:p>
          <a:p>
            <a:pPr marL="0" lvl="0" indent="0" algn="l" rtl="0">
              <a:spcBef>
                <a:spcPts val="0"/>
              </a:spcBef>
              <a:spcAft>
                <a:spcPts val="0"/>
              </a:spcAft>
              <a:buClr>
                <a:schemeClr val="dk1"/>
              </a:buClr>
              <a:buSzPts val="1200"/>
              <a:buFont typeface="Arial"/>
              <a:buNone/>
            </a:pPr>
            <a:r>
              <a:rPr lang="es" b="1"/>
              <a:t>NOTE FOR TRAINER:</a:t>
            </a:r>
            <a:endParaRPr/>
          </a:p>
          <a:p>
            <a:pPr marL="285750" lvl="0" indent="-285750" algn="l" rtl="0">
              <a:spcBef>
                <a:spcPts val="0"/>
              </a:spcBef>
              <a:spcAft>
                <a:spcPts val="0"/>
              </a:spcAft>
              <a:buClr>
                <a:schemeClr val="dk1"/>
              </a:buClr>
              <a:buSzPts val="1200"/>
              <a:buFont typeface="Arial"/>
              <a:buChar char="•"/>
            </a:pPr>
            <a:r>
              <a:rPr lang="es"/>
              <a:t>Play the video by copy pasting the URL into a web browser</a:t>
            </a:r>
            <a:endParaRPr/>
          </a:p>
          <a:p>
            <a:pPr marL="285750" lvl="0" indent="-285750" algn="l" rtl="0">
              <a:spcBef>
                <a:spcPts val="0"/>
              </a:spcBef>
              <a:spcAft>
                <a:spcPts val="0"/>
              </a:spcAft>
              <a:buClr>
                <a:schemeClr val="dk1"/>
              </a:buClr>
              <a:buSzPts val="1200"/>
              <a:buFont typeface="Arial"/>
              <a:buChar char="•"/>
            </a:pPr>
            <a:r>
              <a:rPr lang="es"/>
              <a:t>If a video cannot be shown during the presentation, (e.g. due to poor internet connection for virtual audiences), this may be skipped and the link sent to participants to watch afterwards. </a:t>
            </a:r>
            <a:endParaRPr/>
          </a:p>
        </p:txBody>
      </p:sp>
      <p:sp>
        <p:nvSpPr>
          <p:cNvPr id="253" name="Google Shape;253;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54" name="Google Shape;254;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255" name="Google Shape;2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684" name="Google Shape;68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community engagement is featured as part of WASH FIT in the methodology module. </a:t>
            </a:r>
            <a:endParaRPr/>
          </a:p>
        </p:txBody>
      </p:sp>
      <p:sp>
        <p:nvSpPr>
          <p:cNvPr id="695" name="Google Shape;69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706" name="Google Shape;7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country tracker can be found at https://washinhcf.org/country-progress-tracker/.  It tracks country progress on 6 of the 8 practical steps. </a:t>
            </a:r>
            <a:endParaRPr/>
          </a:p>
          <a:p>
            <a:pPr marL="0" lvl="0" indent="0" algn="l" rtl="0">
              <a:spcBef>
                <a:spcPts val="0"/>
              </a:spcBef>
              <a:spcAft>
                <a:spcPts val="0"/>
              </a:spcAft>
              <a:buNone/>
            </a:pPr>
            <a:endParaRPr/>
          </a:p>
          <a:p>
            <a:pPr marL="0" marR="0" lvl="0" indent="0" algn="l" rtl="0">
              <a:lnSpc>
                <a:spcPct val="100000"/>
              </a:lnSpc>
              <a:spcBef>
                <a:spcPts val="420"/>
              </a:spcBef>
              <a:spcAft>
                <a:spcPts val="0"/>
              </a:spcAft>
              <a:buClr>
                <a:srgbClr val="002060"/>
              </a:buClr>
              <a:buSzPts val="1400"/>
              <a:buFont typeface="Arial"/>
              <a:buNone/>
            </a:pPr>
            <a:r>
              <a:rPr lang="es" sz="1400" b="0">
                <a:solidFill>
                  <a:srgbClr val="002060"/>
                </a:solidFill>
                <a:latin typeface="Arial"/>
                <a:ea typeface="Arial"/>
                <a:cs typeface="Arial"/>
                <a:sym typeface="Arial"/>
              </a:rPr>
              <a:t>Health partners in child/maternal health, AMR, IPC, vaccines and emergencies using tracker to better understand and target efforts </a:t>
            </a:r>
            <a:endParaRPr/>
          </a:p>
          <a:p>
            <a:pPr marL="0" lvl="0" indent="0" algn="l" rtl="0">
              <a:spcBef>
                <a:spcPts val="0"/>
              </a:spcBef>
              <a:spcAft>
                <a:spcPts val="0"/>
              </a:spcAft>
              <a:buNone/>
            </a:pPr>
            <a:endParaRPr/>
          </a:p>
          <a:p>
            <a:pPr marL="0" lvl="0" indent="0" algn="l" rtl="0">
              <a:spcBef>
                <a:spcPts val="0"/>
              </a:spcBef>
              <a:spcAft>
                <a:spcPts val="0"/>
              </a:spcAft>
              <a:buNone/>
            </a:pPr>
            <a:r>
              <a:rPr lang="es"/>
              <a:t>For full details of how countries are tracked, refer to page 124 of Fundamentals First. </a:t>
            </a:r>
            <a:endParaRPr/>
          </a:p>
          <a:p>
            <a:pPr marL="0" lvl="0" indent="0" algn="l" rtl="0">
              <a:spcBef>
                <a:spcPts val="0"/>
              </a:spcBef>
              <a:spcAft>
                <a:spcPts val="0"/>
              </a:spcAft>
              <a:buNone/>
            </a:pPr>
            <a:endParaRPr sz="13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s" sz="1300" b="0" i="0" u="none" strike="noStrike">
                <a:solidFill>
                  <a:schemeClr val="dk1"/>
                </a:solidFill>
                <a:latin typeface="Arial"/>
                <a:ea typeface="Arial"/>
                <a:cs typeface="Arial"/>
                <a:sym typeface="Arial"/>
              </a:rPr>
              <a:t>Data were collected through four main ways: a questionnaire distributed to countries through WHO and UNICEF regional offices between September 2019 and April 2020; review of resources posted on www.washinhcf.org and presentations and information shared at regional and country events and conferences; information shared by implementing</a:t>
            </a:r>
            <a:endParaRPr/>
          </a:p>
          <a:p>
            <a:pPr marL="0" lvl="0" indent="0" algn="l" rtl="0">
              <a:spcBef>
                <a:spcPts val="0"/>
              </a:spcBef>
              <a:spcAft>
                <a:spcPts val="0"/>
              </a:spcAft>
              <a:buNone/>
            </a:pPr>
            <a:r>
              <a:rPr lang="es" sz="1300" b="0" i="0" u="none" strike="noStrike">
                <a:solidFill>
                  <a:schemeClr val="dk1"/>
                </a:solidFill>
                <a:latin typeface="Arial"/>
                <a:ea typeface="Arial"/>
                <a:cs typeface="Arial"/>
                <a:sym typeface="Arial"/>
              </a:rPr>
              <a:t>partners; and follow up phone interviews with WHO and UNICEF country offices and government counterparts. Following data extraction, the tracker was sent to WHO and UNICEF country offices for validation by respective government counterparts. Where available, corresponding documents (e.g. copies of national standards, training reports) have been uploaded to www.washinhcf.org/resources and can be found by searching by country.</a:t>
            </a:r>
            <a:endParaRPr/>
          </a:p>
        </p:txBody>
      </p:sp>
      <p:sp>
        <p:nvSpPr>
          <p:cNvPr id="717" name="Google Shape;71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r>
              <a:rPr lang="es"/>
              <a:t>:</a:t>
            </a:r>
            <a:endParaRPr/>
          </a:p>
          <a:p>
            <a:pPr marL="0" lvl="0" indent="0" algn="l" rtl="0">
              <a:spcBef>
                <a:spcPts val="0"/>
              </a:spcBef>
              <a:spcAft>
                <a:spcPts val="0"/>
              </a:spcAft>
              <a:buNone/>
            </a:pPr>
            <a:r>
              <a:rPr lang="es"/>
              <a:t>These infographics summarise the country progress data from the 2020 Fundamentals First report. The figures have been slightly updated since this publication (with new countries being added) but the general statistics remain similar. The majority of countries have, or are working on standards, and have conducted situational analyses and developed roadmaps.  </a:t>
            </a:r>
            <a:endParaRPr/>
          </a:p>
        </p:txBody>
      </p:sp>
      <p:sp>
        <p:nvSpPr>
          <p:cNvPr id="731" name="Google Shape;731;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32" name="Google Shape;732;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733" name="Google Shape;73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NOTE FOR TRAINER:</a:t>
            </a:r>
            <a:endParaRPr/>
          </a:p>
          <a:p>
            <a:pPr marL="0" lvl="0" indent="0" algn="l" rtl="0">
              <a:spcBef>
                <a:spcPts val="0"/>
              </a:spcBef>
              <a:spcAft>
                <a:spcPts val="0"/>
              </a:spcAft>
              <a:buNone/>
            </a:pPr>
            <a:r>
              <a:rPr lang="es"/>
              <a:t>This slide may be modified to include different countries examples that are more relevant to the national/regional/local context.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endParaRPr/>
          </a:p>
          <a:p>
            <a:pPr marL="0" lvl="0" indent="0" algn="l" rtl="0">
              <a:spcBef>
                <a:spcPts val="0"/>
              </a:spcBef>
              <a:spcAft>
                <a:spcPts val="0"/>
              </a:spcAft>
              <a:buNone/>
            </a:pPr>
            <a:r>
              <a:rPr lang="es"/>
              <a:t>This image is taken from Fundamentals First (page 50-51). The document contains case studies for all countries highlighted on the map describing which practical steps they have implemented and how. Further information on country progress can be found on www.washinhcf.org in the Stories (https://washinhcf.org/search-updates/) and Resources (https://washinhcf.org/resources/) sections. </a:t>
            </a:r>
            <a:endParaRPr/>
          </a:p>
          <a:p>
            <a:pPr marL="0" lvl="0" indent="0" algn="l" rtl="0">
              <a:spcBef>
                <a:spcPts val="0"/>
              </a:spcBef>
              <a:spcAft>
                <a:spcPts val="0"/>
              </a:spcAft>
              <a:buNone/>
            </a:pPr>
            <a:endParaRPr/>
          </a:p>
          <a:p>
            <a:pPr marL="0" lvl="0" indent="0" algn="l" rtl="0">
              <a:spcBef>
                <a:spcPts val="0"/>
              </a:spcBef>
              <a:spcAft>
                <a:spcPts val="0"/>
              </a:spcAft>
              <a:buNone/>
            </a:pPr>
            <a:r>
              <a:rPr lang="es"/>
              <a:t>If you have other examples of country work, please share with washinhcf@who.int or via the website at https://washinhcf.org/share-your-story/. </a:t>
            </a:r>
            <a:endParaRPr/>
          </a:p>
        </p:txBody>
      </p:sp>
      <p:sp>
        <p:nvSpPr>
          <p:cNvPr id="746" name="Google Shape;746;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47" name="Google Shape;747;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748" name="Google Shape;74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36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The costs for WASH in health care facilities are modest compared to current government spending on health. However many facility, district and national health budgets do not allocate funds to support recurrent costs of maintaining WASH infrastructure. Thus such budget lines need to be included and WASH and health actors needs to engaging in health financing policy dialogue to support appropriate inclusion of such costs. </a:t>
            </a:r>
            <a:endParaRPr/>
          </a:p>
          <a:p>
            <a:pPr marL="0" lvl="0" indent="0" algn="l" rtl="0">
              <a:spcBef>
                <a:spcPts val="0"/>
              </a:spcBef>
              <a:spcAft>
                <a:spcPts val="0"/>
              </a:spcAft>
              <a:buNone/>
            </a:pPr>
            <a:endParaRPr/>
          </a:p>
          <a:p>
            <a:pPr marL="0" lvl="0" indent="0" algn="l" rtl="0">
              <a:spcBef>
                <a:spcPts val="0"/>
              </a:spcBef>
              <a:spcAft>
                <a:spcPts val="0"/>
              </a:spcAft>
              <a:buNone/>
            </a:pPr>
            <a:r>
              <a:rPr lang="es"/>
              <a:t>The range for operation and maintenance is the per capita cost in 2030; it would cost only $0.10 in year 1 and then scale up each year as more infrastructure is installed.</a:t>
            </a:r>
            <a:endParaRPr/>
          </a:p>
        </p:txBody>
      </p:sp>
      <p:sp>
        <p:nvSpPr>
          <p:cNvPr id="772" name="Google Shape;77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These are the recommendations from the 2020 Fundamentals First report for action at the global level.  These recommendations still remain true. Ask participants how these recommendations relate to their experience?  Could they act on any of them in their work? </a:t>
            </a:r>
            <a:endParaRPr/>
          </a:p>
        </p:txBody>
      </p:sp>
      <p:sp>
        <p:nvSpPr>
          <p:cNvPr id="787" name="Google Shape;7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Four global recommendations are shown on the previous slide. These recommendations are published in Fundamentals First (2020). </a:t>
            </a:r>
            <a:endParaRPr/>
          </a:p>
        </p:txBody>
      </p:sp>
      <p:sp>
        <p:nvSpPr>
          <p:cNvPr id="796" name="Google Shape;79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805" name="Google Shape;80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READ THE SLIDE</a:t>
            </a:r>
            <a:endParaRPr/>
          </a:p>
        </p:txBody>
      </p:sp>
      <p:sp>
        <p:nvSpPr>
          <p:cNvPr id="264" name="Google Shape;2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813" name="Google Shape;813;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14" name="Google Shape;814;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815" name="Google Shape;81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823" name="Google Shape;82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827" name="Google Shape;82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171450" lvl="0" indent="-171450" algn="l" rtl="0">
              <a:spcBef>
                <a:spcPts val="0"/>
              </a:spcBef>
              <a:spcAft>
                <a:spcPts val="0"/>
              </a:spcAft>
              <a:buClr>
                <a:schemeClr val="dk1"/>
              </a:buClr>
              <a:buSzPts val="1200"/>
              <a:buFont typeface="Arial"/>
              <a:buChar char="•"/>
            </a:pPr>
            <a:r>
              <a:rPr lang="es"/>
              <a:t>the WHO/UNICEF Joint Monitoring Programme regularly reports on water, sanitation, hand hygiene, health care waste and environmental cleaning services in health care facilities as part of official reporting responsibilities for SDG 6 on WASH. </a:t>
            </a:r>
            <a:endParaRPr/>
          </a:p>
          <a:p>
            <a:pPr marL="171450" lvl="0" indent="-171450" algn="l" rtl="0">
              <a:spcBef>
                <a:spcPts val="0"/>
              </a:spcBef>
              <a:spcAft>
                <a:spcPts val="0"/>
              </a:spcAft>
              <a:buClr>
                <a:schemeClr val="dk1"/>
              </a:buClr>
              <a:buSzPts val="1200"/>
              <a:buFont typeface="Arial"/>
              <a:buChar char="•"/>
            </a:pPr>
            <a:r>
              <a:rPr lang="es"/>
              <a:t>Data are based on nationally representative health care facility assessments and are extracted from dozens of different types of surveys.</a:t>
            </a:r>
            <a:endParaRPr/>
          </a:p>
          <a:p>
            <a:pPr marL="171450" lvl="0" indent="-171450" algn="l" rtl="0">
              <a:spcBef>
                <a:spcPts val="0"/>
              </a:spcBef>
              <a:spcAft>
                <a:spcPts val="0"/>
              </a:spcAft>
              <a:buClr>
                <a:schemeClr val="dk1"/>
              </a:buClr>
              <a:buSzPts val="1200"/>
              <a:buFont typeface="Arial"/>
              <a:buChar char="•"/>
            </a:pPr>
            <a:r>
              <a:rPr lang="es"/>
              <a:t>The latest data represents 2019 and was published in 2020. The next update will be published in 2022. You can find updates at the website</a:t>
            </a:r>
            <a:endParaRPr/>
          </a:p>
        </p:txBody>
      </p:sp>
      <p:sp>
        <p:nvSpPr>
          <p:cNvPr id="274" name="Google Shape;274;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75" name="Google Shape;275;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276" name="Google Shape;2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READ THE SLIDE</a:t>
            </a:r>
            <a:endParaRPr/>
          </a:p>
          <a:p>
            <a:pPr marL="0" lvl="0" indent="0" algn="l" rtl="0">
              <a:spcBef>
                <a:spcPts val="0"/>
              </a:spcBef>
              <a:spcAft>
                <a:spcPts val="0"/>
              </a:spcAft>
              <a:buClr>
                <a:schemeClr val="dk1"/>
              </a:buClr>
              <a:buSzPts val="1200"/>
              <a:buFont typeface="Arial"/>
              <a:buNone/>
            </a:pPr>
            <a:r>
              <a:rPr lang="es" b="1">
                <a:latin typeface="Arial"/>
                <a:ea typeface="Arial"/>
                <a:cs typeface="Arial"/>
                <a:sym typeface="Arial"/>
              </a:rPr>
              <a:t>SAY:</a:t>
            </a:r>
            <a:endParaRPr/>
          </a:p>
          <a:p>
            <a:pPr marL="0" lvl="0" indent="0" algn="l" rtl="0">
              <a:spcBef>
                <a:spcPts val="0"/>
              </a:spcBef>
              <a:spcAft>
                <a:spcPts val="0"/>
              </a:spcAft>
              <a:buClr>
                <a:schemeClr val="dk1"/>
              </a:buClr>
              <a:buSzPts val="1200"/>
              <a:buFont typeface="Arial"/>
              <a:buNone/>
            </a:pPr>
            <a:r>
              <a:rPr lang="es">
                <a:latin typeface="Arial"/>
                <a:ea typeface="Arial"/>
                <a:cs typeface="Arial"/>
                <a:sym typeface="Arial"/>
              </a:rPr>
              <a:t>This is the first global baseline estimate of WASH in health care facilities</a:t>
            </a:r>
            <a:endParaRPr/>
          </a:p>
          <a:p>
            <a:pPr marL="285750" marR="0" lvl="0" indent="-285750" algn="l" rtl="0">
              <a:lnSpc>
                <a:spcPct val="100000"/>
              </a:lnSpc>
              <a:spcBef>
                <a:spcPts val="420"/>
              </a:spcBef>
              <a:spcAft>
                <a:spcPts val="0"/>
              </a:spcAft>
              <a:buClr>
                <a:srgbClr val="09164D"/>
              </a:buClr>
              <a:buSzPts val="1400"/>
              <a:buFont typeface="Arial"/>
              <a:buChar char="•"/>
            </a:pPr>
            <a:r>
              <a:rPr lang="es" sz="1400" b="0">
                <a:solidFill>
                  <a:srgbClr val="09164D"/>
                </a:solidFill>
                <a:latin typeface="Arial"/>
                <a:ea typeface="Arial"/>
                <a:cs typeface="Arial"/>
                <a:sym typeface="Arial"/>
              </a:rPr>
              <a:t>Data are from 2019, published in 2020</a:t>
            </a:r>
            <a:endParaRPr/>
          </a:p>
        </p:txBody>
      </p:sp>
      <p:sp>
        <p:nvSpPr>
          <p:cNvPr id="286" name="Google Shape;2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Here are more global data for you to understand the scale of the problem.</a:t>
            </a:r>
            <a:endParaRPr/>
          </a:p>
        </p:txBody>
      </p:sp>
      <p:sp>
        <p:nvSpPr>
          <p:cNvPr id="299" name="Google Shape;29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00" name="Google Shape;30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01" name="Google Shape;3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KEY FACTS FROM THE SLIDE</a:t>
            </a:r>
            <a:endParaRPr/>
          </a:p>
        </p:txBody>
      </p:sp>
      <p:sp>
        <p:nvSpPr>
          <p:cNvPr id="309" name="Google Shape;309;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10" name="Google Shape;310;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4 May, 2022</a:t>
            </a:r>
            <a:endParaRPr/>
          </a:p>
        </p:txBody>
      </p:sp>
      <p:sp>
        <p:nvSpPr>
          <p:cNvPr id="311" name="Google Shape;3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83"/>
        <p:cNvGrpSpPr/>
        <p:nvPr/>
      </p:nvGrpSpPr>
      <p:grpSpPr>
        <a:xfrm>
          <a:off x="0" y="0"/>
          <a:ext cx="0" cy="0"/>
          <a:chOff x="0" y="0"/>
          <a:chExt cx="0" cy="0"/>
        </a:xfrm>
      </p:grpSpPr>
      <p:sp>
        <p:nvSpPr>
          <p:cNvPr id="84" name="Google Shape;84;p12"/>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85" name="Google Shape;85;p12"/>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87" name="Google Shape;87;p12"/>
          <p:cNvSpPr>
            <a:spLocks noGrp="1"/>
          </p:cNvSpPr>
          <p:nvPr>
            <p:ph type="pic" idx="2"/>
          </p:nvPr>
        </p:nvSpPr>
        <p:spPr>
          <a:xfrm>
            <a:off x="6502400" y="0"/>
            <a:ext cx="4849812" cy="6161484"/>
          </a:xfrm>
          <a:prstGeom prst="rect">
            <a:avLst/>
          </a:prstGeom>
          <a:noFill/>
          <a:ln>
            <a:noFill/>
          </a:ln>
        </p:spPr>
      </p:sp>
      <p:sp>
        <p:nvSpPr>
          <p:cNvPr id="88" name="Google Shape;88;p1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rgbClr val="09164D"/>
              </a:buClr>
              <a:buSzPts val="4400"/>
              <a:buFont typeface="Arial Narrow"/>
              <a:buNone/>
              <a:defRPr sz="4400" b="1" i="0" u="none" strike="noStrike" cap="none">
                <a:solidFill>
                  <a:srgbClr val="09164D"/>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93" name="Google Shape;93;p13"/>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4" name="Google Shape;94;p1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95" name="Google Shape;95;p13"/>
          <p:cNvSpPr/>
          <p:nvPr/>
        </p:nvSpPr>
        <p:spPr>
          <a:xfrm>
            <a:off x="0" y="1412875"/>
            <a:ext cx="12192000" cy="0"/>
          </a:xfrm>
          <a:prstGeom prst="rect">
            <a:avLst/>
          </a:prstGeom>
          <a:solidFill>
            <a:srgbClr val="3366FF"/>
          </a:solidFill>
          <a:ln>
            <a:noFill/>
          </a:ln>
        </p:spPr>
        <p:txBody>
          <a:bodyPr spcFirstLastPara="1" wrap="square" lIns="94000" tIns="47000" rIns="94000" bIns="47000" rtlCol="0" anchor="ctr" anchorCtr="0">
            <a:noAutofit/>
          </a:bodyPr>
          <a:lstStyle/>
          <a:p>
            <a:pPr marL="0" marR="0" lvl="0" indent="0" algn="ctr" rtl="0">
              <a:spcBef>
                <a:spcPts val="0"/>
              </a:spcBef>
              <a:spcAft>
                <a:spcPts val="0"/>
              </a:spcAft>
              <a:buNone/>
            </a:pPr>
            <a:endParaRPr sz="1904" b="0">
              <a:solidFill>
                <a:srgbClr val="FFFFFF"/>
              </a:solidFill>
              <a:latin typeface="Calibri"/>
              <a:ea typeface="Calibri"/>
              <a:cs typeface="Calibri"/>
              <a:sym typeface="Calibri"/>
            </a:endParaRPr>
          </a:p>
        </p:txBody>
      </p:sp>
      <p:sp>
        <p:nvSpPr>
          <p:cNvPr id="96" name="Google Shape;96;p13"/>
          <p:cNvSpPr/>
          <p:nvPr/>
        </p:nvSpPr>
        <p:spPr>
          <a:xfrm>
            <a:off x="0" y="1412875"/>
            <a:ext cx="12192000" cy="0"/>
          </a:xfrm>
          <a:prstGeom prst="rect">
            <a:avLst/>
          </a:prstGeom>
          <a:solidFill>
            <a:srgbClr val="3366FF"/>
          </a:solidFill>
          <a:ln>
            <a:noFill/>
          </a:ln>
        </p:spPr>
        <p:txBody>
          <a:bodyPr spcFirstLastPara="1" wrap="square" lIns="94000" tIns="47000" rIns="94000" bIns="47000" rtlCol="0" anchor="ctr" anchorCtr="0">
            <a:noAutofit/>
          </a:bodyPr>
          <a:lstStyle/>
          <a:p>
            <a:pPr marL="0" marR="0" lvl="0" indent="0" algn="ctr" rtl="0">
              <a:spcBef>
                <a:spcPts val="0"/>
              </a:spcBef>
              <a:spcAft>
                <a:spcPts val="0"/>
              </a:spcAft>
              <a:buNone/>
            </a:pPr>
            <a:endParaRPr sz="1904" b="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97"/>
        <p:cNvGrpSpPr/>
        <p:nvPr/>
      </p:nvGrpSpPr>
      <p:grpSpPr>
        <a:xfrm>
          <a:off x="0" y="0"/>
          <a:ext cx="0" cy="0"/>
          <a:chOff x="0" y="0"/>
          <a:chExt cx="0" cy="0"/>
        </a:xfrm>
      </p:grpSpPr>
      <p:sp>
        <p:nvSpPr>
          <p:cNvPr id="98" name="Google Shape;98;p14"/>
          <p:cNvSpPr>
            <a:spLocks noGrp="1"/>
          </p:cNvSpPr>
          <p:nvPr>
            <p:ph type="pic" idx="2"/>
          </p:nvPr>
        </p:nvSpPr>
        <p:spPr>
          <a:xfrm>
            <a:off x="0" y="0"/>
            <a:ext cx="12192000" cy="6858000"/>
          </a:xfrm>
          <a:prstGeom prst="rect">
            <a:avLst/>
          </a:prstGeom>
          <a:noFill/>
          <a:ln>
            <a:noFill/>
          </a:ln>
        </p:spPr>
      </p:sp>
      <p:pic>
        <p:nvPicPr>
          <p:cNvPr id="99" name="Google Shape;99;p14"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00" name="Google Shape;100;p14"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01"/>
        <p:cNvGrpSpPr/>
        <p:nvPr/>
      </p:nvGrpSpPr>
      <p:grpSpPr>
        <a:xfrm>
          <a:off x="0" y="0"/>
          <a:ext cx="0" cy="0"/>
          <a:chOff x="0" y="0"/>
          <a:chExt cx="0" cy="0"/>
        </a:xfrm>
      </p:grpSpPr>
      <p:sp>
        <p:nvSpPr>
          <p:cNvPr id="102" name="Google Shape;102;p15"/>
          <p:cNvSpPr>
            <a:spLocks noGrp="1"/>
          </p:cNvSpPr>
          <p:nvPr>
            <p:ph type="pic" idx="2"/>
          </p:nvPr>
        </p:nvSpPr>
        <p:spPr>
          <a:xfrm>
            <a:off x="0" y="0"/>
            <a:ext cx="12192000" cy="6858000"/>
          </a:xfrm>
          <a:prstGeom prst="rect">
            <a:avLst/>
          </a:prstGeom>
          <a:noFill/>
          <a:ln>
            <a:noFill/>
          </a:ln>
        </p:spPr>
      </p:sp>
      <p:pic>
        <p:nvPicPr>
          <p:cNvPr id="103" name="Google Shape;103;p1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04" name="Google Shape;104;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6" name="Google Shape;106;p15"/>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09" name="Google Shape;109;p16"/>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110" name="Google Shape;110;p16"/>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1" name="Google Shape;111;p16"/>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6"/>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ragraph + text double coloumn">
  <p:cSld name="title paragraph + text double coloumn">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6" name="Google Shape;116;p1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17" name="Google Shape;117;p17"/>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8" name="Google Shape;118;p17"/>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9" name="Google Shape;119;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24" name="Google Shape;124;p1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25" name="Google Shape;125;p18"/>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6" name="Google Shape;126;p18"/>
          <p:cNvSpPr txBox="1">
            <a:spLocks noGrp="1"/>
          </p:cNvSpPr>
          <p:nvPr>
            <p:ph type="body" idx="1"/>
          </p:nvPr>
        </p:nvSpPr>
        <p:spPr>
          <a:xfrm>
            <a:off x="838199" y="1254125"/>
            <a:ext cx="5078414"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7" name="Google Shape;127;p18"/>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8" name="Google Shape;128;p1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8"/>
          <p:cNvSpPr txBox="1">
            <a:spLocks noGrp="1"/>
          </p:cNvSpPr>
          <p:nvPr>
            <p:ph type="body" idx="4"/>
          </p:nvPr>
        </p:nvSpPr>
        <p:spPr>
          <a:xfrm>
            <a:off x="6238875" y="1253869"/>
            <a:ext cx="5113337" cy="365381"/>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1" name="Google Shape;131;p1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34" name="Google Shape;134;p1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35" name="Google Shape;135;p19"/>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6" name="Google Shape;136;p19"/>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7" name="Google Shape;137;p19"/>
          <p:cNvSpPr txBox="1">
            <a:spLocks noGrp="1"/>
          </p:cNvSpPr>
          <p:nvPr>
            <p:ph type="body" idx="3"/>
          </p:nvPr>
        </p:nvSpPr>
        <p:spPr>
          <a:xfrm>
            <a:off x="6261198" y="1254125"/>
            <a:ext cx="5092602" cy="36512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8" name="Google Shape;138;p19"/>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9" name="Google Shape;139;p1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42"/>
        <p:cNvGrpSpPr/>
        <p:nvPr/>
      </p:nvGrpSpPr>
      <p:grpSpPr>
        <a:xfrm>
          <a:off x="0" y="0"/>
          <a:ext cx="0" cy="0"/>
          <a:chOff x="0" y="0"/>
          <a:chExt cx="0" cy="0"/>
        </a:xfrm>
      </p:grpSpPr>
      <p:sp>
        <p:nvSpPr>
          <p:cNvPr id="143" name="Google Shape;143;p20"/>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44" name="Google Shape;144;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45" name="Google Shape;145;p2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46" name="Google Shape;146;p20"/>
          <p:cNvSpPr>
            <a:spLocks noGrp="1"/>
          </p:cNvSpPr>
          <p:nvPr>
            <p:ph type="tbl" idx="2"/>
          </p:nvPr>
        </p:nvSpPr>
        <p:spPr>
          <a:xfrm>
            <a:off x="6240463" y="1161535"/>
            <a:ext cx="5111750" cy="4999553"/>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47" name="Google Shape;147;p2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2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0"/>
          <p:cNvSpPr txBox="1">
            <a:spLocks noGrp="1"/>
          </p:cNvSpPr>
          <p:nvPr>
            <p:ph type="body" idx="3"/>
          </p:nvPr>
        </p:nvSpPr>
        <p:spPr>
          <a:xfrm>
            <a:off x="6240463" y="584200"/>
            <a:ext cx="5076825" cy="313724"/>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150"/>
        <p:cNvGrpSpPr/>
        <p:nvPr/>
      </p:nvGrpSpPr>
      <p:grpSpPr>
        <a:xfrm>
          <a:off x="0" y="0"/>
          <a:ext cx="0" cy="0"/>
          <a:chOff x="0" y="0"/>
          <a:chExt cx="0" cy="0"/>
        </a:xfrm>
      </p:grpSpPr>
      <p:sp>
        <p:nvSpPr>
          <p:cNvPr id="151" name="Google Shape;151;p21"/>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53" name="Google Shape;153;p21"/>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54" name="Google Shape;154;p21"/>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55" name="Google Shape;155;p21"/>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56" name="Google Shape;156;p21"/>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57" name="Google Shape;157;p21"/>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21"/>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 name="Google Shape;19;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20" name="Google Shape;20;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60"/>
        <p:cNvGrpSpPr/>
        <p:nvPr/>
      </p:nvGrpSpPr>
      <p:grpSpPr>
        <a:xfrm>
          <a:off x="0" y="0"/>
          <a:ext cx="0" cy="0"/>
          <a:chOff x="0" y="0"/>
          <a:chExt cx="0" cy="0"/>
        </a:xfrm>
      </p:grpSpPr>
      <p:sp>
        <p:nvSpPr>
          <p:cNvPr id="161" name="Google Shape;161;p2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62" name="Google Shape;162;p2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2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165" name="Google Shape;165;p22"/>
          <p:cNvPicPr preferRelativeResize="0"/>
          <p:nvPr/>
        </p:nvPicPr>
        <p:blipFill rotWithShape="1">
          <a:blip r:embed="rId2">
            <a:alphaModFix/>
          </a:blip>
          <a:srcRect/>
          <a:stretch/>
        </p:blipFill>
        <p:spPr>
          <a:xfrm>
            <a:off x="7938732" y="2870113"/>
            <a:ext cx="896712" cy="1171184"/>
          </a:xfrm>
          <a:prstGeom prst="rect">
            <a:avLst/>
          </a:prstGeom>
          <a:noFill/>
          <a:ln>
            <a:noFill/>
          </a:ln>
        </p:spPr>
      </p:pic>
      <p:pic>
        <p:nvPicPr>
          <p:cNvPr id="166" name="Google Shape;166;p22" descr="Immagine che contiene cielo notturno&#10;&#10;Descrizione generata automaticamente"/>
          <p:cNvPicPr preferRelativeResize="0"/>
          <p:nvPr/>
        </p:nvPicPr>
        <p:blipFill rotWithShape="1">
          <a:blip r:embed="rId3">
            <a:alphaModFix/>
          </a:blip>
          <a:srcRect/>
          <a:stretch/>
        </p:blipFill>
        <p:spPr>
          <a:xfrm>
            <a:off x="1089834" y="1056043"/>
            <a:ext cx="1009814" cy="1171184"/>
          </a:xfrm>
          <a:prstGeom prst="rect">
            <a:avLst/>
          </a:prstGeom>
          <a:noFill/>
          <a:ln>
            <a:noFill/>
          </a:ln>
        </p:spPr>
      </p:pic>
      <p:pic>
        <p:nvPicPr>
          <p:cNvPr id="167" name="Google Shape;167;p22"/>
          <p:cNvPicPr preferRelativeResize="0"/>
          <p:nvPr/>
        </p:nvPicPr>
        <p:blipFill rotWithShape="1">
          <a:blip r:embed="rId4">
            <a:alphaModFix/>
          </a:blip>
          <a:srcRect/>
          <a:stretch/>
        </p:blipFill>
        <p:spPr>
          <a:xfrm>
            <a:off x="3033657" y="1056043"/>
            <a:ext cx="1146627" cy="1171184"/>
          </a:xfrm>
          <a:prstGeom prst="rect">
            <a:avLst/>
          </a:prstGeom>
          <a:noFill/>
          <a:ln>
            <a:noFill/>
          </a:ln>
        </p:spPr>
      </p:pic>
      <p:pic>
        <p:nvPicPr>
          <p:cNvPr id="168" name="Google Shape;168;p22" descr="Immagine che contiene testo, cielo notturno&#10;&#10;Descrizione generata automaticamente"/>
          <p:cNvPicPr preferRelativeResize="0"/>
          <p:nvPr/>
        </p:nvPicPr>
        <p:blipFill rotWithShape="1">
          <a:blip r:embed="rId5">
            <a:alphaModFix/>
          </a:blip>
          <a:srcRect/>
          <a:stretch/>
        </p:blipFill>
        <p:spPr>
          <a:xfrm>
            <a:off x="5613097" y="1049283"/>
            <a:ext cx="965804" cy="1171184"/>
          </a:xfrm>
          <a:prstGeom prst="rect">
            <a:avLst/>
          </a:prstGeom>
          <a:noFill/>
          <a:ln>
            <a:noFill/>
          </a:ln>
        </p:spPr>
      </p:pic>
      <p:pic>
        <p:nvPicPr>
          <p:cNvPr id="169" name="Google Shape;169;p22" descr="Immagine che contiene elettronico, altoparlante&#10;&#10;Descrizione generata automaticamente"/>
          <p:cNvPicPr preferRelativeResize="0"/>
          <p:nvPr/>
        </p:nvPicPr>
        <p:blipFill rotWithShape="1">
          <a:blip r:embed="rId6">
            <a:alphaModFix/>
          </a:blip>
          <a:srcRect/>
          <a:stretch/>
        </p:blipFill>
        <p:spPr>
          <a:xfrm>
            <a:off x="7885523" y="1012568"/>
            <a:ext cx="969930" cy="1171184"/>
          </a:xfrm>
          <a:prstGeom prst="rect">
            <a:avLst/>
          </a:prstGeom>
          <a:noFill/>
          <a:ln>
            <a:noFill/>
          </a:ln>
        </p:spPr>
      </p:pic>
      <p:pic>
        <p:nvPicPr>
          <p:cNvPr id="170" name="Google Shape;170;p22"/>
          <p:cNvPicPr preferRelativeResize="0"/>
          <p:nvPr/>
        </p:nvPicPr>
        <p:blipFill rotWithShape="1">
          <a:blip r:embed="rId7">
            <a:alphaModFix/>
          </a:blip>
          <a:srcRect/>
          <a:stretch/>
        </p:blipFill>
        <p:spPr>
          <a:xfrm>
            <a:off x="10147621" y="1012568"/>
            <a:ext cx="847930" cy="1171184"/>
          </a:xfrm>
          <a:prstGeom prst="rect">
            <a:avLst/>
          </a:prstGeom>
          <a:noFill/>
          <a:ln>
            <a:noFill/>
          </a:ln>
        </p:spPr>
      </p:pic>
      <p:pic>
        <p:nvPicPr>
          <p:cNvPr id="171" name="Google Shape;171;p22"/>
          <p:cNvPicPr preferRelativeResize="0"/>
          <p:nvPr/>
        </p:nvPicPr>
        <p:blipFill rotWithShape="1">
          <a:blip r:embed="rId8">
            <a:alphaModFix/>
          </a:blip>
          <a:srcRect/>
          <a:stretch/>
        </p:blipFill>
        <p:spPr>
          <a:xfrm>
            <a:off x="1070926" y="2966674"/>
            <a:ext cx="1171184" cy="1171184"/>
          </a:xfrm>
          <a:prstGeom prst="rect">
            <a:avLst/>
          </a:prstGeom>
          <a:noFill/>
          <a:ln>
            <a:noFill/>
          </a:ln>
        </p:spPr>
      </p:pic>
      <p:pic>
        <p:nvPicPr>
          <p:cNvPr id="172" name="Google Shape;172;p22"/>
          <p:cNvPicPr preferRelativeResize="0"/>
          <p:nvPr/>
        </p:nvPicPr>
        <p:blipFill rotWithShape="1">
          <a:blip r:embed="rId9">
            <a:alphaModFix/>
          </a:blip>
          <a:srcRect/>
          <a:stretch/>
        </p:blipFill>
        <p:spPr>
          <a:xfrm>
            <a:off x="3305434" y="2897837"/>
            <a:ext cx="732997" cy="1171184"/>
          </a:xfrm>
          <a:prstGeom prst="rect">
            <a:avLst/>
          </a:prstGeom>
          <a:noFill/>
          <a:ln>
            <a:noFill/>
          </a:ln>
        </p:spPr>
      </p:pic>
      <p:pic>
        <p:nvPicPr>
          <p:cNvPr id="173" name="Google Shape;173;p22"/>
          <p:cNvPicPr preferRelativeResize="0"/>
          <p:nvPr/>
        </p:nvPicPr>
        <p:blipFill rotWithShape="1">
          <a:blip r:embed="rId10">
            <a:alphaModFix/>
          </a:blip>
          <a:srcRect/>
          <a:stretch/>
        </p:blipFill>
        <p:spPr>
          <a:xfrm>
            <a:off x="5582146" y="2870113"/>
            <a:ext cx="896712" cy="1171184"/>
          </a:xfrm>
          <a:prstGeom prst="rect">
            <a:avLst/>
          </a:prstGeom>
          <a:noFill/>
          <a:ln>
            <a:noFill/>
          </a:ln>
        </p:spPr>
      </p:pic>
      <p:pic>
        <p:nvPicPr>
          <p:cNvPr id="174" name="Google Shape;174;p22" descr="Immagine che contiene silhouette, cielo notturno&#10;&#10;Descrizione generata automaticamente"/>
          <p:cNvPicPr preferRelativeResize="0"/>
          <p:nvPr/>
        </p:nvPicPr>
        <p:blipFill rotWithShape="1">
          <a:blip r:embed="rId11">
            <a:alphaModFix/>
          </a:blip>
          <a:srcRect/>
          <a:stretch/>
        </p:blipFill>
        <p:spPr>
          <a:xfrm>
            <a:off x="10044310" y="2931392"/>
            <a:ext cx="1054552" cy="1171184"/>
          </a:xfrm>
          <a:prstGeom prst="rect">
            <a:avLst/>
          </a:prstGeom>
          <a:noFill/>
          <a:ln>
            <a:noFill/>
          </a:ln>
        </p:spPr>
      </p:pic>
      <p:pic>
        <p:nvPicPr>
          <p:cNvPr id="175" name="Google Shape;175;p22"/>
          <p:cNvPicPr preferRelativeResize="0"/>
          <p:nvPr/>
        </p:nvPicPr>
        <p:blipFill rotWithShape="1">
          <a:blip r:embed="rId12">
            <a:alphaModFix/>
          </a:blip>
          <a:srcRect/>
          <a:stretch/>
        </p:blipFill>
        <p:spPr>
          <a:xfrm>
            <a:off x="3065755" y="4739631"/>
            <a:ext cx="1312602" cy="1171184"/>
          </a:xfrm>
          <a:prstGeom prst="rect">
            <a:avLst/>
          </a:prstGeom>
          <a:noFill/>
          <a:ln>
            <a:noFill/>
          </a:ln>
        </p:spPr>
      </p:pic>
      <p:pic>
        <p:nvPicPr>
          <p:cNvPr id="176" name="Google Shape;176;p22"/>
          <p:cNvPicPr preferRelativeResize="0"/>
          <p:nvPr/>
        </p:nvPicPr>
        <p:blipFill rotWithShape="1">
          <a:blip r:embed="rId13">
            <a:alphaModFix/>
          </a:blip>
          <a:srcRect/>
          <a:stretch/>
        </p:blipFill>
        <p:spPr>
          <a:xfrm>
            <a:off x="5420089" y="4819034"/>
            <a:ext cx="1220826" cy="1171184"/>
          </a:xfrm>
          <a:prstGeom prst="rect">
            <a:avLst/>
          </a:prstGeom>
          <a:noFill/>
          <a:ln>
            <a:noFill/>
          </a:ln>
        </p:spPr>
      </p:pic>
      <p:pic>
        <p:nvPicPr>
          <p:cNvPr id="177" name="Google Shape;177;p22"/>
          <p:cNvPicPr preferRelativeResize="0"/>
          <p:nvPr/>
        </p:nvPicPr>
        <p:blipFill rotWithShape="1">
          <a:blip r:embed="rId14">
            <a:alphaModFix/>
          </a:blip>
          <a:srcRect/>
          <a:stretch/>
        </p:blipFill>
        <p:spPr>
          <a:xfrm>
            <a:off x="7886252" y="4631401"/>
            <a:ext cx="1001671" cy="11711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178"/>
        <p:cNvGrpSpPr/>
        <p:nvPr/>
      </p:nvGrpSpPr>
      <p:grpSpPr>
        <a:xfrm>
          <a:off x="0" y="0"/>
          <a:ext cx="0" cy="0"/>
          <a:chOff x="0" y="0"/>
          <a:chExt cx="0" cy="0"/>
        </a:xfrm>
      </p:grpSpPr>
      <p:sp>
        <p:nvSpPr>
          <p:cNvPr id="179" name="Google Shape;179;p23"/>
          <p:cNvSpPr txBox="1">
            <a:spLocks noGrp="1"/>
          </p:cNvSpPr>
          <p:nvPr>
            <p:ph type="body" idx="1"/>
          </p:nvPr>
        </p:nvSpPr>
        <p:spPr>
          <a:xfrm>
            <a:off x="480001" y="1800001"/>
            <a:ext cx="11232001"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0" name="Google Shape;180;p23"/>
          <p:cNvSpPr txBox="1">
            <a:spLocks noGrp="1"/>
          </p:cNvSpPr>
          <p:nvPr>
            <p:ph type="body" idx="2"/>
          </p:nvPr>
        </p:nvSpPr>
        <p:spPr>
          <a:xfrm>
            <a:off x="480486" y="1188003"/>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1" name="Google Shape;181;p2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82" name="Google Shape;182;p2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83" name="Google Shape;183;p2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184" name="Google Shape;184;p23"/>
          <p:cNvSpPr txBox="1">
            <a:spLocks noGrp="1"/>
          </p:cNvSpPr>
          <p:nvPr>
            <p:ph type="body" idx="3"/>
          </p:nvPr>
        </p:nvSpPr>
        <p:spPr>
          <a:xfrm>
            <a:off x="480000" y="6293651"/>
            <a:ext cx="11226365" cy="208579"/>
          </a:xfrm>
          <a:prstGeom prst="rect">
            <a:avLst/>
          </a:prstGeom>
          <a:noFill/>
          <a:ln>
            <a:noFill/>
          </a:ln>
        </p:spPr>
        <p:txBody>
          <a:bodyPr spcFirstLastPara="1" wrap="square" lIns="91425" tIns="45700" rIns="91425" bIns="45700" rtlCol="0" anchor="t" anchorCtr="0">
            <a:normAutofit/>
          </a:bodyPr>
          <a:lstStyle>
            <a:lvl1pPr marL="457200" marR="0" lvl="0" indent="-279400" algn="l" rtl="0">
              <a:lnSpc>
                <a:spcPct val="90000"/>
              </a:lnSpc>
              <a:spcBef>
                <a:spcPts val="10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5" name="Google Shape;185;p2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
        <p:nvSpPr>
          <p:cNvPr id="187" name="Google Shape;187;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88" name="Google Shape;188;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89" name="Google Shape;189;p2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spTree>
      <p:nvGrpSpPr>
        <p:cNvPr id="1" name="Shape 190"/>
        <p:cNvGrpSpPr/>
        <p:nvPr/>
      </p:nvGrpSpPr>
      <p:grpSpPr>
        <a:xfrm>
          <a:off x="0" y="0"/>
          <a:ext cx="0" cy="0"/>
          <a:chOff x="0" y="0"/>
          <a:chExt cx="0" cy="0"/>
        </a:xfrm>
      </p:grpSpPr>
      <p:sp>
        <p:nvSpPr>
          <p:cNvPr id="191" name="Google Shape;191;p25"/>
          <p:cNvSpPr txBox="1">
            <a:spLocks noGrp="1"/>
          </p:cNvSpPr>
          <p:nvPr>
            <p:ph type="body" idx="1"/>
          </p:nvPr>
        </p:nvSpPr>
        <p:spPr>
          <a:xfrm>
            <a:off x="480001" y="1800001"/>
            <a:ext cx="11232001"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92" name="Google Shape;192;p25"/>
          <p:cNvSpPr txBox="1">
            <a:spLocks noGrp="1"/>
          </p:cNvSpPr>
          <p:nvPr>
            <p:ph type="body" idx="2"/>
          </p:nvPr>
        </p:nvSpPr>
        <p:spPr>
          <a:xfrm>
            <a:off x="480486" y="1188003"/>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93" name="Google Shape;193;p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94" name="Google Shape;194;p2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95" name="Google Shape;195;p2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196" name="Google Shape;196;p25"/>
          <p:cNvSpPr txBox="1">
            <a:spLocks noGrp="1"/>
          </p:cNvSpPr>
          <p:nvPr>
            <p:ph type="body" idx="3"/>
          </p:nvPr>
        </p:nvSpPr>
        <p:spPr>
          <a:xfrm>
            <a:off x="480000" y="6293651"/>
            <a:ext cx="11226365" cy="208579"/>
          </a:xfrm>
          <a:prstGeom prst="rect">
            <a:avLst/>
          </a:prstGeom>
          <a:noFill/>
          <a:ln>
            <a:noFill/>
          </a:ln>
        </p:spPr>
        <p:txBody>
          <a:bodyPr spcFirstLastPara="1" wrap="square" lIns="91425" tIns="45700" rIns="91425" bIns="45700" rtlCol="0" anchor="t" anchorCtr="0">
            <a:normAutofit/>
          </a:bodyPr>
          <a:lstStyle>
            <a:lvl1pPr marL="457200" marR="0" lvl="0" indent="-279400" algn="l" rtl="0">
              <a:lnSpc>
                <a:spcPct val="90000"/>
              </a:lnSpc>
              <a:spcBef>
                <a:spcPts val="10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97" name="Google Shape;197;p2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boxes white">
  <p:cSld name="Comparison boxes white">
    <p:spTree>
      <p:nvGrpSpPr>
        <p:cNvPr id="1" name="Shape 198"/>
        <p:cNvGrpSpPr/>
        <p:nvPr/>
      </p:nvGrpSpPr>
      <p:grpSpPr>
        <a:xfrm>
          <a:off x="0" y="0"/>
          <a:ext cx="0" cy="0"/>
          <a:chOff x="0" y="0"/>
          <a:chExt cx="0" cy="0"/>
        </a:xfrm>
      </p:grpSpPr>
      <p:sp>
        <p:nvSpPr>
          <p:cNvPr id="199" name="Google Shape;199;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00" name="Google Shape;200;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01" name="Google Shape;201;p2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202" name="Google Shape;202;p26"/>
          <p:cNvSpPr txBox="1">
            <a:spLocks noGrp="1"/>
          </p:cNvSpPr>
          <p:nvPr>
            <p:ph type="body" idx="1"/>
          </p:nvPr>
        </p:nvSpPr>
        <p:spPr>
          <a:xfrm>
            <a:off x="480000" y="6293655"/>
            <a:ext cx="11226365" cy="208579"/>
          </a:xfrm>
          <a:prstGeom prst="rect">
            <a:avLst/>
          </a:prstGeom>
          <a:noFill/>
          <a:ln>
            <a:noFill/>
          </a:ln>
        </p:spPr>
        <p:txBody>
          <a:bodyPr spcFirstLastPara="1" wrap="square" lIns="91425" tIns="45700" rIns="91425" bIns="45700" rtlCol="0" anchor="t" anchorCtr="0">
            <a:normAutofit/>
          </a:bodyPr>
          <a:lstStyle>
            <a:lvl1pPr marL="457200" marR="0" lvl="0" indent="-279400" algn="l" rtl="0">
              <a:lnSpc>
                <a:spcPct val="90000"/>
              </a:lnSpc>
              <a:spcBef>
                <a:spcPts val="10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03" name="Google Shape;203;p2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04" name="Google Shape;204;p26"/>
          <p:cNvSpPr txBox="1">
            <a:spLocks noGrp="1"/>
          </p:cNvSpPr>
          <p:nvPr>
            <p:ph type="body" idx="2"/>
          </p:nvPr>
        </p:nvSpPr>
        <p:spPr>
          <a:xfrm>
            <a:off x="479999" y="2160000"/>
            <a:ext cx="5472000" cy="387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05" name="Google Shape;205;p26"/>
          <p:cNvSpPr txBox="1">
            <a:spLocks noGrp="1"/>
          </p:cNvSpPr>
          <p:nvPr>
            <p:ph type="body" idx="3"/>
          </p:nvPr>
        </p:nvSpPr>
        <p:spPr>
          <a:xfrm>
            <a:off x="6234364" y="2160000"/>
            <a:ext cx="5472000" cy="387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06" name="Google Shape;206;p26"/>
          <p:cNvSpPr txBox="1">
            <a:spLocks noGrp="1"/>
          </p:cNvSpPr>
          <p:nvPr>
            <p:ph type="body" idx="4"/>
          </p:nvPr>
        </p:nvSpPr>
        <p:spPr>
          <a:xfrm>
            <a:off x="480486" y="1188007"/>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07" name="Google Shape;207;p26"/>
          <p:cNvSpPr txBox="1">
            <a:spLocks noGrp="1"/>
          </p:cNvSpPr>
          <p:nvPr>
            <p:ph type="body" idx="5"/>
          </p:nvPr>
        </p:nvSpPr>
        <p:spPr>
          <a:xfrm>
            <a:off x="480003" y="1800000"/>
            <a:ext cx="5472001" cy="252012"/>
          </a:xfrm>
          <a:prstGeom prst="rect">
            <a:avLst/>
          </a:prstGeom>
          <a:solidFill>
            <a:srgbClr val="009CDE"/>
          </a:solidFill>
          <a:ln>
            <a:noFill/>
          </a:ln>
        </p:spPr>
        <p:txBody>
          <a:bodyPr spcFirstLastPara="1" wrap="square" lIns="72000" tIns="18000" rIns="72000" bIns="18000" rtlCol="0" anchor="ctr" anchorCtr="0">
            <a:normAutofit/>
          </a:bodyPr>
          <a:lstStyle>
            <a:lvl1pPr marL="457200" marR="0" lvl="0" indent="-317500" algn="l" rtl="0">
              <a:lnSpc>
                <a:spcPct val="90000"/>
              </a:lnSpc>
              <a:spcBef>
                <a:spcPts val="10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08" name="Google Shape;208;p26"/>
          <p:cNvSpPr txBox="1">
            <a:spLocks noGrp="1"/>
          </p:cNvSpPr>
          <p:nvPr>
            <p:ph type="body" idx="6"/>
          </p:nvPr>
        </p:nvSpPr>
        <p:spPr>
          <a:xfrm>
            <a:off x="6234365" y="1800000"/>
            <a:ext cx="5472000" cy="252012"/>
          </a:xfrm>
          <a:prstGeom prst="rect">
            <a:avLst/>
          </a:prstGeom>
          <a:solidFill>
            <a:srgbClr val="009CDE"/>
          </a:solidFill>
          <a:ln>
            <a:noFill/>
          </a:ln>
        </p:spPr>
        <p:txBody>
          <a:bodyPr spcFirstLastPara="1" wrap="square" lIns="72000" tIns="18000" rIns="72000" bIns="18000" rtlCol="0" anchor="ctr" anchorCtr="0">
            <a:normAutofit/>
          </a:bodyPr>
          <a:lstStyle>
            <a:lvl1pPr marL="457200" marR="0" lvl="0" indent="-317500" algn="l" rtl="0">
              <a:lnSpc>
                <a:spcPct val="90000"/>
              </a:lnSpc>
              <a:spcBef>
                <a:spcPts val="10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white">
  <p:cSld name="Title Only white">
    <p:spTree>
      <p:nvGrpSpPr>
        <p:cNvPr id="1" name="Shape 209"/>
        <p:cNvGrpSpPr/>
        <p:nvPr/>
      </p:nvGrpSpPr>
      <p:grpSpPr>
        <a:xfrm>
          <a:off x="0" y="0"/>
          <a:ext cx="0" cy="0"/>
          <a:chOff x="0" y="0"/>
          <a:chExt cx="0" cy="0"/>
        </a:xfrm>
      </p:grpSpPr>
      <p:sp>
        <p:nvSpPr>
          <p:cNvPr id="210" name="Google Shape;210;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11" name="Google Shape;211;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12" name="Google Shape;212;p27"/>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213" name="Google Shape;213;p27"/>
          <p:cNvSpPr txBox="1">
            <a:spLocks noGrp="1"/>
          </p:cNvSpPr>
          <p:nvPr>
            <p:ph type="body" idx="1"/>
          </p:nvPr>
        </p:nvSpPr>
        <p:spPr>
          <a:xfrm>
            <a:off x="480000" y="6293655"/>
            <a:ext cx="11226365" cy="208579"/>
          </a:xfrm>
          <a:prstGeom prst="rect">
            <a:avLst/>
          </a:prstGeom>
          <a:noFill/>
          <a:ln>
            <a:noFill/>
          </a:ln>
        </p:spPr>
        <p:txBody>
          <a:bodyPr spcFirstLastPara="1" wrap="square" lIns="91425" tIns="45700" rIns="91425" bIns="45700" rtlCol="0" anchor="t" anchorCtr="0">
            <a:normAutofit/>
          </a:bodyPr>
          <a:lstStyle>
            <a:lvl1pPr marL="457200" marR="0" lvl="0" indent="-279400" algn="l" rtl="0">
              <a:lnSpc>
                <a:spcPct val="90000"/>
              </a:lnSpc>
              <a:spcBef>
                <a:spcPts val="10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14" name="Google Shape;214;p27"/>
          <p:cNvSpPr txBox="1">
            <a:spLocks noGrp="1"/>
          </p:cNvSpPr>
          <p:nvPr>
            <p:ph type="body" idx="2"/>
          </p:nvPr>
        </p:nvSpPr>
        <p:spPr>
          <a:xfrm>
            <a:off x="480486" y="1188007"/>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15" name="Google Shape;215;p2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18" name="Google Shape;218;p28"/>
          <p:cNvSpPr txBox="1">
            <a:spLocks noGrp="1"/>
          </p:cNvSpPr>
          <p:nvPr>
            <p:ph type="body" idx="1"/>
          </p:nvPr>
        </p:nvSpPr>
        <p:spPr>
          <a:xfrm>
            <a:off x="6281271" y="1828802"/>
            <a:ext cx="4876800" cy="2057400"/>
          </a:xfrm>
          <a:prstGeom prst="rect">
            <a:avLst/>
          </a:prstGeom>
          <a:noFill/>
          <a:ln>
            <a:noFill/>
          </a:ln>
        </p:spPr>
        <p:txBody>
          <a:bodyPr spcFirstLastPara="1" wrap="square" lIns="91425" tIns="45700" rIns="91425" bIns="45700" rtlCol="0" anchor="t" anchorCtr="0">
            <a:normAutofit/>
          </a:bodyPr>
          <a:lstStyle>
            <a:lvl1pPr marL="457200" marR="0" lvl="0" indent="-397954" algn="l" rtl="0">
              <a:lnSpc>
                <a:spcPct val="90000"/>
              </a:lnSpc>
              <a:spcBef>
                <a:spcPts val="1000"/>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rtl="0"/>
            <a:endParaRPr/>
          </a:p>
        </p:txBody>
      </p:sp>
      <p:sp>
        <p:nvSpPr>
          <p:cNvPr id="219" name="Google Shape;219;p28"/>
          <p:cNvSpPr txBox="1">
            <a:spLocks noGrp="1"/>
          </p:cNvSpPr>
          <p:nvPr>
            <p:ph type="body" idx="2"/>
          </p:nvPr>
        </p:nvSpPr>
        <p:spPr>
          <a:xfrm>
            <a:off x="6281271" y="3991816"/>
            <a:ext cx="4876800" cy="2057400"/>
          </a:xfrm>
          <a:prstGeom prst="rect">
            <a:avLst/>
          </a:prstGeom>
          <a:noFill/>
          <a:ln>
            <a:noFill/>
          </a:ln>
        </p:spPr>
        <p:txBody>
          <a:bodyPr spcFirstLastPara="1" wrap="square" lIns="91425" tIns="45700" rIns="91425" bIns="45700" rtlCol="0" anchor="t" anchorCtr="0">
            <a:normAutofit/>
          </a:bodyPr>
          <a:lstStyle>
            <a:lvl1pPr marL="457200" marR="0" lvl="0" indent="-397954" algn="l" rtl="0">
              <a:lnSpc>
                <a:spcPct val="90000"/>
              </a:lnSpc>
              <a:spcBef>
                <a:spcPts val="1000"/>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rtl="0"/>
            <a:endParaRPr/>
          </a:p>
        </p:txBody>
      </p:sp>
      <p:sp>
        <p:nvSpPr>
          <p:cNvPr id="220" name="Google Shape;220;p28"/>
          <p:cNvSpPr txBox="1">
            <a:spLocks noGrp="1"/>
          </p:cNvSpPr>
          <p:nvPr>
            <p:ph type="body" idx="3"/>
          </p:nvPr>
        </p:nvSpPr>
        <p:spPr>
          <a:xfrm>
            <a:off x="1039283" y="1828801"/>
            <a:ext cx="4876800" cy="4219575"/>
          </a:xfrm>
          <a:prstGeom prst="rect">
            <a:avLst/>
          </a:prstGeom>
          <a:noFill/>
          <a:ln>
            <a:noFill/>
          </a:ln>
        </p:spPr>
        <p:txBody>
          <a:bodyPr spcFirstLastPara="1" wrap="square" lIns="91425" tIns="45700" rIns="91425" bIns="45700" rtlCol="0" anchor="t" anchorCtr="0">
            <a:normAutofit/>
          </a:bodyPr>
          <a:lstStyle>
            <a:lvl1pPr marL="457200" marR="0" lvl="0" indent="-397954" algn="l" rtl="0">
              <a:lnSpc>
                <a:spcPct val="90000"/>
              </a:lnSpc>
              <a:spcBef>
                <a:spcPts val="1000"/>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rtl="0"/>
            <a:endParaRPr/>
          </a:p>
        </p:txBody>
      </p:sp>
      <p:sp>
        <p:nvSpPr>
          <p:cNvPr id="221" name="Google Shape;221;p28"/>
          <p:cNvSpPr txBox="1">
            <a:spLocks noGrp="1"/>
          </p:cNvSpPr>
          <p:nvPr>
            <p:ph type="dt" idx="10"/>
          </p:nvPr>
        </p:nvSpPr>
        <p:spPr>
          <a:xfrm>
            <a:off x="1852091" y="6264280"/>
            <a:ext cx="2516716" cy="365125"/>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22" name="Google Shape;222;p28"/>
          <p:cNvSpPr txBox="1">
            <a:spLocks noGrp="1"/>
          </p:cNvSpPr>
          <p:nvPr>
            <p:ph type="ftr" idx="11"/>
          </p:nvPr>
        </p:nvSpPr>
        <p:spPr>
          <a:xfrm>
            <a:off x="6807207" y="6288092"/>
            <a:ext cx="4381500" cy="365125"/>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223" name="Google Shape;223;p28"/>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a:solidFill>
                  <a:schemeClr val="dk2"/>
                </a:solidFill>
                <a:latin typeface="Arial"/>
                <a:ea typeface="Arial"/>
                <a:cs typeface="Arial"/>
                <a:sym typeface="Arial"/>
              </a:defRPr>
            </a:lvl1pPr>
            <a:lvl2pPr marL="0" lvl="1" indent="0" algn="ctr">
              <a:spcBef>
                <a:spcPts val="0"/>
              </a:spcBef>
              <a:buNone/>
              <a:defRPr sz="1000">
                <a:solidFill>
                  <a:schemeClr val="dk2"/>
                </a:solidFill>
                <a:latin typeface="Arial"/>
                <a:ea typeface="Arial"/>
                <a:cs typeface="Arial"/>
                <a:sym typeface="Arial"/>
              </a:defRPr>
            </a:lvl2pPr>
            <a:lvl3pPr marL="0" lvl="2" indent="0" algn="ctr">
              <a:spcBef>
                <a:spcPts val="0"/>
              </a:spcBef>
              <a:buNone/>
              <a:defRPr sz="1000">
                <a:solidFill>
                  <a:schemeClr val="dk2"/>
                </a:solidFill>
                <a:latin typeface="Arial"/>
                <a:ea typeface="Arial"/>
                <a:cs typeface="Arial"/>
                <a:sym typeface="Arial"/>
              </a:defRPr>
            </a:lvl3pPr>
            <a:lvl4pPr marL="0" lvl="3" indent="0" algn="ctr">
              <a:spcBef>
                <a:spcPts val="0"/>
              </a:spcBef>
              <a:buNone/>
              <a:defRPr sz="1000">
                <a:solidFill>
                  <a:schemeClr val="dk2"/>
                </a:solidFill>
                <a:latin typeface="Arial"/>
                <a:ea typeface="Arial"/>
                <a:cs typeface="Arial"/>
                <a:sym typeface="Arial"/>
              </a:defRPr>
            </a:lvl4pPr>
            <a:lvl5pPr marL="0" lvl="4" indent="0" algn="ctr">
              <a:spcBef>
                <a:spcPts val="0"/>
              </a:spcBef>
              <a:buNone/>
              <a:defRPr sz="1000">
                <a:solidFill>
                  <a:schemeClr val="dk2"/>
                </a:solidFill>
                <a:latin typeface="Arial"/>
                <a:ea typeface="Arial"/>
                <a:cs typeface="Arial"/>
                <a:sym typeface="Arial"/>
              </a:defRPr>
            </a:lvl5pPr>
            <a:lvl6pPr marL="0" lvl="5" indent="0" algn="ctr">
              <a:spcBef>
                <a:spcPts val="0"/>
              </a:spcBef>
              <a:buNone/>
              <a:defRPr sz="1000">
                <a:solidFill>
                  <a:schemeClr val="dk2"/>
                </a:solidFill>
                <a:latin typeface="Arial"/>
                <a:ea typeface="Arial"/>
                <a:cs typeface="Arial"/>
                <a:sym typeface="Arial"/>
              </a:defRPr>
            </a:lvl6pPr>
            <a:lvl7pPr marL="0" lvl="6" indent="0" algn="ctr">
              <a:spcBef>
                <a:spcPts val="0"/>
              </a:spcBef>
              <a:buNone/>
              <a:defRPr sz="1000">
                <a:solidFill>
                  <a:schemeClr val="dk2"/>
                </a:solidFill>
                <a:latin typeface="Arial"/>
                <a:ea typeface="Arial"/>
                <a:cs typeface="Arial"/>
                <a:sym typeface="Arial"/>
              </a:defRPr>
            </a:lvl7pPr>
            <a:lvl8pPr marL="0" lvl="7" indent="0" algn="ctr">
              <a:spcBef>
                <a:spcPts val="0"/>
              </a:spcBef>
              <a:buNone/>
              <a:defRPr sz="1000">
                <a:solidFill>
                  <a:schemeClr val="dk2"/>
                </a:solidFill>
                <a:latin typeface="Arial"/>
                <a:ea typeface="Arial"/>
                <a:cs typeface="Arial"/>
                <a:sym typeface="Arial"/>
              </a:defRPr>
            </a:lvl8pPr>
            <a:lvl9pPr marL="0" lvl="8" indent="0" algn="ctr">
              <a:spcBef>
                <a:spcPts val="0"/>
              </a:spcBef>
              <a:buNone/>
              <a:defRPr sz="1000">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v="urn:schemas-microsoft-com:vml" xmlns:pvml="urn:schemas-microsoft-com:office:powerpoint" xmlns:p15="http://schemas.microsoft.com/office/powerpoint/2012/main" xmlns:o="urn:schemas-microsoft-com:office:office" xmlns:mv="urn:schemas-microsoft-com:mac:vml" xmlns:dgm="http://schemas.openxmlformats.org/drawingml/2006/diagram" xmlns:com="http://schemas.openxmlformats.org/drawingml/2006/compatibility" xmlns:c="http://schemas.openxmlformats.org/drawingml/2006/chart" xmlns:ahyp="http://schemas.microsoft.com/office/drawing/2018/hyperlinkcolor"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paragraph + text">
  <p:cSld name="1_title paragraph + 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8" name="Google Shape;28;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9" name="Google Shape;29;p5"/>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35" name="Google Shape;35;p6"/>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6" name="Google Shape;36;p6"/>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7" name="Google Shape;37;p6"/>
          <p:cNvSpPr txBox="1">
            <a:spLocks noGrp="1"/>
          </p:cNvSpPr>
          <p:nvPr>
            <p:ph type="body" idx="1"/>
          </p:nvPr>
        </p:nvSpPr>
        <p:spPr>
          <a:xfrm>
            <a:off x="838199" y="1254125"/>
            <a:ext cx="10515600"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8" name="Google Shape;38;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41"/>
        <p:cNvGrpSpPr/>
        <p:nvPr/>
      </p:nvGrpSpPr>
      <p:grpSpPr>
        <a:xfrm>
          <a:off x="0" y="0"/>
          <a:ext cx="0" cy="0"/>
          <a:chOff x="0" y="0"/>
          <a:chExt cx="0" cy="0"/>
        </a:xfrm>
      </p:grpSpPr>
      <p:sp>
        <p:nvSpPr>
          <p:cNvPr id="42" name="Google Shape;42;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43" name="Google Shape;43;p7"/>
          <p:cNvSpPr>
            <a:spLocks noGrp="1"/>
          </p:cNvSpPr>
          <p:nvPr>
            <p:ph type="pic" idx="2"/>
          </p:nvPr>
        </p:nvSpPr>
        <p:spPr>
          <a:xfrm>
            <a:off x="839788" y="0"/>
            <a:ext cx="10512424" cy="6161484"/>
          </a:xfrm>
          <a:prstGeom prst="rect">
            <a:avLst/>
          </a:prstGeom>
          <a:noFill/>
          <a:ln>
            <a:noFill/>
          </a:ln>
        </p:spPr>
      </p:sp>
      <p:sp>
        <p:nvSpPr>
          <p:cNvPr id="44" name="Google Shape;44;p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49" name="Google Shape;49;p8"/>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51" name="Google Shape;51;p8"/>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2" name="Google Shape;52;p8"/>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3" name="Google Shape;53;p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6" name="Google Shape;56;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57"/>
        <p:cNvGrpSpPr/>
        <p:nvPr/>
      </p:nvGrpSpPr>
      <p:grpSpPr>
        <a:xfrm>
          <a:off x="0" y="0"/>
          <a:ext cx="0" cy="0"/>
          <a:chOff x="0" y="0"/>
          <a:chExt cx="0" cy="0"/>
        </a:xfrm>
      </p:grpSpPr>
      <p:sp>
        <p:nvSpPr>
          <p:cNvPr id="58" name="Google Shape;58;p9"/>
          <p:cNvSpPr/>
          <p:nvPr/>
        </p:nvSpPr>
        <p:spPr>
          <a:xfrm>
            <a:off x="0" y="0"/>
            <a:ext cx="5257800" cy="789140"/>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60" name="Google Shape;60;p9"/>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1" name="Google Shape;61;p9"/>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4" name="Google Shape;64;p9"/>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5" name="Google Shape;65;p9"/>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white">
  <p:cSld name="2_Title and Content white">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480001" y="1800001"/>
            <a:ext cx="11232001"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8" name="Google Shape;68;p10"/>
          <p:cNvSpPr txBox="1">
            <a:spLocks noGrp="1"/>
          </p:cNvSpPr>
          <p:nvPr>
            <p:ph type="body" idx="2"/>
          </p:nvPr>
        </p:nvSpPr>
        <p:spPr>
          <a:xfrm>
            <a:off x="480486" y="1188003"/>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9" name="Google Shape;69;p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70" name="Google Shape;70;p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71" name="Google Shape;71;p1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72" name="Google Shape;72;p10"/>
          <p:cNvSpPr txBox="1">
            <a:spLocks noGrp="1"/>
          </p:cNvSpPr>
          <p:nvPr>
            <p:ph type="body" idx="3"/>
          </p:nvPr>
        </p:nvSpPr>
        <p:spPr>
          <a:xfrm>
            <a:off x="480000" y="6293651"/>
            <a:ext cx="11226365" cy="208579"/>
          </a:xfrm>
          <a:prstGeom prst="rect">
            <a:avLst/>
          </a:prstGeom>
          <a:noFill/>
          <a:ln>
            <a:noFill/>
          </a:ln>
        </p:spPr>
        <p:txBody>
          <a:bodyPr spcFirstLastPara="1" wrap="square" lIns="91425" tIns="45700" rIns="91425" bIns="45700" rtlCol="0" anchor="t" anchorCtr="0">
            <a:normAutofit/>
          </a:bodyPr>
          <a:lstStyle>
            <a:lvl1pPr marL="457200" marR="0" lvl="0" indent="-279400" algn="l" rtl="0">
              <a:lnSpc>
                <a:spcPct val="90000"/>
              </a:lnSpc>
              <a:spcBef>
                <a:spcPts val="10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3" name="Google Shape;73;p1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image + Title + text">
  <p:cSld name="1_image + Title + text">
    <p:spTree>
      <p:nvGrpSpPr>
        <p:cNvPr id="1" name="Shape 74"/>
        <p:cNvGrpSpPr/>
        <p:nvPr/>
      </p:nvGrpSpPr>
      <p:grpSpPr>
        <a:xfrm>
          <a:off x="0" y="0"/>
          <a:ext cx="0" cy="0"/>
          <a:chOff x="0" y="0"/>
          <a:chExt cx="0" cy="0"/>
        </a:xfrm>
      </p:grpSpPr>
      <p:sp>
        <p:nvSpPr>
          <p:cNvPr id="75" name="Google Shape;75;p11"/>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76" name="Google Shape;76;p11"/>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78" name="Google Shape;78;p11"/>
          <p:cNvSpPr>
            <a:spLocks noGrp="1"/>
          </p:cNvSpPr>
          <p:nvPr>
            <p:ph type="pic" idx="2"/>
          </p:nvPr>
        </p:nvSpPr>
        <p:spPr>
          <a:xfrm>
            <a:off x="6502400" y="1400432"/>
            <a:ext cx="4849812" cy="4761052"/>
          </a:xfrm>
          <a:prstGeom prst="rect">
            <a:avLst/>
          </a:prstGeom>
          <a:noFill/>
          <a:ln>
            <a:noFill/>
          </a:ln>
        </p:spPr>
      </p:sp>
      <p:sp>
        <p:nvSpPr>
          <p:cNvPr id="79" name="Google Shape;79;p1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82" name="Google Shape;82;p11"/>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1" i="0" u="none" strike="noStrike" cap="none">
                <a:solidFill>
                  <a:schemeClr val="dk2"/>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washdata.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www.healthynewbornnetwork.org/hnn-content/uploads/CBK_brief-LOW-RES.pdf" TargetMode="External"/><Relationship Id="rId4" Type="http://schemas.openxmlformats.org/officeDocument/2006/relationships/hyperlink" Target="https://www.thelancet.com/pdfs/journals/langlo/PIIS2214-109X(17)30101-8.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who.int/teams/integrated-health-services/infection-prevention-contro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ashinhcf.org/resource/combatting-amr-through-wash-and-ipc-in-healthcar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hyperlink" Target="https://www.who.int/water_sanitation_health/publications/wash-in-health-care-facilities-global-report/en/" TargetMode="External"/><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s://www.who.int/publications-detail/water-sanitation-hygiene-and-waste-management-for-covid-19" TargetMode="External"/><Relationship Id="rId5" Type="http://schemas.openxmlformats.org/officeDocument/2006/relationships/image" Target="../media/image54.png"/><Relationship Id="rId4" Type="http://schemas.openxmlformats.org/officeDocument/2006/relationships/hyperlink" Target="https://apps.who.int/iris/bitstream/handle/10665/333560/WHO-2019-nCoV-IPC_WASH-2020.4-eng.pdf?ua=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who.int/news/item/12-10-2020-who-publishes-guidance-on-climate-resilient-and-environmentally-sustainable-health-care-facilities" TargetMode="External"/><Relationship Id="rId5" Type="http://schemas.openxmlformats.org/officeDocument/2006/relationships/image" Target="../media/image59.jp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apps.who.int/gb/ebwha/pdf_files/WHA72/A72_R7-en.pdf"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hyperlink" Target="https://apps.who.int/iris/handle/10665/340297" TargetMode="Externa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hyperlink" Target="http://www.washinhcf.org/resources" TargetMode="Externa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77.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u53NTLFkdA&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79.jp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81.jp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3.jpg"/></Relationships>
</file>

<file path=ppt/slides/_rels/slide43.xml.rels><?xml version="1.0" encoding="UTF-8" standalone="yes"?>
<Relationships xmlns="http://schemas.openxmlformats.org/package/2006/relationships"><Relationship Id="rId3" Type="http://schemas.openxmlformats.org/officeDocument/2006/relationships/hyperlink" Target="https://washinhcf.org/country-progress-tracker/"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ashinhcf.org/contact"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s://washinhcf.org/" TargetMode="External"/><Relationship Id="rId4" Type="http://schemas.openxmlformats.org/officeDocument/2006/relationships/image" Target="../media/image92.jpg"/></Relationships>
</file>

<file path=ppt/slides/_rels/slide49.xml.rels><?xml version="1.0" encoding="UTF-8" standalone="yes"?>
<Relationships xmlns="http://schemas.openxmlformats.org/package/2006/relationships"><Relationship Id="rId8" Type="http://schemas.openxmlformats.org/officeDocument/2006/relationships/hyperlink" Target="https://www.who.int/publications/i/item/9789241548564" TargetMode="External"/><Relationship Id="rId3" Type="http://schemas.openxmlformats.org/officeDocument/2006/relationships/hyperlink" Target="https://www.who.int/es/publications/i/item/water-and-sanitation-for-health-facility-improvement-tool-(wash-fit)" TargetMode="External"/><Relationship Id="rId7" Type="http://schemas.openxmlformats.org/officeDocument/2006/relationships/hyperlink" Target="https://www.who.int/es/publications/i/item/guidelines-on-sanitation-and-health"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apps.who.int/iris/handle/10665/325896" TargetMode="External"/><Relationship Id="rId5" Type="http://schemas.openxmlformats.org/officeDocument/2006/relationships/hyperlink" Target="https://www.who.int/es/publications/i/item/9789241549950" TargetMode="External"/><Relationship Id="rId10" Type="http://schemas.openxmlformats.org/officeDocument/2006/relationships/hyperlink" Target="https://apps.who.int/iris/handle/10665/328146" TargetMode="External"/><Relationship Id="rId4" Type="http://schemas.openxmlformats.org/officeDocument/2006/relationships/hyperlink" Target="https://apps.who.int/iris/handle/10665/246209" TargetMode="External"/><Relationship Id="rId9" Type="http://schemas.openxmlformats.org/officeDocument/2006/relationships/hyperlink" Target="https://apps.who.int/iris/handle/10665/3523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who.int/gpsc/5may/en/" TargetMode="External"/><Relationship Id="rId3" Type="http://schemas.openxmlformats.org/officeDocument/2006/relationships/hyperlink" Target="https://www.who.int/es/publications/i/item/WHO-2019-nCoV-IPC-WASH-2020.4" TargetMode="External"/><Relationship Id="rId7" Type="http://schemas.openxmlformats.org/officeDocument/2006/relationships/hyperlink" Target="https://apps.who.int/iris/handle/10665/277399"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who.int/publications/i/item/9789241511216" TargetMode="External"/><Relationship Id="rId5" Type="http://schemas.openxmlformats.org/officeDocument/2006/relationships/hyperlink" Target="https://www.who.int/teams/environment-climate-change-and-health/water-sanitation-and-health/environmental-health-in-emergencies/technical-notes-on-wash-in-emergencies" TargetMode="External"/><Relationship Id="rId4" Type="http://schemas.openxmlformats.org/officeDocument/2006/relationships/hyperlink" Target="https://www.who.int/publications/i/item/10665-331495" TargetMode="External"/><Relationship Id="rId9" Type="http://schemas.openxmlformats.org/officeDocument/2006/relationships/comments" Target="../comments/commen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hyperlink" Target="https://washdata.org/data/info/healthcare" TargetMode="Externa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hyperlink" Target="http://www.washdata.org/healthcar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pic>
        <p:nvPicPr>
          <p:cNvPr id="323" name="Google Shape;323;p38"/>
          <p:cNvPicPr preferRelativeResize="0"/>
          <p:nvPr/>
        </p:nvPicPr>
        <p:blipFill rotWithShape="1">
          <a:blip r:embed="rId3">
            <a:alphaModFix/>
          </a:blip>
          <a:srcRect/>
          <a:stretch/>
        </p:blipFill>
        <p:spPr>
          <a:xfrm>
            <a:off x="1006529" y="135108"/>
            <a:ext cx="10788685" cy="67429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pic>
        <p:nvPicPr>
          <p:cNvPr id="332" name="Google Shape;332;p39"/>
          <p:cNvPicPr preferRelativeResize="0"/>
          <p:nvPr/>
        </p:nvPicPr>
        <p:blipFill rotWithShape="1">
          <a:blip r:embed="rId3">
            <a:alphaModFix/>
          </a:blip>
          <a:srcRect/>
          <a:stretch/>
        </p:blipFill>
        <p:spPr>
          <a:xfrm>
            <a:off x="401075" y="434899"/>
            <a:ext cx="11389849" cy="56705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pic>
        <p:nvPicPr>
          <p:cNvPr id="339" name="Google Shape;339;p40"/>
          <p:cNvPicPr preferRelativeResize="0"/>
          <p:nvPr/>
        </p:nvPicPr>
        <p:blipFill rotWithShape="1">
          <a:blip r:embed="rId3">
            <a:alphaModFix/>
          </a:blip>
          <a:srcRect/>
          <a:stretch/>
        </p:blipFill>
        <p:spPr>
          <a:xfrm>
            <a:off x="467876" y="1190315"/>
            <a:ext cx="11608895" cy="32598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838200"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000" dirty="0"/>
              <a:t>Indicadores del seguimiento mundial y definiciones</a:t>
            </a:r>
            <a:endParaRPr sz="4000" dirty="0"/>
          </a:p>
        </p:txBody>
      </p:sp>
      <p:sp>
        <p:nvSpPr>
          <p:cNvPr id="348" name="Google Shape;348;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pic>
        <p:nvPicPr>
          <p:cNvPr id="349" name="Google Shape;349;p41"/>
          <p:cNvPicPr preferRelativeResize="0"/>
          <p:nvPr/>
        </p:nvPicPr>
        <p:blipFill rotWithShape="1">
          <a:blip r:embed="rId3">
            <a:alphaModFix/>
          </a:blip>
          <a:srcRect/>
          <a:stretch/>
        </p:blipFill>
        <p:spPr>
          <a:xfrm>
            <a:off x="2939331" y="851733"/>
            <a:ext cx="6313338" cy="60062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358" name="Google Shape;358;p42"/>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2000"/>
              <a:buFont typeface="Arial"/>
              <a:buNone/>
            </a:pPr>
            <a:r>
              <a:rPr lang="es">
                <a:solidFill>
                  <a:srgbClr val="09164D"/>
                </a:solidFill>
              </a:rPr>
              <a:t>Visiten </a:t>
            </a:r>
            <a:r>
              <a:rPr lang="es" u="sng">
                <a:solidFill>
                  <a:schemeClr val="hlink"/>
                </a:solidFill>
                <a:hlinkClick r:id="rId3"/>
              </a:rPr>
              <a:t>www.washdata.org</a:t>
            </a:r>
            <a:r>
              <a:rPr lang="es">
                <a:solidFill>
                  <a:srgbClr val="09164D"/>
                </a:solidFill>
              </a:rPr>
              <a:t> para ver y descargar los archivos de los países</a:t>
            </a:r>
            <a:endParaRPr/>
          </a:p>
        </p:txBody>
      </p:sp>
      <p:sp>
        <p:nvSpPr>
          <p:cNvPr id="359" name="Google Shape;359;p42"/>
          <p:cNvSpPr txBox="1">
            <a:spLocks noGrp="1"/>
          </p:cNvSpPr>
          <p:nvPr>
            <p:ph type="body" idx="3"/>
          </p:nvPr>
        </p:nvSpPr>
        <p:spPr>
          <a:xfrm>
            <a:off x="297189" y="150741"/>
            <a:ext cx="4116387" cy="583823"/>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2800"/>
              <a:buNone/>
            </a:pPr>
            <a:r>
              <a:rPr lang="es" sz="2800"/>
              <a:t>Contexto del país</a:t>
            </a:r>
            <a:endParaRPr/>
          </a:p>
        </p:txBody>
      </p:sp>
      <p:pic>
        <p:nvPicPr>
          <p:cNvPr id="360" name="Google Shape;360;p42"/>
          <p:cNvPicPr preferRelativeResize="0"/>
          <p:nvPr/>
        </p:nvPicPr>
        <p:blipFill rotWithShape="1">
          <a:blip r:embed="rId4">
            <a:alphaModFix/>
          </a:blip>
          <a:srcRect/>
          <a:stretch/>
        </p:blipFill>
        <p:spPr>
          <a:xfrm>
            <a:off x="3706561" y="2007703"/>
            <a:ext cx="8228835" cy="4254019"/>
          </a:xfrm>
          <a:prstGeom prst="rect">
            <a:avLst/>
          </a:prstGeom>
          <a:noFill/>
          <a:ln>
            <a:noFill/>
          </a:ln>
        </p:spPr>
      </p:pic>
      <p:cxnSp>
        <p:nvCxnSpPr>
          <p:cNvPr id="361" name="Google Shape;361;p42"/>
          <p:cNvCxnSpPr/>
          <p:nvPr/>
        </p:nvCxnSpPr>
        <p:spPr>
          <a:xfrm flipH="1">
            <a:off x="6095999" y="1470866"/>
            <a:ext cx="2561685" cy="702927"/>
          </a:xfrm>
          <a:prstGeom prst="straightConnector1">
            <a:avLst/>
          </a:prstGeom>
          <a:noFill/>
          <a:ln w="44450" cap="flat" cmpd="sng">
            <a:solidFill>
              <a:schemeClr val="accent2"/>
            </a:solidFill>
            <a:prstDash val="solid"/>
            <a:miter lim="800000"/>
            <a:headEnd type="none" w="sm" len="sm"/>
            <a:tailEnd type="triangle" w="med" len="med"/>
          </a:ln>
        </p:spPr>
      </p:cxnSp>
      <p:sp>
        <p:nvSpPr>
          <p:cNvPr id="362" name="Google Shape;362;p42"/>
          <p:cNvSpPr txBox="1"/>
          <p:nvPr/>
        </p:nvSpPr>
        <p:spPr>
          <a:xfrm>
            <a:off x="8837070" y="734564"/>
            <a:ext cx="2117033" cy="92987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dirty="0">
                <a:solidFill>
                  <a:schemeClr val="dk1"/>
                </a:solidFill>
                <a:latin typeface="Arial"/>
                <a:ea typeface="Arial"/>
                <a:cs typeface="Arial"/>
                <a:sym typeface="Arial"/>
              </a:rPr>
              <a:t>Búsqueda de datos mundiales, regionales o nacionales </a:t>
            </a:r>
            <a:endParaRPr dirty="0"/>
          </a:p>
        </p:txBody>
      </p:sp>
      <p:sp>
        <p:nvSpPr>
          <p:cNvPr id="363" name="Google Shape;363;p42"/>
          <p:cNvSpPr txBox="1"/>
          <p:nvPr/>
        </p:nvSpPr>
        <p:spPr>
          <a:xfrm>
            <a:off x="778796" y="4200746"/>
            <a:ext cx="2527010" cy="1488228"/>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a:solidFill>
                  <a:schemeClr val="dk1"/>
                </a:solidFill>
                <a:latin typeface="Arial"/>
                <a:ea typeface="Arial"/>
                <a:cs typeface="Arial"/>
                <a:sym typeface="Arial"/>
              </a:rPr>
              <a:t>Las escaleras de servicios muestran (de arriba abajo):</a:t>
            </a:r>
            <a:endParaRPr/>
          </a:p>
          <a:p>
            <a:pPr marL="0" marR="0" lvl="0" indent="0" algn="l" rtl="0">
              <a:spcBef>
                <a:spcPts val="0"/>
              </a:spcBef>
              <a:spcAft>
                <a:spcPts val="0"/>
              </a:spcAft>
              <a:buNone/>
            </a:pPr>
            <a:r>
              <a:rPr lang="es" sz="1814">
                <a:solidFill>
                  <a:schemeClr val="dk1"/>
                </a:solidFill>
                <a:latin typeface="Arial"/>
                <a:ea typeface="Arial"/>
                <a:cs typeface="Arial"/>
                <a:sym typeface="Arial"/>
              </a:rPr>
              <a:t>Sin servicio</a:t>
            </a:r>
            <a:endParaRPr/>
          </a:p>
          <a:p>
            <a:pPr marL="0" marR="0" lvl="0" indent="0" algn="l" rtl="0">
              <a:spcBef>
                <a:spcPts val="0"/>
              </a:spcBef>
              <a:spcAft>
                <a:spcPts val="0"/>
              </a:spcAft>
              <a:buNone/>
            </a:pPr>
            <a:r>
              <a:rPr lang="es" sz="1814">
                <a:solidFill>
                  <a:schemeClr val="dk1"/>
                </a:solidFill>
                <a:latin typeface="Arial"/>
                <a:ea typeface="Arial"/>
                <a:cs typeface="Arial"/>
                <a:sym typeface="Arial"/>
              </a:rPr>
              <a:t>Servicio limitado</a:t>
            </a:r>
            <a:endParaRPr/>
          </a:p>
          <a:p>
            <a:pPr marL="0" marR="0" lvl="0" indent="0" algn="l" rtl="0">
              <a:spcBef>
                <a:spcPts val="0"/>
              </a:spcBef>
              <a:spcAft>
                <a:spcPts val="0"/>
              </a:spcAft>
              <a:buNone/>
            </a:pPr>
            <a:r>
              <a:rPr lang="es" sz="1814">
                <a:solidFill>
                  <a:schemeClr val="dk1"/>
                </a:solidFill>
                <a:latin typeface="Arial"/>
                <a:ea typeface="Arial"/>
                <a:cs typeface="Arial"/>
                <a:sym typeface="Arial"/>
              </a:rPr>
              <a:t>Nivel básico </a:t>
            </a:r>
            <a:endParaRPr/>
          </a:p>
        </p:txBody>
      </p:sp>
      <p:cxnSp>
        <p:nvCxnSpPr>
          <p:cNvPr id="364" name="Google Shape;364;p42"/>
          <p:cNvCxnSpPr/>
          <p:nvPr/>
        </p:nvCxnSpPr>
        <p:spPr>
          <a:xfrm rot="10800000" flipH="1">
            <a:off x="3156284" y="3895777"/>
            <a:ext cx="1222204" cy="1247237"/>
          </a:xfrm>
          <a:prstGeom prst="straightConnector1">
            <a:avLst/>
          </a:prstGeom>
          <a:noFill/>
          <a:ln w="44450" cap="flat" cmpd="sng">
            <a:solidFill>
              <a:schemeClr val="accent2"/>
            </a:solidFill>
            <a:prstDash val="solid"/>
            <a:miter lim="800000"/>
            <a:headEnd type="none" w="sm" len="sm"/>
            <a:tailEnd type="triangle" w="med" len="med"/>
          </a:ln>
        </p:spPr>
      </p:cxnSp>
      <p:sp>
        <p:nvSpPr>
          <p:cNvPr id="365" name="Google Shape;365;p42"/>
          <p:cNvSpPr txBox="1"/>
          <p:nvPr/>
        </p:nvSpPr>
        <p:spPr>
          <a:xfrm>
            <a:off x="181749" y="1970512"/>
            <a:ext cx="2527010" cy="65069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14">
                <a:solidFill>
                  <a:schemeClr val="dk1"/>
                </a:solidFill>
                <a:latin typeface="Arial"/>
                <a:ea typeface="Arial"/>
                <a:cs typeface="Arial"/>
                <a:sym typeface="Arial"/>
              </a:rPr>
              <a:t>Descarga del archivo de datos del país en formato Excel </a:t>
            </a:r>
            <a:endParaRPr/>
          </a:p>
        </p:txBody>
      </p:sp>
      <p:cxnSp>
        <p:nvCxnSpPr>
          <p:cNvPr id="366" name="Google Shape;366;p42"/>
          <p:cNvCxnSpPr/>
          <p:nvPr/>
        </p:nvCxnSpPr>
        <p:spPr>
          <a:xfrm>
            <a:off x="2558051" y="2252958"/>
            <a:ext cx="1145817" cy="499272"/>
          </a:xfrm>
          <a:prstGeom prst="straightConnector1">
            <a:avLst/>
          </a:prstGeom>
          <a:noFill/>
          <a:ln w="44450" cap="flat" cmpd="sng">
            <a:solidFill>
              <a:schemeClr val="accent2"/>
            </a:solidFill>
            <a:prstDash val="solid"/>
            <a:miter lim="800000"/>
            <a:headEnd type="none" w="sm" len="sm"/>
            <a:tailEnd type="triangle" w="med" len="med"/>
          </a:ln>
        </p:spPr>
      </p:cxnSp>
      <p:sp>
        <p:nvSpPr>
          <p:cNvPr id="367" name="Google Shape;367;p42"/>
          <p:cNvSpPr txBox="1">
            <a:spLocks noGrp="1"/>
          </p:cNvSpPr>
          <p:nvPr>
            <p:ph type="title"/>
          </p:nvPr>
        </p:nvSpPr>
        <p:spPr>
          <a:xfrm rot="-1347400">
            <a:off x="5598793" y="4207608"/>
            <a:ext cx="3074020" cy="1090852"/>
          </a:xfrm>
          <a:prstGeom prst="rect">
            <a:avLst/>
          </a:prstGeom>
          <a:solidFill>
            <a:schemeClr val="dk1"/>
          </a:solid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lt1"/>
              </a:buClr>
              <a:buSzPts val="2400"/>
              <a:buFont typeface="Arial Narrow"/>
              <a:buNone/>
            </a:pPr>
            <a:r>
              <a:rPr lang="es" sz="2400" b="1" i="0" u="none" strike="noStrike" cap="none" dirty="0">
                <a:solidFill>
                  <a:schemeClr val="lt1"/>
                </a:solidFill>
                <a:latin typeface="Arial Narrow"/>
                <a:ea typeface="Arial Narrow"/>
                <a:cs typeface="Arial Narrow"/>
                <a:sym typeface="Arial Narrow"/>
              </a:rPr>
              <a:t>Inserte aquí una captura de pantalla de los datos de su país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Justificación</a:t>
            </a:r>
            <a:endParaRPr/>
          </a:p>
        </p:txBody>
      </p:sp>
      <p:sp>
        <p:nvSpPr>
          <p:cNvPr id="374" name="Google Shape;374;p43"/>
          <p:cNvSpPr/>
          <p:nvPr/>
        </p:nvSpPr>
        <p:spPr>
          <a:xfrm>
            <a:off x="1698171" y="0"/>
            <a:ext cx="9144000" cy="6858000"/>
          </a:xfrm>
          <a:prstGeom prst="rect">
            <a:avLst/>
          </a:prstGeom>
          <a:solidFill>
            <a:schemeClr val="lt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3900" b="1">
              <a:solidFill>
                <a:srgbClr val="000066"/>
              </a:solidFill>
              <a:latin typeface="Arial"/>
              <a:ea typeface="Arial"/>
              <a:cs typeface="Arial"/>
              <a:sym typeface="Arial"/>
            </a:endParaRPr>
          </a:p>
        </p:txBody>
      </p:sp>
      <p:grpSp>
        <p:nvGrpSpPr>
          <p:cNvPr id="375" name="Google Shape;375;p43"/>
          <p:cNvGrpSpPr/>
          <p:nvPr/>
        </p:nvGrpSpPr>
        <p:grpSpPr>
          <a:xfrm>
            <a:off x="1842212" y="1724927"/>
            <a:ext cx="8232273" cy="3362088"/>
            <a:chOff x="702775" y="1604468"/>
            <a:chExt cx="9076462" cy="3706858"/>
          </a:xfrm>
        </p:grpSpPr>
        <p:pic>
          <p:nvPicPr>
            <p:cNvPr id="376" name="Google Shape;376;p43"/>
            <p:cNvPicPr preferRelativeResize="0"/>
            <p:nvPr/>
          </p:nvPicPr>
          <p:blipFill rotWithShape="1">
            <a:blip r:embed="rId3">
              <a:alphaModFix/>
            </a:blip>
            <a:srcRect/>
            <a:stretch/>
          </p:blipFill>
          <p:spPr>
            <a:xfrm>
              <a:off x="702775" y="1604468"/>
              <a:ext cx="9076462" cy="3706858"/>
            </a:xfrm>
            <a:prstGeom prst="rect">
              <a:avLst/>
            </a:prstGeom>
            <a:noFill/>
            <a:ln>
              <a:noFill/>
            </a:ln>
          </p:spPr>
        </p:pic>
        <p:sp>
          <p:nvSpPr>
            <p:cNvPr id="377" name="Google Shape;377;p43"/>
            <p:cNvSpPr txBox="1"/>
            <p:nvPr/>
          </p:nvSpPr>
          <p:spPr>
            <a:xfrm>
              <a:off x="1371599" y="3817037"/>
              <a:ext cx="617839" cy="286387"/>
            </a:xfrm>
            <a:prstGeom prst="rect">
              <a:avLst/>
            </a:prstGeom>
            <a:solidFill>
              <a:srgbClr val="FFFFFF"/>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088">
                  <a:solidFill>
                    <a:schemeClr val="dk1"/>
                  </a:solidFill>
                  <a:latin typeface="Calibri"/>
                  <a:ea typeface="Calibri"/>
                  <a:cs typeface="Calibri"/>
                  <a:sym typeface="Calibri"/>
                </a:rPr>
                <a:t>HCF</a:t>
              </a:r>
              <a:endParaRPr/>
            </a:p>
          </p:txBody>
        </p:sp>
      </p:grpSp>
      <p:sp>
        <p:nvSpPr>
          <p:cNvPr id="378" name="Google Shape;378;p43"/>
          <p:cNvSpPr txBox="1"/>
          <p:nvPr/>
        </p:nvSpPr>
        <p:spPr>
          <a:xfrm>
            <a:off x="1162505" y="5191104"/>
            <a:ext cx="9591686" cy="916814"/>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500" dirty="0">
                <a:solidFill>
                  <a:schemeClr val="lt1"/>
                </a:solidFill>
                <a:latin typeface="Arial"/>
                <a:ea typeface="Arial"/>
                <a:cs typeface="Arial"/>
                <a:sym typeface="Arial"/>
              </a:rPr>
              <a:t>1 de cada 4 establecimientos de atención primaria de la salud carecen de electricidad</a:t>
            </a:r>
            <a:endParaRPr sz="1500" dirty="0"/>
          </a:p>
          <a:p>
            <a:pPr marL="0" marR="0" lvl="0" indent="0" algn="ctr" rtl="0">
              <a:spcBef>
                <a:spcPts val="0"/>
              </a:spcBef>
              <a:spcAft>
                <a:spcPts val="0"/>
              </a:spcAft>
              <a:buNone/>
            </a:pPr>
            <a:endParaRPr sz="2358" dirty="0">
              <a:solidFill>
                <a:schemeClr val="lt1"/>
              </a:solidFill>
              <a:latin typeface="Arial"/>
              <a:ea typeface="Arial"/>
              <a:cs typeface="Arial"/>
              <a:sym typeface="Arial"/>
            </a:endParaRPr>
          </a:p>
          <a:p>
            <a:pPr marL="0" marR="0" lvl="0" indent="0" algn="ctr" rtl="0">
              <a:spcBef>
                <a:spcPts val="0"/>
              </a:spcBef>
              <a:spcAft>
                <a:spcPts val="0"/>
              </a:spcAft>
              <a:buNone/>
            </a:pPr>
            <a:r>
              <a:rPr lang="es" sz="1500" dirty="0">
                <a:solidFill>
                  <a:schemeClr val="lt1"/>
                </a:solidFill>
                <a:latin typeface="Arial"/>
                <a:ea typeface="Arial"/>
                <a:cs typeface="Arial"/>
                <a:sym typeface="Arial"/>
              </a:rPr>
              <a:t>El 35% de los hospitales carecen de electricidad fiable</a:t>
            </a:r>
            <a:endParaRPr sz="1500" dirty="0">
              <a:solidFill>
                <a:schemeClr val="lt1"/>
              </a:solidFill>
              <a:latin typeface="Arial"/>
              <a:ea typeface="Arial"/>
              <a:cs typeface="Arial"/>
              <a:sym typeface="Arial"/>
            </a:endParaRPr>
          </a:p>
        </p:txBody>
      </p:sp>
      <p:sp>
        <p:nvSpPr>
          <p:cNvPr id="379" name="Google Shape;379;p43"/>
          <p:cNvSpPr/>
          <p:nvPr/>
        </p:nvSpPr>
        <p:spPr>
          <a:xfrm>
            <a:off x="1523999" y="34811"/>
            <a:ext cx="10199666" cy="144655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3500" b="1" dirty="0">
                <a:solidFill>
                  <a:schemeClr val="dk2"/>
                </a:solidFill>
                <a:latin typeface="Arial Narrow"/>
                <a:ea typeface="Arial Narrow"/>
                <a:cs typeface="Arial Narrow"/>
                <a:sym typeface="Arial Narrow"/>
              </a:rPr>
              <a:t>El acceso a la energía es fundamental, si bien existen grandes brechas de acceso (en todo el mundo)</a:t>
            </a:r>
            <a:endParaRPr sz="3500" dirty="0"/>
          </a:p>
        </p:txBody>
      </p:sp>
      <p:sp>
        <p:nvSpPr>
          <p:cNvPr id="380" name="Google Shape;380;p43"/>
          <p:cNvSpPr txBox="1"/>
          <p:nvPr/>
        </p:nvSpPr>
        <p:spPr>
          <a:xfrm>
            <a:off x="2560706" y="1383212"/>
            <a:ext cx="7070585" cy="37151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dirty="0">
                <a:solidFill>
                  <a:schemeClr val="dk1"/>
                </a:solidFill>
                <a:latin typeface="Arial"/>
                <a:ea typeface="Arial"/>
                <a:cs typeface="Arial"/>
                <a:sym typeface="Arial"/>
              </a:rPr>
              <a:t>Porcentaje de establecimientos de salud con electricidad, por país </a:t>
            </a:r>
            <a:endParaRPr dirty="0"/>
          </a:p>
        </p:txBody>
      </p:sp>
      <p:sp>
        <p:nvSpPr>
          <p:cNvPr id="381" name="Google Shape;381;p4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15</a:t>
            </a:fld>
            <a:endParaRPr dirty="0"/>
          </a:p>
        </p:txBody>
      </p:sp>
      <p:pic>
        <p:nvPicPr>
          <p:cNvPr id="382" name="Google Shape;382;p43"/>
          <p:cNvPicPr preferRelativeResize="0"/>
          <p:nvPr/>
        </p:nvPicPr>
        <p:blipFill rotWithShape="1">
          <a:blip r:embed="rId4">
            <a:alphaModFix/>
          </a:blip>
          <a:srcRect/>
          <a:stretch/>
        </p:blipFill>
        <p:spPr>
          <a:xfrm>
            <a:off x="10491359" y="1063614"/>
            <a:ext cx="1371600" cy="1381125"/>
          </a:xfrm>
          <a:prstGeom prst="rect">
            <a:avLst/>
          </a:prstGeom>
          <a:noFill/>
          <a:ln>
            <a:noFill/>
          </a:ln>
        </p:spPr>
      </p:pic>
      <p:sp>
        <p:nvSpPr>
          <p:cNvPr id="383" name="Google Shape;383;p43"/>
          <p:cNvSpPr/>
          <p:nvPr/>
        </p:nvSpPr>
        <p:spPr>
          <a:xfrm>
            <a:off x="10354902" y="2468737"/>
            <a:ext cx="1644514" cy="1920526"/>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320" b="1" dirty="0">
                <a:solidFill>
                  <a:schemeClr val="dk1"/>
                </a:solidFill>
                <a:latin typeface="Arial"/>
                <a:ea typeface="Arial"/>
                <a:cs typeface="Arial"/>
                <a:sym typeface="Arial"/>
              </a:rPr>
              <a:t>Más información sobre las labores para suministrar energía eléctrica a los establecimientos de salud en la iniciativa Energía Sostenible para Todos: </a:t>
            </a:r>
            <a:r>
              <a:rPr lang="es" sz="1320" dirty="0">
                <a:solidFill>
                  <a:schemeClr val="dk1"/>
                </a:solidFill>
                <a:latin typeface="Arial"/>
                <a:ea typeface="Arial"/>
                <a:cs typeface="Arial"/>
                <a:sym typeface="Arial"/>
              </a:rPr>
              <a:t>https://www.seforall.org/powering-healthcare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4"/>
          <p:cNvSpPr txBox="1">
            <a:spLocks noGrp="1"/>
          </p:cNvSpPr>
          <p:nvPr>
            <p:ph type="ctrTitle"/>
          </p:nvPr>
        </p:nvSpPr>
        <p:spPr>
          <a:xfrm>
            <a:off x="838200" y="136525"/>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800"/>
              <a:buFont typeface="Arial Narrow"/>
              <a:buNone/>
            </a:pPr>
            <a:r>
              <a:rPr lang="es" sz="7000" dirty="0"/>
              <a:t>Parte 2: otras iniciativas de interés en materia de salud </a:t>
            </a:r>
            <a:endParaRPr sz="7000" dirty="0"/>
          </a:p>
        </p:txBody>
      </p:sp>
      <p:sp>
        <p:nvSpPr>
          <p:cNvPr id="390" name="Google Shape;390;p4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391" name="Google Shape;391;p44"/>
          <p:cNvSpPr txBox="1"/>
          <p:nvPr/>
        </p:nvSpPr>
        <p:spPr>
          <a:xfrm>
            <a:off x="674744" y="3155795"/>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Calidad de la atención sanitaria </a:t>
            </a:r>
            <a:endParaRPr/>
          </a:p>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Prevención y control de las infecciones </a:t>
            </a:r>
            <a:endParaRPr/>
          </a:p>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Resistencia a los antimicrobianos</a:t>
            </a:r>
            <a:endParaRPr/>
          </a:p>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COVID-19 </a:t>
            </a:r>
            <a:endParaRPr/>
          </a:p>
        </p:txBody>
      </p:sp>
      <p:pic>
        <p:nvPicPr>
          <p:cNvPr id="392" name="Google Shape;392;p44" descr="A person standing in front of a group of people&#10;&#10;Description automatically generated with medium confidence"/>
          <p:cNvPicPr preferRelativeResize="0"/>
          <p:nvPr/>
        </p:nvPicPr>
        <p:blipFill rotWithShape="1">
          <a:blip r:embed="rId3">
            <a:alphaModFix/>
          </a:blip>
          <a:srcRect/>
          <a:stretch/>
        </p:blipFill>
        <p:spPr>
          <a:xfrm>
            <a:off x="7248059" y="3155795"/>
            <a:ext cx="4443911" cy="2966224"/>
          </a:xfrm>
          <a:prstGeom prst="rect">
            <a:avLst/>
          </a:prstGeom>
          <a:noFill/>
          <a:ln>
            <a:noFill/>
          </a:ln>
        </p:spPr>
      </p:pic>
      <p:sp>
        <p:nvSpPr>
          <p:cNvPr id="393" name="Google Shape;393;p44"/>
          <p:cNvSpPr txBox="1"/>
          <p:nvPr/>
        </p:nvSpPr>
        <p:spPr>
          <a:xfrm>
            <a:off x="9560312" y="6200077"/>
            <a:ext cx="2631688" cy="2769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200">
                <a:solidFill>
                  <a:schemeClr val="lt1"/>
                </a:solidFill>
                <a:latin typeface="Arial Narrow"/>
                <a:ea typeface="Arial Narrow"/>
                <a:cs typeface="Arial Narrow"/>
                <a:sym typeface="Arial Narrow"/>
              </a:rPr>
              <a:t>© Karen Kasmauski/Maternal and Child Survival Program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5"/>
          <p:cNvSpPr/>
          <p:nvPr/>
        </p:nvSpPr>
        <p:spPr>
          <a:xfrm>
            <a:off x="1246589" y="5408539"/>
            <a:ext cx="9658780" cy="94404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Calibri"/>
              <a:ea typeface="Calibri"/>
              <a:cs typeface="Calibri"/>
              <a:sym typeface="Calibri"/>
            </a:endParaRPr>
          </a:p>
        </p:txBody>
      </p:sp>
      <p:sp>
        <p:nvSpPr>
          <p:cNvPr id="400" name="Google Shape;400;p45"/>
          <p:cNvSpPr txBox="1">
            <a:spLocks noGrp="1"/>
          </p:cNvSpPr>
          <p:nvPr>
            <p:ph type="title"/>
          </p:nvPr>
        </p:nvSpPr>
        <p:spPr>
          <a:xfrm>
            <a:off x="838200" y="20463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800" dirty="0"/>
              <a:t>WASH en los establecimientos de salud: un componente clave de las estrategias y normas de salud</a:t>
            </a:r>
            <a:endParaRPr sz="3800" dirty="0"/>
          </a:p>
        </p:txBody>
      </p:sp>
      <p:sp>
        <p:nvSpPr>
          <p:cNvPr id="401" name="Google Shape;401;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
        <p:nvSpPr>
          <p:cNvPr id="402" name="Google Shape;402;p45"/>
          <p:cNvSpPr txBox="1"/>
          <p:nvPr/>
        </p:nvSpPr>
        <p:spPr>
          <a:xfrm>
            <a:off x="1163494" y="5437912"/>
            <a:ext cx="2889420" cy="92328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dirty="0">
                <a:solidFill>
                  <a:schemeClr val="lt1"/>
                </a:solidFill>
                <a:latin typeface="Arial"/>
                <a:ea typeface="Arial"/>
                <a:cs typeface="Arial"/>
                <a:sym typeface="Arial"/>
              </a:rPr>
              <a:t>Atención sanitaria de calidad y cobertura sanitaria universal</a:t>
            </a:r>
            <a:endParaRPr sz="1800" dirty="0"/>
          </a:p>
        </p:txBody>
      </p:sp>
      <p:sp>
        <p:nvSpPr>
          <p:cNvPr id="403" name="Google Shape;403;p45"/>
          <p:cNvSpPr txBox="1"/>
          <p:nvPr/>
        </p:nvSpPr>
        <p:spPr>
          <a:xfrm>
            <a:off x="4052913" y="5617905"/>
            <a:ext cx="1714564" cy="56983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3103">
                <a:solidFill>
                  <a:schemeClr val="lt1"/>
                </a:solidFill>
                <a:latin typeface="Arial"/>
                <a:ea typeface="Arial"/>
                <a:cs typeface="Arial"/>
                <a:sym typeface="Arial"/>
              </a:rPr>
              <a:t>PCI</a:t>
            </a:r>
            <a:endParaRPr/>
          </a:p>
        </p:txBody>
      </p:sp>
      <p:sp>
        <p:nvSpPr>
          <p:cNvPr id="404" name="Google Shape;404;p45"/>
          <p:cNvSpPr txBox="1"/>
          <p:nvPr/>
        </p:nvSpPr>
        <p:spPr>
          <a:xfrm>
            <a:off x="5929754" y="5451396"/>
            <a:ext cx="2048472" cy="70784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chemeClr val="lt1"/>
                </a:solidFill>
                <a:latin typeface="Arial"/>
                <a:ea typeface="Arial"/>
                <a:cs typeface="Arial"/>
                <a:sym typeface="Arial"/>
              </a:rPr>
              <a:t>Salud maternoinfantil</a:t>
            </a:r>
            <a:endParaRPr sz="2000" dirty="0"/>
          </a:p>
        </p:txBody>
      </p:sp>
      <p:sp>
        <p:nvSpPr>
          <p:cNvPr id="405" name="Google Shape;405;p45"/>
          <p:cNvSpPr txBox="1"/>
          <p:nvPr/>
        </p:nvSpPr>
        <p:spPr>
          <a:xfrm>
            <a:off x="8352228" y="5451396"/>
            <a:ext cx="2553141" cy="70784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chemeClr val="lt1"/>
                </a:solidFill>
                <a:latin typeface="Arial"/>
                <a:ea typeface="Arial"/>
                <a:cs typeface="Arial"/>
                <a:sym typeface="Arial"/>
              </a:rPr>
              <a:t>Resistencia a los antimicrobianos</a:t>
            </a:r>
            <a:endParaRPr sz="2000" dirty="0"/>
          </a:p>
        </p:txBody>
      </p:sp>
      <p:pic>
        <p:nvPicPr>
          <p:cNvPr id="406" name="Google Shape;406;p45"/>
          <p:cNvPicPr preferRelativeResize="0"/>
          <p:nvPr/>
        </p:nvPicPr>
        <p:blipFill rotWithShape="1">
          <a:blip r:embed="rId3">
            <a:alphaModFix/>
          </a:blip>
          <a:srcRect/>
          <a:stretch/>
        </p:blipFill>
        <p:spPr>
          <a:xfrm>
            <a:off x="9098883" y="1937025"/>
            <a:ext cx="2254917" cy="3167212"/>
          </a:xfrm>
          <a:prstGeom prst="rect">
            <a:avLst/>
          </a:prstGeom>
          <a:noFill/>
          <a:ln>
            <a:noFill/>
          </a:ln>
          <a:effectLst>
            <a:outerShdw blurRad="292100" dist="139700" dir="2700000" algn="tl" rotWithShape="0">
              <a:srgbClr val="333333">
                <a:alpha val="64705"/>
              </a:srgbClr>
            </a:outerShdw>
          </a:effectLst>
        </p:spPr>
      </p:pic>
      <p:pic>
        <p:nvPicPr>
          <p:cNvPr id="407" name="Google Shape;407;p45"/>
          <p:cNvPicPr preferRelativeResize="0"/>
          <p:nvPr/>
        </p:nvPicPr>
        <p:blipFill rotWithShape="1">
          <a:blip r:embed="rId4">
            <a:alphaModFix/>
          </a:blip>
          <a:srcRect/>
          <a:stretch/>
        </p:blipFill>
        <p:spPr>
          <a:xfrm>
            <a:off x="6242105" y="1922562"/>
            <a:ext cx="2254917" cy="3181675"/>
          </a:xfrm>
          <a:prstGeom prst="rect">
            <a:avLst/>
          </a:prstGeom>
          <a:noFill/>
          <a:ln>
            <a:noFill/>
          </a:ln>
          <a:effectLst>
            <a:outerShdw blurRad="292100" dist="139700" dir="2700000" algn="tl" rotWithShape="0">
              <a:srgbClr val="333333">
                <a:alpha val="64705"/>
              </a:srgbClr>
            </a:outerShdw>
          </a:effectLst>
        </p:spPr>
      </p:pic>
      <p:pic>
        <p:nvPicPr>
          <p:cNvPr id="408" name="Google Shape;408;p45"/>
          <p:cNvPicPr preferRelativeResize="0"/>
          <p:nvPr/>
        </p:nvPicPr>
        <p:blipFill rotWithShape="1">
          <a:blip r:embed="rId5">
            <a:alphaModFix/>
          </a:blip>
          <a:srcRect/>
          <a:stretch/>
        </p:blipFill>
        <p:spPr>
          <a:xfrm>
            <a:off x="3459623" y="1921041"/>
            <a:ext cx="2243489" cy="3181675"/>
          </a:xfrm>
          <a:prstGeom prst="rect">
            <a:avLst/>
          </a:prstGeom>
          <a:noFill/>
          <a:ln>
            <a:noFill/>
          </a:ln>
          <a:effectLst>
            <a:outerShdw blurRad="292100" dist="139700" dir="2700000" algn="tl" rotWithShape="0">
              <a:srgbClr val="333333">
                <a:alpha val="64705"/>
              </a:srgbClr>
            </a:outerShdw>
          </a:effectLst>
        </p:spPr>
      </p:pic>
      <p:pic>
        <p:nvPicPr>
          <p:cNvPr id="409" name="Google Shape;409;p45"/>
          <p:cNvPicPr preferRelativeResize="0"/>
          <p:nvPr/>
        </p:nvPicPr>
        <p:blipFill rotWithShape="1">
          <a:blip r:embed="rId6">
            <a:alphaModFix/>
          </a:blip>
          <a:srcRect/>
          <a:stretch/>
        </p:blipFill>
        <p:spPr>
          <a:xfrm>
            <a:off x="834151" y="1939750"/>
            <a:ext cx="2086480" cy="307034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4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r" rtl="0">
              <a:spcBef>
                <a:spcPts val="0"/>
              </a:spcBef>
              <a:spcAft>
                <a:spcPts val="0"/>
              </a:spcAft>
              <a:buNone/>
            </a:pPr>
            <a:fld id="{00000000-1234-1234-1234-123412341234}" type="slidenum">
              <a:rPr lang="en-US" sz="800">
                <a:solidFill>
                  <a:srgbClr val="000000"/>
                </a:solidFill>
                <a:latin typeface="Arial"/>
                <a:ea typeface="Arial"/>
                <a:cs typeface="Arial"/>
                <a:sym typeface="Arial"/>
              </a:rPr>
              <a:t>18</a:t>
            </a:fld>
            <a:endParaRPr sz="800">
              <a:solidFill>
                <a:srgbClr val="000000"/>
              </a:solidFill>
              <a:latin typeface="Arial"/>
              <a:ea typeface="Arial"/>
              <a:cs typeface="Arial"/>
              <a:sym typeface="Arial"/>
            </a:endParaRPr>
          </a:p>
        </p:txBody>
      </p:sp>
      <p:sp>
        <p:nvSpPr>
          <p:cNvPr id="418" name="Google Shape;418;p46"/>
          <p:cNvSpPr txBox="1">
            <a:spLocks noGrp="1"/>
          </p:cNvSpPr>
          <p:nvPr>
            <p:ph type="title"/>
          </p:nvPr>
        </p:nvSpPr>
        <p:spPr>
          <a:xfrm>
            <a:off x="716196" y="206710"/>
            <a:ext cx="11171003" cy="7200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solidFill>
                  <a:schemeClr val="lt1"/>
                </a:solidFill>
              </a:rPr>
              <a:t>“CALIDAD”: una promesa vacía si no se cumplen los elementos fundamentales (servicios básicos)</a:t>
            </a:r>
            <a:endParaRPr/>
          </a:p>
        </p:txBody>
      </p:sp>
      <p:sp>
        <p:nvSpPr>
          <p:cNvPr id="419" name="Google Shape;419;p46"/>
          <p:cNvSpPr/>
          <p:nvPr/>
        </p:nvSpPr>
        <p:spPr>
          <a:xfrm>
            <a:off x="1194318" y="2211198"/>
            <a:ext cx="9473683" cy="3720092"/>
          </a:xfrm>
          <a:prstGeom prst="rect">
            <a:avLst/>
          </a:prstGeom>
          <a:solidFill>
            <a:schemeClr val="lt1">
              <a:alpha val="50980"/>
            </a:schemeClr>
          </a:solidFill>
          <a:ln>
            <a:noFill/>
          </a:ln>
        </p:spPr>
        <p:txBody>
          <a:bodyPr spcFirstLastPara="1" wrap="square" lIns="18000" tIns="0" rIns="18000" bIns="0" rtlCol="0" anchor="t" anchorCtr="0">
            <a:noAutofit/>
          </a:bodyPr>
          <a:lstStyle/>
          <a:p>
            <a:pPr marL="522288" marR="0" lvl="0" indent="-298449" algn="l" rtl="0">
              <a:lnSpc>
                <a:spcPct val="110000"/>
              </a:lnSpc>
              <a:spcBef>
                <a:spcPts val="0"/>
              </a:spcBef>
              <a:spcAft>
                <a:spcPts val="0"/>
              </a:spcAft>
              <a:buClr>
                <a:srgbClr val="000000"/>
              </a:buClr>
              <a:buSzPts val="1920"/>
              <a:buFont typeface="Arial"/>
              <a:buChar char="•"/>
            </a:pPr>
            <a:r>
              <a:rPr lang="es" sz="2100" b="1" dirty="0">
                <a:solidFill>
                  <a:srgbClr val="000000"/>
                </a:solidFill>
                <a:sym typeface="Arial"/>
              </a:rPr>
              <a:t>8,6 millones</a:t>
            </a:r>
            <a:r>
              <a:rPr lang="es" sz="2100" b="0" dirty="0">
                <a:solidFill>
                  <a:srgbClr val="000000"/>
                </a:solidFill>
                <a:sym typeface="Arial"/>
              </a:rPr>
              <a:t> de </a:t>
            </a:r>
            <a:r>
              <a:rPr lang="es" sz="2100" b="0" u="sng" dirty="0">
                <a:solidFill>
                  <a:srgbClr val="000000"/>
                </a:solidFill>
                <a:sym typeface="Arial"/>
              </a:rPr>
              <a:t>muertes</a:t>
            </a:r>
            <a:r>
              <a:rPr lang="es" sz="2100" b="0" dirty="0">
                <a:solidFill>
                  <a:srgbClr val="000000"/>
                </a:solidFill>
                <a:sym typeface="Arial"/>
              </a:rPr>
              <a:t> al año, en 137 países de ingreso mediano bajo, </a:t>
            </a:r>
            <a:r>
              <a:rPr lang="es" sz="2100" b="0" u="sng" dirty="0">
                <a:solidFill>
                  <a:srgbClr val="000000"/>
                </a:solidFill>
                <a:sym typeface="Arial"/>
              </a:rPr>
              <a:t>se producen por la falta de acceso a la atención sanitaria de calidad</a:t>
            </a:r>
            <a:r>
              <a:rPr lang="es" sz="2100" b="0" dirty="0">
                <a:solidFill>
                  <a:srgbClr val="000000"/>
                </a:solidFill>
                <a:sym typeface="Arial"/>
              </a:rPr>
              <a:t>. </a:t>
            </a:r>
            <a:endParaRPr sz="2100" dirty="0"/>
          </a:p>
          <a:p>
            <a:pPr marL="522288" marR="0" lvl="0" indent="-298449" algn="l" rtl="0">
              <a:lnSpc>
                <a:spcPct val="110000"/>
              </a:lnSpc>
              <a:spcBef>
                <a:spcPts val="1200"/>
              </a:spcBef>
              <a:spcAft>
                <a:spcPts val="0"/>
              </a:spcAft>
              <a:buClr>
                <a:srgbClr val="000000"/>
              </a:buClr>
              <a:buSzPts val="1920"/>
              <a:buFont typeface="Arial"/>
              <a:buChar char="•"/>
            </a:pPr>
            <a:r>
              <a:rPr lang="es" sz="2100" b="0" dirty="0">
                <a:solidFill>
                  <a:srgbClr val="000000"/>
                </a:solidFill>
                <a:sym typeface="Arial"/>
              </a:rPr>
              <a:t>De estas, </a:t>
            </a:r>
            <a:r>
              <a:rPr lang="es" sz="2100" b="1" dirty="0">
                <a:solidFill>
                  <a:srgbClr val="000000"/>
                </a:solidFill>
                <a:sym typeface="Arial"/>
              </a:rPr>
              <a:t>3,6 millones</a:t>
            </a:r>
            <a:r>
              <a:rPr lang="es" sz="2100" b="0" dirty="0">
                <a:solidFill>
                  <a:srgbClr val="000000"/>
                </a:solidFill>
                <a:sym typeface="Arial"/>
              </a:rPr>
              <a:t> corresponden a personas que no llegaron a acceder al sistema sanitario. </a:t>
            </a:r>
            <a:endParaRPr sz="2100" dirty="0"/>
          </a:p>
          <a:p>
            <a:pPr marL="522288" marR="0" lvl="0" indent="-298449" algn="l" rtl="0">
              <a:lnSpc>
                <a:spcPct val="110000"/>
              </a:lnSpc>
              <a:spcBef>
                <a:spcPts val="1200"/>
              </a:spcBef>
              <a:spcAft>
                <a:spcPts val="0"/>
              </a:spcAft>
              <a:buClr>
                <a:srgbClr val="000000"/>
              </a:buClr>
              <a:buSzPts val="1920"/>
              <a:buFont typeface="Arial"/>
              <a:buChar char="•"/>
            </a:pPr>
            <a:r>
              <a:rPr lang="es" sz="2100" b="0" dirty="0">
                <a:solidFill>
                  <a:srgbClr val="000000"/>
                </a:solidFill>
                <a:sym typeface="Arial"/>
              </a:rPr>
              <a:t>Los otros </a:t>
            </a:r>
            <a:r>
              <a:rPr lang="es" sz="2100" b="1" dirty="0">
                <a:solidFill>
                  <a:srgbClr val="000000"/>
                </a:solidFill>
                <a:sym typeface="Arial"/>
              </a:rPr>
              <a:t>5,0</a:t>
            </a:r>
            <a:r>
              <a:rPr lang="es" sz="2100" b="0" dirty="0">
                <a:solidFill>
                  <a:srgbClr val="000000"/>
                </a:solidFill>
                <a:sym typeface="Arial"/>
              </a:rPr>
              <a:t> </a:t>
            </a:r>
            <a:r>
              <a:rPr lang="es" sz="2100" b="1" dirty="0">
                <a:solidFill>
                  <a:srgbClr val="000000"/>
                </a:solidFill>
                <a:sym typeface="Arial"/>
              </a:rPr>
              <a:t>millones</a:t>
            </a:r>
            <a:r>
              <a:rPr lang="es" sz="2100" b="0" dirty="0">
                <a:solidFill>
                  <a:srgbClr val="000000"/>
                </a:solidFill>
                <a:sym typeface="Arial"/>
              </a:rPr>
              <a:t> de fallecidos son personas que solicitaron atención sanitaria, pero recibieron </a:t>
            </a:r>
            <a:r>
              <a:rPr lang="en" sz="2100" b="1" dirty="0">
                <a:solidFill>
                  <a:srgbClr val="000000"/>
                </a:solidFill>
                <a:sym typeface="Arial"/>
              </a:rPr>
              <a:t>atención de mala calidad</a:t>
            </a:r>
            <a:r>
              <a:rPr lang="en" sz="2100" b="0" dirty="0">
                <a:solidFill>
                  <a:srgbClr val="000000"/>
                </a:solidFill>
                <a:sym typeface="Arial"/>
              </a:rPr>
              <a:t>. </a:t>
            </a:r>
            <a:endParaRPr sz="2100" dirty="0"/>
          </a:p>
          <a:p>
            <a:pPr marL="522288" marR="0" lvl="0" indent="-298449" algn="l" rtl="0">
              <a:lnSpc>
                <a:spcPct val="110000"/>
              </a:lnSpc>
              <a:spcBef>
                <a:spcPts val="1200"/>
              </a:spcBef>
              <a:spcAft>
                <a:spcPts val="0"/>
              </a:spcAft>
              <a:buClr>
                <a:srgbClr val="000000"/>
              </a:buClr>
              <a:buSzPts val="1920"/>
              <a:buFont typeface="Arial"/>
              <a:buChar char="•"/>
            </a:pPr>
            <a:r>
              <a:rPr lang="es" sz="2100" b="0" dirty="0">
                <a:solidFill>
                  <a:srgbClr val="000000"/>
                </a:solidFill>
                <a:sym typeface="Arial"/>
              </a:rPr>
              <a:t>Hasta </a:t>
            </a:r>
            <a:r>
              <a:rPr lang="es" sz="2100" b="1" dirty="0">
                <a:solidFill>
                  <a:srgbClr val="000000"/>
                </a:solidFill>
                <a:sym typeface="Arial"/>
              </a:rPr>
              <a:t>1,0 millón de</a:t>
            </a:r>
            <a:r>
              <a:rPr lang="es" sz="2100" b="0" dirty="0">
                <a:solidFill>
                  <a:srgbClr val="000000"/>
                </a:solidFill>
                <a:sym typeface="Arial"/>
              </a:rPr>
              <a:t> </a:t>
            </a:r>
            <a:r>
              <a:rPr lang="en" sz="2100" b="1" dirty="0">
                <a:solidFill>
                  <a:srgbClr val="000000"/>
                </a:solidFill>
                <a:sym typeface="Arial"/>
              </a:rPr>
              <a:t>madres y recién nacidos</a:t>
            </a:r>
            <a:r>
              <a:rPr lang="en" sz="2100" b="0" dirty="0">
                <a:solidFill>
                  <a:srgbClr val="000000"/>
                </a:solidFill>
                <a:sym typeface="Arial"/>
              </a:rPr>
              <a:t> fallecen a causa de infecciones prevenibles, relacionadas con partos en condiciones no higiénicas.</a:t>
            </a:r>
            <a:endParaRPr sz="2100" dirty="0"/>
          </a:p>
        </p:txBody>
      </p:sp>
      <p:sp>
        <p:nvSpPr>
          <p:cNvPr id="420" name="Google Shape;420;p46"/>
          <p:cNvSpPr/>
          <p:nvPr/>
        </p:nvSpPr>
        <p:spPr>
          <a:xfrm>
            <a:off x="1524001" y="6136700"/>
            <a:ext cx="9784701" cy="5847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u="sng">
                <a:solidFill>
                  <a:schemeClr val="hlink"/>
                </a:solidFill>
                <a:latin typeface="Arial"/>
                <a:ea typeface="Arial"/>
                <a:cs typeface="Arial"/>
                <a:sym typeface="Arial"/>
                <a:hlinkClick r:id="rId4"/>
              </a:rPr>
              <a:t>https://www.thelancet.com/pdfs/journals/langlo/PIIS2214-109X(17)30101-8.pdf</a:t>
            </a:r>
            <a:endParaRPr sz="1600" u="sng">
              <a:solidFill>
                <a:srgbClr val="FFFFFF"/>
              </a:solidFill>
              <a:latin typeface="Arial"/>
              <a:ea typeface="Arial"/>
              <a:cs typeface="Arial"/>
              <a:sym typeface="Arial"/>
            </a:endParaRPr>
          </a:p>
          <a:p>
            <a:pPr marL="0" marR="0" lvl="0" indent="0" algn="l" rtl="0">
              <a:spcBef>
                <a:spcPts val="0"/>
              </a:spcBef>
              <a:spcAft>
                <a:spcPts val="0"/>
              </a:spcAft>
              <a:buNone/>
            </a:pPr>
            <a:r>
              <a:rPr lang="es" sz="1600" u="sng">
                <a:solidFill>
                  <a:schemeClr val="hlink"/>
                </a:solidFill>
                <a:latin typeface="Arial"/>
                <a:ea typeface="Arial"/>
                <a:cs typeface="Arial"/>
                <a:sym typeface="Arial"/>
                <a:hlinkClick r:id="rId5"/>
              </a:rPr>
              <a:t>https://www.healthynewbornnetwork.org/hnn-content/uploads/CBK_brief-LOW-RES.pdf</a:t>
            </a:r>
            <a:endParaRPr sz="1600" u="sng">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 calcmode="lin" valueType="num">
                                      <p:cBhvr additive="base">
                                        <p:cTn id="7" dur="500"/>
                                        <p:tgtEl>
                                          <p:spTgt spid="41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20"/>
                                        </p:tgtEl>
                                        <p:attrNameLst>
                                          <p:attrName>style.visibility</p:attrName>
                                        </p:attrNameLst>
                                      </p:cBhvr>
                                      <p:to>
                                        <p:strVal val="visible"/>
                                      </p:to>
                                    </p:set>
                                    <p:anim calcmode="lin" valueType="num">
                                      <p:cBhvr additive="base">
                                        <p:cTn id="10" dur="500"/>
                                        <p:tgtEl>
                                          <p:spTgt spid="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7"/>
          <p:cNvSpPr txBox="1">
            <a:spLocks noGrp="1"/>
          </p:cNvSpPr>
          <p:nvPr>
            <p:ph type="title"/>
          </p:nvPr>
        </p:nvSpPr>
        <p:spPr>
          <a:xfrm>
            <a:off x="1395412" y="235840"/>
            <a:ext cx="8641702"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latin typeface="Arial Narrow"/>
                <a:ea typeface="Arial Narrow"/>
                <a:cs typeface="Arial Narrow"/>
                <a:sym typeface="Arial Narrow"/>
              </a:rPr>
              <a:t>WASH y PCI: unidos para lograr una atención sanitaria con menos riesgos</a:t>
            </a:r>
            <a:endParaRPr/>
          </a:p>
        </p:txBody>
      </p:sp>
      <p:sp>
        <p:nvSpPr>
          <p:cNvPr id="427" name="Google Shape;427;p47"/>
          <p:cNvSpPr txBox="1">
            <a:spLocks noGrp="1"/>
          </p:cNvSpPr>
          <p:nvPr>
            <p:ph type="body" idx="1"/>
          </p:nvPr>
        </p:nvSpPr>
        <p:spPr>
          <a:xfrm>
            <a:off x="838992" y="1943381"/>
            <a:ext cx="10514013" cy="4014600"/>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None/>
            </a:pPr>
            <a:r>
              <a:rPr lang="es" sz="2400" dirty="0">
                <a:latin typeface="Arial"/>
                <a:ea typeface="Arial"/>
                <a:cs typeface="Arial"/>
                <a:sym typeface="Arial"/>
              </a:rPr>
              <a:t>Reflexione sobre las siguientes cuestiones:</a:t>
            </a:r>
            <a:endParaRPr dirty="0"/>
          </a:p>
          <a:p>
            <a:pPr marL="342889" lvl="0" indent="-342889" algn="l" rtl="0">
              <a:lnSpc>
                <a:spcPct val="90000"/>
              </a:lnSpc>
              <a:spcBef>
                <a:spcPts val="1000"/>
              </a:spcBef>
              <a:spcAft>
                <a:spcPts val="0"/>
              </a:spcAft>
              <a:buClr>
                <a:schemeClr val="dk1"/>
              </a:buClr>
              <a:buSzPts val="2400"/>
              <a:buFont typeface="Arial"/>
              <a:buChar char="•"/>
            </a:pPr>
            <a:r>
              <a:rPr lang="es" sz="2400" dirty="0">
                <a:latin typeface="Arial"/>
                <a:ea typeface="Arial"/>
                <a:cs typeface="Arial"/>
                <a:sym typeface="Arial"/>
              </a:rPr>
              <a:t>¿Cuál cree que es la relación entre el WASH y la PCI?</a:t>
            </a:r>
            <a:endParaRPr dirty="0"/>
          </a:p>
          <a:p>
            <a:pPr marL="342889" lvl="0" indent="-342889" algn="l" rtl="0">
              <a:lnSpc>
                <a:spcPct val="90000"/>
              </a:lnSpc>
              <a:spcBef>
                <a:spcPts val="1000"/>
              </a:spcBef>
              <a:spcAft>
                <a:spcPts val="0"/>
              </a:spcAft>
              <a:buClr>
                <a:schemeClr val="dk1"/>
              </a:buClr>
              <a:buSzPts val="2400"/>
              <a:buFont typeface="Arial"/>
              <a:buChar char="•"/>
            </a:pPr>
            <a:r>
              <a:rPr lang="es" sz="2400" dirty="0">
                <a:latin typeface="Arial"/>
                <a:ea typeface="Arial"/>
                <a:cs typeface="Arial"/>
                <a:sym typeface="Arial"/>
              </a:rPr>
              <a:t>¿Qué parte de las directrices en materia de WASH aborda </a:t>
            </a:r>
          </a:p>
          <a:p>
            <a:pPr marL="0" lvl="0" indent="0" algn="l" rtl="0">
              <a:lnSpc>
                <a:spcPct val="90000"/>
              </a:lnSpc>
              <a:spcBef>
                <a:spcPts val="1000"/>
              </a:spcBef>
              <a:spcAft>
                <a:spcPts val="0"/>
              </a:spcAft>
              <a:buClr>
                <a:schemeClr val="dk1"/>
              </a:buClr>
              <a:buSzPts val="2400"/>
            </a:pPr>
            <a:r>
              <a:rPr lang="es" sz="2400" dirty="0">
                <a:latin typeface="Arial"/>
                <a:ea typeface="Arial"/>
                <a:cs typeface="Arial"/>
                <a:sym typeface="Arial"/>
              </a:rPr>
              <a:t>y explica la PCI?</a:t>
            </a:r>
            <a:endParaRPr dirty="0"/>
          </a:p>
          <a:p>
            <a:pPr marL="342889" lvl="0" indent="-342889" algn="l" rtl="0">
              <a:lnSpc>
                <a:spcPct val="90000"/>
              </a:lnSpc>
              <a:spcBef>
                <a:spcPts val="1000"/>
              </a:spcBef>
              <a:spcAft>
                <a:spcPts val="0"/>
              </a:spcAft>
              <a:buClr>
                <a:schemeClr val="dk1"/>
              </a:buClr>
              <a:buSzPts val="2400"/>
              <a:buFont typeface="Arial"/>
              <a:buChar char="•"/>
            </a:pPr>
            <a:r>
              <a:rPr lang="es" sz="2400" dirty="0">
                <a:latin typeface="Arial"/>
                <a:ea typeface="Arial"/>
                <a:cs typeface="Arial"/>
                <a:sym typeface="Arial"/>
              </a:rPr>
              <a:t>¿Qué aspectos de la formación tratan tanto el WASH como la PCI?</a:t>
            </a:r>
            <a:endParaRPr dirty="0"/>
          </a:p>
          <a:p>
            <a:pPr marL="0" lvl="0" indent="0" algn="l" rtl="0">
              <a:lnSpc>
                <a:spcPct val="90000"/>
              </a:lnSpc>
              <a:spcBef>
                <a:spcPts val="1000"/>
              </a:spcBef>
              <a:spcAft>
                <a:spcPts val="0"/>
              </a:spcAft>
              <a:buClr>
                <a:schemeClr val="dk1"/>
              </a:buClr>
              <a:buSzPts val="2000"/>
              <a:buFont typeface="Arial"/>
              <a:buNone/>
            </a:pPr>
            <a:endParaRPr dirty="0"/>
          </a:p>
        </p:txBody>
      </p:sp>
      <p:pic>
        <p:nvPicPr>
          <p:cNvPr id="428" name="Google Shape;428;p47"/>
          <p:cNvPicPr preferRelativeResize="0"/>
          <p:nvPr/>
        </p:nvPicPr>
        <p:blipFill rotWithShape="1">
          <a:blip r:embed="rId3">
            <a:alphaModFix/>
          </a:blip>
          <a:srcRect/>
          <a:stretch/>
        </p:blipFill>
        <p:spPr>
          <a:xfrm>
            <a:off x="7329290" y="4436808"/>
            <a:ext cx="3188202" cy="2153435"/>
          </a:xfrm>
          <a:prstGeom prst="rect">
            <a:avLst/>
          </a:prstGeom>
          <a:noFill/>
          <a:ln>
            <a:noFill/>
          </a:ln>
        </p:spPr>
      </p:pic>
      <p:pic>
        <p:nvPicPr>
          <p:cNvPr id="429" name="Google Shape;429;p47"/>
          <p:cNvPicPr preferRelativeResize="0"/>
          <p:nvPr/>
        </p:nvPicPr>
        <p:blipFill rotWithShape="1">
          <a:blip r:embed="rId4">
            <a:alphaModFix/>
          </a:blip>
          <a:srcRect/>
          <a:stretch/>
        </p:blipFill>
        <p:spPr>
          <a:xfrm>
            <a:off x="1997241" y="4414693"/>
            <a:ext cx="2283945" cy="2153434"/>
          </a:xfrm>
          <a:prstGeom prst="rect">
            <a:avLst/>
          </a:prstGeom>
          <a:noFill/>
          <a:ln>
            <a:noFill/>
          </a:ln>
        </p:spPr>
      </p:pic>
      <p:sp>
        <p:nvSpPr>
          <p:cNvPr id="430" name="Google Shape;430;p47"/>
          <p:cNvSpPr/>
          <p:nvPr/>
        </p:nvSpPr>
        <p:spPr>
          <a:xfrm>
            <a:off x="10395560" y="1824071"/>
            <a:ext cx="1397818" cy="2126610"/>
          </a:xfrm>
          <a:prstGeom prst="roundRect">
            <a:avLst>
              <a:gd name="adj" fmla="val 10125"/>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431" name="Google Shape;431;p47"/>
          <p:cNvGrpSpPr/>
          <p:nvPr/>
        </p:nvGrpSpPr>
        <p:grpSpPr>
          <a:xfrm>
            <a:off x="10358385" y="2077988"/>
            <a:ext cx="1366790" cy="1866101"/>
            <a:chOff x="4005776" y="2507224"/>
            <a:chExt cx="1366790" cy="1866101"/>
          </a:xfrm>
        </p:grpSpPr>
        <p:pic>
          <p:nvPicPr>
            <p:cNvPr id="432" name="Google Shape;432;p47"/>
            <p:cNvPicPr preferRelativeResize="0"/>
            <p:nvPr/>
          </p:nvPicPr>
          <p:blipFill rotWithShape="1">
            <a:blip r:embed="rId5">
              <a:alphaModFix/>
            </a:blip>
            <a:srcRect/>
            <a:stretch/>
          </p:blipFill>
          <p:spPr>
            <a:xfrm>
              <a:off x="4315474" y="2507224"/>
              <a:ext cx="852771" cy="938389"/>
            </a:xfrm>
            <a:prstGeom prst="rect">
              <a:avLst/>
            </a:prstGeom>
            <a:noFill/>
            <a:ln>
              <a:noFill/>
            </a:ln>
          </p:spPr>
        </p:pic>
        <p:sp>
          <p:nvSpPr>
            <p:cNvPr id="433" name="Google Shape;433;p47"/>
            <p:cNvSpPr txBox="1"/>
            <p:nvPr/>
          </p:nvSpPr>
          <p:spPr>
            <a:xfrm>
              <a:off x="4005776" y="3540358"/>
              <a:ext cx="1366790" cy="832967"/>
            </a:xfrm>
            <a:prstGeom prst="rect">
              <a:avLst/>
            </a:prstGeom>
            <a:noFill/>
            <a:ln>
              <a:noFill/>
            </a:ln>
          </p:spPr>
          <p:txBody>
            <a:bodyPr spcFirstLastPara="1" wrap="square" lIns="100800" tIns="50400" rIns="100800" bIns="50400" rtlCol="0" anchor="t" anchorCtr="0">
              <a:normAutofit fontScale="77500" lnSpcReduction="20000"/>
            </a:bodyPr>
            <a:lstStyle/>
            <a:p>
              <a:pPr marL="0" marR="0" lvl="0" indent="0" algn="ctr" rtl="0">
                <a:lnSpc>
                  <a:spcPct val="90000"/>
                </a:lnSpc>
                <a:spcBef>
                  <a:spcPts val="0"/>
                </a:spcBef>
                <a:spcAft>
                  <a:spcPts val="0"/>
                </a:spcAft>
                <a:buClr>
                  <a:srgbClr val="002060"/>
                </a:buClr>
                <a:buSzPts val="2000"/>
                <a:buFont typeface="Arial"/>
                <a:buNone/>
              </a:pPr>
              <a:r>
                <a:rPr lang="es" sz="2000">
                  <a:solidFill>
                    <a:srgbClr val="002060"/>
                  </a:solidFill>
                  <a:latin typeface="Arial"/>
                  <a:ea typeface="Arial"/>
                  <a:cs typeface="Arial"/>
                  <a:sym typeface="Arial"/>
                </a:rPr>
                <a:t>Tiempo para realizar el ejercicio: 5 min.</a:t>
              </a:r>
              <a:endParaRPr/>
            </a:p>
          </p:txBody>
        </p:sp>
      </p:grpSp>
      <p:grpSp>
        <p:nvGrpSpPr>
          <p:cNvPr id="434" name="Google Shape;434;p47"/>
          <p:cNvGrpSpPr/>
          <p:nvPr/>
        </p:nvGrpSpPr>
        <p:grpSpPr>
          <a:xfrm>
            <a:off x="10461231" y="307525"/>
            <a:ext cx="1161098" cy="1171184"/>
            <a:chOff x="9555224" y="5116370"/>
            <a:chExt cx="1161098" cy="1171184"/>
          </a:xfrm>
        </p:grpSpPr>
        <p:pic>
          <p:nvPicPr>
            <p:cNvPr id="435" name="Google Shape;435;p47"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436" name="Google Shape;436;p47"/>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7" name="Google Shape;437;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Medidas nacionales para respaldar el WASH FIT y sus vínculos con la salud </a:t>
            </a:r>
            <a:endParaRPr/>
          </a:p>
        </p:txBody>
      </p:sp>
      <p:sp>
        <p:nvSpPr>
          <p:cNvPr id="234" name="Google Shape;234;p30"/>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3200"/>
              <a:buNone/>
            </a:pPr>
            <a:r>
              <a:rPr lang="es" sz="3200"/>
              <a:t>Módulo de introducción del WASH FIT</a:t>
            </a:r>
            <a:endParaRPr/>
          </a:p>
          <a:p>
            <a:pPr marL="0" lvl="0" indent="0" algn="ctr" rtl="0">
              <a:lnSpc>
                <a:spcPct val="90000"/>
              </a:lnSpc>
              <a:spcBef>
                <a:spcPts val="1000"/>
              </a:spcBef>
              <a:spcAft>
                <a:spcPts val="0"/>
              </a:spcAft>
              <a:buClr>
                <a:schemeClr val="lt2"/>
              </a:buClr>
              <a:buSzPts val="3200"/>
              <a:buNone/>
            </a:pPr>
            <a:endParaRPr sz="3200"/>
          </a:p>
        </p:txBody>
      </p:sp>
      <p:sp>
        <p:nvSpPr>
          <p:cNvPr id="235" name="Google Shape;235;p3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236" name="Google Shape;236;p30"/>
          <p:cNvSpPr txBox="1"/>
          <p:nvPr/>
        </p:nvSpPr>
        <p:spPr>
          <a:xfrm>
            <a:off x="838200" y="5426362"/>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2400"/>
              <a:buFont typeface="Arial"/>
              <a:buNone/>
            </a:pPr>
            <a:r>
              <a:rPr lang="es" sz="2400" b="1" i="0" u="none" strike="noStrike" cap="none">
                <a:solidFill>
                  <a:schemeClr val="lt2"/>
                </a:solidFill>
                <a:latin typeface="Arial"/>
                <a:ea typeface="Arial"/>
                <a:cs typeface="Arial"/>
                <a:sym typeface="Arial"/>
              </a:rPr>
              <a:t>Añadir fecha y ubicación</a:t>
            </a:r>
            <a:endParaRPr/>
          </a:p>
          <a:p>
            <a:pPr marL="0" marR="0" lvl="0" indent="0" algn="ctr" rtl="0">
              <a:lnSpc>
                <a:spcPct val="90000"/>
              </a:lnSpc>
              <a:spcBef>
                <a:spcPts val="1000"/>
              </a:spcBef>
              <a:spcAft>
                <a:spcPts val="0"/>
              </a:spcAft>
              <a:buClr>
                <a:schemeClr val="lt2"/>
              </a:buClr>
              <a:buSzPts val="2400"/>
              <a:buFont typeface="Arial"/>
              <a:buNone/>
            </a:pPr>
            <a:endParaRPr sz="2400" b="1" i="0" u="none" strike="noStrike" cap="non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p:nvPr/>
        </p:nvSpPr>
        <p:spPr>
          <a:xfrm>
            <a:off x="7241318" y="1291592"/>
            <a:ext cx="4559709" cy="2349499"/>
          </a:xfrm>
          <a:prstGeom prst="roundRect">
            <a:avLst>
              <a:gd name="adj" fmla="val 16667"/>
            </a:avLst>
          </a:prstGeom>
          <a:solidFill>
            <a:srgbClr val="FDFAF0"/>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2400"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s" sz="2000" dirty="0">
                <a:solidFill>
                  <a:schemeClr val="dk1"/>
                </a:solidFill>
                <a:latin typeface="Arial Narrow"/>
                <a:ea typeface="Arial Narrow"/>
                <a:cs typeface="Arial Narrow"/>
                <a:sym typeface="Arial Narrow"/>
              </a:rPr>
              <a:t>Para proporcionar atención sanitaria higiénica y combatir los brotes epidémicos, la resistencia a los antimicrobianos y las infecciones persistentes en la atención sanitaria, los países deben elaborar programas eficaces de PCI, así como contar con servicios operativos de WASH.</a:t>
            </a:r>
            <a:endParaRPr sz="2000" dirty="0"/>
          </a:p>
          <a:p>
            <a:pPr marL="0" marR="0" lvl="0" indent="0" algn="ctr" rtl="0">
              <a:spcBef>
                <a:spcPts val="0"/>
              </a:spcBef>
              <a:spcAft>
                <a:spcPts val="0"/>
              </a:spcAft>
              <a:buNone/>
            </a:pPr>
            <a:endParaRPr sz="2400" dirty="0">
              <a:solidFill>
                <a:schemeClr val="dk1"/>
              </a:solidFill>
              <a:latin typeface="Arial Narrow"/>
              <a:ea typeface="Arial Narrow"/>
              <a:cs typeface="Arial Narrow"/>
              <a:sym typeface="Arial Narrow"/>
            </a:endParaRPr>
          </a:p>
        </p:txBody>
      </p:sp>
      <p:sp>
        <p:nvSpPr>
          <p:cNvPr id="444" name="Google Shape;444;p48"/>
          <p:cNvSpPr txBox="1">
            <a:spLocks noGrp="1"/>
          </p:cNvSpPr>
          <p:nvPr>
            <p:ph type="body" idx="1"/>
          </p:nvPr>
        </p:nvSpPr>
        <p:spPr>
          <a:xfrm>
            <a:off x="390973" y="1400432"/>
            <a:ext cx="5076825" cy="4761053"/>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s" sz="2200" dirty="0"/>
              <a:t>La PCI es una solución práctica y con base empírica cuyo objetivo es evitar daños a los pacientes y los trabajadores sanitarios; para ello, se centra en frenar la propagación de las infecciones a través de medidas concretas.</a:t>
            </a:r>
            <a:endParaRPr sz="2200" dirty="0"/>
          </a:p>
          <a:p>
            <a:pPr marL="342900" lvl="0" indent="-342900" algn="l" rtl="0">
              <a:lnSpc>
                <a:spcPct val="90000"/>
              </a:lnSpc>
              <a:spcBef>
                <a:spcPts val="1000"/>
              </a:spcBef>
              <a:spcAft>
                <a:spcPts val="0"/>
              </a:spcAft>
              <a:buClr>
                <a:schemeClr val="dk1"/>
              </a:buClr>
              <a:buSzPts val="2400"/>
              <a:buFont typeface="Arial"/>
              <a:buChar char="•"/>
            </a:pPr>
            <a:r>
              <a:rPr lang="es" sz="2200" dirty="0"/>
              <a:t>La OMS ha fijado ocho componentes básicos que deben incluir los programas de PCI en la atención sanitaria.  </a:t>
            </a:r>
            <a:endParaRPr sz="2200" dirty="0"/>
          </a:p>
          <a:p>
            <a:pPr marL="342900" lvl="0" indent="-342900" algn="l" rtl="0">
              <a:lnSpc>
                <a:spcPct val="90000"/>
              </a:lnSpc>
              <a:spcBef>
                <a:spcPts val="1000"/>
              </a:spcBef>
              <a:spcAft>
                <a:spcPts val="0"/>
              </a:spcAft>
              <a:buClr>
                <a:schemeClr val="dk1"/>
              </a:buClr>
              <a:buSzPts val="2400"/>
              <a:buFont typeface="Arial"/>
              <a:buChar char="•"/>
            </a:pPr>
            <a:r>
              <a:rPr lang="es" sz="2200" dirty="0"/>
              <a:t>WASH es parte de un entorno propicio (conocido como componente básico 8)</a:t>
            </a:r>
            <a:endParaRPr sz="2200" dirty="0"/>
          </a:p>
        </p:txBody>
      </p:sp>
      <p:sp>
        <p:nvSpPr>
          <p:cNvPr id="445" name="Google Shape;445;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
        <p:nvSpPr>
          <p:cNvPr id="446" name="Google Shape;446;p48"/>
          <p:cNvSpPr txBox="1">
            <a:spLocks noGrp="1"/>
          </p:cNvSpPr>
          <p:nvPr>
            <p:ph type="body" idx="3"/>
          </p:nvPr>
        </p:nvSpPr>
        <p:spPr>
          <a:xfrm>
            <a:off x="839786" y="82273"/>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None/>
            </a:pPr>
            <a:r>
              <a:rPr lang="es" sz="4000" dirty="0">
                <a:solidFill>
                  <a:srgbClr val="00B0F0"/>
                </a:solidFill>
                <a:latin typeface="Arial Narrow"/>
                <a:ea typeface="Arial Narrow"/>
                <a:cs typeface="Arial Narrow"/>
                <a:sym typeface="Arial Narrow"/>
              </a:rPr>
              <a:t>WASH y PCI: unidos para lograr una atención sanitaria con menos riesgos</a:t>
            </a:r>
            <a:endParaRPr sz="4000" dirty="0"/>
          </a:p>
        </p:txBody>
      </p:sp>
      <p:pic>
        <p:nvPicPr>
          <p:cNvPr id="447" name="Google Shape;447;p48"/>
          <p:cNvPicPr preferRelativeResize="0"/>
          <p:nvPr/>
        </p:nvPicPr>
        <p:blipFill rotWithShape="1">
          <a:blip r:embed="rId3">
            <a:alphaModFix/>
          </a:blip>
          <a:srcRect/>
          <a:stretch/>
        </p:blipFill>
        <p:spPr>
          <a:xfrm>
            <a:off x="7579795" y="3948527"/>
            <a:ext cx="3882756" cy="2622564"/>
          </a:xfrm>
          <a:prstGeom prst="rect">
            <a:avLst/>
          </a:prstGeom>
          <a:noFill/>
          <a:ln>
            <a:noFill/>
          </a:ln>
        </p:spPr>
      </p:pic>
      <p:sp>
        <p:nvSpPr>
          <p:cNvPr id="448" name="Google Shape;448;p48"/>
          <p:cNvSpPr txBox="1"/>
          <p:nvPr/>
        </p:nvSpPr>
        <p:spPr>
          <a:xfrm>
            <a:off x="220784" y="6083268"/>
            <a:ext cx="6314831" cy="156434"/>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s" sz="1600" u="sng">
                <a:solidFill>
                  <a:schemeClr val="hlink"/>
                </a:solidFill>
                <a:latin typeface="Arial"/>
                <a:ea typeface="Arial"/>
                <a:cs typeface="Arial"/>
                <a:sym typeface="Arial"/>
                <a:hlinkClick r:id="rId4"/>
              </a:rPr>
              <a:t>https://www.who.int/teams/integrated-health-services/infection-prevention-control</a:t>
            </a:r>
            <a:r>
              <a:rPr lang="es" sz="1600">
                <a:solidFill>
                  <a:srgbClr val="000000"/>
                </a:solidFill>
                <a:latin typeface="Arial"/>
                <a:ea typeface="Arial"/>
                <a:cs typeface="Arial"/>
                <a:sym typeface="Arial"/>
              </a:rPr>
              <a:t> </a:t>
            </a:r>
            <a:endParaRPr/>
          </a:p>
          <a:p>
            <a:pPr marL="228593" marR="0" lvl="0" indent="-126993" algn="l" rtl="0">
              <a:lnSpc>
                <a:spcPct val="90000"/>
              </a:lnSpc>
              <a:spcBef>
                <a:spcPts val="1000"/>
              </a:spcBef>
              <a:spcAft>
                <a:spcPts val="0"/>
              </a:spcAft>
              <a:buClr>
                <a:schemeClr val="dk1"/>
              </a:buClr>
              <a:buSzPts val="1600"/>
              <a:buFont typeface="Arial"/>
              <a:buNone/>
            </a:pPr>
            <a:endParaRPr sz="16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9"/>
          <p:cNvSpPr txBox="1"/>
          <p:nvPr/>
        </p:nvSpPr>
        <p:spPr>
          <a:xfrm>
            <a:off x="485192" y="365128"/>
            <a:ext cx="10916815" cy="780480"/>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rgbClr val="00B0F0"/>
              </a:buClr>
              <a:buSzPts val="4400"/>
              <a:buFont typeface="Arial Narrow"/>
              <a:buNone/>
            </a:pPr>
            <a:r>
              <a:rPr lang="es" sz="4400" b="1">
                <a:solidFill>
                  <a:srgbClr val="00B0F0"/>
                </a:solidFill>
                <a:latin typeface="Arial Narrow"/>
                <a:ea typeface="Arial Narrow"/>
                <a:cs typeface="Arial Narrow"/>
                <a:sym typeface="Arial Narrow"/>
              </a:rPr>
              <a:t>Requisitos mínimos de los programas de PCI</a:t>
            </a:r>
            <a:endParaRPr/>
          </a:p>
        </p:txBody>
      </p:sp>
      <p:grpSp>
        <p:nvGrpSpPr>
          <p:cNvPr id="455" name="Google Shape;455;p49"/>
          <p:cNvGrpSpPr/>
          <p:nvPr/>
        </p:nvGrpSpPr>
        <p:grpSpPr>
          <a:xfrm>
            <a:off x="7427167" y="1398272"/>
            <a:ext cx="3830690" cy="4959495"/>
            <a:chOff x="614488" y="1866900"/>
            <a:chExt cx="3017712" cy="4037442"/>
          </a:xfrm>
        </p:grpSpPr>
        <p:sp>
          <p:nvSpPr>
            <p:cNvPr id="456" name="Google Shape;456;p49"/>
            <p:cNvSpPr/>
            <p:nvPr/>
          </p:nvSpPr>
          <p:spPr>
            <a:xfrm>
              <a:off x="614488" y="1866900"/>
              <a:ext cx="3017712" cy="4037442"/>
            </a:xfrm>
            <a:prstGeom prst="roundRect">
              <a:avLst>
                <a:gd name="adj" fmla="val 3878"/>
              </a:avLst>
            </a:prstGeom>
            <a:solidFill>
              <a:srgbClr val="002060"/>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57" name="Google Shape;457;p49"/>
            <p:cNvPicPr preferRelativeResize="0"/>
            <p:nvPr/>
          </p:nvPicPr>
          <p:blipFill rotWithShape="1">
            <a:blip r:embed="rId3">
              <a:alphaModFix/>
            </a:blip>
            <a:srcRect/>
            <a:stretch/>
          </p:blipFill>
          <p:spPr>
            <a:xfrm>
              <a:off x="804500" y="2010815"/>
              <a:ext cx="2663412" cy="3652442"/>
            </a:xfrm>
            <a:prstGeom prst="rect">
              <a:avLst/>
            </a:prstGeom>
            <a:noFill/>
            <a:ln w="9525" cap="flat" cmpd="sng">
              <a:solidFill>
                <a:srgbClr val="002060"/>
              </a:solidFill>
              <a:prstDash val="solid"/>
              <a:round/>
              <a:headEnd type="none" w="sm" len="sm"/>
              <a:tailEnd type="none" w="sm" len="sm"/>
            </a:ln>
          </p:spPr>
        </p:pic>
      </p:grpSp>
      <p:sp>
        <p:nvSpPr>
          <p:cNvPr id="458" name="Google Shape;458;p49"/>
          <p:cNvSpPr txBox="1">
            <a:spLocks noGrp="1"/>
          </p:cNvSpPr>
          <p:nvPr>
            <p:ph type="body" idx="1"/>
          </p:nvPr>
        </p:nvSpPr>
        <p:spPr>
          <a:xfrm>
            <a:off x="631900" y="1453937"/>
            <a:ext cx="5076825" cy="5577285"/>
          </a:xfrm>
          <a:prstGeom prst="rect">
            <a:avLst/>
          </a:prstGeom>
          <a:noFill/>
          <a:ln>
            <a:noFill/>
          </a:ln>
        </p:spPr>
        <p:txBody>
          <a:bodyPr spcFirstLastPara="1" wrap="square" lIns="91425" tIns="45700" rIns="91425" bIns="45700" rtlCol="0" anchor="t" anchorCtr="0">
            <a:normAutofit lnSpcReduction="10000"/>
          </a:bodyPr>
          <a:lstStyle/>
          <a:p>
            <a:pPr marL="342889" lvl="0" indent="-342889" algn="l" rtl="0">
              <a:lnSpc>
                <a:spcPct val="90000"/>
              </a:lnSpc>
              <a:spcBef>
                <a:spcPts val="0"/>
              </a:spcBef>
              <a:spcAft>
                <a:spcPts val="0"/>
              </a:spcAft>
              <a:buClr>
                <a:schemeClr val="dk1"/>
              </a:buClr>
              <a:buSzPts val="2400"/>
              <a:buFont typeface="Arial"/>
              <a:buChar char="•"/>
            </a:pPr>
            <a:r>
              <a:rPr lang="es" sz="2400" dirty="0">
                <a:latin typeface="Arial"/>
                <a:ea typeface="Arial"/>
                <a:cs typeface="Arial"/>
                <a:sym typeface="Arial"/>
              </a:rPr>
              <a:t>Para lograr programas eficaces y sólidos en materia de PCI, tanto en el ámbito nacional como en los establecimientos, los países deben cumplir una serie de </a:t>
            </a:r>
            <a:r>
              <a:rPr lang="es" sz="2400" i="1" dirty="0">
                <a:latin typeface="Arial"/>
                <a:ea typeface="Arial"/>
                <a:cs typeface="Arial"/>
                <a:sym typeface="Arial"/>
              </a:rPr>
              <a:t>requisitos mínimos</a:t>
            </a:r>
            <a:r>
              <a:rPr lang="es" sz="2400" dirty="0">
                <a:latin typeface="Arial"/>
                <a:ea typeface="Arial"/>
                <a:cs typeface="Arial"/>
                <a:sym typeface="Arial"/>
              </a:rPr>
              <a:t>...</a:t>
            </a:r>
            <a:endParaRPr dirty="0"/>
          </a:p>
          <a:p>
            <a:pPr marL="0" lvl="0" indent="0" algn="l" rtl="0">
              <a:lnSpc>
                <a:spcPct val="90000"/>
              </a:lnSpc>
              <a:spcBef>
                <a:spcPts val="1000"/>
              </a:spcBef>
              <a:spcAft>
                <a:spcPts val="0"/>
              </a:spcAft>
              <a:buClr>
                <a:schemeClr val="dk1"/>
              </a:buClr>
              <a:buSzPts val="2400"/>
              <a:buNone/>
            </a:pPr>
            <a:r>
              <a:rPr lang="es" sz="2400" dirty="0">
                <a:latin typeface="Arial"/>
                <a:ea typeface="Arial"/>
                <a:cs typeface="Arial"/>
                <a:sym typeface="Arial"/>
              </a:rPr>
              <a:t>	🡪  que son el punto de partida para 	proporcionar protección básica y 	seguridad a los pacientes, los trabajadores 	sanitarios y los visitantes</a:t>
            </a:r>
            <a:endParaRPr dirty="0"/>
          </a:p>
          <a:p>
            <a:pPr marL="342889" lvl="0" indent="-342889" algn="l" rtl="0">
              <a:lnSpc>
                <a:spcPct val="90000"/>
              </a:lnSpc>
              <a:spcBef>
                <a:spcPts val="1000"/>
              </a:spcBef>
              <a:spcAft>
                <a:spcPts val="0"/>
              </a:spcAft>
              <a:buClr>
                <a:schemeClr val="dk2"/>
              </a:buClr>
              <a:buSzPts val="2400"/>
              <a:buFont typeface="Arial"/>
              <a:buChar char="•"/>
            </a:pPr>
            <a:r>
              <a:rPr lang="es" sz="2400" b="1" dirty="0">
                <a:solidFill>
                  <a:schemeClr val="dk2"/>
                </a:solidFill>
                <a:latin typeface="Arial"/>
                <a:ea typeface="Arial"/>
                <a:cs typeface="Arial"/>
                <a:sym typeface="Arial"/>
              </a:rPr>
              <a:t>El </a:t>
            </a:r>
            <a:r>
              <a:rPr lang="en" sz="2400" b="1" dirty="0">
                <a:solidFill>
                  <a:schemeClr val="dk2"/>
                </a:solidFill>
                <a:latin typeface="Arial"/>
                <a:ea typeface="Arial"/>
                <a:cs typeface="Arial"/>
                <a:sym typeface="Arial"/>
              </a:rPr>
              <a:t>WASH es uno de los requisitos mínimos</a:t>
            </a:r>
            <a:r>
              <a:rPr lang="en" sz="2400" dirty="0">
                <a:latin typeface="Arial"/>
                <a:ea typeface="Arial"/>
                <a:cs typeface="Arial"/>
                <a:sym typeface="Arial"/>
              </a:rPr>
              <a:t> del componente básico 8: </a:t>
            </a:r>
            <a:r>
              <a:rPr lang="es" sz="2400" i="1" dirty="0">
                <a:latin typeface="Arial"/>
                <a:ea typeface="Arial"/>
                <a:cs typeface="Arial"/>
                <a:sym typeface="Arial"/>
              </a:rPr>
              <a:t>entorno construido, materiales y equipo para PCI.</a:t>
            </a:r>
            <a:endParaRPr dirty="0"/>
          </a:p>
          <a:p>
            <a:pPr marL="0" lvl="0" indent="0" algn="l" rtl="0">
              <a:lnSpc>
                <a:spcPct val="90000"/>
              </a:lnSpc>
              <a:spcBef>
                <a:spcPts val="1000"/>
              </a:spcBef>
              <a:spcAft>
                <a:spcPts val="0"/>
              </a:spcAft>
              <a:buClr>
                <a:schemeClr val="dk1"/>
              </a:buClr>
              <a:buSzPts val="2400"/>
              <a:buNone/>
            </a:pPr>
            <a:endParaRPr sz="2400" dirty="0"/>
          </a:p>
        </p:txBody>
      </p:sp>
      <p:sp>
        <p:nvSpPr>
          <p:cNvPr id="459" name="Google Shape;459;p4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50"/>
          <p:cNvPicPr preferRelativeResize="0"/>
          <p:nvPr/>
        </p:nvPicPr>
        <p:blipFill rotWithShape="1">
          <a:blip r:embed="rId3">
            <a:alphaModFix/>
          </a:blip>
          <a:srcRect/>
          <a:stretch/>
        </p:blipFill>
        <p:spPr>
          <a:xfrm>
            <a:off x="978539" y="1563239"/>
            <a:ext cx="10515599" cy="4775319"/>
          </a:xfrm>
          <a:prstGeom prst="rect">
            <a:avLst/>
          </a:prstGeom>
          <a:noFill/>
          <a:ln>
            <a:noFill/>
          </a:ln>
        </p:spPr>
      </p:pic>
      <p:sp>
        <p:nvSpPr>
          <p:cNvPr id="466" name="Google Shape;466;p50"/>
          <p:cNvSpPr txBox="1">
            <a:spLocks noGrp="1"/>
          </p:cNvSpPr>
          <p:nvPr>
            <p:ph type="title"/>
          </p:nvPr>
        </p:nvSpPr>
        <p:spPr>
          <a:xfrm>
            <a:off x="838198" y="13328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dirty="0">
                <a:solidFill>
                  <a:srgbClr val="00B0F0"/>
                </a:solidFill>
                <a:latin typeface="Arial Narrow"/>
                <a:ea typeface="Arial Narrow"/>
                <a:cs typeface="Arial Narrow"/>
                <a:sym typeface="Arial Narrow"/>
              </a:rPr>
              <a:t>Requisitos mínimos de WASH</a:t>
            </a:r>
            <a:endParaRPr dirty="0">
              <a:latin typeface="Arial Narrow"/>
              <a:ea typeface="Arial Narrow"/>
              <a:cs typeface="Arial Narrow"/>
              <a:sym typeface="Arial Narrow"/>
            </a:endParaRPr>
          </a:p>
        </p:txBody>
      </p:sp>
      <p:sp>
        <p:nvSpPr>
          <p:cNvPr id="467" name="Google Shape;467;p5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468" name="Google Shape;468;p50"/>
          <p:cNvSpPr txBox="1"/>
          <p:nvPr/>
        </p:nvSpPr>
        <p:spPr>
          <a:xfrm>
            <a:off x="1357659" y="599527"/>
            <a:ext cx="9476677" cy="95410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800" dirty="0">
                <a:solidFill>
                  <a:srgbClr val="00B0F0"/>
                </a:solidFill>
                <a:latin typeface="Arial Narrow"/>
                <a:ea typeface="Arial Narrow"/>
                <a:cs typeface="Arial Narrow"/>
                <a:sym typeface="Arial Narrow"/>
              </a:rPr>
              <a:t>para proporcionar apoyo en materia de entorno construido, materiales y equipo para PCI</a:t>
            </a:r>
            <a:br>
              <a:rPr lang="en-US" sz="2800" dirty="0">
                <a:solidFill>
                  <a:srgbClr val="00B0F0"/>
                </a:solidFill>
                <a:latin typeface="Arial Narrow"/>
                <a:ea typeface="Arial Narrow"/>
                <a:cs typeface="Arial Narrow"/>
                <a:sym typeface="Arial Narrow"/>
              </a:rPr>
            </a:br>
            <a:endParaRPr sz="2800" dirty="0">
              <a:solidFill>
                <a:schemeClr val="dk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51"/>
          <p:cNvGrpSpPr/>
          <p:nvPr/>
        </p:nvGrpSpPr>
        <p:grpSpPr>
          <a:xfrm>
            <a:off x="1062472" y="1646335"/>
            <a:ext cx="5232400" cy="5232400"/>
            <a:chOff x="1892300" y="0"/>
            <a:chExt cx="5232400" cy="5232400"/>
          </a:xfrm>
        </p:grpSpPr>
        <p:sp>
          <p:nvSpPr>
            <p:cNvPr id="475" name="Google Shape;475;p51"/>
            <p:cNvSpPr/>
            <p:nvPr/>
          </p:nvSpPr>
          <p:spPr>
            <a:xfrm>
              <a:off x="1892300" y="0"/>
              <a:ext cx="5232400" cy="5232400"/>
            </a:xfrm>
            <a:prstGeom prst="quadArrow">
              <a:avLst>
                <a:gd name="adj1" fmla="val 2000"/>
                <a:gd name="adj2" fmla="val 4000"/>
                <a:gd name="adj3" fmla="val 5000"/>
              </a:avLst>
            </a:prstGeom>
            <a:solidFill>
              <a:srgbClr val="FEEE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6" name="Google Shape;476;p51"/>
            <p:cNvSpPr/>
            <p:nvPr/>
          </p:nvSpPr>
          <p:spPr>
            <a:xfrm>
              <a:off x="2232406" y="340106"/>
              <a:ext cx="2092960" cy="2092960"/>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7" name="Google Shape;477;p51"/>
            <p:cNvSpPr txBox="1"/>
            <p:nvPr/>
          </p:nvSpPr>
          <p:spPr>
            <a:xfrm>
              <a:off x="2334576" y="442276"/>
              <a:ext cx="1888620" cy="1888620"/>
            </a:xfrm>
            <a:prstGeom prst="rect">
              <a:avLst/>
            </a:prstGeom>
            <a:noFill/>
            <a:ln>
              <a:noFill/>
            </a:ln>
          </p:spPr>
          <p:txBody>
            <a:bodyPr spcFirstLastPara="1" wrap="square" lIns="68575" tIns="68575" rIns="68575" bIns="68575" rtlCol="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s" b="1" dirty="0">
                  <a:solidFill>
                    <a:schemeClr val="lt1"/>
                  </a:solidFill>
                  <a:latin typeface="Arial"/>
                  <a:ea typeface="Arial"/>
                  <a:cs typeface="Arial"/>
                  <a:sym typeface="Arial"/>
                </a:rPr>
                <a:t>Conexiones</a:t>
              </a:r>
              <a:endParaRPr dirty="0"/>
            </a:p>
            <a:p>
              <a:pPr marL="114300" marR="0" lvl="1" indent="-114300" algn="l" rtl="0">
                <a:lnSpc>
                  <a:spcPct val="90000"/>
                </a:lnSpc>
                <a:spcBef>
                  <a:spcPts val="630"/>
                </a:spcBef>
                <a:spcAft>
                  <a:spcPts val="0"/>
                </a:spcAft>
                <a:buClr>
                  <a:schemeClr val="lt1"/>
                </a:buClr>
                <a:buSzPts val="1400"/>
                <a:buFont typeface="Arial"/>
                <a:buChar char="•"/>
              </a:pPr>
              <a:r>
                <a:rPr lang="es" sz="1000" b="0" i="0" u="none" strike="noStrike" cap="none" dirty="0">
                  <a:solidFill>
                    <a:schemeClr val="lt1"/>
                  </a:solidFill>
                  <a:latin typeface="Arial"/>
                  <a:ea typeface="Arial"/>
                  <a:cs typeface="Arial"/>
                  <a:sym typeface="Arial"/>
                </a:rPr>
                <a:t>Especialmente con quienes se ocupan de la gestión de desechos, el saneamiento y los servicios de abastecimiento de agua, pero también de servicios de higiene, como la higiene de las manos y la limpieza.</a:t>
              </a:r>
              <a:endParaRPr sz="1000" dirty="0"/>
            </a:p>
          </p:txBody>
        </p:sp>
        <p:sp>
          <p:nvSpPr>
            <p:cNvPr id="478" name="Google Shape;478;p51"/>
            <p:cNvSpPr/>
            <p:nvPr/>
          </p:nvSpPr>
          <p:spPr>
            <a:xfrm>
              <a:off x="4691634" y="340106"/>
              <a:ext cx="2092960" cy="2092960"/>
            </a:xfrm>
            <a:prstGeom prst="roundRect">
              <a:avLst>
                <a:gd name="adj" fmla="val 16667"/>
              </a:avLst>
            </a:prstGeom>
            <a:solidFill>
              <a:srgbClr val="8690D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9" name="Google Shape;479;p51"/>
            <p:cNvSpPr txBox="1"/>
            <p:nvPr/>
          </p:nvSpPr>
          <p:spPr>
            <a:xfrm>
              <a:off x="4793804" y="442276"/>
              <a:ext cx="1888620" cy="1888620"/>
            </a:xfrm>
            <a:prstGeom prst="rect">
              <a:avLst/>
            </a:prstGeom>
            <a:noFill/>
            <a:ln>
              <a:noFill/>
            </a:ln>
          </p:spPr>
          <p:txBody>
            <a:bodyPr spcFirstLastPara="1" wrap="square" lIns="68575" tIns="68575" rIns="68575" bIns="68575" rtlCol="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s" b="1" dirty="0">
                  <a:solidFill>
                    <a:schemeClr val="lt1"/>
                  </a:solidFill>
                  <a:latin typeface="Arial"/>
                  <a:ea typeface="Arial"/>
                  <a:cs typeface="Arial"/>
                  <a:sym typeface="Arial"/>
                </a:rPr>
                <a:t>Directrices</a:t>
              </a:r>
              <a:endParaRPr dirty="0"/>
            </a:p>
            <a:p>
              <a:pPr marL="114300" marR="0" lvl="1" indent="-114300" algn="l" rtl="0">
                <a:lnSpc>
                  <a:spcPct val="90000"/>
                </a:lnSpc>
                <a:spcBef>
                  <a:spcPts val="630"/>
                </a:spcBef>
                <a:spcAft>
                  <a:spcPts val="0"/>
                </a:spcAft>
                <a:buClr>
                  <a:schemeClr val="lt1"/>
                </a:buClr>
                <a:buSzPts val="1400"/>
                <a:buFont typeface="Arial"/>
                <a:buChar char="•"/>
              </a:pPr>
              <a:r>
                <a:rPr lang="es" sz="1400" b="0" i="0" u="none" strike="noStrike" cap="none" dirty="0">
                  <a:solidFill>
                    <a:schemeClr val="lt1"/>
                  </a:solidFill>
                  <a:latin typeface="Arial"/>
                  <a:ea typeface="Arial"/>
                  <a:cs typeface="Arial"/>
                  <a:sym typeface="Arial"/>
                </a:rPr>
                <a:t>Gestión de desechos, suficiente acceso al agua salubre, suministro eléctrico fiable, saneamiento y limpieza del entorno. </a:t>
              </a:r>
              <a:endParaRPr dirty="0"/>
            </a:p>
          </p:txBody>
        </p:sp>
        <p:sp>
          <p:nvSpPr>
            <p:cNvPr id="480" name="Google Shape;480;p51"/>
            <p:cNvSpPr/>
            <p:nvPr/>
          </p:nvSpPr>
          <p:spPr>
            <a:xfrm>
              <a:off x="2232406" y="2799334"/>
              <a:ext cx="2092960" cy="2092960"/>
            </a:xfrm>
            <a:prstGeom prst="roundRect">
              <a:avLst>
                <a:gd name="adj" fmla="val 16667"/>
              </a:avLst>
            </a:prstGeom>
            <a:solidFill>
              <a:srgbClr val="D4EFFA"/>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1" name="Google Shape;481;p51"/>
            <p:cNvSpPr txBox="1"/>
            <p:nvPr/>
          </p:nvSpPr>
          <p:spPr>
            <a:xfrm>
              <a:off x="2334576" y="2901504"/>
              <a:ext cx="1888620" cy="1888620"/>
            </a:xfrm>
            <a:prstGeom prst="rect">
              <a:avLst/>
            </a:prstGeom>
            <a:noFill/>
            <a:ln>
              <a:noFill/>
            </a:ln>
          </p:spPr>
          <p:txBody>
            <a:bodyPr spcFirstLastPara="1" wrap="square" lIns="68575" tIns="68575" rIns="68575" bIns="68575" rtlCol="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 b="1" dirty="0">
                  <a:solidFill>
                    <a:schemeClr val="dk1"/>
                  </a:solidFill>
                  <a:latin typeface="Arial"/>
                  <a:ea typeface="Arial"/>
                  <a:cs typeface="Arial"/>
                  <a:sym typeface="Arial"/>
                </a:rPr>
                <a:t>Mejora multimodal</a:t>
              </a:r>
              <a:endParaRPr dirty="0"/>
            </a:p>
            <a:p>
              <a:pPr marL="114300" marR="0" lvl="1" indent="-114300" algn="l" rtl="0">
                <a:lnSpc>
                  <a:spcPct val="90000"/>
                </a:lnSpc>
                <a:spcBef>
                  <a:spcPts val="630"/>
                </a:spcBef>
                <a:spcAft>
                  <a:spcPts val="0"/>
                </a:spcAft>
                <a:buClr>
                  <a:schemeClr val="dk1"/>
                </a:buClr>
                <a:buSzPts val="1400"/>
                <a:buFont typeface="Arial"/>
                <a:buChar char="•"/>
              </a:pPr>
              <a:r>
                <a:rPr lang="es" sz="1200" b="0" i="0" u="none" strike="noStrike" cap="none" dirty="0">
                  <a:solidFill>
                    <a:schemeClr val="dk1"/>
                  </a:solidFill>
                  <a:latin typeface="Arial"/>
                  <a:ea typeface="Arial"/>
                  <a:cs typeface="Arial"/>
                  <a:sym typeface="Arial"/>
                </a:rPr>
                <a:t>Contar con infraestructura de WASH es un elemento fundamental de las </a:t>
              </a:r>
              <a:r>
                <a:rPr lang="es" sz="1200" b="1" i="0" u="none" strike="noStrike" cap="none" dirty="0">
                  <a:solidFill>
                    <a:schemeClr val="dk1"/>
                  </a:solidFill>
                  <a:latin typeface="Arial"/>
                  <a:ea typeface="Arial"/>
                  <a:cs typeface="Arial"/>
                  <a:sym typeface="Arial"/>
                </a:rPr>
                <a:t>estrategias de mejora multimodales </a:t>
              </a:r>
              <a:r>
                <a:rPr lang="es" sz="1200" b="0" i="0" u="none" strike="noStrike" cap="none" dirty="0">
                  <a:solidFill>
                    <a:schemeClr val="dk1"/>
                  </a:solidFill>
                  <a:latin typeface="Arial"/>
                  <a:ea typeface="Arial"/>
                  <a:cs typeface="Arial"/>
                  <a:sym typeface="Arial"/>
                </a:rPr>
                <a:t>descritas por la OMS.</a:t>
              </a:r>
              <a:endParaRPr sz="1200" dirty="0"/>
            </a:p>
          </p:txBody>
        </p:sp>
        <p:sp>
          <p:nvSpPr>
            <p:cNvPr id="482" name="Google Shape;482;p51"/>
            <p:cNvSpPr/>
            <p:nvPr/>
          </p:nvSpPr>
          <p:spPr>
            <a:xfrm>
              <a:off x="4691634" y="2799334"/>
              <a:ext cx="2092960" cy="2092960"/>
            </a:xfrm>
            <a:prstGeom prst="roundRect">
              <a:avLst>
                <a:gd name="adj" fmla="val 16667"/>
              </a:avLst>
            </a:prstGeom>
            <a:solidFill>
              <a:srgbClr val="C1C8ED"/>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3" name="Google Shape;483;p51"/>
            <p:cNvSpPr txBox="1"/>
            <p:nvPr/>
          </p:nvSpPr>
          <p:spPr>
            <a:xfrm>
              <a:off x="4793804" y="2901504"/>
              <a:ext cx="1888620" cy="1888620"/>
            </a:xfrm>
            <a:prstGeom prst="rect">
              <a:avLst/>
            </a:prstGeom>
            <a:noFill/>
            <a:ln>
              <a:noFill/>
            </a:ln>
          </p:spPr>
          <p:txBody>
            <a:bodyPr spcFirstLastPara="1" wrap="square" lIns="68575" tIns="68575" rIns="68575" bIns="68575" rtlCol="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s" b="1" dirty="0">
                  <a:solidFill>
                    <a:schemeClr val="lt1"/>
                  </a:solidFill>
                  <a:latin typeface="Arial"/>
                  <a:ea typeface="Arial"/>
                  <a:cs typeface="Arial"/>
                  <a:sym typeface="Arial"/>
                </a:rPr>
                <a:t>Rendición de cuentas</a:t>
              </a:r>
              <a:endParaRPr dirty="0"/>
            </a:p>
            <a:p>
              <a:pPr marL="114300" marR="0" lvl="1" indent="-114300" algn="l" rtl="0">
                <a:lnSpc>
                  <a:spcPct val="90000"/>
                </a:lnSpc>
                <a:spcBef>
                  <a:spcPts val="630"/>
                </a:spcBef>
                <a:spcAft>
                  <a:spcPts val="0"/>
                </a:spcAft>
                <a:buClr>
                  <a:schemeClr val="lt1"/>
                </a:buClr>
                <a:buSzPts val="1400"/>
                <a:buFont typeface="Arial"/>
                <a:buChar char="•"/>
              </a:pPr>
              <a:r>
                <a:rPr lang="es" sz="1200" b="0" i="0" u="none" strike="noStrike" cap="none" dirty="0">
                  <a:solidFill>
                    <a:schemeClr val="lt1"/>
                  </a:solidFill>
                  <a:latin typeface="Arial"/>
                  <a:ea typeface="Arial"/>
                  <a:cs typeface="Arial"/>
                  <a:sym typeface="Arial"/>
                </a:rPr>
                <a:t>Realizar un </a:t>
              </a:r>
              <a:r>
                <a:rPr lang="es" sz="1200" b="1" i="0" u="none" strike="noStrike" cap="none" dirty="0">
                  <a:solidFill>
                    <a:schemeClr val="lt1"/>
                  </a:solidFill>
                  <a:latin typeface="Arial"/>
                  <a:ea typeface="Arial"/>
                  <a:cs typeface="Arial"/>
                  <a:sym typeface="Arial"/>
                </a:rPr>
                <a:t>seguimiento en materia de WASH y PCI </a:t>
              </a:r>
              <a:r>
                <a:rPr lang="es" sz="1200" b="0" i="0" u="none" strike="noStrike" cap="none" dirty="0">
                  <a:solidFill>
                    <a:schemeClr val="lt1"/>
                  </a:solidFill>
                  <a:latin typeface="Arial"/>
                  <a:ea typeface="Arial"/>
                  <a:cs typeface="Arial"/>
                  <a:sym typeface="Arial"/>
                </a:rPr>
                <a:t>permitirá obtener información sobre la existencia y el funcionamiento de la infraestructura de WASH.</a:t>
              </a:r>
              <a:endParaRPr sz="1200" dirty="0"/>
            </a:p>
          </p:txBody>
        </p:sp>
      </p:grpSp>
      <p:sp>
        <p:nvSpPr>
          <p:cNvPr id="484" name="Google Shape;484;p51"/>
          <p:cNvSpPr txBox="1"/>
          <p:nvPr/>
        </p:nvSpPr>
        <p:spPr>
          <a:xfrm>
            <a:off x="7357343" y="6281272"/>
            <a:ext cx="4834656" cy="584775"/>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600" u="sng">
                <a:solidFill>
                  <a:schemeClr val="hlink"/>
                </a:solidFill>
                <a:latin typeface="Arial"/>
                <a:ea typeface="Arial"/>
                <a:cs typeface="Arial"/>
                <a:sym typeface="Arial"/>
                <a:hlinkClick r:id="rId3"/>
              </a:rPr>
              <a:t>https://washinhcf.org/resource/combatting-amr-through-wash-and-ipc-in-healthcare/</a:t>
            </a:r>
            <a:r>
              <a:rPr lang="es" sz="1600">
                <a:solidFill>
                  <a:srgbClr val="000000"/>
                </a:solidFill>
                <a:latin typeface="Arial"/>
                <a:ea typeface="Arial"/>
                <a:cs typeface="Arial"/>
                <a:sym typeface="Arial"/>
              </a:rPr>
              <a:t> </a:t>
            </a:r>
            <a:endParaRPr/>
          </a:p>
        </p:txBody>
      </p:sp>
      <p:pic>
        <p:nvPicPr>
          <p:cNvPr id="485" name="Google Shape;485;p51">
            <a:hlinkClick r:id="rId3"/>
          </p:cNvPr>
          <p:cNvPicPr preferRelativeResize="0"/>
          <p:nvPr/>
        </p:nvPicPr>
        <p:blipFill rotWithShape="1">
          <a:blip r:embed="rId4">
            <a:alphaModFix/>
          </a:blip>
          <a:srcRect/>
          <a:stretch/>
        </p:blipFill>
        <p:spPr>
          <a:xfrm>
            <a:off x="7357343" y="297240"/>
            <a:ext cx="3996457" cy="5671828"/>
          </a:xfrm>
          <a:prstGeom prst="rect">
            <a:avLst/>
          </a:prstGeom>
          <a:noFill/>
          <a:ln>
            <a:noFill/>
          </a:ln>
          <a:effectLst>
            <a:outerShdw blurRad="292100" dist="139700" dir="2700000" algn="tl" rotWithShape="0">
              <a:srgbClr val="333333">
                <a:alpha val="64705"/>
              </a:srgbClr>
            </a:outerShdw>
          </a:effectLst>
        </p:spPr>
      </p:pic>
      <p:sp>
        <p:nvSpPr>
          <p:cNvPr id="486" name="Google Shape;486;p51"/>
          <p:cNvSpPr txBox="1">
            <a:spLocks noGrp="1"/>
          </p:cNvSpPr>
          <p:nvPr>
            <p:ph type="title"/>
          </p:nvPr>
        </p:nvSpPr>
        <p:spPr>
          <a:xfrm>
            <a:off x="520959" y="154562"/>
            <a:ext cx="6716182"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sz="4400">
                <a:solidFill>
                  <a:srgbClr val="00B0F0"/>
                </a:solidFill>
                <a:latin typeface="Arial Narrow"/>
                <a:ea typeface="Arial Narrow"/>
                <a:cs typeface="Arial Narrow"/>
                <a:sym typeface="Arial Narrow"/>
              </a:rPr>
              <a:t>WASH: un elemento esencial para mejorar la PCI</a:t>
            </a:r>
            <a:endParaRPr>
              <a:latin typeface="Arial Narrow"/>
              <a:ea typeface="Arial Narrow"/>
              <a:cs typeface="Arial Narrow"/>
              <a:sym typeface="Arial Narrow"/>
            </a:endParaRPr>
          </a:p>
        </p:txBody>
      </p:sp>
      <p:sp>
        <p:nvSpPr>
          <p:cNvPr id="487" name="Google Shape;487;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txBox="1">
            <a:spLocks noGrp="1"/>
          </p:cNvSpPr>
          <p:nvPr>
            <p:ph type="title"/>
          </p:nvPr>
        </p:nvSpPr>
        <p:spPr>
          <a:xfrm>
            <a:off x="838200" y="365125"/>
            <a:ext cx="4442927" cy="249213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El WASH y la PCI intervienen en siete elementos relacionados con la calidad de los servicios sanitarios </a:t>
            </a:r>
            <a:endParaRPr sz="3500" dirty="0"/>
          </a:p>
        </p:txBody>
      </p:sp>
      <p:sp>
        <p:nvSpPr>
          <p:cNvPr id="494" name="Google Shape;494;p5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sz="816">
                <a:latin typeface="Arial"/>
                <a:ea typeface="Arial"/>
                <a:cs typeface="Arial"/>
                <a:sym typeface="Arial"/>
              </a:rPr>
              <a:t>24</a:t>
            </a:fld>
            <a:endParaRPr sz="816" dirty="0">
              <a:latin typeface="Arial"/>
              <a:ea typeface="Arial"/>
              <a:cs typeface="Arial"/>
              <a:sym typeface="Arial"/>
            </a:endParaRPr>
          </a:p>
        </p:txBody>
      </p:sp>
      <p:sp>
        <p:nvSpPr>
          <p:cNvPr id="495" name="Google Shape;495;p52"/>
          <p:cNvSpPr txBox="1"/>
          <p:nvPr/>
        </p:nvSpPr>
        <p:spPr>
          <a:xfrm>
            <a:off x="5780042" y="3468654"/>
            <a:ext cx="1141539" cy="30008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50">
                <a:solidFill>
                  <a:srgbClr val="FFFFFF"/>
                </a:solidFill>
                <a:latin typeface="Arial"/>
                <a:ea typeface="Arial"/>
                <a:cs typeface="Arial"/>
                <a:sym typeface="Arial"/>
              </a:rPr>
              <a:t>6. Sin riesgos</a:t>
            </a:r>
            <a:endParaRPr/>
          </a:p>
        </p:txBody>
      </p:sp>
      <p:sp>
        <p:nvSpPr>
          <p:cNvPr id="496" name="Google Shape;496;p52"/>
          <p:cNvSpPr txBox="1"/>
          <p:nvPr/>
        </p:nvSpPr>
        <p:spPr>
          <a:xfrm>
            <a:off x="2887927" y="3475117"/>
            <a:ext cx="1416419" cy="30008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50">
                <a:solidFill>
                  <a:srgbClr val="FFFFFF"/>
                </a:solidFill>
                <a:latin typeface="Arial"/>
                <a:ea typeface="Arial"/>
                <a:cs typeface="Arial"/>
                <a:sym typeface="Arial"/>
              </a:rPr>
              <a:t>5. Eficaces</a:t>
            </a:r>
            <a:endParaRPr/>
          </a:p>
        </p:txBody>
      </p:sp>
      <p:sp>
        <p:nvSpPr>
          <p:cNvPr id="497" name="Google Shape;497;p52"/>
          <p:cNvSpPr txBox="1"/>
          <p:nvPr/>
        </p:nvSpPr>
        <p:spPr>
          <a:xfrm>
            <a:off x="2628848" y="2839376"/>
            <a:ext cx="977181" cy="30008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50">
                <a:solidFill>
                  <a:srgbClr val="FFFFFF"/>
                </a:solidFill>
                <a:latin typeface="Arial"/>
                <a:ea typeface="Arial"/>
                <a:cs typeface="Arial"/>
                <a:sym typeface="Arial"/>
              </a:rPr>
              <a:t>1. Oportunos</a:t>
            </a:r>
            <a:endParaRPr/>
          </a:p>
        </p:txBody>
      </p:sp>
      <p:sp>
        <p:nvSpPr>
          <p:cNvPr id="498" name="Google Shape;498;p52"/>
          <p:cNvSpPr txBox="1"/>
          <p:nvPr/>
        </p:nvSpPr>
        <p:spPr>
          <a:xfrm>
            <a:off x="4616657" y="2847788"/>
            <a:ext cx="1163385" cy="30008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50">
                <a:solidFill>
                  <a:srgbClr val="FFFFFF"/>
                </a:solidFill>
                <a:latin typeface="Arial"/>
                <a:ea typeface="Arial"/>
                <a:cs typeface="Arial"/>
                <a:sym typeface="Arial"/>
              </a:rPr>
              <a:t>2. Eficientes</a:t>
            </a:r>
            <a:endParaRPr/>
          </a:p>
        </p:txBody>
      </p:sp>
      <p:sp>
        <p:nvSpPr>
          <p:cNvPr id="499" name="Google Shape;499;p52"/>
          <p:cNvSpPr txBox="1"/>
          <p:nvPr/>
        </p:nvSpPr>
        <p:spPr>
          <a:xfrm>
            <a:off x="8554818" y="2857263"/>
            <a:ext cx="1244043" cy="30008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50">
                <a:solidFill>
                  <a:srgbClr val="FFFFFF"/>
                </a:solidFill>
                <a:latin typeface="Arial"/>
                <a:ea typeface="Arial"/>
                <a:cs typeface="Arial"/>
                <a:sym typeface="Arial"/>
              </a:rPr>
              <a:t>4. Integrados</a:t>
            </a:r>
            <a:endParaRPr/>
          </a:p>
        </p:txBody>
      </p:sp>
      <p:sp>
        <p:nvSpPr>
          <p:cNvPr id="500" name="Google Shape;500;p52"/>
          <p:cNvSpPr txBox="1"/>
          <p:nvPr/>
        </p:nvSpPr>
        <p:spPr>
          <a:xfrm>
            <a:off x="1806220" y="4753731"/>
            <a:ext cx="8497554"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b="1">
                <a:solidFill>
                  <a:srgbClr val="FFFFFF"/>
                </a:solidFill>
                <a:latin typeface="Arial"/>
                <a:ea typeface="Arial"/>
                <a:cs typeface="Arial"/>
                <a:sym typeface="Arial"/>
              </a:rPr>
              <a:t>El </a:t>
            </a:r>
            <a:r>
              <a:rPr lang="en" sz="2000" b="1">
                <a:solidFill>
                  <a:srgbClr val="FFFFFF"/>
                </a:solidFill>
                <a:latin typeface="Arial"/>
                <a:ea typeface="Arial"/>
                <a:cs typeface="Arial"/>
                <a:sym typeface="Arial"/>
              </a:rPr>
              <a:t>WASH respalda y refuerza la PCI</a:t>
            </a:r>
            <a:r>
              <a:rPr lang="en" sz="2000">
                <a:solidFill>
                  <a:srgbClr val="FFFFFF"/>
                </a:solidFill>
                <a:latin typeface="Arial"/>
                <a:ea typeface="Arial"/>
                <a:cs typeface="Arial"/>
                <a:sym typeface="Arial"/>
              </a:rPr>
              <a:t> para prevenir: i) la propagación de infecciones; ii) el uso excesivo o innecesario de antibióticos; y iii) los brotes epidémicos. </a:t>
            </a:r>
            <a:endParaRPr/>
          </a:p>
        </p:txBody>
      </p:sp>
      <p:pic>
        <p:nvPicPr>
          <p:cNvPr id="501" name="Google Shape;501;p52"/>
          <p:cNvPicPr preferRelativeResize="0"/>
          <p:nvPr/>
        </p:nvPicPr>
        <p:blipFill rotWithShape="1">
          <a:blip r:embed="rId3">
            <a:alphaModFix/>
          </a:blip>
          <a:srcRect/>
          <a:stretch/>
        </p:blipFill>
        <p:spPr>
          <a:xfrm>
            <a:off x="5780042" y="55582"/>
            <a:ext cx="5950183" cy="6333379"/>
          </a:xfrm>
          <a:prstGeom prst="rect">
            <a:avLst/>
          </a:prstGeom>
          <a:noFill/>
          <a:ln>
            <a:noFill/>
          </a:ln>
        </p:spPr>
      </p:pic>
      <p:pic>
        <p:nvPicPr>
          <p:cNvPr id="502" name="Google Shape;502;p52" descr="A picture containing sky, outdoor, tree, house&#10;&#10;Description automatically generated"/>
          <p:cNvPicPr preferRelativeResize="0"/>
          <p:nvPr/>
        </p:nvPicPr>
        <p:blipFill rotWithShape="1">
          <a:blip r:embed="rId4">
            <a:alphaModFix/>
          </a:blip>
          <a:srcRect/>
          <a:stretch/>
        </p:blipFill>
        <p:spPr>
          <a:xfrm>
            <a:off x="886481" y="2874779"/>
            <a:ext cx="4685577" cy="3514182"/>
          </a:xfrm>
          <a:prstGeom prst="rect">
            <a:avLst/>
          </a:prstGeom>
          <a:noFill/>
          <a:ln>
            <a:noFill/>
          </a:ln>
          <a:effectLst>
            <a:outerShdw blurRad="292100" dist="139700" dir="2700000" algn="tl" rotWithShape="0">
              <a:srgbClr val="333333">
                <a:alpha val="64705"/>
              </a:srgbClr>
            </a:outerShdw>
          </a:effectLst>
        </p:spPr>
      </p:pic>
      <p:sp>
        <p:nvSpPr>
          <p:cNvPr id="503" name="Google Shape;503;p52"/>
          <p:cNvSpPr/>
          <p:nvPr/>
        </p:nvSpPr>
        <p:spPr>
          <a:xfrm>
            <a:off x="5688855" y="6409500"/>
            <a:ext cx="6096000" cy="46166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200" u="sng" dirty="0">
                <a:solidFill>
                  <a:schemeClr val="hlink"/>
                </a:solidFill>
                <a:latin typeface="Arial"/>
                <a:ea typeface="Arial"/>
                <a:cs typeface="Arial"/>
                <a:sym typeface="Arial"/>
                <a:hlinkClick r:id="rId5"/>
              </a:rPr>
              <a:t>https://www.who.int/es/publications-detail/9789240017542</a:t>
            </a:r>
            <a:endParaRPr sz="1200" dirty="0">
              <a:solidFill>
                <a:srgbClr val="09164D"/>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3"/>
          <p:cNvSpPr txBox="1">
            <a:spLocks noGrp="1"/>
          </p:cNvSpPr>
          <p:nvPr>
            <p:ph type="title"/>
          </p:nvPr>
        </p:nvSpPr>
        <p:spPr>
          <a:xfrm>
            <a:off x="838199" y="11438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solidFill>
                  <a:schemeClr val="dk2"/>
                </a:solidFill>
              </a:rPr>
              <a:t>Los servicios de agua, saneamiento e higiene son esenciales para prevenir la resistencia a los antimicrobianos</a:t>
            </a:r>
            <a:endParaRPr sz="3500" dirty="0">
              <a:solidFill>
                <a:schemeClr val="dk2"/>
              </a:solidFill>
            </a:endParaRPr>
          </a:p>
        </p:txBody>
      </p:sp>
      <p:sp>
        <p:nvSpPr>
          <p:cNvPr id="510" name="Google Shape;510;p5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pic>
        <p:nvPicPr>
          <p:cNvPr id="511" name="Google Shape;511;p53"/>
          <p:cNvPicPr preferRelativeResize="0"/>
          <p:nvPr/>
        </p:nvPicPr>
        <p:blipFill rotWithShape="1">
          <a:blip r:embed="rId3">
            <a:alphaModFix/>
          </a:blip>
          <a:srcRect/>
          <a:stretch/>
        </p:blipFill>
        <p:spPr>
          <a:xfrm>
            <a:off x="3471918" y="1580635"/>
            <a:ext cx="5288379" cy="4509629"/>
          </a:xfrm>
          <a:prstGeom prst="rect">
            <a:avLst/>
          </a:prstGeom>
          <a:solidFill>
            <a:schemeClr val="lt1"/>
          </a:solidFill>
          <a:ln>
            <a:noFill/>
          </a:ln>
        </p:spPr>
      </p:pic>
      <p:sp>
        <p:nvSpPr>
          <p:cNvPr id="512" name="Google Shape;512;p53"/>
          <p:cNvSpPr/>
          <p:nvPr/>
        </p:nvSpPr>
        <p:spPr>
          <a:xfrm>
            <a:off x="1746874" y="2017936"/>
            <a:ext cx="1605927" cy="81127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3877" y="72522"/>
                </a:moveTo>
                <a:lnTo>
                  <a:pt x="158172" y="87950"/>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r>
              <a:rPr lang="es" sz="1200" b="1">
                <a:solidFill>
                  <a:srgbClr val="002060"/>
                </a:solidFill>
                <a:latin typeface="Calibri"/>
                <a:ea typeface="Calibri"/>
                <a:cs typeface="Calibri"/>
                <a:sym typeface="Calibri"/>
              </a:rPr>
              <a:t>Buenas prácticas de fabricación, incluido el tratamiento de las aguas residuales</a:t>
            </a:r>
            <a:endParaRPr sz="1200">
              <a:solidFill>
                <a:srgbClr val="002060"/>
              </a:solidFill>
              <a:latin typeface="Calibri"/>
              <a:ea typeface="Calibri"/>
              <a:cs typeface="Calibri"/>
              <a:sym typeface="Calibri"/>
            </a:endParaRPr>
          </a:p>
        </p:txBody>
      </p:sp>
      <p:sp>
        <p:nvSpPr>
          <p:cNvPr id="513" name="Google Shape;513;p53"/>
          <p:cNvSpPr/>
          <p:nvPr/>
        </p:nvSpPr>
        <p:spPr>
          <a:xfrm>
            <a:off x="1746874" y="3612403"/>
            <a:ext cx="1605927" cy="95867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5850" y="59014"/>
                </a:moveTo>
                <a:lnTo>
                  <a:pt x="143701" y="49180"/>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endParaRPr sz="1200" dirty="0">
              <a:solidFill>
                <a:srgbClr val="002060"/>
              </a:solidFill>
              <a:latin typeface="Calibri"/>
              <a:ea typeface="Calibri"/>
              <a:cs typeface="Calibri"/>
              <a:sym typeface="Calibri"/>
            </a:endParaRPr>
          </a:p>
          <a:p>
            <a:pPr marL="0" marR="0" lvl="0" indent="0" algn="ctr" rtl="0">
              <a:spcBef>
                <a:spcPts val="0"/>
              </a:spcBef>
              <a:spcAft>
                <a:spcPts val="0"/>
              </a:spcAft>
              <a:buNone/>
            </a:pPr>
            <a:r>
              <a:rPr lang="es" sz="1000" b="1" dirty="0">
                <a:solidFill>
                  <a:srgbClr val="002060"/>
                </a:solidFill>
                <a:latin typeface="Calibri"/>
                <a:ea typeface="Calibri"/>
                <a:cs typeface="Calibri"/>
                <a:sym typeface="Calibri"/>
              </a:rPr>
              <a:t>Acceso universal a servicios de WASH (Objetivo de Desarrollo Sostenible [ODS] 6.1 y 6.2)</a:t>
            </a:r>
            <a:r>
              <a:rPr lang="es" sz="1000" dirty="0">
                <a:solidFill>
                  <a:srgbClr val="002060"/>
                </a:solidFill>
                <a:latin typeface="Calibri"/>
                <a:ea typeface="Calibri"/>
                <a:cs typeface="Calibri"/>
                <a:sym typeface="Calibri"/>
              </a:rPr>
              <a:t> en los hogares para prevenir el uso evitable</a:t>
            </a:r>
            <a:endParaRPr sz="1000" dirty="0"/>
          </a:p>
          <a:p>
            <a:pPr marL="0" marR="0" lvl="0" indent="0" algn="ctr" rtl="0">
              <a:spcBef>
                <a:spcPts val="0"/>
              </a:spcBef>
              <a:spcAft>
                <a:spcPts val="0"/>
              </a:spcAft>
              <a:buNone/>
            </a:pPr>
            <a:endParaRPr sz="1200" dirty="0">
              <a:solidFill>
                <a:srgbClr val="002060"/>
              </a:solidFill>
              <a:latin typeface="Calibri"/>
              <a:ea typeface="Calibri"/>
              <a:cs typeface="Calibri"/>
              <a:sym typeface="Calibri"/>
            </a:endParaRPr>
          </a:p>
        </p:txBody>
      </p:sp>
      <p:sp>
        <p:nvSpPr>
          <p:cNvPr id="514" name="Google Shape;514;p53"/>
          <p:cNvSpPr/>
          <p:nvPr/>
        </p:nvSpPr>
        <p:spPr>
          <a:xfrm>
            <a:off x="4982307" y="6040117"/>
            <a:ext cx="2051540" cy="70349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9908" y="-3727"/>
                </a:moveTo>
                <a:lnTo>
                  <a:pt x="59622" y="-25764"/>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r>
              <a:rPr lang="es" sz="1200" b="1">
                <a:solidFill>
                  <a:srgbClr val="002060"/>
                </a:solidFill>
                <a:latin typeface="Calibri"/>
                <a:ea typeface="Calibri"/>
                <a:cs typeface="Calibri"/>
                <a:sym typeface="Calibri"/>
              </a:rPr>
              <a:t>Mejorar el tratamiento de todas las aguas residuales (ODS 6.3) </a:t>
            </a:r>
            <a:endParaRPr/>
          </a:p>
        </p:txBody>
      </p:sp>
      <p:sp>
        <p:nvSpPr>
          <p:cNvPr id="515" name="Google Shape;515;p53"/>
          <p:cNvSpPr/>
          <p:nvPr/>
        </p:nvSpPr>
        <p:spPr>
          <a:xfrm>
            <a:off x="8879413" y="5431864"/>
            <a:ext cx="1436896" cy="94840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559" y="54344"/>
                </a:moveTo>
                <a:lnTo>
                  <a:pt x="-23684" y="40811"/>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r>
              <a:rPr lang="es" sz="1000" b="1" dirty="0">
                <a:solidFill>
                  <a:srgbClr val="002060"/>
                </a:solidFill>
                <a:latin typeface="Calibri"/>
                <a:ea typeface="Calibri"/>
                <a:cs typeface="Calibri"/>
                <a:sym typeface="Calibri"/>
              </a:rPr>
              <a:t>Investigación: influencia relativa de cada fuente en la resistencia a los antimicrobianos y la salud</a:t>
            </a:r>
            <a:endParaRPr sz="1000" dirty="0">
              <a:solidFill>
                <a:srgbClr val="002060"/>
              </a:solidFill>
              <a:latin typeface="Calibri"/>
              <a:ea typeface="Calibri"/>
              <a:cs typeface="Calibri"/>
              <a:sym typeface="Calibri"/>
            </a:endParaRPr>
          </a:p>
        </p:txBody>
      </p:sp>
      <p:sp>
        <p:nvSpPr>
          <p:cNvPr id="516" name="Google Shape;516;p53"/>
          <p:cNvSpPr/>
          <p:nvPr/>
        </p:nvSpPr>
        <p:spPr>
          <a:xfrm>
            <a:off x="8879414" y="2554852"/>
            <a:ext cx="1436895" cy="1143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326" y="58865"/>
                </a:moveTo>
                <a:lnTo>
                  <a:pt x="-24134" y="57163"/>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r>
              <a:rPr lang="es" sz="1200" b="1" dirty="0">
                <a:solidFill>
                  <a:srgbClr val="002060"/>
                </a:solidFill>
                <a:latin typeface="Calibri"/>
                <a:ea typeface="Calibri"/>
                <a:cs typeface="Calibri"/>
                <a:sym typeface="Calibri"/>
              </a:rPr>
              <a:t>Higiene animal, tratamiento y uso sin riesgos de las aguas residuales y el estiércol</a:t>
            </a:r>
            <a:endParaRPr dirty="0"/>
          </a:p>
        </p:txBody>
      </p:sp>
      <p:sp>
        <p:nvSpPr>
          <p:cNvPr id="517" name="Google Shape;517;p53"/>
          <p:cNvSpPr/>
          <p:nvPr/>
        </p:nvSpPr>
        <p:spPr>
          <a:xfrm>
            <a:off x="1730112" y="5135542"/>
            <a:ext cx="1622689" cy="124472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1824" y="-3017"/>
                </a:moveTo>
                <a:lnTo>
                  <a:pt x="148852" y="-64494"/>
                </a:lnTo>
              </a:path>
            </a:pathLst>
          </a:custGeom>
          <a:solidFill>
            <a:schemeClr val="lt1"/>
          </a:solidFill>
          <a:ln w="15875" cap="flat" cmpd="sng">
            <a:solidFill>
              <a:srgbClr val="002060"/>
            </a:solidFill>
            <a:prstDash val="solid"/>
            <a:miter lim="800000"/>
            <a:headEnd type="none" w="sm" len="sm"/>
            <a:tailEnd type="none" w="sm" len="sm"/>
          </a:ln>
        </p:spPr>
        <p:txBody>
          <a:bodyPr spcFirstLastPara="1" wrap="square" lIns="91400" tIns="45700" rIns="91400" bIns="45700" rtlCol="0" anchor="ctr" anchorCtr="0">
            <a:noAutofit/>
          </a:bodyPr>
          <a:lstStyle/>
          <a:p>
            <a:pPr marL="0" marR="0" lvl="0" indent="0" algn="ctr" rtl="0">
              <a:spcBef>
                <a:spcPts val="0"/>
              </a:spcBef>
              <a:spcAft>
                <a:spcPts val="0"/>
              </a:spcAft>
              <a:buNone/>
            </a:pPr>
            <a:r>
              <a:rPr lang="es" sz="1200" b="1" dirty="0">
                <a:solidFill>
                  <a:srgbClr val="002060"/>
                </a:solidFill>
                <a:latin typeface="Calibri"/>
                <a:ea typeface="Calibri"/>
                <a:cs typeface="Calibri"/>
                <a:sym typeface="Calibri"/>
              </a:rPr>
              <a:t>Acceso universal a servicios de WASH en los establecimientos de salud</a:t>
            </a:r>
            <a:endParaRPr sz="1200" dirty="0">
              <a:solidFill>
                <a:srgbClr val="002060"/>
              </a:solidFill>
              <a:latin typeface="Calibri"/>
              <a:ea typeface="Calibri"/>
              <a:cs typeface="Calibri"/>
              <a:sym typeface="Calibri"/>
            </a:endParaRPr>
          </a:p>
          <a:p>
            <a:pPr marL="0" marR="0" lvl="0" indent="0" algn="ctr" rtl="0">
              <a:spcBef>
                <a:spcPts val="0"/>
              </a:spcBef>
              <a:spcAft>
                <a:spcPts val="0"/>
              </a:spcAft>
              <a:buNone/>
            </a:pPr>
            <a:r>
              <a:rPr lang="es" sz="1200" b="1" dirty="0">
                <a:solidFill>
                  <a:srgbClr val="002060"/>
                </a:solidFill>
                <a:latin typeface="Calibri"/>
                <a:ea typeface="Calibri"/>
                <a:cs typeface="Calibri"/>
                <a:sym typeface="Calibri"/>
              </a:rPr>
              <a:t>Eliminación sin riesgo de los medicamentos no utilizados</a:t>
            </a:r>
            <a:endParaRPr dirty="0"/>
          </a:p>
        </p:txBody>
      </p:sp>
      <p:sp>
        <p:nvSpPr>
          <p:cNvPr id="518" name="Google Shape;518;p53"/>
          <p:cNvSpPr/>
          <p:nvPr/>
        </p:nvSpPr>
        <p:spPr>
          <a:xfrm>
            <a:off x="1524066" y="4951250"/>
            <a:ext cx="2051540" cy="1649024"/>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4"/>
          <p:cNvSpPr txBox="1">
            <a:spLocks noGrp="1"/>
          </p:cNvSpPr>
          <p:nvPr>
            <p:ph type="body" idx="1"/>
          </p:nvPr>
        </p:nvSpPr>
        <p:spPr>
          <a:xfrm>
            <a:off x="325685" y="858662"/>
            <a:ext cx="6189522" cy="5577285"/>
          </a:xfrm>
          <a:prstGeom prst="rect">
            <a:avLst/>
          </a:prstGeom>
          <a:noFill/>
          <a:ln>
            <a:noFill/>
          </a:ln>
        </p:spPr>
        <p:txBody>
          <a:bodyPr spcFirstLastPara="1" wrap="square" lIns="91425" tIns="45700" rIns="91425" bIns="45700" rtlCol="0" anchor="t" anchorCtr="0">
            <a:noAutofit/>
          </a:bodyPr>
          <a:lstStyle/>
          <a:p>
            <a:pPr marL="311010" lvl="0" indent="-311010" algn="l" rtl="0">
              <a:lnSpc>
                <a:spcPct val="100000"/>
              </a:lnSpc>
              <a:spcBef>
                <a:spcPts val="0"/>
              </a:spcBef>
              <a:spcAft>
                <a:spcPts val="0"/>
              </a:spcAft>
              <a:buClr>
                <a:schemeClr val="dk1"/>
              </a:buClr>
              <a:buSzPts val="2200"/>
              <a:buFont typeface="Noto Sans Symbols"/>
              <a:buChar char="∙"/>
            </a:pPr>
            <a:r>
              <a:rPr lang="es" sz="1800" dirty="0"/>
              <a:t>Una de las medidas preventivas más importantes es mantener una </a:t>
            </a:r>
            <a:r>
              <a:rPr lang="es" sz="1800" b="1" dirty="0"/>
              <a:t>higiene de las manos</a:t>
            </a:r>
            <a:r>
              <a:rPr lang="es" sz="1800" dirty="0"/>
              <a:t> frecuente y adecuada</a:t>
            </a:r>
            <a:endParaRPr sz="1800" dirty="0"/>
          </a:p>
          <a:p>
            <a:pPr marL="311010" lvl="0" indent="-311010" algn="l" rtl="0">
              <a:lnSpc>
                <a:spcPct val="100000"/>
              </a:lnSpc>
              <a:spcBef>
                <a:spcPts val="1088"/>
              </a:spcBef>
              <a:spcAft>
                <a:spcPts val="0"/>
              </a:spcAft>
              <a:buClr>
                <a:schemeClr val="dk1"/>
              </a:buClr>
              <a:buSzPts val="2200"/>
              <a:buFont typeface="Noto Sans Symbols"/>
              <a:buChar char="∙"/>
            </a:pPr>
            <a:r>
              <a:rPr lang="es" sz="1800" b="1" dirty="0"/>
              <a:t>Las directrices vigentes de la OMS</a:t>
            </a:r>
            <a:r>
              <a:rPr lang="es" sz="1800" dirty="0"/>
              <a:t> sobre la gestión sin riesgos de los servicios de agua potable, saneamiento, higiene de las manos y desechos de salud </a:t>
            </a:r>
            <a:r>
              <a:rPr lang="es" sz="1800" b="1" dirty="0"/>
              <a:t>se aplican a la COVID-19; no se precisan otras medidas. </a:t>
            </a:r>
            <a:endParaRPr sz="1800" dirty="0"/>
          </a:p>
          <a:p>
            <a:pPr marL="311010" lvl="0" indent="-311010" algn="l" rtl="0">
              <a:lnSpc>
                <a:spcPct val="100000"/>
              </a:lnSpc>
              <a:spcBef>
                <a:spcPts val="1088"/>
              </a:spcBef>
              <a:spcAft>
                <a:spcPts val="0"/>
              </a:spcAft>
              <a:buClr>
                <a:schemeClr val="dk1"/>
              </a:buClr>
              <a:buSzPts val="2200"/>
              <a:buFont typeface="Noto Sans Symbols"/>
              <a:buChar char="∙"/>
            </a:pPr>
            <a:r>
              <a:rPr lang="es" sz="1800" b="1" dirty="0"/>
              <a:t>Es posible prevenir muchas otras enfermedades infecciosas</a:t>
            </a:r>
            <a:r>
              <a:rPr lang="es" sz="1800" dirty="0"/>
              <a:t> y lograr beneficios secundarios para la salud, si se gestionan los servicios de agua y saneamiento de manera segura y se aplican las buenas prácticas de higiene y gestión de residuos.</a:t>
            </a:r>
            <a:endParaRPr sz="1800" dirty="0"/>
          </a:p>
          <a:p>
            <a:pPr marL="311010" lvl="0" indent="-311010" algn="l" rtl="0">
              <a:lnSpc>
                <a:spcPct val="100000"/>
              </a:lnSpc>
              <a:spcBef>
                <a:spcPts val="1088"/>
              </a:spcBef>
              <a:spcAft>
                <a:spcPts val="0"/>
              </a:spcAft>
              <a:buClr>
                <a:schemeClr val="dk1"/>
              </a:buClr>
              <a:buSzPts val="2200"/>
              <a:buFont typeface="Noto Sans Symbols"/>
              <a:buChar char="∙"/>
            </a:pPr>
            <a:r>
              <a:rPr lang="es" sz="1800" dirty="0"/>
              <a:t>Se debe dar prioridad a los servicios de WASH en los establecimientos de salud e incluirlos en </a:t>
            </a:r>
            <a:r>
              <a:rPr lang="es" sz="1800" b="1" dirty="0"/>
              <a:t>todos los planes gubernamentales de respuesta frente a la COVID-19</a:t>
            </a:r>
            <a:r>
              <a:rPr lang="es" sz="1800" dirty="0"/>
              <a:t>.</a:t>
            </a:r>
            <a:endParaRPr sz="1800" dirty="0"/>
          </a:p>
          <a:p>
            <a:pPr marL="0" lvl="0" indent="0" algn="l" rtl="0">
              <a:lnSpc>
                <a:spcPct val="100000"/>
              </a:lnSpc>
              <a:spcBef>
                <a:spcPts val="1088"/>
              </a:spcBef>
              <a:spcAft>
                <a:spcPts val="0"/>
              </a:spcAft>
              <a:buClr>
                <a:schemeClr val="dk1"/>
              </a:buClr>
              <a:buSzPts val="2200"/>
              <a:buNone/>
            </a:pPr>
            <a:endParaRPr sz="2200" dirty="0"/>
          </a:p>
          <a:p>
            <a:pPr marL="0" lvl="0" indent="0" algn="l" rtl="0">
              <a:lnSpc>
                <a:spcPct val="100000"/>
              </a:lnSpc>
              <a:spcBef>
                <a:spcPts val="1088"/>
              </a:spcBef>
              <a:spcAft>
                <a:spcPts val="0"/>
              </a:spcAft>
              <a:buClr>
                <a:schemeClr val="dk1"/>
              </a:buClr>
              <a:buSzPts val="2200"/>
              <a:buNone/>
            </a:pPr>
            <a:endParaRPr sz="2200" dirty="0"/>
          </a:p>
          <a:p>
            <a:pPr marL="244337" lvl="0" indent="-244337" algn="l" rtl="0">
              <a:lnSpc>
                <a:spcPct val="100000"/>
              </a:lnSpc>
              <a:spcBef>
                <a:spcPts val="1544"/>
              </a:spcBef>
              <a:spcAft>
                <a:spcPts val="0"/>
              </a:spcAft>
              <a:buClr>
                <a:schemeClr val="dk1"/>
              </a:buClr>
              <a:buSzPts val="2200"/>
              <a:buNone/>
            </a:pPr>
            <a:endParaRPr sz="2200" dirty="0"/>
          </a:p>
        </p:txBody>
      </p:sp>
      <p:sp>
        <p:nvSpPr>
          <p:cNvPr id="525" name="Google Shape;525;p5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
        <p:nvSpPr>
          <p:cNvPr id="526" name="Google Shape;526;p54"/>
          <p:cNvSpPr txBox="1">
            <a:spLocks noGrp="1"/>
          </p:cNvSpPr>
          <p:nvPr>
            <p:ph type="title"/>
          </p:nvPr>
        </p:nvSpPr>
        <p:spPr>
          <a:xfrm>
            <a:off x="1300064" y="119932"/>
            <a:ext cx="9591869" cy="719137"/>
          </a:xfrm>
          <a:prstGeom prst="rect">
            <a:avLst/>
          </a:prstGeom>
          <a:noFill/>
          <a:ln>
            <a:noFill/>
          </a:ln>
        </p:spPr>
        <p:txBody>
          <a:bodyPr spcFirstLastPara="1" wrap="square" lIns="91325" tIns="45650" rIns="91325" bIns="45650" rtlCol="0" anchor="ctr" anchorCtr="0">
            <a:noAutofit/>
          </a:bodyPr>
          <a:lstStyle/>
          <a:p>
            <a:pPr marL="0" marR="0" lvl="0" indent="0" algn="ctr" rtl="0">
              <a:lnSpc>
                <a:spcPct val="100000"/>
              </a:lnSpc>
              <a:spcBef>
                <a:spcPts val="0"/>
              </a:spcBef>
              <a:spcAft>
                <a:spcPts val="0"/>
              </a:spcAft>
              <a:buClr>
                <a:srgbClr val="009CDE"/>
              </a:buClr>
              <a:buSzPts val="4400"/>
              <a:buFont typeface="Arial"/>
              <a:buNone/>
            </a:pPr>
            <a:r>
              <a:rPr lang="es" sz="4000" b="1" i="0" u="none" strike="noStrike" cap="none" dirty="0">
                <a:solidFill>
                  <a:srgbClr val="009CDE"/>
                </a:solidFill>
                <a:latin typeface="Arial Narrow"/>
                <a:ea typeface="Arial Narrow"/>
                <a:cs typeface="Arial Narrow"/>
                <a:sym typeface="Arial Narrow"/>
              </a:rPr>
              <a:t>Directrices en materia de COVID-19 y WASH </a:t>
            </a:r>
            <a:endParaRPr sz="4000" b="1" i="0" u="none" strike="noStrike" cap="none" dirty="0">
              <a:solidFill>
                <a:srgbClr val="009CDE"/>
              </a:solidFill>
              <a:latin typeface="Arial Narrow"/>
              <a:ea typeface="Arial Narrow"/>
              <a:cs typeface="Arial Narrow"/>
              <a:sym typeface="Arial Narrow"/>
            </a:endParaRPr>
          </a:p>
        </p:txBody>
      </p:sp>
      <p:pic>
        <p:nvPicPr>
          <p:cNvPr id="527" name="Google Shape;527;p54"/>
          <p:cNvPicPr preferRelativeResize="0"/>
          <p:nvPr/>
        </p:nvPicPr>
        <p:blipFill rotWithShape="1">
          <a:blip r:embed="rId3">
            <a:alphaModFix/>
          </a:blip>
          <a:srcRect/>
          <a:stretch/>
        </p:blipFill>
        <p:spPr>
          <a:xfrm>
            <a:off x="6468446" y="1098848"/>
            <a:ext cx="2752004" cy="3630447"/>
          </a:xfrm>
          <a:prstGeom prst="rect">
            <a:avLst/>
          </a:prstGeom>
          <a:noFill/>
          <a:ln>
            <a:noFill/>
          </a:ln>
          <a:effectLst>
            <a:outerShdw blurRad="292100" dist="139700" dir="2700000" algn="tl" rotWithShape="0">
              <a:srgbClr val="333333">
                <a:alpha val="64705"/>
              </a:srgbClr>
            </a:outerShdw>
          </a:effectLst>
        </p:spPr>
      </p:pic>
      <p:pic>
        <p:nvPicPr>
          <p:cNvPr id="528" name="Google Shape;528;p54">
            <a:hlinkClick r:id="rId4"/>
          </p:cNvPr>
          <p:cNvPicPr preferRelativeResize="0"/>
          <p:nvPr/>
        </p:nvPicPr>
        <p:blipFill rotWithShape="1">
          <a:blip r:embed="rId5">
            <a:alphaModFix/>
          </a:blip>
          <a:srcRect/>
          <a:stretch/>
        </p:blipFill>
        <p:spPr>
          <a:xfrm>
            <a:off x="9319720" y="582452"/>
            <a:ext cx="2790854" cy="3946988"/>
          </a:xfrm>
          <a:prstGeom prst="rect">
            <a:avLst/>
          </a:prstGeom>
          <a:noFill/>
          <a:ln>
            <a:noFill/>
          </a:ln>
          <a:effectLst>
            <a:outerShdw blurRad="292100" dist="139700" dir="2700000" algn="tl" rotWithShape="0">
              <a:srgbClr val="333333">
                <a:alpha val="64705"/>
              </a:srgbClr>
            </a:outerShdw>
          </a:effectLst>
        </p:spPr>
      </p:pic>
      <p:sp>
        <p:nvSpPr>
          <p:cNvPr id="529" name="Google Shape;529;p54"/>
          <p:cNvSpPr/>
          <p:nvPr/>
        </p:nvSpPr>
        <p:spPr>
          <a:xfrm>
            <a:off x="372446" y="6323314"/>
            <a:ext cx="6096000" cy="46166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200" u="sng">
                <a:solidFill>
                  <a:schemeClr val="hlink"/>
                </a:solidFill>
                <a:latin typeface="Calibri"/>
                <a:ea typeface="Calibri"/>
                <a:cs typeface="Calibri"/>
                <a:sym typeface="Calibri"/>
                <a:hlinkClick r:id="rId6"/>
              </a:rPr>
              <a:t>https://www.who.int/es/publications/i/item/WHO-2019-nCoV-IPC-WASH-2020.4</a:t>
            </a:r>
            <a:endParaRPr sz="1200">
              <a:solidFill>
                <a:srgbClr val="002060"/>
              </a:solidFill>
              <a:latin typeface="Calibri"/>
              <a:ea typeface="Calibri"/>
              <a:cs typeface="Calibri"/>
              <a:sym typeface="Calibri"/>
            </a:endParaRPr>
          </a:p>
        </p:txBody>
      </p:sp>
      <p:pic>
        <p:nvPicPr>
          <p:cNvPr id="530" name="Google Shape;530;p54"/>
          <p:cNvPicPr preferRelativeResize="0"/>
          <p:nvPr/>
        </p:nvPicPr>
        <p:blipFill rotWithShape="1">
          <a:blip r:embed="rId7">
            <a:alphaModFix/>
          </a:blip>
          <a:srcRect/>
          <a:stretch/>
        </p:blipFill>
        <p:spPr>
          <a:xfrm>
            <a:off x="9006899" y="3488799"/>
            <a:ext cx="2887046" cy="33692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55"/>
          <p:cNvPicPr preferRelativeResize="0"/>
          <p:nvPr/>
        </p:nvPicPr>
        <p:blipFill rotWithShape="1">
          <a:blip r:embed="rId3">
            <a:alphaModFix/>
          </a:blip>
          <a:srcRect/>
          <a:stretch/>
        </p:blipFill>
        <p:spPr>
          <a:xfrm>
            <a:off x="9236899" y="102694"/>
            <a:ext cx="2713574" cy="1953612"/>
          </a:xfrm>
          <a:prstGeom prst="rect">
            <a:avLst/>
          </a:prstGeom>
          <a:noFill/>
          <a:ln>
            <a:noFill/>
          </a:ln>
        </p:spPr>
      </p:pic>
      <p:sp>
        <p:nvSpPr>
          <p:cNvPr id="537" name="Google Shape;537;p55"/>
          <p:cNvSpPr txBox="1">
            <a:spLocks noGrp="1"/>
          </p:cNvSpPr>
          <p:nvPr>
            <p:ph type="title"/>
          </p:nvPr>
        </p:nvSpPr>
        <p:spPr>
          <a:xfrm>
            <a:off x="0" y="36512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Font typeface="Arial Narrow"/>
              <a:buNone/>
            </a:pPr>
            <a:r>
              <a:rPr lang="es" sz="4400" dirty="0">
                <a:solidFill>
                  <a:srgbClr val="009CDE"/>
                </a:solidFill>
                <a:latin typeface="Arial Narrow"/>
                <a:ea typeface="Arial Narrow"/>
                <a:cs typeface="Arial Narrow"/>
                <a:sym typeface="Arial Narrow"/>
              </a:rPr>
              <a:t>Datos sobre WASH y la COVID-19</a:t>
            </a:r>
            <a:endParaRPr dirty="0"/>
          </a:p>
        </p:txBody>
      </p:sp>
      <p:sp>
        <p:nvSpPr>
          <p:cNvPr id="538" name="Google Shape;538;p5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sz="800">
                <a:solidFill>
                  <a:schemeClr val="dk1"/>
                </a:solidFill>
                <a:latin typeface="Arial"/>
                <a:ea typeface="Arial"/>
                <a:cs typeface="Arial"/>
                <a:sym typeface="Arial"/>
              </a:rPr>
              <a:t>27</a:t>
            </a:fld>
            <a:endParaRPr sz="800">
              <a:solidFill>
                <a:schemeClr val="dk1"/>
              </a:solidFill>
              <a:latin typeface="Arial"/>
              <a:ea typeface="Arial"/>
              <a:cs typeface="Arial"/>
              <a:sym typeface="Arial"/>
            </a:endParaRPr>
          </a:p>
        </p:txBody>
      </p:sp>
      <p:sp>
        <p:nvSpPr>
          <p:cNvPr id="539" name="Google Shape;539;p55"/>
          <p:cNvSpPr txBox="1">
            <a:spLocks noGrp="1"/>
          </p:cNvSpPr>
          <p:nvPr>
            <p:ph type="body" idx="1"/>
          </p:nvPr>
        </p:nvSpPr>
        <p:spPr>
          <a:xfrm>
            <a:off x="381000" y="1231900"/>
            <a:ext cx="8958943" cy="4973466"/>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02060"/>
              </a:buClr>
              <a:buSzPts val="2400"/>
              <a:buFont typeface="Arial"/>
              <a:buChar char="•"/>
            </a:pPr>
            <a:r>
              <a:rPr lang="es" sz="2400" dirty="0">
                <a:solidFill>
                  <a:srgbClr val="002060"/>
                </a:solidFill>
              </a:rPr>
              <a:t>Virus con envoltura, rodeado por una membrana lipídica débil</a:t>
            </a:r>
            <a:endParaRPr dirty="0"/>
          </a:p>
          <a:p>
            <a:pPr marL="342900" lvl="0" indent="-342900" algn="l" rtl="0">
              <a:lnSpc>
                <a:spcPct val="90000"/>
              </a:lnSpc>
              <a:spcBef>
                <a:spcPts val="1000"/>
              </a:spcBef>
              <a:spcAft>
                <a:spcPts val="0"/>
              </a:spcAft>
              <a:buClr>
                <a:srgbClr val="002060"/>
              </a:buClr>
              <a:buSzPts val="2400"/>
              <a:buFont typeface="Arial"/>
              <a:buChar char="•"/>
            </a:pPr>
            <a:r>
              <a:rPr lang="es" sz="2400" b="1" dirty="0">
                <a:solidFill>
                  <a:srgbClr val="002060"/>
                </a:solidFill>
              </a:rPr>
              <a:t>AGUA:</a:t>
            </a:r>
            <a:r>
              <a:rPr lang="es" sz="2400" dirty="0">
                <a:solidFill>
                  <a:srgbClr val="002060"/>
                </a:solidFill>
              </a:rPr>
              <a:t> el SARS-CoV-2 (virus causante de la enfermedad) no se encuentra presente en el agua potable ni se transmite a través de ella.</a:t>
            </a:r>
            <a:endParaRPr dirty="0"/>
          </a:p>
          <a:p>
            <a:pPr marL="342900" lvl="0" indent="-342900" algn="l" rtl="0">
              <a:lnSpc>
                <a:spcPct val="90000"/>
              </a:lnSpc>
              <a:spcBef>
                <a:spcPts val="1000"/>
              </a:spcBef>
              <a:spcAft>
                <a:spcPts val="0"/>
              </a:spcAft>
              <a:buClr>
                <a:srgbClr val="D4B01A"/>
              </a:buClr>
              <a:buSzPts val="2400"/>
              <a:buFont typeface="Arial"/>
              <a:buChar char="•"/>
            </a:pPr>
            <a:r>
              <a:rPr lang="es" sz="2400" b="1" dirty="0">
                <a:solidFill>
                  <a:srgbClr val="D4B01A"/>
                </a:solidFill>
              </a:rPr>
              <a:t>AGUAS RESIDUALES:</a:t>
            </a:r>
            <a:r>
              <a:rPr lang="es" sz="2400" dirty="0">
                <a:solidFill>
                  <a:srgbClr val="D4B01A"/>
                </a:solidFill>
              </a:rPr>
              <a:t> el SARS-CoV-2 no se transmite a través de las aguas residuales; no obstante, hacer un seguimiento de los fragmentos del virus podría ser una herramienta eficaz para conocer las tendencias epidemiológicas. </a:t>
            </a:r>
            <a:endParaRPr dirty="0"/>
          </a:p>
          <a:p>
            <a:pPr marL="342900" lvl="0" indent="-342900" algn="l" rtl="0">
              <a:lnSpc>
                <a:spcPct val="90000"/>
              </a:lnSpc>
              <a:spcBef>
                <a:spcPts val="1000"/>
              </a:spcBef>
              <a:spcAft>
                <a:spcPts val="0"/>
              </a:spcAft>
              <a:buClr>
                <a:srgbClr val="002060"/>
              </a:buClr>
              <a:buSzPts val="2400"/>
              <a:buFont typeface="Arial"/>
              <a:buChar char="•"/>
            </a:pPr>
            <a:r>
              <a:rPr lang="es" sz="2400" dirty="0">
                <a:solidFill>
                  <a:srgbClr val="002060"/>
                </a:solidFill>
              </a:rPr>
              <a:t>No es fecal-oral; es</a:t>
            </a:r>
            <a:r>
              <a:rPr lang="es" sz="2400" b="1" dirty="0">
                <a:solidFill>
                  <a:srgbClr val="002060"/>
                </a:solidFill>
              </a:rPr>
              <a:t> relativamente frágil en el ambiente </a:t>
            </a:r>
            <a:r>
              <a:rPr lang="es" sz="2400" dirty="0">
                <a:solidFill>
                  <a:srgbClr val="002060"/>
                </a:solidFill>
              </a:rPr>
              <a:t>y se vuelve inactivo más rápido que los enterovirus humanos sin envoltura (como los adenovirus, norovirus, rotavirus y el virus de la hepatitis A).</a:t>
            </a:r>
            <a:endParaRPr dirty="0"/>
          </a:p>
          <a:p>
            <a:pPr marL="342900" lvl="0" indent="-342900" algn="l" rtl="0">
              <a:lnSpc>
                <a:spcPct val="90000"/>
              </a:lnSpc>
              <a:spcBef>
                <a:spcPts val="1000"/>
              </a:spcBef>
              <a:spcAft>
                <a:spcPts val="0"/>
              </a:spcAft>
              <a:buClr>
                <a:srgbClr val="002060"/>
              </a:buClr>
              <a:buSzPts val="2400"/>
              <a:buFont typeface="Arial"/>
              <a:buChar char="•"/>
            </a:pPr>
            <a:r>
              <a:rPr lang="es" sz="2400" dirty="0">
                <a:solidFill>
                  <a:srgbClr val="002060"/>
                </a:solidFill>
              </a:rPr>
              <a:t>Son pocos los pacientes que sufren diarrea (entre el 2% y el 10%)</a:t>
            </a:r>
            <a:endParaRPr dirty="0"/>
          </a:p>
          <a:p>
            <a:pPr marL="342900" lvl="0" indent="-190500" algn="l" rtl="0">
              <a:lnSpc>
                <a:spcPct val="90000"/>
              </a:lnSpc>
              <a:spcBef>
                <a:spcPts val="1000"/>
              </a:spcBef>
              <a:spcAft>
                <a:spcPts val="0"/>
              </a:spcAft>
              <a:buClr>
                <a:schemeClr val="dk1"/>
              </a:buClr>
              <a:buSzPts val="2400"/>
              <a:buFont typeface="Arial"/>
              <a:buNone/>
            </a:pPr>
            <a:endParaRPr sz="2400"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COVID-19 </a:t>
            </a:r>
            <a:endParaRPr/>
          </a:p>
        </p:txBody>
      </p:sp>
      <p:sp>
        <p:nvSpPr>
          <p:cNvPr id="546" name="Google Shape;546;p56"/>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
        <p:nvSpPr>
          <p:cNvPr id="547" name="Google Shape;547;p56"/>
          <p:cNvSpPr txBox="1">
            <a:spLocks noGrp="1"/>
          </p:cNvSpPr>
          <p:nvPr>
            <p:ph type="body" idx="1"/>
          </p:nvPr>
        </p:nvSpPr>
        <p:spPr>
          <a:xfrm>
            <a:off x="-1" y="1079500"/>
            <a:ext cx="12191999" cy="365125"/>
          </a:xfrm>
          <a:prstGeom prst="rect">
            <a:avLst/>
          </a:prstGeom>
          <a:solidFill>
            <a:schemeClr val="dk1"/>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accent2"/>
              </a:buClr>
              <a:buSzPts val="1814"/>
              <a:buNone/>
            </a:pPr>
            <a:r>
              <a:rPr lang="es" sz="1814">
                <a:solidFill>
                  <a:schemeClr val="accent2"/>
                </a:solidFill>
              </a:rPr>
              <a:t>Mensajes clave</a:t>
            </a:r>
            <a:endParaRPr/>
          </a:p>
          <a:p>
            <a:pPr marL="311010" lvl="0" indent="-195821" algn="l" rtl="0">
              <a:lnSpc>
                <a:spcPct val="90000"/>
              </a:lnSpc>
              <a:spcBef>
                <a:spcPts val="1000"/>
              </a:spcBef>
              <a:spcAft>
                <a:spcPts val="0"/>
              </a:spcAft>
              <a:buClr>
                <a:schemeClr val="lt1"/>
              </a:buClr>
              <a:buSzPts val="1814"/>
              <a:buFont typeface="Calibri"/>
              <a:buNone/>
            </a:pPr>
            <a:endParaRPr sz="1814">
              <a:solidFill>
                <a:schemeClr val="accent2"/>
              </a:solidFill>
            </a:endParaRPr>
          </a:p>
          <a:p>
            <a:pPr marL="0" lvl="0" indent="0" algn="l" rtl="0">
              <a:lnSpc>
                <a:spcPct val="90000"/>
              </a:lnSpc>
              <a:spcBef>
                <a:spcPts val="1000"/>
              </a:spcBef>
              <a:spcAft>
                <a:spcPts val="0"/>
              </a:spcAft>
              <a:buClr>
                <a:schemeClr val="lt1"/>
              </a:buClr>
              <a:buSzPts val="1814"/>
              <a:buFont typeface="Arial"/>
              <a:buNone/>
            </a:pPr>
            <a:endParaRPr sz="1814">
              <a:solidFill>
                <a:schemeClr val="accent2"/>
              </a:solidFill>
            </a:endParaRPr>
          </a:p>
        </p:txBody>
      </p:sp>
      <p:sp>
        <p:nvSpPr>
          <p:cNvPr id="548" name="Google Shape;548;p56"/>
          <p:cNvSpPr txBox="1"/>
          <p:nvPr/>
        </p:nvSpPr>
        <p:spPr>
          <a:xfrm>
            <a:off x="337457" y="1465177"/>
            <a:ext cx="11854542" cy="4708941"/>
          </a:xfrm>
          <a:prstGeom prst="rect">
            <a:avLst/>
          </a:prstGeom>
          <a:noFill/>
          <a:ln>
            <a:noFill/>
          </a:ln>
        </p:spPr>
        <p:txBody>
          <a:bodyPr spcFirstLastPara="1" wrap="square" lIns="91425" tIns="45700" rIns="91425" bIns="45700" rtlCol="0" anchor="t" anchorCtr="0">
            <a:spAutoFit/>
          </a:bodyPr>
          <a:lstStyle/>
          <a:p>
            <a:pPr marL="311010" marR="0" lvl="0" indent="-311010" algn="l" rtl="0">
              <a:spcBef>
                <a:spcPts val="0"/>
              </a:spcBef>
              <a:spcAft>
                <a:spcPts val="0"/>
              </a:spcAft>
              <a:buClr>
                <a:schemeClr val="dk1"/>
              </a:buClr>
              <a:buSzPts val="2400"/>
              <a:buFont typeface="Calibri"/>
              <a:buAutoNum type="arabicPeriod"/>
            </a:pPr>
            <a:r>
              <a:rPr lang="es" sz="2000" b="1" dirty="0">
                <a:solidFill>
                  <a:schemeClr val="dk1"/>
                </a:solidFill>
                <a:latin typeface="Arial"/>
                <a:ea typeface="Arial"/>
                <a:cs typeface="Arial"/>
                <a:sym typeface="Arial"/>
              </a:rPr>
              <a:t>Higiene de las manos: </a:t>
            </a:r>
            <a:r>
              <a:rPr lang="es" sz="2000" dirty="0">
                <a:solidFill>
                  <a:schemeClr val="dk1"/>
                </a:solidFill>
                <a:latin typeface="Arial"/>
                <a:ea typeface="Arial"/>
                <a:cs typeface="Arial"/>
                <a:sym typeface="Arial"/>
              </a:rPr>
              <a:t>mantener una higiene de las manos frecuente y eficaz es una medida de prevención muy necesaria. </a:t>
            </a:r>
            <a:r>
              <a:rPr lang="es" sz="2000" b="1" dirty="0">
                <a:solidFill>
                  <a:schemeClr val="dk1"/>
                </a:solidFill>
                <a:latin typeface="Arial"/>
                <a:ea typeface="Arial"/>
                <a:cs typeface="Arial"/>
                <a:sym typeface="Arial"/>
              </a:rPr>
              <a:t>Todos los establecimientos de salud y zonas públicas</a:t>
            </a:r>
            <a:r>
              <a:rPr lang="es" sz="2000" dirty="0">
                <a:solidFill>
                  <a:schemeClr val="dk1"/>
                </a:solidFill>
                <a:latin typeface="Arial"/>
                <a:ea typeface="Arial"/>
                <a:cs typeface="Arial"/>
                <a:sym typeface="Arial"/>
              </a:rPr>
              <a:t> deben contar con instalaciones para la higiene de manos</a:t>
            </a:r>
            <a:r>
              <a:rPr lang="en" sz="2000" b="1" dirty="0">
                <a:solidFill>
                  <a:schemeClr val="dk1"/>
                </a:solidFill>
                <a:latin typeface="Arial"/>
                <a:ea typeface="Arial"/>
                <a:cs typeface="Arial"/>
                <a:sym typeface="Arial"/>
              </a:rPr>
              <a:t>.</a:t>
            </a:r>
            <a:endParaRPr sz="2000" dirty="0"/>
          </a:p>
          <a:p>
            <a:pPr marL="311010" marR="0" lvl="0" indent="-311010" algn="l" rtl="0">
              <a:spcBef>
                <a:spcPts val="0"/>
              </a:spcBef>
              <a:spcAft>
                <a:spcPts val="0"/>
              </a:spcAft>
              <a:buClr>
                <a:schemeClr val="dk1"/>
              </a:buClr>
              <a:buSzPts val="2400"/>
              <a:buFont typeface="Calibri"/>
              <a:buAutoNum type="arabicPeriod"/>
            </a:pPr>
            <a:r>
              <a:rPr lang="es" sz="2000" b="1" dirty="0">
                <a:solidFill>
                  <a:schemeClr val="dk1"/>
                </a:solidFill>
                <a:latin typeface="Arial"/>
                <a:ea typeface="Arial"/>
                <a:cs typeface="Arial"/>
                <a:sym typeface="Arial"/>
              </a:rPr>
              <a:t>Higiene del entorno: </a:t>
            </a:r>
            <a:r>
              <a:rPr lang="es" sz="2000" dirty="0">
                <a:solidFill>
                  <a:schemeClr val="dk1"/>
                </a:solidFill>
                <a:latin typeface="Arial"/>
                <a:ea typeface="Arial"/>
                <a:cs typeface="Arial"/>
                <a:sym typeface="Arial"/>
              </a:rPr>
              <a:t>se puede lograr la inactivación eficaz de las superficies en un minuto, utilizando desinfectantes ordinarios.</a:t>
            </a:r>
            <a:endParaRPr sz="2000" dirty="0"/>
          </a:p>
          <a:p>
            <a:pPr marL="311010" marR="0" lvl="0" indent="-311010" algn="l" rtl="0">
              <a:spcBef>
                <a:spcPts val="0"/>
              </a:spcBef>
              <a:spcAft>
                <a:spcPts val="0"/>
              </a:spcAft>
              <a:buClr>
                <a:schemeClr val="dk1"/>
              </a:buClr>
              <a:buSzPts val="2400"/>
              <a:buFont typeface="Calibri"/>
              <a:buAutoNum type="arabicPeriod"/>
            </a:pPr>
            <a:r>
              <a:rPr lang="es" sz="2000" b="1" dirty="0">
                <a:solidFill>
                  <a:schemeClr val="dk1"/>
                </a:solidFill>
                <a:latin typeface="Arial"/>
                <a:ea typeface="Arial"/>
                <a:cs typeface="Arial"/>
                <a:sym typeface="Arial"/>
              </a:rPr>
              <a:t>Agua, saneamiento y desechos: </a:t>
            </a:r>
            <a:r>
              <a:rPr lang="es" sz="2000" dirty="0">
                <a:solidFill>
                  <a:schemeClr val="dk1"/>
                </a:solidFill>
                <a:latin typeface="Arial"/>
                <a:ea typeface="Arial"/>
                <a:cs typeface="Arial"/>
                <a:sym typeface="Arial"/>
              </a:rPr>
              <a:t>las directrices vigentes de la OMS sobre la gestión sin riesgos de los servicios de agua potable y saneamiento se aplican al brote de la COVID-19. La desinfección es un paso eficaz y muy importante.</a:t>
            </a:r>
            <a:endParaRPr sz="2000" dirty="0"/>
          </a:p>
          <a:p>
            <a:pPr marL="311010" marR="0" lvl="0" indent="-311010" algn="l" rtl="0">
              <a:spcBef>
                <a:spcPts val="0"/>
              </a:spcBef>
              <a:spcAft>
                <a:spcPts val="0"/>
              </a:spcAft>
              <a:buClr>
                <a:schemeClr val="dk1"/>
              </a:buClr>
              <a:buSzPts val="2400"/>
              <a:buFont typeface="Calibri"/>
              <a:buAutoNum type="arabicPeriod"/>
            </a:pPr>
            <a:r>
              <a:rPr lang="es" sz="2000" b="1" dirty="0">
                <a:solidFill>
                  <a:schemeClr val="dk1"/>
                </a:solidFill>
                <a:latin typeface="Arial"/>
                <a:ea typeface="Arial"/>
                <a:cs typeface="Arial"/>
                <a:sym typeface="Arial"/>
              </a:rPr>
              <a:t>Inversiones y medidas en materia de WASH: </a:t>
            </a:r>
            <a:r>
              <a:rPr lang="es" sz="2000" dirty="0">
                <a:solidFill>
                  <a:schemeClr val="dk1"/>
                </a:solidFill>
                <a:latin typeface="Arial"/>
                <a:ea typeface="Arial"/>
                <a:cs typeface="Arial"/>
                <a:sym typeface="Arial"/>
              </a:rPr>
              <a:t>debe ser un elemento fundamental en los planes de preparación y respuesta de todos los países; se trata de una inversión útil en todo caso.</a:t>
            </a:r>
            <a:endParaRPr sz="2000" dirty="0">
              <a:solidFill>
                <a:schemeClr val="dk1"/>
              </a:solidFill>
              <a:latin typeface="Arial"/>
              <a:ea typeface="Arial"/>
              <a:cs typeface="Arial"/>
              <a:sym typeface="Arial"/>
            </a:endParaRPr>
          </a:p>
          <a:p>
            <a:pPr marL="311010" marR="0" lvl="0" indent="-311010" algn="l" rtl="0">
              <a:spcBef>
                <a:spcPts val="0"/>
              </a:spcBef>
              <a:spcAft>
                <a:spcPts val="0"/>
              </a:spcAft>
              <a:buClr>
                <a:schemeClr val="dk1"/>
              </a:buClr>
              <a:buSzPts val="2400"/>
              <a:buFont typeface="Calibri"/>
              <a:buAutoNum type="arabicPeriod"/>
            </a:pPr>
            <a:r>
              <a:rPr lang="es" sz="2000" b="1" dirty="0">
                <a:solidFill>
                  <a:schemeClr val="dk1"/>
                </a:solidFill>
                <a:latin typeface="Arial"/>
                <a:ea typeface="Arial"/>
                <a:cs typeface="Arial"/>
                <a:sym typeface="Arial"/>
              </a:rPr>
              <a:t>Desechos de salud: </a:t>
            </a:r>
            <a:r>
              <a:rPr lang="es" sz="2000" dirty="0">
                <a:solidFill>
                  <a:schemeClr val="dk1"/>
                </a:solidFill>
                <a:latin typeface="Arial"/>
                <a:ea typeface="Arial"/>
                <a:cs typeface="Arial"/>
                <a:sym typeface="Arial"/>
              </a:rPr>
              <a:t>se deben adoptar medidas para reducir y tratar de forma segura los desechos de salud relacionados con la COVID-19, como </a:t>
            </a:r>
            <a:r>
              <a:rPr lang="es" sz="2000" i="1" dirty="0">
                <a:solidFill>
                  <a:schemeClr val="dk1"/>
                </a:solidFill>
                <a:latin typeface="Arial"/>
                <a:ea typeface="Arial"/>
                <a:cs typeface="Arial"/>
                <a:sym typeface="Arial"/>
              </a:rPr>
              <a:t>separarlos sistemáticamente</a:t>
            </a:r>
            <a:r>
              <a:rPr lang="es" sz="2000" dirty="0">
                <a:solidFill>
                  <a:schemeClr val="dk1"/>
                </a:solidFill>
                <a:latin typeface="Arial"/>
                <a:ea typeface="Arial"/>
                <a:cs typeface="Arial"/>
                <a:sym typeface="Arial"/>
              </a:rPr>
              <a:t>, reducir el </a:t>
            </a:r>
            <a:r>
              <a:rPr lang="es" sz="2000" i="1" dirty="0">
                <a:solidFill>
                  <a:schemeClr val="dk1"/>
                </a:solidFill>
                <a:latin typeface="Arial"/>
                <a:ea typeface="Arial"/>
                <a:cs typeface="Arial"/>
                <a:sym typeface="Arial"/>
              </a:rPr>
              <a:t>uso innecesario de guantes y mejorar de la higiene de las manos</a:t>
            </a:r>
            <a:r>
              <a:rPr lang="es" sz="2000" dirty="0">
                <a:solidFill>
                  <a:schemeClr val="dk1"/>
                </a:solidFill>
                <a:latin typeface="Arial"/>
                <a:ea typeface="Arial"/>
                <a:cs typeface="Arial"/>
                <a:sym typeface="Arial"/>
              </a:rPr>
              <a:t>, reducir el envasado, llevar a cabo un </a:t>
            </a:r>
            <a:r>
              <a:rPr lang="es" sz="2000" i="1" dirty="0">
                <a:solidFill>
                  <a:schemeClr val="dk1"/>
                </a:solidFill>
                <a:latin typeface="Arial"/>
                <a:ea typeface="Arial"/>
                <a:cs typeface="Arial"/>
                <a:sym typeface="Arial"/>
              </a:rPr>
              <a:t>tratamiento más centralizado y sin combustión</a:t>
            </a:r>
            <a:r>
              <a:rPr lang="es" sz="2000" dirty="0">
                <a:solidFill>
                  <a:schemeClr val="dk1"/>
                </a:solidFill>
                <a:latin typeface="Arial"/>
                <a:ea typeface="Arial"/>
                <a:cs typeface="Arial"/>
                <a:sym typeface="Arial"/>
              </a:rPr>
              <a:t>, y destinar más financiación tanto a contratar personal que se ocupe de los desechos de salud como a tecnologías de tratamiento.</a:t>
            </a:r>
            <a:endParaRP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57"/>
          <p:cNvPicPr preferRelativeResize="0"/>
          <p:nvPr/>
        </p:nvPicPr>
        <p:blipFill rotWithShape="1">
          <a:blip r:embed="rId3">
            <a:alphaModFix/>
          </a:blip>
          <a:srcRect/>
          <a:stretch/>
        </p:blipFill>
        <p:spPr>
          <a:xfrm>
            <a:off x="9583220" y="3099448"/>
            <a:ext cx="2328801" cy="3224844"/>
          </a:xfrm>
          <a:prstGeom prst="rect">
            <a:avLst/>
          </a:prstGeom>
          <a:noFill/>
          <a:ln>
            <a:noFill/>
          </a:ln>
          <a:effectLst>
            <a:outerShdw blurRad="292100" dist="139700" dir="2700000" algn="tl" rotWithShape="0">
              <a:srgbClr val="333333">
                <a:alpha val="64705"/>
              </a:srgbClr>
            </a:outerShdw>
          </a:effectLst>
        </p:spPr>
      </p:pic>
      <p:pic>
        <p:nvPicPr>
          <p:cNvPr id="555" name="Google Shape;555;p57"/>
          <p:cNvPicPr preferRelativeResize="0"/>
          <p:nvPr/>
        </p:nvPicPr>
        <p:blipFill rotWithShape="1">
          <a:blip r:embed="rId4">
            <a:alphaModFix/>
          </a:blip>
          <a:srcRect/>
          <a:stretch/>
        </p:blipFill>
        <p:spPr>
          <a:xfrm>
            <a:off x="7943099" y="1608544"/>
            <a:ext cx="3940760" cy="1469965"/>
          </a:xfrm>
          <a:prstGeom prst="rect">
            <a:avLst/>
          </a:prstGeom>
          <a:noFill/>
          <a:ln>
            <a:noFill/>
          </a:ln>
          <a:effectLst>
            <a:outerShdw blurRad="292100" dist="139700" dir="2700000" algn="tl" rotWithShape="0">
              <a:srgbClr val="333333">
                <a:alpha val="64705"/>
              </a:srgbClr>
            </a:outerShdw>
          </a:effectLst>
        </p:spPr>
      </p:pic>
      <p:sp>
        <p:nvSpPr>
          <p:cNvPr id="556" name="Google Shape;556;p57"/>
          <p:cNvSpPr txBox="1"/>
          <p:nvPr/>
        </p:nvSpPr>
        <p:spPr>
          <a:xfrm>
            <a:off x="423746" y="1821119"/>
            <a:ext cx="6211230" cy="4067740"/>
          </a:xfrm>
          <a:prstGeom prst="rect">
            <a:avLst/>
          </a:prstGeom>
          <a:noFill/>
          <a:ln>
            <a:noFill/>
          </a:ln>
        </p:spPr>
        <p:txBody>
          <a:bodyPr spcFirstLastPara="1" wrap="square" lIns="91425" tIns="45700" rIns="91425" bIns="45700" rtlCol="0" anchor="t" anchorCtr="0">
            <a:spAutoFit/>
          </a:bodyPr>
          <a:lstStyle/>
          <a:p>
            <a:pPr marL="227322" marR="0" lvl="0" indent="-227322" algn="l" rtl="0">
              <a:spcBef>
                <a:spcPts val="0"/>
              </a:spcBef>
              <a:spcAft>
                <a:spcPts val="0"/>
              </a:spcAft>
              <a:buClr>
                <a:schemeClr val="dk1"/>
              </a:buClr>
              <a:buSzPts val="2400"/>
              <a:buFont typeface="Arial"/>
              <a:buChar char="•"/>
            </a:pPr>
            <a:r>
              <a:rPr lang="es" sz="2000" dirty="0">
                <a:solidFill>
                  <a:schemeClr val="dk1"/>
                </a:solidFill>
                <a:latin typeface="Arial"/>
                <a:ea typeface="Arial"/>
                <a:cs typeface="Arial"/>
                <a:sym typeface="Arial"/>
              </a:rPr>
              <a:t>Todas las inversiones en WASH han de favorecer la resiliencia climática y proteger el medio ambiente.</a:t>
            </a:r>
            <a:endParaRPr sz="2000" dirty="0"/>
          </a:p>
          <a:p>
            <a:pPr marL="227322" marR="0" lvl="0" indent="-227322" algn="l" rtl="0">
              <a:spcBef>
                <a:spcPts val="1088"/>
              </a:spcBef>
              <a:spcAft>
                <a:spcPts val="0"/>
              </a:spcAft>
              <a:buClr>
                <a:schemeClr val="dk1"/>
              </a:buClr>
              <a:buSzPts val="2400"/>
              <a:buFont typeface="Arial"/>
              <a:buChar char="•"/>
            </a:pPr>
            <a:r>
              <a:rPr lang="es" sz="2000" dirty="0">
                <a:solidFill>
                  <a:schemeClr val="dk1"/>
                </a:solidFill>
                <a:latin typeface="Arial"/>
                <a:ea typeface="Arial"/>
                <a:cs typeface="Arial"/>
                <a:sym typeface="Arial"/>
              </a:rPr>
              <a:t>Estas son algunas intervenciones sencillas: autoclaves de bajo costo para tratar los desechos, separar y reciclar los desechos no infecciosos, elevar los contenedores de almacenamiento de agua, emplear iluminación de bajo consumo e instalar energía solar.</a:t>
            </a:r>
            <a:endParaRPr sz="2000" dirty="0"/>
          </a:p>
          <a:p>
            <a:pPr marL="227322" marR="0" lvl="0" indent="-227322" algn="l" rtl="0">
              <a:spcBef>
                <a:spcPts val="1088"/>
              </a:spcBef>
              <a:spcAft>
                <a:spcPts val="0"/>
              </a:spcAft>
              <a:buClr>
                <a:schemeClr val="dk1"/>
              </a:buClr>
              <a:buSzPts val="2400"/>
              <a:buFont typeface="Arial"/>
              <a:buChar char="•"/>
            </a:pPr>
            <a:r>
              <a:rPr lang="es" sz="2000" dirty="0">
                <a:solidFill>
                  <a:schemeClr val="dk1"/>
                </a:solidFill>
                <a:latin typeface="Arial"/>
                <a:ea typeface="Arial"/>
                <a:cs typeface="Arial"/>
                <a:sym typeface="Arial"/>
              </a:rPr>
              <a:t>Las labores que se realicen deben orientarse a lograr establecimientos de salud resilientes al clima.</a:t>
            </a:r>
            <a:endParaRPr sz="2000" dirty="0"/>
          </a:p>
        </p:txBody>
      </p:sp>
      <p:pic>
        <p:nvPicPr>
          <p:cNvPr id="557" name="Google Shape;557;p57"/>
          <p:cNvPicPr preferRelativeResize="0"/>
          <p:nvPr/>
        </p:nvPicPr>
        <p:blipFill rotWithShape="1">
          <a:blip r:embed="rId5">
            <a:alphaModFix/>
          </a:blip>
          <a:srcRect/>
          <a:stretch/>
        </p:blipFill>
        <p:spPr>
          <a:xfrm>
            <a:off x="7169044" y="3113442"/>
            <a:ext cx="2328801" cy="3303384"/>
          </a:xfrm>
          <a:prstGeom prst="rect">
            <a:avLst/>
          </a:prstGeom>
          <a:noFill/>
          <a:ln>
            <a:noFill/>
          </a:ln>
          <a:effectLst>
            <a:outerShdw blurRad="292100" dist="139700" dir="2700000" algn="tl" rotWithShape="0">
              <a:srgbClr val="333333">
                <a:alpha val="64705"/>
              </a:srgbClr>
            </a:outerShdw>
          </a:effectLst>
        </p:spPr>
      </p:pic>
      <p:sp>
        <p:nvSpPr>
          <p:cNvPr id="558" name="Google Shape;558;p57"/>
          <p:cNvSpPr txBox="1">
            <a:spLocks noGrp="1"/>
          </p:cNvSpPr>
          <p:nvPr>
            <p:ph type="title"/>
          </p:nvPr>
        </p:nvSpPr>
        <p:spPr>
          <a:xfrm>
            <a:off x="863029" y="19378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WASH y energía</a:t>
            </a:r>
            <a:endParaRPr/>
          </a:p>
        </p:txBody>
      </p:sp>
      <p:sp>
        <p:nvSpPr>
          <p:cNvPr id="559" name="Google Shape;559;p57"/>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
        <p:nvSpPr>
          <p:cNvPr id="560" name="Google Shape;560;p57"/>
          <p:cNvSpPr txBox="1">
            <a:spLocks noGrp="1"/>
          </p:cNvSpPr>
          <p:nvPr>
            <p:ph type="body" idx="1"/>
          </p:nvPr>
        </p:nvSpPr>
        <p:spPr>
          <a:xfrm>
            <a:off x="1" y="1075791"/>
            <a:ext cx="12191999" cy="365125"/>
          </a:xfrm>
          <a:prstGeom prst="rect">
            <a:avLst/>
          </a:prstGeom>
          <a:solidFill>
            <a:schemeClr val="dk1"/>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1800"/>
              <a:buNone/>
            </a:pPr>
            <a:r>
              <a:rPr lang="es"/>
              <a:t>Un elemento esencial para una recuperación saludable tras la COVID-19</a:t>
            </a:r>
            <a:endParaRPr/>
          </a:p>
        </p:txBody>
      </p:sp>
      <p:sp>
        <p:nvSpPr>
          <p:cNvPr id="561" name="Google Shape;561;p57"/>
          <p:cNvSpPr/>
          <p:nvPr/>
        </p:nvSpPr>
        <p:spPr>
          <a:xfrm>
            <a:off x="267945" y="6266491"/>
            <a:ext cx="6096000" cy="46166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200" u="sng">
                <a:solidFill>
                  <a:schemeClr val="hlink"/>
                </a:solidFill>
                <a:latin typeface="Calibri"/>
                <a:ea typeface="Calibri"/>
                <a:cs typeface="Calibri"/>
                <a:sym typeface="Calibri"/>
                <a:hlinkClick r:id="rId6"/>
              </a:rPr>
              <a:t>https://www.who.int/news/item/12-10-2020-who-publishes-guidance-on-climate-resilient-and-environmentally-sustainable-health-care-facilities</a:t>
            </a:r>
            <a:r>
              <a:rPr lang="es" sz="1200">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 </a:t>
            </a:r>
            <a:endParaRPr/>
          </a:p>
        </p:txBody>
      </p:sp>
      <p:sp>
        <p:nvSpPr>
          <p:cNvPr id="243" name="Google Shape;243;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244" name="Google Shape;244;p31"/>
          <p:cNvSpPr txBox="1">
            <a:spLocks noGrp="1"/>
          </p:cNvSpPr>
          <p:nvPr>
            <p:ph type="body" idx="1"/>
          </p:nvPr>
        </p:nvSpPr>
        <p:spPr>
          <a:xfrm>
            <a:off x="838200" y="1173468"/>
            <a:ext cx="8703752" cy="4973466"/>
          </a:xfrm>
          <a:prstGeom prst="rect">
            <a:avLst/>
          </a:prstGeom>
          <a:noFill/>
          <a:ln>
            <a:noFill/>
          </a:ln>
        </p:spPr>
        <p:txBody>
          <a:bodyPr spcFirstLastPara="1" wrap="square" lIns="91425" tIns="45700" rIns="91425" bIns="45700" rtlCol="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s" sz="2900" dirty="0"/>
              <a:t>Al terminar esta sesión, los participantes:</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conocerán los datos más recientes y los mecanismos de seguimiento en materia de agua, saneamiento e higiene (WASH) en los establecimientos de salud; </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serán capaces de explicar cómo se atienden las cuestiones de WASH en la salud de calidad y maternoinfantil de los establecimientos de salud, cuáles son las directrices y herramientas en materia de prevención y control de infecciones (PCI) y resistencia a los antimicrobianos, y de qué manera se debe colaborar con los asociados de salud;</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podrán explicar los elementos de la resolución de la Asamblea Mundial de la Salud, de 2019, relativa a los servicios de agua, saneamiento e higiene en los centros sanitarios; cómo se está realizando el seguimiento del progreso y qué labores se están llevando a cabo para reforzar la rendición de cuentas;</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conocerán las metas y los parámetros mundiales para medir el progreso en materia de WASH en los establecimientos de salud; </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conocerán las últimas recomendaciones de la Organización Mundial de la Salud (OMS) en materia de WASH en los establecimientos de salud, en el contexto de la COVID-19; y </a:t>
            </a:r>
            <a:endParaRPr sz="2900" dirty="0"/>
          </a:p>
          <a:p>
            <a:pPr marL="509588" lvl="0" indent="-509588" algn="l" rtl="0">
              <a:lnSpc>
                <a:spcPct val="90000"/>
              </a:lnSpc>
              <a:spcBef>
                <a:spcPts val="1000"/>
              </a:spcBef>
              <a:spcAft>
                <a:spcPts val="0"/>
              </a:spcAft>
              <a:buClr>
                <a:srgbClr val="09164D"/>
              </a:buClr>
              <a:buSzPct val="100000"/>
              <a:buAutoNum type="arabicPeriod"/>
            </a:pPr>
            <a:r>
              <a:rPr lang="es" sz="2900" dirty="0"/>
              <a:t>sabrán dónde obtener más información sobre WASH en los establecimientos de salud, a través de la OMS y el Fondo de las Naciones Unidas para la Infancia (UNICEF). </a:t>
            </a:r>
            <a:endParaRPr sz="2900" dirty="0"/>
          </a:p>
          <a:p>
            <a:pPr marL="509588" lvl="0" indent="-368617" algn="l" rtl="0">
              <a:lnSpc>
                <a:spcPct val="90000"/>
              </a:lnSpc>
              <a:spcBef>
                <a:spcPts val="1000"/>
              </a:spcBef>
              <a:spcAft>
                <a:spcPts val="0"/>
              </a:spcAft>
              <a:buClr>
                <a:srgbClr val="09164D"/>
              </a:buClr>
              <a:buSzPct val="100000"/>
              <a:buNone/>
            </a:pPr>
            <a:endParaRPr sz="2400" dirty="0"/>
          </a:p>
          <a:p>
            <a:pPr marL="511005" lvl="0" indent="-370035" algn="l" rtl="0">
              <a:lnSpc>
                <a:spcPct val="90000"/>
              </a:lnSpc>
              <a:spcBef>
                <a:spcPts val="1000"/>
              </a:spcBef>
              <a:spcAft>
                <a:spcPts val="0"/>
              </a:spcAft>
              <a:buClr>
                <a:srgbClr val="09164D"/>
              </a:buClr>
              <a:buSzPct val="100000"/>
              <a:buNone/>
            </a:pPr>
            <a:endParaRPr sz="2400" dirty="0"/>
          </a:p>
          <a:p>
            <a:pPr marL="525194" lvl="1" indent="0" algn="l" rtl="0">
              <a:lnSpc>
                <a:spcPct val="90000"/>
              </a:lnSpc>
              <a:spcBef>
                <a:spcPts val="500"/>
              </a:spcBef>
              <a:spcAft>
                <a:spcPts val="0"/>
              </a:spcAft>
              <a:buClr>
                <a:schemeClr val="dk1"/>
              </a:buClr>
              <a:buSzPct val="100000"/>
              <a:buNone/>
            </a:pPr>
            <a:endParaRPr sz="2400" dirty="0"/>
          </a:p>
          <a:p>
            <a:pPr marL="0" lvl="0" indent="0" algn="l" rtl="0">
              <a:lnSpc>
                <a:spcPct val="90000"/>
              </a:lnSpc>
              <a:spcBef>
                <a:spcPts val="1000"/>
              </a:spcBef>
              <a:spcAft>
                <a:spcPts val="0"/>
              </a:spcAft>
              <a:buClr>
                <a:schemeClr val="dk1"/>
              </a:buClr>
              <a:buSzPct val="100000"/>
              <a:buFont typeface="Arial"/>
              <a:buNone/>
            </a:pPr>
            <a:endParaRPr dirty="0"/>
          </a:p>
        </p:txBody>
      </p:sp>
      <p:sp>
        <p:nvSpPr>
          <p:cNvPr id="245" name="Google Shape;245;p31"/>
          <p:cNvSpPr txBox="1"/>
          <p:nvPr/>
        </p:nvSpPr>
        <p:spPr>
          <a:xfrm>
            <a:off x="10487638" y="4351439"/>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Trabajo </a:t>
            </a:r>
            <a:endParaRPr dirty="0"/>
          </a:p>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en equipo </a:t>
            </a:r>
            <a:endParaRPr dirty="0"/>
          </a:p>
        </p:txBody>
      </p:sp>
      <p:sp>
        <p:nvSpPr>
          <p:cNvPr id="246" name="Google Shape;246;p31"/>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a:p>
        </p:txBody>
      </p:sp>
      <p:grpSp>
        <p:nvGrpSpPr>
          <p:cNvPr id="247" name="Google Shape;247;p31"/>
          <p:cNvGrpSpPr/>
          <p:nvPr/>
        </p:nvGrpSpPr>
        <p:grpSpPr>
          <a:xfrm>
            <a:off x="10786758" y="3536627"/>
            <a:ext cx="743136" cy="734102"/>
            <a:chOff x="9555224" y="5116370"/>
            <a:chExt cx="1161098" cy="1171184"/>
          </a:xfrm>
        </p:grpSpPr>
        <p:pic>
          <p:nvPicPr>
            <p:cNvPr id="248" name="Google Shape;248;p31" descr="Shape&#10;&#10;Description automatically generated with low confidence"/>
            <p:cNvPicPr preferRelativeResize="0"/>
            <p:nvPr/>
          </p:nvPicPr>
          <p:blipFill rotWithShape="1">
            <a:blip r:embed="rId3">
              <a:alphaModFix/>
            </a:blip>
            <a:srcRect/>
            <a:stretch/>
          </p:blipFill>
          <p:spPr>
            <a:xfrm>
              <a:off x="9623552" y="5313519"/>
              <a:ext cx="1004243" cy="847983"/>
            </a:xfrm>
            <a:prstGeom prst="rect">
              <a:avLst/>
            </a:prstGeom>
            <a:noFill/>
            <a:ln>
              <a:noFill/>
            </a:ln>
          </p:spPr>
        </p:pic>
        <p:sp>
          <p:nvSpPr>
            <p:cNvPr id="249" name="Google Shape;249;p31"/>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8"/>
          <p:cNvSpPr txBox="1">
            <a:spLocks noGrp="1"/>
          </p:cNvSpPr>
          <p:nvPr>
            <p:ph type="title"/>
          </p:nvPr>
        </p:nvSpPr>
        <p:spPr>
          <a:xfrm>
            <a:off x="168513" y="155197"/>
            <a:ext cx="10577328" cy="7200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4400"/>
              <a:buFont typeface="Arial Narrow"/>
              <a:buNone/>
            </a:pPr>
            <a:r>
              <a:rPr lang="es" sz="3000" dirty="0"/>
              <a:t>¿De qué manera puede el WASH FIT ayudar a combatir estos problemas? </a:t>
            </a:r>
            <a:endParaRPr sz="3000" dirty="0"/>
          </a:p>
        </p:txBody>
      </p:sp>
      <p:sp>
        <p:nvSpPr>
          <p:cNvPr id="570" name="Google Shape;570;p58"/>
          <p:cNvSpPr/>
          <p:nvPr/>
        </p:nvSpPr>
        <p:spPr>
          <a:xfrm>
            <a:off x="1392946" y="1310373"/>
            <a:ext cx="235484" cy="554762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3">
              <a:solidFill>
                <a:schemeClr val="lt1"/>
              </a:solidFill>
              <a:latin typeface="Calibri"/>
              <a:ea typeface="Calibri"/>
              <a:cs typeface="Calibri"/>
              <a:sym typeface="Calibri"/>
            </a:endParaRPr>
          </a:p>
        </p:txBody>
      </p:sp>
      <p:pic>
        <p:nvPicPr>
          <p:cNvPr id="571" name="Google Shape;571;p58"/>
          <p:cNvPicPr preferRelativeResize="0"/>
          <p:nvPr/>
        </p:nvPicPr>
        <p:blipFill rotWithShape="1">
          <a:blip r:embed="rId3">
            <a:alphaModFix/>
          </a:blip>
          <a:srcRect/>
          <a:stretch/>
        </p:blipFill>
        <p:spPr>
          <a:xfrm>
            <a:off x="2131908" y="762625"/>
            <a:ext cx="8456427" cy="6032778"/>
          </a:xfrm>
          <a:prstGeom prst="rect">
            <a:avLst/>
          </a:prstGeom>
          <a:noFill/>
          <a:ln>
            <a:noFill/>
          </a:ln>
        </p:spPr>
      </p:pic>
      <p:sp>
        <p:nvSpPr>
          <p:cNvPr id="572" name="Google Shape;572;p58"/>
          <p:cNvSpPr/>
          <p:nvPr/>
        </p:nvSpPr>
        <p:spPr>
          <a:xfrm>
            <a:off x="3179619" y="4184647"/>
            <a:ext cx="8241761" cy="2787401"/>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9"/>
          <p:cNvSpPr txBox="1">
            <a:spLocks noGrp="1"/>
          </p:cNvSpPr>
          <p:nvPr>
            <p:ph type="ctrTitle"/>
          </p:nvPr>
        </p:nvSpPr>
        <p:spPr>
          <a:xfrm>
            <a:off x="838200" y="136525"/>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sz="6000" dirty="0"/>
              <a:t>Parte 3: directrices y marcos mundiales </a:t>
            </a:r>
            <a:endParaRPr sz="6000" dirty="0"/>
          </a:p>
        </p:txBody>
      </p:sp>
      <p:sp>
        <p:nvSpPr>
          <p:cNvPr id="579" name="Google Shape;579;p5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580" name="Google Shape;580;p59"/>
          <p:cNvSpPr txBox="1"/>
          <p:nvPr/>
        </p:nvSpPr>
        <p:spPr>
          <a:xfrm>
            <a:off x="518288" y="1989132"/>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Metas y parámetros mundiales </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La resolución de 2019, relativa a los servicios de WASH en los establecimientos de salud </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Las ocho medidas prácticas de la OMS y UNICEF </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La labor de los países y su seguimiento</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Análisis mundial de las inversiones que se precisan para mejorar los servicios de WASH en los establecimientos de salud </a:t>
            </a:r>
            <a:endParaRPr dirty="0"/>
          </a:p>
          <a:p>
            <a:pPr marL="457200" marR="0" lvl="0" indent="-304800" algn="l" rtl="0">
              <a:lnSpc>
                <a:spcPct val="90000"/>
              </a:lnSpc>
              <a:spcBef>
                <a:spcPts val="1000"/>
              </a:spcBef>
              <a:spcAft>
                <a:spcPts val="0"/>
              </a:spcAft>
              <a:buClr>
                <a:schemeClr val="lt1"/>
              </a:buClr>
              <a:buSzPts val="2400"/>
              <a:buFont typeface="Calibri"/>
              <a:buNone/>
            </a:pPr>
            <a:endParaRPr sz="2400" b="0" i="0" dirty="0">
              <a:solidFill>
                <a:schemeClr val="lt1"/>
              </a:solidFill>
              <a:latin typeface="Arial"/>
              <a:ea typeface="Arial"/>
              <a:cs typeface="Arial"/>
              <a:sym typeface="Arial"/>
            </a:endParaRPr>
          </a:p>
          <a:p>
            <a:pPr marL="457200" marR="0" lvl="0" indent="-304800" algn="l" rtl="0">
              <a:lnSpc>
                <a:spcPct val="90000"/>
              </a:lnSpc>
              <a:spcBef>
                <a:spcPts val="1000"/>
              </a:spcBef>
              <a:spcAft>
                <a:spcPts val="0"/>
              </a:spcAft>
              <a:buClr>
                <a:schemeClr val="lt1"/>
              </a:buClr>
              <a:buSzPts val="2400"/>
              <a:buFont typeface="Calibri"/>
              <a:buNone/>
            </a:pPr>
            <a:endParaRPr sz="2400" b="0" i="0" dirty="0">
              <a:solidFill>
                <a:schemeClr val="lt1"/>
              </a:solidFill>
              <a:latin typeface="Arial"/>
              <a:ea typeface="Arial"/>
              <a:cs typeface="Arial"/>
              <a:sym typeface="Arial"/>
            </a:endParaRPr>
          </a:p>
          <a:p>
            <a:pPr marL="457200" marR="0" lvl="0" indent="-304800" algn="l" rtl="0">
              <a:lnSpc>
                <a:spcPct val="90000"/>
              </a:lnSpc>
              <a:spcBef>
                <a:spcPts val="1000"/>
              </a:spcBef>
              <a:spcAft>
                <a:spcPts val="0"/>
              </a:spcAft>
              <a:buClr>
                <a:schemeClr val="lt1"/>
              </a:buClr>
              <a:buSzPts val="2400"/>
              <a:buFont typeface="Calibri"/>
              <a:buNone/>
            </a:pPr>
            <a:endParaRPr sz="2400" b="0" i="0" dirty="0">
              <a:solidFill>
                <a:schemeClr val="lt1"/>
              </a:solidFill>
              <a:latin typeface="Arial"/>
              <a:ea typeface="Arial"/>
              <a:cs typeface="Arial"/>
              <a:sym typeface="Arial"/>
            </a:endParaRPr>
          </a:p>
        </p:txBody>
      </p:sp>
      <p:pic>
        <p:nvPicPr>
          <p:cNvPr id="581" name="Google Shape;581;p59" descr="A person holding a baby&#10;&#10;Description automatically generated with low confidence"/>
          <p:cNvPicPr preferRelativeResize="0"/>
          <p:nvPr/>
        </p:nvPicPr>
        <p:blipFill rotWithShape="1">
          <a:blip r:embed="rId3">
            <a:alphaModFix/>
          </a:blip>
          <a:srcRect/>
          <a:stretch/>
        </p:blipFill>
        <p:spPr>
          <a:xfrm>
            <a:off x="6773479" y="3171554"/>
            <a:ext cx="4900233" cy="32673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chemeClr val="lt1"/>
                </a:solidFill>
              </a:rPr>
              <a:t>32</a:t>
            </a:fld>
            <a:endParaRPr>
              <a:solidFill>
                <a:schemeClr val="lt1"/>
              </a:solidFill>
            </a:endParaRPr>
          </a:p>
        </p:txBody>
      </p:sp>
      <p:sp>
        <p:nvSpPr>
          <p:cNvPr id="590" name="Google Shape;590;p60"/>
          <p:cNvSpPr txBox="1">
            <a:spLocks noGrp="1"/>
          </p:cNvSpPr>
          <p:nvPr>
            <p:ph type="title"/>
          </p:nvPr>
        </p:nvSpPr>
        <p:spPr>
          <a:xfrm>
            <a:off x="839788" y="4268504"/>
            <a:ext cx="10515600" cy="1413750"/>
          </a:xfrm>
          <a:prstGeom prst="rect">
            <a:avLst/>
          </a:prstGeom>
          <a:solidFill>
            <a:schemeClr val="dk2"/>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4400"/>
              <a:buFont typeface="Arial Narrow"/>
              <a:buNone/>
            </a:pPr>
            <a:r>
              <a:rPr lang="es" sz="4400">
                <a:latin typeface="Arial Narrow"/>
                <a:ea typeface="Arial Narrow"/>
                <a:cs typeface="Arial Narrow"/>
                <a:sym typeface="Arial Narrow"/>
              </a:rPr>
              <a:t>Metas mundiales de WASH en los establecimientos de salud </a:t>
            </a:r>
            <a:endParaRPr/>
          </a:p>
        </p:txBody>
      </p:sp>
      <p:sp>
        <p:nvSpPr>
          <p:cNvPr id="591" name="Google Shape;591;p60"/>
          <p:cNvSpPr txBox="1">
            <a:spLocks noGrp="1"/>
          </p:cNvSpPr>
          <p:nvPr>
            <p:ph type="body" idx="3"/>
          </p:nvPr>
        </p:nvSpPr>
        <p:spPr>
          <a:xfrm>
            <a:off x="6240463" y="1343997"/>
            <a:ext cx="5106987" cy="2240941"/>
          </a:xfrm>
          <a:prstGeom prst="rect">
            <a:avLst/>
          </a:prstGeom>
          <a:noFill/>
          <a:ln>
            <a:noFill/>
          </a:ln>
        </p:spPr>
        <p:txBody>
          <a:bodyPr spcFirstLastPara="1" wrap="square" lIns="91425" tIns="45700" rIns="91425" bIns="45700" rtlCol="0" anchor="t" anchorCtr="0">
            <a:noAutofit/>
          </a:bodyPr>
          <a:lstStyle/>
          <a:p>
            <a:pPr marL="285750" lvl="0" indent="-285750" algn="l" rtl="0">
              <a:lnSpc>
                <a:spcPct val="90000"/>
              </a:lnSpc>
              <a:spcBef>
                <a:spcPts val="0"/>
              </a:spcBef>
              <a:spcAft>
                <a:spcPts val="0"/>
              </a:spcAft>
              <a:buClr>
                <a:schemeClr val="dk1"/>
              </a:buClr>
              <a:buSzPts val="2000"/>
              <a:buFont typeface="Arial"/>
              <a:buChar char="•"/>
            </a:pPr>
            <a:r>
              <a:rPr lang="es" dirty="0"/>
              <a:t>Para 2022, en los países donde se haya logrado alcanzar servicios básicos universales de WASH, se concretarán mayores niveles de servicio y se llevará a cabo un seguimiento de estos.</a:t>
            </a:r>
            <a:endParaRPr dirty="0"/>
          </a:p>
          <a:p>
            <a:pPr marL="285750" lvl="0" indent="-285750" algn="l" rtl="0">
              <a:lnSpc>
                <a:spcPct val="90000"/>
              </a:lnSpc>
              <a:spcBef>
                <a:spcPts val="1000"/>
              </a:spcBef>
              <a:spcAft>
                <a:spcPts val="0"/>
              </a:spcAft>
              <a:buClr>
                <a:schemeClr val="dk1"/>
              </a:buClr>
              <a:buSzPts val="2000"/>
              <a:buFont typeface="Arial"/>
              <a:buChar char="•"/>
            </a:pPr>
            <a:r>
              <a:rPr lang="es" dirty="0"/>
              <a:t>De aquí a 2030, se habrán alcanzado mayores niveles de servicios universales de WASH en el 80% de esos países.</a:t>
            </a:r>
            <a:endParaRPr dirty="0"/>
          </a:p>
          <a:p>
            <a:pPr marL="285750" lvl="0" indent="-158750" algn="l" rtl="0">
              <a:lnSpc>
                <a:spcPct val="90000"/>
              </a:lnSpc>
              <a:spcBef>
                <a:spcPts val="1000"/>
              </a:spcBef>
              <a:spcAft>
                <a:spcPts val="0"/>
              </a:spcAft>
              <a:buClr>
                <a:schemeClr val="dk1"/>
              </a:buClr>
              <a:buSzPts val="2000"/>
              <a:buFont typeface="Arial"/>
              <a:buNone/>
            </a:pPr>
            <a:endParaRPr dirty="0"/>
          </a:p>
        </p:txBody>
      </p:sp>
      <p:sp>
        <p:nvSpPr>
          <p:cNvPr id="592" name="Google Shape;592;p60"/>
          <p:cNvSpPr txBox="1"/>
          <p:nvPr/>
        </p:nvSpPr>
        <p:spPr>
          <a:xfrm>
            <a:off x="6159151" y="775784"/>
            <a:ext cx="3636202" cy="36933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dirty="0">
                <a:solidFill>
                  <a:schemeClr val="lt1"/>
                </a:solidFill>
                <a:latin typeface="Arial"/>
                <a:ea typeface="Arial"/>
                <a:cs typeface="Arial"/>
                <a:sym typeface="Arial"/>
              </a:rPr>
              <a:t>Mayores niveles de servicio</a:t>
            </a:r>
            <a:endParaRPr dirty="0"/>
          </a:p>
        </p:txBody>
      </p:sp>
      <p:sp>
        <p:nvSpPr>
          <p:cNvPr id="593" name="Google Shape;593;p60"/>
          <p:cNvSpPr txBox="1"/>
          <p:nvPr/>
        </p:nvSpPr>
        <p:spPr>
          <a:xfrm>
            <a:off x="597250" y="775784"/>
            <a:ext cx="2780950" cy="36933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lt1"/>
                </a:solidFill>
                <a:latin typeface="Arial"/>
                <a:ea typeface="Arial"/>
                <a:cs typeface="Arial"/>
                <a:sym typeface="Arial"/>
              </a:rPr>
              <a:t>Servicios básicos </a:t>
            </a:r>
            <a:endParaRPr/>
          </a:p>
        </p:txBody>
      </p:sp>
      <p:sp>
        <p:nvSpPr>
          <p:cNvPr id="594" name="Google Shape;594;p60"/>
          <p:cNvSpPr txBox="1">
            <a:spLocks noGrp="1"/>
          </p:cNvSpPr>
          <p:nvPr>
            <p:ph type="body" idx="1"/>
          </p:nvPr>
        </p:nvSpPr>
        <p:spPr>
          <a:xfrm>
            <a:off x="839788" y="1343997"/>
            <a:ext cx="5076825" cy="2240942"/>
          </a:xfrm>
          <a:prstGeom prst="rect">
            <a:avLst/>
          </a:prstGeom>
          <a:noFill/>
          <a:ln>
            <a:noFill/>
          </a:ln>
        </p:spPr>
        <p:txBody>
          <a:bodyPr spcFirstLastPara="1" wrap="square" lIns="91425" tIns="45700" rIns="91425" bIns="45700" rtlCol="0" anchor="t" anchorCtr="0">
            <a:normAutofit fontScale="92500" lnSpcReduction="20000"/>
          </a:bodyPr>
          <a:lstStyle/>
          <a:p>
            <a:pPr marL="342900" lvl="0" indent="-342900" algn="l" rtl="0">
              <a:lnSpc>
                <a:spcPct val="90000"/>
              </a:lnSpc>
              <a:spcBef>
                <a:spcPts val="0"/>
              </a:spcBef>
              <a:spcAft>
                <a:spcPts val="0"/>
              </a:spcAft>
              <a:buClr>
                <a:schemeClr val="dk1"/>
              </a:buClr>
              <a:buSzPts val="2000"/>
              <a:buFont typeface="Arial"/>
              <a:buChar char="•"/>
            </a:pPr>
            <a:r>
              <a:rPr lang="es" dirty="0"/>
              <a:t>Para 2020, el 60% de todos los establecimientos de salud del mundo y de todas las regiones de los ODS contarán, al menos, con servicios básicos de WASH.</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De aquí a 2025, el 80% dispondrá de servicios básicos de WASH.</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De aquí a 2030, el 100% dispondrá de servicios básicos de WASH.</a:t>
            </a:r>
            <a:endParaRPr dirty="0"/>
          </a:p>
          <a:p>
            <a:pPr marL="342900" lvl="0" indent="-215900" algn="l" rtl="0">
              <a:lnSpc>
                <a:spcPct val="90000"/>
              </a:lnSpc>
              <a:spcBef>
                <a:spcPts val="1000"/>
              </a:spcBef>
              <a:spcAft>
                <a:spcPts val="0"/>
              </a:spcAft>
              <a:buClr>
                <a:schemeClr val="dk1"/>
              </a:buClr>
              <a:buSzPts val="2000"/>
              <a:buFont typeface="Arial"/>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1"/>
          <p:cNvSpPr txBox="1"/>
          <p:nvPr/>
        </p:nvSpPr>
        <p:spPr>
          <a:xfrm>
            <a:off x="6670843" y="5947881"/>
            <a:ext cx="5171752" cy="92333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lt1"/>
                </a:solidFill>
                <a:latin typeface="Arial Narrow"/>
                <a:ea typeface="Arial Narrow"/>
                <a:cs typeface="Arial Narrow"/>
                <a:sym typeface="Arial Narrow"/>
              </a:rPr>
              <a:t>Disponible en</a:t>
            </a:r>
            <a:endParaRPr/>
          </a:p>
          <a:p>
            <a:pPr marL="0" marR="0" lvl="0" indent="0" algn="l" rtl="0">
              <a:spcBef>
                <a:spcPts val="0"/>
              </a:spcBef>
              <a:spcAft>
                <a:spcPts val="0"/>
              </a:spcAft>
              <a:buNone/>
            </a:pPr>
            <a:r>
              <a:rPr lang="es" sz="1800" u="sng">
                <a:solidFill>
                  <a:schemeClr val="hlink"/>
                </a:solidFill>
                <a:latin typeface="Arial Narrow"/>
                <a:ea typeface="Arial Narrow"/>
                <a:cs typeface="Arial Narrow"/>
                <a:sym typeface="Arial Narrow"/>
                <a:hlinkClick r:id="rId3"/>
              </a:rPr>
              <a:t>https://apps.who.int/gb/ebwha/pdf_files/WHA72/A72_R7-sp.pdf</a:t>
            </a:r>
            <a:endParaRPr sz="1800">
              <a:solidFill>
                <a:schemeClr val="dk1"/>
              </a:solidFill>
              <a:latin typeface="Arial Narrow"/>
              <a:ea typeface="Arial Narrow"/>
              <a:cs typeface="Arial Narrow"/>
              <a:sym typeface="Arial Narrow"/>
            </a:endParaRPr>
          </a:p>
        </p:txBody>
      </p:sp>
      <p:sp>
        <p:nvSpPr>
          <p:cNvPr id="603" name="Google Shape;603;p61"/>
          <p:cNvSpPr txBox="1">
            <a:spLocks noGrp="1"/>
          </p:cNvSpPr>
          <p:nvPr>
            <p:ph type="body" idx="1"/>
          </p:nvPr>
        </p:nvSpPr>
        <p:spPr>
          <a:xfrm>
            <a:off x="839788" y="1648493"/>
            <a:ext cx="5076825" cy="4761053"/>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s" dirty="0"/>
              <a:t>Insta a TODOS los Estados Miembros a:</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fijar una hoja de ruta nacional con metas, y aplicar tanto las normas de PCI como de WASH en los establecimientos de salud;</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integrar las normas e indicadores en materia de WASH y PCI en los programas y el seguimiento de la atención de la salud;</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acabar con las desigualdades, especialmente en los establecimientos de atención primaria de la salud y otros centros donde se produzcan partos;</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aumentar la inversión nacional en materia de WASH en los establecimientos de salud.</a:t>
            </a:r>
            <a:endParaRPr dirty="0"/>
          </a:p>
          <a:p>
            <a:pPr marL="0" lvl="0" indent="0" algn="l" rtl="0">
              <a:lnSpc>
                <a:spcPct val="90000"/>
              </a:lnSpc>
              <a:spcBef>
                <a:spcPts val="1000"/>
              </a:spcBef>
              <a:spcAft>
                <a:spcPts val="0"/>
              </a:spcAft>
              <a:buClr>
                <a:schemeClr val="dk1"/>
              </a:buClr>
              <a:buSzPct val="100000"/>
              <a:buNone/>
            </a:pPr>
            <a:r>
              <a:rPr lang="es" dirty="0"/>
              <a:t>Pide al Director General de la OMS que:</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ofrezca liderazgo, proporcione orientación técnica e informe con regularidad sobre el estado de la cuestión; y</a:t>
            </a:r>
            <a:endParaRPr dirty="0"/>
          </a:p>
          <a:p>
            <a:pPr marL="342900" lvl="0" indent="-342900" algn="l" rtl="0">
              <a:lnSpc>
                <a:spcPct val="90000"/>
              </a:lnSpc>
              <a:spcBef>
                <a:spcPts val="1000"/>
              </a:spcBef>
              <a:spcAft>
                <a:spcPts val="0"/>
              </a:spcAft>
              <a:buClr>
                <a:schemeClr val="dk1"/>
              </a:buClr>
              <a:buSzPct val="100000"/>
              <a:buFont typeface="Arial"/>
              <a:buChar char="•"/>
            </a:pPr>
            <a:r>
              <a:rPr lang="es" dirty="0"/>
              <a:t>movilice a los asociados y fomente la inversión.</a:t>
            </a:r>
            <a:endParaRPr dirty="0"/>
          </a:p>
          <a:p>
            <a:pPr marL="0" lvl="0" indent="0" algn="l" rtl="0">
              <a:lnSpc>
                <a:spcPct val="90000"/>
              </a:lnSpc>
              <a:spcBef>
                <a:spcPts val="1000"/>
              </a:spcBef>
              <a:spcAft>
                <a:spcPts val="0"/>
              </a:spcAft>
              <a:buClr>
                <a:schemeClr val="dk1"/>
              </a:buClr>
              <a:buSzPct val="100000"/>
              <a:buNone/>
            </a:pPr>
            <a:endParaRPr dirty="0"/>
          </a:p>
        </p:txBody>
      </p:sp>
      <p:sp>
        <p:nvSpPr>
          <p:cNvPr id="604" name="Google Shape;604;p6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
        <p:nvSpPr>
          <p:cNvPr id="605" name="Google Shape;605;p61"/>
          <p:cNvSpPr txBox="1">
            <a:spLocks noGrp="1"/>
          </p:cNvSpPr>
          <p:nvPr>
            <p:ph type="body" idx="3"/>
          </p:nvPr>
        </p:nvSpPr>
        <p:spPr>
          <a:xfrm>
            <a:off x="839788" y="296934"/>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dirty="0"/>
              <a:t>La resolución 72.7 de la Asamblea Mundial de la Salud, de 2019</a:t>
            </a:r>
            <a:endParaRPr dirty="0"/>
          </a:p>
          <a:p>
            <a:pPr marL="0" lvl="0" indent="0" algn="ctr" rtl="0">
              <a:lnSpc>
                <a:spcPct val="90000"/>
              </a:lnSpc>
              <a:spcBef>
                <a:spcPts val="1000"/>
              </a:spcBef>
              <a:spcAft>
                <a:spcPts val="0"/>
              </a:spcAft>
              <a:buClr>
                <a:schemeClr val="dk2"/>
              </a:buClr>
              <a:buSzPts val="4400"/>
              <a:buNone/>
            </a:pPr>
            <a:endParaRPr dirty="0"/>
          </a:p>
        </p:txBody>
      </p:sp>
      <p:pic>
        <p:nvPicPr>
          <p:cNvPr id="606" name="Google Shape;606;p61"/>
          <p:cNvPicPr preferRelativeResize="0"/>
          <p:nvPr/>
        </p:nvPicPr>
        <p:blipFill rotWithShape="1">
          <a:blip r:embed="rId4">
            <a:alphaModFix/>
          </a:blip>
          <a:srcRect/>
          <a:stretch/>
        </p:blipFill>
        <p:spPr>
          <a:xfrm>
            <a:off x="6849024" y="2044244"/>
            <a:ext cx="3546764" cy="3297383"/>
          </a:xfrm>
          <a:prstGeom prst="rect">
            <a:avLst/>
          </a:prstGeom>
          <a:noFill/>
          <a:ln>
            <a:noFill/>
          </a:ln>
        </p:spPr>
      </p:pic>
      <p:pic>
        <p:nvPicPr>
          <p:cNvPr id="607" name="Google Shape;607;p61"/>
          <p:cNvPicPr preferRelativeResize="0"/>
          <p:nvPr/>
        </p:nvPicPr>
        <p:blipFill rotWithShape="1">
          <a:blip r:embed="rId5">
            <a:alphaModFix/>
          </a:blip>
          <a:srcRect/>
          <a:stretch/>
        </p:blipFill>
        <p:spPr>
          <a:xfrm rot="-640437">
            <a:off x="8604043" y="3716899"/>
            <a:ext cx="3353620" cy="2350627"/>
          </a:xfrm>
          <a:custGeom>
            <a:avLst/>
            <a:gdLst/>
            <a:ahLst/>
            <a:cxnLst/>
            <a:rect l="l" t="t" r="r" b="b"/>
            <a:pathLst>
              <a:path w="3353620" h="2350627" fill="none" extrusionOk="0">
                <a:moveTo>
                  <a:pt x="0" y="0"/>
                </a:moveTo>
                <a:cubicBezTo>
                  <a:pt x="210524" y="-69598"/>
                  <a:pt x="351884" y="35954"/>
                  <a:pt x="592473" y="0"/>
                </a:cubicBezTo>
                <a:cubicBezTo>
                  <a:pt x="833062" y="-35954"/>
                  <a:pt x="946373" y="16621"/>
                  <a:pt x="1050801" y="0"/>
                </a:cubicBezTo>
                <a:cubicBezTo>
                  <a:pt x="1155229" y="-16621"/>
                  <a:pt x="1362744" y="45206"/>
                  <a:pt x="1509129" y="0"/>
                </a:cubicBezTo>
                <a:cubicBezTo>
                  <a:pt x="1655514" y="-45206"/>
                  <a:pt x="1833108" y="51391"/>
                  <a:pt x="1967457" y="0"/>
                </a:cubicBezTo>
                <a:cubicBezTo>
                  <a:pt x="2101806" y="-51391"/>
                  <a:pt x="2252068" y="14826"/>
                  <a:pt x="2526394" y="0"/>
                </a:cubicBezTo>
                <a:cubicBezTo>
                  <a:pt x="2800720" y="-14826"/>
                  <a:pt x="3118869" y="2976"/>
                  <a:pt x="3353620" y="0"/>
                </a:cubicBezTo>
                <a:cubicBezTo>
                  <a:pt x="3415355" y="123029"/>
                  <a:pt x="3337755" y="461176"/>
                  <a:pt x="3353620" y="587657"/>
                </a:cubicBezTo>
                <a:cubicBezTo>
                  <a:pt x="3369485" y="714138"/>
                  <a:pt x="3353151" y="987841"/>
                  <a:pt x="3353620" y="1128301"/>
                </a:cubicBezTo>
                <a:cubicBezTo>
                  <a:pt x="3354089" y="1268761"/>
                  <a:pt x="3284969" y="1549446"/>
                  <a:pt x="3353620" y="1715958"/>
                </a:cubicBezTo>
                <a:cubicBezTo>
                  <a:pt x="3422271" y="1882470"/>
                  <a:pt x="3340986" y="2052908"/>
                  <a:pt x="3353620" y="2350627"/>
                </a:cubicBezTo>
                <a:cubicBezTo>
                  <a:pt x="3174051" y="2374146"/>
                  <a:pt x="2929992" y="2323914"/>
                  <a:pt x="2761147" y="2350627"/>
                </a:cubicBezTo>
                <a:cubicBezTo>
                  <a:pt x="2592302" y="2377340"/>
                  <a:pt x="2338944" y="2292050"/>
                  <a:pt x="2202210" y="2350627"/>
                </a:cubicBezTo>
                <a:cubicBezTo>
                  <a:pt x="2065476" y="2409204"/>
                  <a:pt x="1785895" y="2314750"/>
                  <a:pt x="1576201" y="2350627"/>
                </a:cubicBezTo>
                <a:cubicBezTo>
                  <a:pt x="1366507" y="2386504"/>
                  <a:pt x="1146572" y="2315551"/>
                  <a:pt x="983729" y="2350627"/>
                </a:cubicBezTo>
                <a:cubicBezTo>
                  <a:pt x="820886" y="2385703"/>
                  <a:pt x="304460" y="2279841"/>
                  <a:pt x="0" y="2350627"/>
                </a:cubicBezTo>
                <a:cubicBezTo>
                  <a:pt x="-5440" y="2133272"/>
                  <a:pt x="46200" y="2048967"/>
                  <a:pt x="0" y="1833489"/>
                </a:cubicBezTo>
                <a:cubicBezTo>
                  <a:pt x="-46200" y="1618011"/>
                  <a:pt x="31845" y="1481513"/>
                  <a:pt x="0" y="1198820"/>
                </a:cubicBezTo>
                <a:cubicBezTo>
                  <a:pt x="-31845" y="916127"/>
                  <a:pt x="50812" y="822818"/>
                  <a:pt x="0" y="658176"/>
                </a:cubicBezTo>
                <a:cubicBezTo>
                  <a:pt x="-50812" y="493534"/>
                  <a:pt x="16299" y="299366"/>
                  <a:pt x="0" y="0"/>
                </a:cubicBezTo>
                <a:close/>
              </a:path>
              <a:path w="3353620" h="2350627" extrusionOk="0">
                <a:moveTo>
                  <a:pt x="0" y="0"/>
                </a:moveTo>
                <a:cubicBezTo>
                  <a:pt x="163127" y="-13785"/>
                  <a:pt x="426533" y="22191"/>
                  <a:pt x="558937" y="0"/>
                </a:cubicBezTo>
                <a:cubicBezTo>
                  <a:pt x="691341" y="-22191"/>
                  <a:pt x="903959" y="23463"/>
                  <a:pt x="1017265" y="0"/>
                </a:cubicBezTo>
                <a:cubicBezTo>
                  <a:pt x="1130571" y="-23463"/>
                  <a:pt x="1376919" y="54132"/>
                  <a:pt x="1475593" y="0"/>
                </a:cubicBezTo>
                <a:cubicBezTo>
                  <a:pt x="1574267" y="-54132"/>
                  <a:pt x="1735467" y="1597"/>
                  <a:pt x="1933921" y="0"/>
                </a:cubicBezTo>
                <a:cubicBezTo>
                  <a:pt x="2132375" y="-1597"/>
                  <a:pt x="2263503" y="50504"/>
                  <a:pt x="2425785" y="0"/>
                </a:cubicBezTo>
                <a:cubicBezTo>
                  <a:pt x="2588067" y="-50504"/>
                  <a:pt x="3142054" y="13993"/>
                  <a:pt x="3353620" y="0"/>
                </a:cubicBezTo>
                <a:cubicBezTo>
                  <a:pt x="3383540" y="216085"/>
                  <a:pt x="3295170" y="413880"/>
                  <a:pt x="3353620" y="540644"/>
                </a:cubicBezTo>
                <a:cubicBezTo>
                  <a:pt x="3412070" y="667408"/>
                  <a:pt x="3294440" y="954195"/>
                  <a:pt x="3353620" y="1081288"/>
                </a:cubicBezTo>
                <a:cubicBezTo>
                  <a:pt x="3412800" y="1208381"/>
                  <a:pt x="3349617" y="1395427"/>
                  <a:pt x="3353620" y="1598426"/>
                </a:cubicBezTo>
                <a:cubicBezTo>
                  <a:pt x="3357623" y="1801425"/>
                  <a:pt x="3276772" y="2017172"/>
                  <a:pt x="3353620" y="2350627"/>
                </a:cubicBezTo>
                <a:cubicBezTo>
                  <a:pt x="3166901" y="2362546"/>
                  <a:pt x="3000312" y="2319622"/>
                  <a:pt x="2861756" y="2350627"/>
                </a:cubicBezTo>
                <a:cubicBezTo>
                  <a:pt x="2723200" y="2381632"/>
                  <a:pt x="2553342" y="2332213"/>
                  <a:pt x="2336355" y="2350627"/>
                </a:cubicBezTo>
                <a:cubicBezTo>
                  <a:pt x="2119368" y="2369041"/>
                  <a:pt x="2033930" y="2332812"/>
                  <a:pt x="1844491" y="2350627"/>
                </a:cubicBezTo>
                <a:cubicBezTo>
                  <a:pt x="1655052" y="2368442"/>
                  <a:pt x="1519788" y="2322158"/>
                  <a:pt x="1285554" y="2350627"/>
                </a:cubicBezTo>
                <a:cubicBezTo>
                  <a:pt x="1051320" y="2379096"/>
                  <a:pt x="831801" y="2293090"/>
                  <a:pt x="693081" y="2350627"/>
                </a:cubicBezTo>
                <a:cubicBezTo>
                  <a:pt x="554361" y="2408164"/>
                  <a:pt x="170827" y="2272398"/>
                  <a:pt x="0" y="2350627"/>
                </a:cubicBezTo>
                <a:cubicBezTo>
                  <a:pt x="-70460" y="2189744"/>
                  <a:pt x="72095" y="2011638"/>
                  <a:pt x="0" y="1715958"/>
                </a:cubicBezTo>
                <a:cubicBezTo>
                  <a:pt x="-72095" y="1420278"/>
                  <a:pt x="35203" y="1419166"/>
                  <a:pt x="0" y="1175314"/>
                </a:cubicBezTo>
                <a:cubicBezTo>
                  <a:pt x="-35203" y="931462"/>
                  <a:pt x="48810" y="791507"/>
                  <a:pt x="0" y="540644"/>
                </a:cubicBezTo>
                <a:cubicBezTo>
                  <a:pt x="-48810" y="289781"/>
                  <a:pt x="21208" y="255421"/>
                  <a:pt x="0" y="0"/>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62"/>
          <p:cNvPicPr preferRelativeResize="0"/>
          <p:nvPr/>
        </p:nvPicPr>
        <p:blipFill rotWithShape="1">
          <a:blip r:embed="rId3">
            <a:alphaModFix/>
          </a:blip>
          <a:srcRect/>
          <a:stretch/>
        </p:blipFill>
        <p:spPr>
          <a:xfrm>
            <a:off x="575333" y="1833947"/>
            <a:ext cx="7663636" cy="4444190"/>
          </a:xfrm>
          <a:prstGeom prst="rect">
            <a:avLst/>
          </a:prstGeom>
          <a:noFill/>
          <a:ln>
            <a:noFill/>
          </a:ln>
        </p:spPr>
      </p:pic>
      <p:sp>
        <p:nvSpPr>
          <p:cNvPr id="614" name="Google Shape;614;p62"/>
          <p:cNvSpPr txBox="1">
            <a:spLocks noGrp="1"/>
          </p:cNvSpPr>
          <p:nvPr>
            <p:ph type="body" idx="3"/>
          </p:nvPr>
        </p:nvSpPr>
        <p:spPr>
          <a:xfrm>
            <a:off x="839788" y="180639"/>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None/>
            </a:pPr>
            <a:r>
              <a:rPr lang="es" b="1">
                <a:solidFill>
                  <a:srgbClr val="009CDE"/>
                </a:solidFill>
              </a:rPr>
              <a:t>Las ocho medidas prácticas</a:t>
            </a:r>
            <a:endParaRPr/>
          </a:p>
        </p:txBody>
      </p:sp>
      <p:sp>
        <p:nvSpPr>
          <p:cNvPr id="615" name="Google Shape;615;p62"/>
          <p:cNvSpPr txBox="1"/>
          <p:nvPr/>
        </p:nvSpPr>
        <p:spPr>
          <a:xfrm>
            <a:off x="6288023" y="3665422"/>
            <a:ext cx="3915172" cy="6106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Clr>
                <a:srgbClr val="0076AA"/>
              </a:buClr>
              <a:buSzPts val="1867"/>
              <a:buFont typeface="Noto Sans Symbols"/>
              <a:buNone/>
            </a:pPr>
            <a:endParaRPr sz="1867">
              <a:solidFill>
                <a:srgbClr val="323F4F"/>
              </a:solidFill>
              <a:latin typeface="Arial"/>
              <a:ea typeface="Arial"/>
              <a:cs typeface="Arial"/>
              <a:sym typeface="Arial"/>
            </a:endParaRPr>
          </a:p>
        </p:txBody>
      </p:sp>
      <p:sp>
        <p:nvSpPr>
          <p:cNvPr id="616" name="Google Shape;616;p62"/>
          <p:cNvSpPr txBox="1"/>
          <p:nvPr/>
        </p:nvSpPr>
        <p:spPr>
          <a:xfrm>
            <a:off x="148685" y="3422350"/>
            <a:ext cx="2703309" cy="610675"/>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Clr>
                <a:srgbClr val="0076AA"/>
              </a:buClr>
              <a:buSzPts val="2000"/>
              <a:buFont typeface="Noto Sans Symbols"/>
              <a:buNone/>
            </a:pPr>
            <a:endParaRPr sz="2000" i="1">
              <a:solidFill>
                <a:srgbClr val="323F4F"/>
              </a:solidFill>
              <a:latin typeface="Arial"/>
              <a:ea typeface="Arial"/>
              <a:cs typeface="Arial"/>
              <a:sym typeface="Arial"/>
            </a:endParaRPr>
          </a:p>
        </p:txBody>
      </p:sp>
      <p:sp>
        <p:nvSpPr>
          <p:cNvPr id="617" name="Google Shape;617;p62"/>
          <p:cNvSpPr/>
          <p:nvPr/>
        </p:nvSpPr>
        <p:spPr>
          <a:xfrm>
            <a:off x="8487654" y="5079843"/>
            <a:ext cx="3129013" cy="1200329"/>
          </a:xfrm>
          <a:custGeom>
            <a:avLst/>
            <a:gdLst/>
            <a:ahLst/>
            <a:cxnLst/>
            <a:rect l="l" t="t" r="r" b="b"/>
            <a:pathLst>
              <a:path w="3129013" h="1200329" extrusionOk="0">
                <a:moveTo>
                  <a:pt x="0" y="0"/>
                </a:moveTo>
                <a:cubicBezTo>
                  <a:pt x="299569" y="-30876"/>
                  <a:pt x="403609" y="-15682"/>
                  <a:pt x="625803" y="0"/>
                </a:cubicBezTo>
                <a:cubicBezTo>
                  <a:pt x="847997" y="15682"/>
                  <a:pt x="1032690" y="15501"/>
                  <a:pt x="1189025" y="0"/>
                </a:cubicBezTo>
                <a:cubicBezTo>
                  <a:pt x="1345360" y="-15501"/>
                  <a:pt x="1622266" y="9280"/>
                  <a:pt x="1752247" y="0"/>
                </a:cubicBezTo>
                <a:cubicBezTo>
                  <a:pt x="1882228" y="-9280"/>
                  <a:pt x="2160593" y="3264"/>
                  <a:pt x="2315470" y="0"/>
                </a:cubicBezTo>
                <a:cubicBezTo>
                  <a:pt x="2470347" y="-3264"/>
                  <a:pt x="2937517" y="-9080"/>
                  <a:pt x="3129013" y="0"/>
                </a:cubicBezTo>
                <a:cubicBezTo>
                  <a:pt x="3138655" y="151506"/>
                  <a:pt x="3101369" y="398880"/>
                  <a:pt x="3129013" y="576158"/>
                </a:cubicBezTo>
                <a:cubicBezTo>
                  <a:pt x="3156657" y="753436"/>
                  <a:pt x="3116249" y="992748"/>
                  <a:pt x="3129013" y="1200329"/>
                </a:cubicBezTo>
                <a:cubicBezTo>
                  <a:pt x="2954222" y="1184115"/>
                  <a:pt x="2612222" y="1214716"/>
                  <a:pt x="2471920" y="1200329"/>
                </a:cubicBezTo>
                <a:cubicBezTo>
                  <a:pt x="2331618" y="1185942"/>
                  <a:pt x="2184888" y="1200359"/>
                  <a:pt x="1939988" y="1200329"/>
                </a:cubicBezTo>
                <a:cubicBezTo>
                  <a:pt x="1695088" y="1200299"/>
                  <a:pt x="1578544" y="1227428"/>
                  <a:pt x="1251605" y="1200329"/>
                </a:cubicBezTo>
                <a:cubicBezTo>
                  <a:pt x="924666" y="1173230"/>
                  <a:pt x="777523" y="1169407"/>
                  <a:pt x="594512" y="1200329"/>
                </a:cubicBezTo>
                <a:cubicBezTo>
                  <a:pt x="411501" y="1231251"/>
                  <a:pt x="216925" y="1220548"/>
                  <a:pt x="0" y="1200329"/>
                </a:cubicBezTo>
                <a:cubicBezTo>
                  <a:pt x="-22297" y="919663"/>
                  <a:pt x="-7108" y="870289"/>
                  <a:pt x="0" y="624171"/>
                </a:cubicBezTo>
                <a:cubicBezTo>
                  <a:pt x="7108" y="378053"/>
                  <a:pt x="-28405" y="221665"/>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400" b="1">
                <a:solidFill>
                  <a:schemeClr val="lt1"/>
                </a:solidFill>
                <a:latin typeface="Arial"/>
                <a:ea typeface="Arial"/>
                <a:cs typeface="Arial"/>
                <a:sym typeface="Arial"/>
              </a:rPr>
              <a:t>Más de 40 países</a:t>
            </a:r>
            <a:r>
              <a:rPr lang="es" sz="2400">
                <a:solidFill>
                  <a:schemeClr val="lt1"/>
                </a:solidFill>
                <a:latin typeface="Arial"/>
                <a:ea typeface="Arial"/>
                <a:cs typeface="Arial"/>
                <a:sym typeface="Arial"/>
              </a:rPr>
              <a:t> están implantando el WASH FIT</a:t>
            </a:r>
            <a:endParaRPr/>
          </a:p>
        </p:txBody>
      </p:sp>
      <p:sp>
        <p:nvSpPr>
          <p:cNvPr id="618" name="Google Shape;618;p62"/>
          <p:cNvSpPr/>
          <p:nvPr/>
        </p:nvSpPr>
        <p:spPr>
          <a:xfrm>
            <a:off x="6402751" y="1803821"/>
            <a:ext cx="1927210" cy="2472276"/>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3">
              <a:solidFill>
                <a:schemeClr val="lt1"/>
              </a:solidFill>
              <a:latin typeface="Calibri"/>
              <a:ea typeface="Calibri"/>
              <a:cs typeface="Calibri"/>
              <a:sym typeface="Calibri"/>
            </a:endParaRPr>
          </a:p>
        </p:txBody>
      </p:sp>
      <p:pic>
        <p:nvPicPr>
          <p:cNvPr id="619" name="Google Shape;619;p62" descr="publication cover"/>
          <p:cNvPicPr preferRelativeResize="0"/>
          <p:nvPr/>
        </p:nvPicPr>
        <p:blipFill rotWithShape="1">
          <a:blip r:embed="rId4">
            <a:alphaModFix/>
          </a:blip>
          <a:srcRect/>
          <a:stretch/>
        </p:blipFill>
        <p:spPr>
          <a:xfrm>
            <a:off x="9150127" y="1453197"/>
            <a:ext cx="2440767" cy="3449617"/>
          </a:xfrm>
          <a:prstGeom prst="rect">
            <a:avLst/>
          </a:prstGeom>
          <a:noFill/>
          <a:ln>
            <a:noFill/>
          </a:ln>
          <a:effectLst>
            <a:outerShdw blurRad="292100" dist="139700" dir="2700000" algn="tl" rotWithShape="0">
              <a:srgbClr val="333333">
                <a:alpha val="64705"/>
              </a:srgbClr>
            </a:outerShdw>
          </a:effectLst>
        </p:spPr>
      </p:pic>
      <p:cxnSp>
        <p:nvCxnSpPr>
          <p:cNvPr id="620" name="Google Shape;620;p62"/>
          <p:cNvCxnSpPr/>
          <p:nvPr/>
        </p:nvCxnSpPr>
        <p:spPr>
          <a:xfrm rot="10800000">
            <a:off x="7271958" y="3821940"/>
            <a:ext cx="1569309" cy="1531906"/>
          </a:xfrm>
          <a:prstGeom prst="straightConnector1">
            <a:avLst/>
          </a:prstGeom>
          <a:noFill/>
          <a:ln w="38100" cap="flat" cmpd="sng">
            <a:solidFill>
              <a:schemeClr val="dk1"/>
            </a:solidFill>
            <a:prstDash val="solid"/>
            <a:miter lim="800000"/>
            <a:headEnd type="none" w="sm" len="sm"/>
            <a:tailEnd type="triangle" w="med" len="med"/>
          </a:ln>
        </p:spPr>
      </p:cxnSp>
      <p:sp>
        <p:nvSpPr>
          <p:cNvPr id="621" name="Google Shape;621;p62"/>
          <p:cNvSpPr txBox="1"/>
          <p:nvPr/>
        </p:nvSpPr>
        <p:spPr>
          <a:xfrm>
            <a:off x="2226700" y="849343"/>
            <a:ext cx="7276829" cy="400069"/>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dirty="0">
                <a:solidFill>
                  <a:schemeClr val="lt1"/>
                </a:solidFill>
                <a:latin typeface="Arial Narrow"/>
                <a:ea typeface="Arial Narrow"/>
                <a:cs typeface="Arial Narrow"/>
                <a:sym typeface="Arial Narrow"/>
              </a:rPr>
              <a:t> Orientaciones de la OMS y UNICEF para actuar conforme </a:t>
            </a:r>
            <a:r>
              <a:rPr lang="es" sz="2000" b="1" dirty="0">
                <a:solidFill>
                  <a:schemeClr val="lt1"/>
                </a:solidFill>
                <a:latin typeface="Arial Narrow"/>
                <a:ea typeface="Arial Narrow"/>
                <a:cs typeface="Arial Narrow"/>
                <a:sym typeface="Arial Narrow"/>
              </a:rPr>
              <a:t>a la resolución</a:t>
            </a:r>
            <a:endParaRPr sz="2000" dirty="0">
              <a:solidFill>
                <a:schemeClr val="lt1"/>
              </a:solidFill>
              <a:latin typeface="Arial Narrow"/>
              <a:ea typeface="Arial Narrow"/>
              <a:cs typeface="Arial Narrow"/>
              <a:sym typeface="Arial Narrow"/>
            </a:endParaRPr>
          </a:p>
        </p:txBody>
      </p:sp>
      <p:sp>
        <p:nvSpPr>
          <p:cNvPr id="622" name="Google Shape;622;p6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3"/>
          <p:cNvSpPr txBox="1"/>
          <p:nvPr/>
        </p:nvSpPr>
        <p:spPr>
          <a:xfrm>
            <a:off x="4361949" y="1428201"/>
            <a:ext cx="6230114" cy="2440455"/>
          </a:xfrm>
          <a:prstGeom prst="rect">
            <a:avLst/>
          </a:prstGeom>
          <a:noFill/>
          <a:ln>
            <a:noFill/>
          </a:ln>
        </p:spPr>
        <p:txBody>
          <a:bodyPr spcFirstLastPara="1" wrap="square" lIns="91425" tIns="45700" rIns="91425" bIns="45700" rtlCol="0" anchor="t" anchorCtr="0">
            <a:noAutofit/>
          </a:bodyPr>
          <a:lstStyle/>
          <a:p>
            <a:pPr marL="228600" marR="0" lvl="0" indent="-113411" algn="l" rtl="0">
              <a:lnSpc>
                <a:spcPct val="90000"/>
              </a:lnSpc>
              <a:spcBef>
                <a:spcPts val="0"/>
              </a:spcBef>
              <a:spcAft>
                <a:spcPts val="0"/>
              </a:spcAft>
              <a:buClr>
                <a:schemeClr val="dk1"/>
              </a:buClr>
              <a:buSzPts val="1814"/>
              <a:buFont typeface="Arial"/>
              <a:buNone/>
            </a:pPr>
            <a:endParaRPr sz="1814">
              <a:solidFill>
                <a:srgbClr val="002060"/>
              </a:solidFill>
              <a:latin typeface="Arial"/>
              <a:ea typeface="Arial"/>
              <a:cs typeface="Arial"/>
              <a:sym typeface="Arial"/>
            </a:endParaRPr>
          </a:p>
        </p:txBody>
      </p:sp>
      <p:pic>
        <p:nvPicPr>
          <p:cNvPr id="629" name="Google Shape;629;p63"/>
          <p:cNvPicPr preferRelativeResize="0"/>
          <p:nvPr/>
        </p:nvPicPr>
        <p:blipFill rotWithShape="1">
          <a:blip r:embed="rId3">
            <a:alphaModFix/>
          </a:blip>
          <a:srcRect/>
          <a:stretch/>
        </p:blipFill>
        <p:spPr>
          <a:xfrm>
            <a:off x="435777" y="382027"/>
            <a:ext cx="2600667" cy="2862241"/>
          </a:xfrm>
          <a:prstGeom prst="rect">
            <a:avLst/>
          </a:prstGeom>
          <a:noFill/>
          <a:ln>
            <a:noFill/>
          </a:ln>
        </p:spPr>
      </p:pic>
      <p:pic>
        <p:nvPicPr>
          <p:cNvPr id="630" name="Google Shape;630;p63"/>
          <p:cNvPicPr preferRelativeResize="0"/>
          <p:nvPr/>
        </p:nvPicPr>
        <p:blipFill rotWithShape="1">
          <a:blip r:embed="rId4">
            <a:alphaModFix/>
          </a:blip>
          <a:srcRect/>
          <a:stretch/>
        </p:blipFill>
        <p:spPr>
          <a:xfrm>
            <a:off x="9063302" y="1549780"/>
            <a:ext cx="2854266" cy="3880019"/>
          </a:xfrm>
          <a:prstGeom prst="rect">
            <a:avLst/>
          </a:prstGeom>
          <a:noFill/>
          <a:ln>
            <a:noFill/>
          </a:ln>
          <a:effectLst>
            <a:outerShdw blurRad="190500" algn="tl" rotWithShape="0">
              <a:srgbClr val="000000">
                <a:alpha val="69803"/>
              </a:srgbClr>
            </a:outerShdw>
          </a:effectLst>
        </p:spPr>
      </p:pic>
      <p:sp>
        <p:nvSpPr>
          <p:cNvPr id="631" name="Google Shape;631;p63"/>
          <p:cNvSpPr txBox="1">
            <a:spLocks noGrp="1"/>
          </p:cNvSpPr>
          <p:nvPr>
            <p:ph type="body" idx="1"/>
          </p:nvPr>
        </p:nvSpPr>
        <p:spPr>
          <a:xfrm>
            <a:off x="221561" y="3479180"/>
            <a:ext cx="6128486" cy="4761053"/>
          </a:xfrm>
          <a:prstGeom prst="rect">
            <a:avLst/>
          </a:prstGeom>
          <a:noFill/>
          <a:ln>
            <a:noFill/>
          </a:ln>
        </p:spPr>
        <p:txBody>
          <a:bodyPr spcFirstLastPara="1" wrap="square" lIns="91425" tIns="45700" rIns="91425" bIns="45700" rtlCol="0" anchor="t" anchorCtr="0">
            <a:normAutofit/>
          </a:bodyPr>
          <a:lstStyle/>
          <a:p>
            <a:pPr marL="800100" lvl="1" indent="-342900" algn="l" rtl="0">
              <a:lnSpc>
                <a:spcPct val="90000"/>
              </a:lnSpc>
              <a:spcBef>
                <a:spcPts val="0"/>
              </a:spcBef>
              <a:spcAft>
                <a:spcPts val="0"/>
              </a:spcAft>
              <a:buClr>
                <a:srgbClr val="002060"/>
              </a:buClr>
              <a:buSzPts val="2200"/>
              <a:buFont typeface="Arial"/>
              <a:buChar char="•"/>
            </a:pPr>
            <a:r>
              <a:rPr lang="es" sz="1800" dirty="0">
                <a:solidFill>
                  <a:srgbClr val="002060"/>
                </a:solidFill>
                <a:latin typeface="Arial"/>
                <a:ea typeface="Arial"/>
                <a:cs typeface="Arial"/>
                <a:sym typeface="Arial"/>
              </a:rPr>
              <a:t>Realizar un análisis de situación para examinar las políticas, las estructuras de gobernanza y las corrientes de financiación en materia de salud y WASH.</a:t>
            </a:r>
            <a:endParaRPr sz="1800" dirty="0"/>
          </a:p>
          <a:p>
            <a:pPr marL="800100" lvl="1" indent="-342900" algn="l" rtl="0">
              <a:lnSpc>
                <a:spcPct val="90000"/>
              </a:lnSpc>
              <a:spcBef>
                <a:spcPts val="500"/>
              </a:spcBef>
              <a:spcAft>
                <a:spcPts val="0"/>
              </a:spcAft>
              <a:buClr>
                <a:srgbClr val="002060"/>
              </a:buClr>
              <a:buSzPts val="2200"/>
              <a:buFont typeface="Arial"/>
              <a:buChar char="•"/>
            </a:pPr>
            <a:r>
              <a:rPr lang="es" sz="1800" dirty="0">
                <a:solidFill>
                  <a:srgbClr val="002060"/>
                </a:solidFill>
                <a:latin typeface="Arial"/>
                <a:ea typeface="Arial"/>
                <a:cs typeface="Arial"/>
                <a:sym typeface="Arial"/>
              </a:rPr>
              <a:t>Realizar una evaluación permite obtener cifras actualizadas sobre cobertura y observancia en materia de WASH.</a:t>
            </a:r>
            <a:endParaRPr sz="1800" dirty="0"/>
          </a:p>
          <a:p>
            <a:pPr marL="800100" lvl="1" indent="-342900" algn="l" rtl="0">
              <a:lnSpc>
                <a:spcPct val="90000"/>
              </a:lnSpc>
              <a:spcBef>
                <a:spcPts val="500"/>
              </a:spcBef>
              <a:spcAft>
                <a:spcPts val="0"/>
              </a:spcAft>
              <a:buClr>
                <a:srgbClr val="002060"/>
              </a:buClr>
              <a:buSzPts val="2200"/>
              <a:buFont typeface="Arial"/>
              <a:buChar char="•"/>
            </a:pPr>
            <a:r>
              <a:rPr lang="es" sz="1800" dirty="0">
                <a:solidFill>
                  <a:srgbClr val="002060"/>
                </a:solidFill>
                <a:latin typeface="Arial"/>
                <a:ea typeface="Arial"/>
                <a:cs typeface="Arial"/>
                <a:sym typeface="Arial"/>
              </a:rPr>
              <a:t>En conjunto, estos documentos sirven de base para decidir las prioridades de actuación y movilizar recursos.</a:t>
            </a:r>
            <a:endParaRPr sz="1800" dirty="0">
              <a:solidFill>
                <a:srgbClr val="002060"/>
              </a:solidFill>
              <a:latin typeface="Arial"/>
              <a:ea typeface="Arial"/>
              <a:cs typeface="Arial"/>
              <a:sym typeface="Arial"/>
            </a:endParaRPr>
          </a:p>
          <a:p>
            <a:pPr marL="800100" lvl="1" indent="-342900" algn="l" rtl="0">
              <a:lnSpc>
                <a:spcPct val="90000"/>
              </a:lnSpc>
              <a:spcBef>
                <a:spcPts val="500"/>
              </a:spcBef>
              <a:spcAft>
                <a:spcPts val="0"/>
              </a:spcAft>
              <a:buClr>
                <a:srgbClr val="002060"/>
              </a:buClr>
              <a:buSzPts val="2200"/>
              <a:buFont typeface="Arial"/>
              <a:buChar char="•"/>
            </a:pPr>
            <a:r>
              <a:rPr lang="es" sz="1800" dirty="0">
                <a:solidFill>
                  <a:srgbClr val="002060"/>
                </a:solidFill>
                <a:latin typeface="Arial"/>
                <a:ea typeface="Arial"/>
                <a:cs typeface="Arial"/>
                <a:sym typeface="Arial"/>
              </a:rPr>
              <a:t>Esta medida ayuda a fundamentar el resto de medidas prácticas. </a:t>
            </a:r>
            <a:endParaRPr sz="1800" dirty="0">
              <a:solidFill>
                <a:srgbClr val="002060"/>
              </a:solidFill>
              <a:latin typeface="Arial"/>
              <a:ea typeface="Arial"/>
              <a:cs typeface="Arial"/>
              <a:sym typeface="Arial"/>
            </a:endParaRPr>
          </a:p>
        </p:txBody>
      </p:sp>
      <p:sp>
        <p:nvSpPr>
          <p:cNvPr id="632" name="Google Shape;632;p6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35</a:t>
            </a:fld>
            <a:endParaRPr dirty="0"/>
          </a:p>
        </p:txBody>
      </p:sp>
      <p:sp>
        <p:nvSpPr>
          <p:cNvPr id="633" name="Google Shape;633;p63"/>
          <p:cNvSpPr txBox="1">
            <a:spLocks noGrp="1"/>
          </p:cNvSpPr>
          <p:nvPr>
            <p:ph type="body" idx="3"/>
          </p:nvPr>
        </p:nvSpPr>
        <p:spPr>
          <a:xfrm>
            <a:off x="4036741" y="356992"/>
            <a:ext cx="4070196"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1</a:t>
            </a:r>
            <a:endParaRPr/>
          </a:p>
        </p:txBody>
      </p:sp>
      <p:sp>
        <p:nvSpPr>
          <p:cNvPr id="634" name="Google Shape;634;p63"/>
          <p:cNvSpPr txBox="1"/>
          <p:nvPr/>
        </p:nvSpPr>
        <p:spPr>
          <a:xfrm>
            <a:off x="6609587" y="5682442"/>
            <a:ext cx="5386039" cy="923330"/>
          </a:xfrm>
          <a:prstGeom prst="rect">
            <a:avLst/>
          </a:prstGeom>
          <a:noFill/>
          <a:ln>
            <a:noFill/>
          </a:ln>
        </p:spPr>
        <p:txBody>
          <a:bodyPr spcFirstLastPara="1" wrap="square" lIns="91425" tIns="45700" rIns="91425" bIns="45700" rtlCol="0" anchor="t" anchorCtr="0">
            <a:spAutoFit/>
          </a:bodyPr>
          <a:lstStyle/>
          <a:p>
            <a:pPr marL="457200" marR="0" lvl="1" indent="0" algn="l" rtl="0">
              <a:spcBef>
                <a:spcPts val="0"/>
              </a:spcBef>
              <a:spcAft>
                <a:spcPts val="0"/>
              </a:spcAft>
              <a:buNone/>
            </a:pPr>
            <a:r>
              <a:rPr lang="es" sz="1800" b="0" i="0" u="none" strike="noStrike" cap="none">
                <a:solidFill>
                  <a:schemeClr val="lt1"/>
                </a:solidFill>
                <a:latin typeface="Arial Narrow"/>
                <a:ea typeface="Arial Narrow"/>
                <a:cs typeface="Arial Narrow"/>
                <a:sym typeface="Arial Narrow"/>
              </a:rPr>
              <a:t>Este documento explica cómo llevar a cabo un análisis de situación, y proporciona ejemplos con varios países. </a:t>
            </a:r>
            <a:endParaRPr/>
          </a:p>
          <a:p>
            <a:pPr marL="457200" marR="0" lvl="1" indent="0" algn="l" rtl="0">
              <a:spcBef>
                <a:spcPts val="0"/>
              </a:spcBef>
              <a:spcAft>
                <a:spcPts val="0"/>
              </a:spcAft>
              <a:buNone/>
            </a:pPr>
            <a:r>
              <a:rPr lang="es" sz="1800" b="0" i="0" u="sng" strike="noStrike" cap="none">
                <a:solidFill>
                  <a:schemeClr val="hlink"/>
                </a:solidFill>
                <a:latin typeface="Arial Narrow"/>
                <a:ea typeface="Arial Narrow"/>
                <a:cs typeface="Arial Narrow"/>
                <a:sym typeface="Arial Narrow"/>
                <a:hlinkClick r:id="rId5"/>
              </a:rPr>
              <a:t>https://apps.who.int/iris/handle/10665/340297</a:t>
            </a:r>
            <a:r>
              <a:rPr lang="es" sz="1800" b="0" i="0" u="none" strike="noStrike" cap="none">
                <a:solidFill>
                  <a:schemeClr val="lt1"/>
                </a:solidFill>
                <a:latin typeface="Arial Narrow"/>
                <a:ea typeface="Arial Narrow"/>
                <a:cs typeface="Arial Narrow"/>
                <a:sym typeface="Arial Narrow"/>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64"/>
          <p:cNvPicPr preferRelativeResize="0"/>
          <p:nvPr/>
        </p:nvPicPr>
        <p:blipFill rotWithShape="1">
          <a:blip r:embed="rId3">
            <a:alphaModFix/>
          </a:blip>
          <a:srcRect b="15703"/>
          <a:stretch/>
        </p:blipFill>
        <p:spPr>
          <a:xfrm>
            <a:off x="254001" y="172101"/>
            <a:ext cx="2176965" cy="2101546"/>
          </a:xfrm>
          <a:prstGeom prst="rect">
            <a:avLst/>
          </a:prstGeom>
          <a:noFill/>
          <a:ln>
            <a:noFill/>
          </a:ln>
        </p:spPr>
      </p:pic>
      <p:pic>
        <p:nvPicPr>
          <p:cNvPr id="641" name="Google Shape;641;p64"/>
          <p:cNvPicPr preferRelativeResize="0"/>
          <p:nvPr/>
        </p:nvPicPr>
        <p:blipFill rotWithShape="1">
          <a:blip r:embed="rId4">
            <a:alphaModFix/>
          </a:blip>
          <a:srcRect/>
          <a:stretch/>
        </p:blipFill>
        <p:spPr>
          <a:xfrm>
            <a:off x="8707449" y="814039"/>
            <a:ext cx="3288177" cy="4691276"/>
          </a:xfrm>
          <a:prstGeom prst="rect">
            <a:avLst/>
          </a:prstGeom>
          <a:noFill/>
          <a:ln>
            <a:noFill/>
          </a:ln>
          <a:effectLst>
            <a:outerShdw blurRad="292100" dist="139700" dir="2700000" algn="tl" rotWithShape="0">
              <a:srgbClr val="333333">
                <a:alpha val="64705"/>
              </a:srgbClr>
            </a:outerShdw>
          </a:effectLst>
        </p:spPr>
      </p:pic>
      <p:sp>
        <p:nvSpPr>
          <p:cNvPr id="642" name="Google Shape;642;p64"/>
          <p:cNvSpPr txBox="1">
            <a:spLocks noGrp="1"/>
          </p:cNvSpPr>
          <p:nvPr>
            <p:ph type="body" idx="1"/>
          </p:nvPr>
        </p:nvSpPr>
        <p:spPr>
          <a:xfrm>
            <a:off x="68753" y="2528819"/>
            <a:ext cx="6550114" cy="3132067"/>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02060"/>
              </a:buClr>
              <a:buSzPts val="2000"/>
              <a:buFont typeface="Arial"/>
              <a:buChar char="•"/>
            </a:pPr>
            <a:r>
              <a:rPr lang="es" sz="1800" dirty="0">
                <a:solidFill>
                  <a:srgbClr val="002060"/>
                </a:solidFill>
                <a:latin typeface="Arial"/>
                <a:ea typeface="Arial"/>
                <a:cs typeface="Arial"/>
                <a:sym typeface="Arial"/>
              </a:rPr>
              <a:t>El gobierno fija una serie de metas detalladas, junto con una hoja de ruta nacional que describe la manera en que el país alcanzará estas metas.</a:t>
            </a:r>
            <a:endParaRPr sz="1800" dirty="0"/>
          </a:p>
          <a:p>
            <a:pPr marL="342900" lvl="0" indent="-342900" algn="l" rtl="0">
              <a:lnSpc>
                <a:spcPct val="90000"/>
              </a:lnSpc>
              <a:spcBef>
                <a:spcPts val="1000"/>
              </a:spcBef>
              <a:spcAft>
                <a:spcPts val="0"/>
              </a:spcAft>
              <a:buClr>
                <a:srgbClr val="002060"/>
              </a:buClr>
              <a:buSzPts val="2000"/>
              <a:buFont typeface="Arial"/>
              <a:buChar char="•"/>
            </a:pPr>
            <a:r>
              <a:rPr lang="es" sz="1800" dirty="0">
                <a:solidFill>
                  <a:srgbClr val="002060"/>
                </a:solidFill>
              </a:rPr>
              <a:t>Se debe contar con el respaldo </a:t>
            </a:r>
            <a:r>
              <a:rPr lang="es" sz="1800" dirty="0">
                <a:solidFill>
                  <a:srgbClr val="002060"/>
                </a:solidFill>
                <a:latin typeface="Arial"/>
                <a:ea typeface="Arial"/>
                <a:cs typeface="Arial"/>
                <a:sym typeface="Arial"/>
              </a:rPr>
              <a:t>de un equipo intersectorial del país o de un grupo de trabajo técnico</a:t>
            </a:r>
            <a:r>
              <a:rPr lang="es" sz="1800" dirty="0">
                <a:solidFill>
                  <a:srgbClr val="002060"/>
                </a:solidFill>
              </a:rPr>
              <a:t>. </a:t>
            </a:r>
            <a:endParaRPr sz="1800" dirty="0"/>
          </a:p>
          <a:p>
            <a:pPr marL="342900" lvl="0" indent="-342900" algn="l" rtl="0">
              <a:lnSpc>
                <a:spcPct val="90000"/>
              </a:lnSpc>
              <a:spcBef>
                <a:spcPts val="1000"/>
              </a:spcBef>
              <a:spcAft>
                <a:spcPts val="0"/>
              </a:spcAft>
              <a:buClr>
                <a:srgbClr val="002060"/>
              </a:buClr>
              <a:buSzPts val="2000"/>
              <a:buFont typeface="Arial"/>
              <a:buChar char="•"/>
            </a:pPr>
            <a:r>
              <a:rPr lang="es" sz="1800" dirty="0">
                <a:solidFill>
                  <a:srgbClr val="002060"/>
                </a:solidFill>
              </a:rPr>
              <a:t>Los planes </a:t>
            </a:r>
            <a:r>
              <a:rPr lang="es" sz="1800" dirty="0">
                <a:solidFill>
                  <a:srgbClr val="002060"/>
                </a:solidFill>
                <a:latin typeface="Arial"/>
                <a:ea typeface="Arial"/>
                <a:cs typeface="Arial"/>
                <a:sym typeface="Arial"/>
              </a:rPr>
              <a:t>deben especificar claramente el enfoque, las zonas de intervención, las responsabilidades, las metas y el presupuesto para las mejoras de los servicios de WASH que se realizarán en un periodo delimitado</a:t>
            </a:r>
            <a:r>
              <a:rPr lang="es" sz="1800" dirty="0">
                <a:solidFill>
                  <a:srgbClr val="002060"/>
                </a:solidFill>
              </a:rPr>
              <a:t>.</a:t>
            </a:r>
            <a:endParaRPr sz="1800" dirty="0"/>
          </a:p>
          <a:p>
            <a:pPr marL="342900" lvl="0" indent="-342900" algn="l" rtl="0">
              <a:lnSpc>
                <a:spcPct val="90000"/>
              </a:lnSpc>
              <a:spcBef>
                <a:spcPts val="1000"/>
              </a:spcBef>
              <a:spcAft>
                <a:spcPts val="0"/>
              </a:spcAft>
              <a:buClr>
                <a:srgbClr val="002060"/>
              </a:buClr>
              <a:buSzPts val="2000"/>
              <a:buFont typeface="Arial"/>
              <a:buChar char="•"/>
            </a:pPr>
            <a:r>
              <a:rPr lang="es" sz="1800" dirty="0">
                <a:solidFill>
                  <a:srgbClr val="002060"/>
                </a:solidFill>
              </a:rPr>
              <a:t>Los planes deben incluir estimaciones de costos, incluidos los costos de las inversiones de capital y rehabilitación, así como los gastos recurrentes relacionados con el funcionamiento y el mantenimiento.</a:t>
            </a:r>
            <a:endParaRPr sz="18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endParaRPr dirty="0"/>
          </a:p>
        </p:txBody>
      </p:sp>
      <p:sp>
        <p:nvSpPr>
          <p:cNvPr id="643" name="Google Shape;643;p6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36</a:t>
            </a:fld>
            <a:endParaRPr/>
          </a:p>
        </p:txBody>
      </p:sp>
      <p:sp>
        <p:nvSpPr>
          <p:cNvPr id="644" name="Google Shape;644;p64"/>
          <p:cNvSpPr txBox="1">
            <a:spLocks noGrp="1"/>
          </p:cNvSpPr>
          <p:nvPr>
            <p:ph type="body" idx="3"/>
          </p:nvPr>
        </p:nvSpPr>
        <p:spPr>
          <a:xfrm>
            <a:off x="839788" y="298247"/>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2</a:t>
            </a:r>
            <a:endParaRPr/>
          </a:p>
        </p:txBody>
      </p:sp>
      <p:sp>
        <p:nvSpPr>
          <p:cNvPr id="645" name="Google Shape;645;p64"/>
          <p:cNvSpPr txBox="1"/>
          <p:nvPr/>
        </p:nvSpPr>
        <p:spPr>
          <a:xfrm>
            <a:off x="6609587" y="5682442"/>
            <a:ext cx="5386039" cy="646331"/>
          </a:xfrm>
          <a:prstGeom prst="rect">
            <a:avLst/>
          </a:prstGeom>
          <a:noFill/>
          <a:ln>
            <a:noFill/>
          </a:ln>
        </p:spPr>
        <p:txBody>
          <a:bodyPr spcFirstLastPara="1" wrap="square" lIns="91425" tIns="45700" rIns="91425" bIns="45700" rtlCol="0" anchor="t" anchorCtr="0">
            <a:spAutoFit/>
          </a:bodyPr>
          <a:lstStyle/>
          <a:p>
            <a:pPr marL="457200" marR="0" lvl="1" indent="0" algn="l" rtl="0">
              <a:spcBef>
                <a:spcPts val="0"/>
              </a:spcBef>
              <a:spcAft>
                <a:spcPts val="0"/>
              </a:spcAft>
              <a:buNone/>
            </a:pPr>
            <a:r>
              <a:rPr lang="es" sz="1800" b="0" i="0" u="none" strike="noStrike" cap="none">
                <a:solidFill>
                  <a:schemeClr val="lt1"/>
                </a:solidFill>
                <a:latin typeface="Arial Narrow"/>
                <a:ea typeface="Arial Narrow"/>
                <a:cs typeface="Arial Narrow"/>
                <a:sym typeface="Arial Narrow"/>
              </a:rPr>
              <a:t>Visite </a:t>
            </a:r>
            <a:r>
              <a:rPr lang="es" sz="1800" b="0" i="0" u="sng" strike="noStrike" cap="none">
                <a:solidFill>
                  <a:schemeClr val="hlink"/>
                </a:solidFill>
                <a:latin typeface="Arial Narrow"/>
                <a:ea typeface="Arial Narrow"/>
                <a:cs typeface="Arial Narrow"/>
                <a:sym typeface="Arial Narrow"/>
                <a:hlinkClick r:id="rId5"/>
              </a:rPr>
              <a:t>www.washinhcf.org/resources</a:t>
            </a:r>
            <a:r>
              <a:rPr lang="es" sz="1800" b="0" i="0" u="none" strike="noStrike" cap="none">
                <a:solidFill>
                  <a:schemeClr val="lt1"/>
                </a:solidFill>
                <a:latin typeface="Arial Narrow"/>
                <a:ea typeface="Arial Narrow"/>
                <a:cs typeface="Arial Narrow"/>
                <a:sym typeface="Arial Narrow"/>
              </a:rPr>
              <a:t> para consultar ejemplos de estrategias y hojas de ruta de países.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65"/>
          <p:cNvPicPr preferRelativeResize="0"/>
          <p:nvPr/>
        </p:nvPicPr>
        <p:blipFill rotWithShape="1">
          <a:blip r:embed="rId3">
            <a:alphaModFix/>
          </a:blip>
          <a:srcRect/>
          <a:stretch/>
        </p:blipFill>
        <p:spPr>
          <a:xfrm>
            <a:off x="8235167" y="1629046"/>
            <a:ext cx="2328001" cy="3306382"/>
          </a:xfrm>
          <a:prstGeom prst="rect">
            <a:avLst/>
          </a:prstGeom>
          <a:noFill/>
          <a:ln>
            <a:noFill/>
          </a:ln>
          <a:effectLst>
            <a:outerShdw blurRad="292100" dist="139700" dir="2700000" algn="tl" rotWithShape="0">
              <a:srgbClr val="333333">
                <a:alpha val="64705"/>
              </a:srgbClr>
            </a:outerShdw>
          </a:effectLst>
        </p:spPr>
      </p:pic>
      <p:pic>
        <p:nvPicPr>
          <p:cNvPr id="652" name="Google Shape;652;p65"/>
          <p:cNvPicPr preferRelativeResize="0"/>
          <p:nvPr/>
        </p:nvPicPr>
        <p:blipFill rotWithShape="1">
          <a:blip r:embed="rId4">
            <a:alphaModFix/>
          </a:blip>
          <a:srcRect/>
          <a:stretch/>
        </p:blipFill>
        <p:spPr>
          <a:xfrm>
            <a:off x="130482" y="42237"/>
            <a:ext cx="2144368" cy="2288846"/>
          </a:xfrm>
          <a:prstGeom prst="rect">
            <a:avLst/>
          </a:prstGeom>
          <a:noFill/>
          <a:ln>
            <a:noFill/>
          </a:ln>
        </p:spPr>
      </p:pic>
      <p:sp>
        <p:nvSpPr>
          <p:cNvPr id="653" name="Google Shape;653;p65"/>
          <p:cNvSpPr txBox="1"/>
          <p:nvPr/>
        </p:nvSpPr>
        <p:spPr>
          <a:xfrm>
            <a:off x="4978401" y="1437279"/>
            <a:ext cx="5310344" cy="2440455"/>
          </a:xfrm>
          <a:prstGeom prst="rect">
            <a:avLst/>
          </a:prstGeom>
          <a:noFill/>
          <a:ln>
            <a:noFill/>
          </a:ln>
        </p:spPr>
        <p:txBody>
          <a:bodyPr spcFirstLastPara="1" wrap="square" lIns="91425" tIns="45700" rIns="91425" bIns="45700" rtlCol="0" anchor="t" anchorCtr="0">
            <a:noAutofit/>
          </a:bodyPr>
          <a:lstStyle/>
          <a:p>
            <a:pPr marL="228600" marR="0" lvl="0" indent="-113411" algn="l" rtl="0">
              <a:lnSpc>
                <a:spcPct val="90000"/>
              </a:lnSpc>
              <a:spcBef>
                <a:spcPts val="0"/>
              </a:spcBef>
              <a:spcAft>
                <a:spcPts val="0"/>
              </a:spcAft>
              <a:buClr>
                <a:schemeClr val="dk1"/>
              </a:buClr>
              <a:buSzPts val="1814"/>
              <a:buFont typeface="Arial"/>
              <a:buNone/>
            </a:pPr>
            <a:endParaRPr sz="1814">
              <a:solidFill>
                <a:srgbClr val="002060"/>
              </a:solidFill>
              <a:latin typeface="Arial"/>
              <a:ea typeface="Arial"/>
              <a:cs typeface="Arial"/>
              <a:sym typeface="Arial"/>
            </a:endParaRPr>
          </a:p>
        </p:txBody>
      </p:sp>
      <p:pic>
        <p:nvPicPr>
          <p:cNvPr id="654" name="Google Shape;654;p65"/>
          <p:cNvPicPr preferRelativeResize="0"/>
          <p:nvPr/>
        </p:nvPicPr>
        <p:blipFill rotWithShape="1">
          <a:blip r:embed="rId5">
            <a:alphaModFix/>
          </a:blip>
          <a:srcRect/>
          <a:stretch/>
        </p:blipFill>
        <p:spPr>
          <a:xfrm>
            <a:off x="9894952" y="2353823"/>
            <a:ext cx="2153665" cy="3047822"/>
          </a:xfrm>
          <a:prstGeom prst="rect">
            <a:avLst/>
          </a:prstGeom>
          <a:noFill/>
          <a:ln>
            <a:noFill/>
          </a:ln>
          <a:effectLst>
            <a:outerShdw blurRad="292100" dist="139700" dir="2700000" algn="tl" rotWithShape="0">
              <a:srgbClr val="333333">
                <a:alpha val="64705"/>
              </a:srgbClr>
            </a:outerShdw>
          </a:effectLst>
        </p:spPr>
      </p:pic>
      <p:pic>
        <p:nvPicPr>
          <p:cNvPr id="655" name="Google Shape;655;p65"/>
          <p:cNvPicPr preferRelativeResize="0"/>
          <p:nvPr/>
        </p:nvPicPr>
        <p:blipFill rotWithShape="1">
          <a:blip r:embed="rId6">
            <a:alphaModFix/>
          </a:blip>
          <a:srcRect/>
          <a:stretch/>
        </p:blipFill>
        <p:spPr>
          <a:xfrm>
            <a:off x="6095999" y="1186660"/>
            <a:ext cx="2768437" cy="3047820"/>
          </a:xfrm>
          <a:prstGeom prst="rect">
            <a:avLst/>
          </a:prstGeom>
          <a:noFill/>
          <a:ln>
            <a:noFill/>
          </a:ln>
          <a:effectLst>
            <a:outerShdw blurRad="292100" dist="139700" dir="2700000" algn="tl" rotWithShape="0">
              <a:srgbClr val="333333">
                <a:alpha val="64705"/>
              </a:srgbClr>
            </a:outerShdw>
          </a:effectLst>
        </p:spPr>
      </p:pic>
      <p:sp>
        <p:nvSpPr>
          <p:cNvPr id="656" name="Google Shape;656;p65"/>
          <p:cNvSpPr txBox="1">
            <a:spLocks noGrp="1"/>
          </p:cNvSpPr>
          <p:nvPr>
            <p:ph type="body" idx="1"/>
          </p:nvPr>
        </p:nvSpPr>
        <p:spPr>
          <a:xfrm>
            <a:off x="362473" y="2577825"/>
            <a:ext cx="5689985" cy="3163360"/>
          </a:xfrm>
          <a:prstGeom prst="rect">
            <a:avLst/>
          </a:prstGeom>
          <a:noFill/>
          <a:ln>
            <a:noFill/>
          </a:ln>
        </p:spPr>
        <p:txBody>
          <a:bodyPr spcFirstLastPara="1" wrap="square" lIns="91425" tIns="45700" rIns="91425" bIns="45700" rtlCol="0" anchor="t" anchorCtr="0">
            <a:noAutofit/>
          </a:bodyPr>
          <a:lstStyle/>
          <a:p>
            <a:pPr marL="398463" lvl="1" indent="-342900" algn="l" rtl="0">
              <a:lnSpc>
                <a:spcPct val="90000"/>
              </a:lnSpc>
              <a:spcBef>
                <a:spcPts val="0"/>
              </a:spcBef>
              <a:spcAft>
                <a:spcPts val="0"/>
              </a:spcAft>
              <a:buClr>
                <a:srgbClr val="002060"/>
              </a:buClr>
              <a:buSzPts val="2400"/>
              <a:buFont typeface="Arial"/>
              <a:buChar char="•"/>
            </a:pPr>
            <a:r>
              <a:rPr lang="es" sz="2400" b="1" dirty="0">
                <a:solidFill>
                  <a:srgbClr val="002060"/>
                </a:solidFill>
                <a:latin typeface="Arial"/>
                <a:ea typeface="Arial"/>
                <a:cs typeface="Arial"/>
                <a:sym typeface="Arial"/>
              </a:rPr>
              <a:t>Normas nacionales</a:t>
            </a:r>
            <a:r>
              <a:rPr lang="es" sz="2400" dirty="0">
                <a:solidFill>
                  <a:srgbClr val="002060"/>
                </a:solidFill>
                <a:latin typeface="Arial"/>
                <a:ea typeface="Arial"/>
                <a:cs typeface="Arial"/>
                <a:sym typeface="Arial"/>
              </a:rPr>
              <a:t> que proporcionen la base para ocuparse del diseño, el cálculo de costos, la aplicación y el funcionamiento de los servicios de WASH.</a:t>
            </a:r>
            <a:endParaRPr dirty="0"/>
          </a:p>
          <a:p>
            <a:pPr marL="398463" lvl="1" indent="-342900" algn="l" rtl="0">
              <a:lnSpc>
                <a:spcPct val="90000"/>
              </a:lnSpc>
              <a:spcBef>
                <a:spcPts val="500"/>
              </a:spcBef>
              <a:spcAft>
                <a:spcPts val="0"/>
              </a:spcAft>
              <a:buClr>
                <a:srgbClr val="002060"/>
              </a:buClr>
              <a:buSzPts val="2400"/>
              <a:buFont typeface="Arial"/>
              <a:buChar char="•"/>
            </a:pPr>
            <a:r>
              <a:rPr lang="es" sz="2400" dirty="0">
                <a:solidFill>
                  <a:srgbClr val="002060"/>
                </a:solidFill>
                <a:latin typeface="Arial"/>
                <a:ea typeface="Arial"/>
                <a:cs typeface="Arial"/>
                <a:sym typeface="Arial"/>
              </a:rPr>
              <a:t>Deben reflejar el contexto nacional, difundirse y aplicarse. </a:t>
            </a:r>
            <a:endParaRPr dirty="0"/>
          </a:p>
          <a:p>
            <a:pPr marL="398463" lvl="1" indent="-342900" algn="l" rtl="0">
              <a:lnSpc>
                <a:spcPct val="90000"/>
              </a:lnSpc>
              <a:spcBef>
                <a:spcPts val="500"/>
              </a:spcBef>
              <a:spcAft>
                <a:spcPts val="0"/>
              </a:spcAft>
              <a:buClr>
                <a:srgbClr val="002060"/>
              </a:buClr>
              <a:buSzPts val="2400"/>
              <a:buFont typeface="Arial"/>
              <a:buChar char="•"/>
            </a:pPr>
            <a:r>
              <a:rPr lang="es" sz="2400" b="1" dirty="0">
                <a:solidFill>
                  <a:srgbClr val="002060"/>
                </a:solidFill>
                <a:latin typeface="Arial"/>
                <a:ea typeface="Arial"/>
                <a:cs typeface="Arial"/>
                <a:sym typeface="Arial"/>
              </a:rPr>
              <a:t>Mecanismos de rendición de cuentas</a:t>
            </a:r>
            <a:r>
              <a:rPr lang="es" sz="2400" dirty="0">
                <a:solidFill>
                  <a:srgbClr val="002060"/>
                </a:solidFill>
                <a:latin typeface="Arial"/>
                <a:ea typeface="Arial"/>
                <a:cs typeface="Arial"/>
                <a:sym typeface="Arial"/>
              </a:rPr>
              <a:t> que garanticen que todos los establecimientos cumplen las normas nacionales.</a:t>
            </a:r>
            <a:endParaRPr dirty="0"/>
          </a:p>
          <a:p>
            <a:pPr marL="398463" lvl="1" indent="-190500" algn="l" rtl="0">
              <a:lnSpc>
                <a:spcPct val="90000"/>
              </a:lnSpc>
              <a:spcBef>
                <a:spcPts val="500"/>
              </a:spcBef>
              <a:spcAft>
                <a:spcPts val="0"/>
              </a:spcAft>
              <a:buClr>
                <a:srgbClr val="898A9B"/>
              </a:buClr>
              <a:buSzPts val="2400"/>
              <a:buFont typeface="Arial"/>
              <a:buNone/>
            </a:pPr>
            <a:endParaRPr sz="2400" dirty="0">
              <a:solidFill>
                <a:srgbClr val="002060"/>
              </a:solidFill>
              <a:latin typeface="Arial"/>
              <a:ea typeface="Arial"/>
              <a:cs typeface="Arial"/>
              <a:sym typeface="Arial"/>
            </a:endParaRPr>
          </a:p>
          <a:p>
            <a:pPr marL="398463" lvl="1" indent="-190500" algn="l" rtl="0">
              <a:lnSpc>
                <a:spcPct val="90000"/>
              </a:lnSpc>
              <a:spcBef>
                <a:spcPts val="500"/>
              </a:spcBef>
              <a:spcAft>
                <a:spcPts val="0"/>
              </a:spcAft>
              <a:buClr>
                <a:srgbClr val="898A9B"/>
              </a:buClr>
              <a:buSzPts val="2400"/>
              <a:buFont typeface="Arial"/>
              <a:buNone/>
            </a:pPr>
            <a:endParaRPr sz="2400" dirty="0">
              <a:solidFill>
                <a:srgbClr val="002060"/>
              </a:solidFill>
              <a:latin typeface="Arial"/>
              <a:ea typeface="Arial"/>
              <a:cs typeface="Arial"/>
              <a:sym typeface="Arial"/>
            </a:endParaRPr>
          </a:p>
          <a:p>
            <a:pPr marL="55563" lvl="1" indent="0" algn="l" rtl="0">
              <a:lnSpc>
                <a:spcPct val="90000"/>
              </a:lnSpc>
              <a:spcBef>
                <a:spcPts val="500"/>
              </a:spcBef>
              <a:spcAft>
                <a:spcPts val="0"/>
              </a:spcAft>
              <a:buClr>
                <a:srgbClr val="898A9B"/>
              </a:buClr>
              <a:buSzPts val="2400"/>
              <a:buNone/>
            </a:pPr>
            <a:endParaRPr sz="2400" dirty="0">
              <a:solidFill>
                <a:srgbClr val="002060"/>
              </a:solidFill>
              <a:latin typeface="Arial"/>
              <a:ea typeface="Arial"/>
              <a:cs typeface="Arial"/>
              <a:sym typeface="Arial"/>
            </a:endParaRPr>
          </a:p>
          <a:p>
            <a:pPr marL="55563" lvl="0" indent="0" algn="l" rtl="0">
              <a:lnSpc>
                <a:spcPct val="90000"/>
              </a:lnSpc>
              <a:spcBef>
                <a:spcPts val="1000"/>
              </a:spcBef>
              <a:spcAft>
                <a:spcPts val="0"/>
              </a:spcAft>
              <a:buClr>
                <a:schemeClr val="dk1"/>
              </a:buClr>
              <a:buSzPts val="2400"/>
              <a:buNone/>
            </a:pPr>
            <a:endParaRPr sz="2400" dirty="0"/>
          </a:p>
        </p:txBody>
      </p:sp>
      <p:sp>
        <p:nvSpPr>
          <p:cNvPr id="657" name="Google Shape;657;p6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37</a:t>
            </a:fld>
            <a:endParaRPr/>
          </a:p>
        </p:txBody>
      </p:sp>
      <p:sp>
        <p:nvSpPr>
          <p:cNvPr id="658" name="Google Shape;658;p65"/>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3</a:t>
            </a:r>
            <a:endParaRPr/>
          </a:p>
        </p:txBody>
      </p:sp>
      <p:sp>
        <p:nvSpPr>
          <p:cNvPr id="659" name="Google Shape;659;p65"/>
          <p:cNvSpPr txBox="1"/>
          <p:nvPr/>
        </p:nvSpPr>
        <p:spPr>
          <a:xfrm>
            <a:off x="6638795" y="5941756"/>
            <a:ext cx="5525705" cy="923289"/>
          </a:xfrm>
          <a:prstGeom prst="rect">
            <a:avLst/>
          </a:prstGeom>
          <a:noFill/>
          <a:ln>
            <a:noFill/>
          </a:ln>
        </p:spPr>
        <p:txBody>
          <a:bodyPr spcFirstLastPara="1" wrap="square" lIns="91425" tIns="45700" rIns="91425" bIns="45700" rtlCol="0" anchor="t" anchorCtr="0">
            <a:spAutoFit/>
          </a:bodyPr>
          <a:lstStyle/>
          <a:p>
            <a:pPr marL="55563" marR="0" lvl="1" indent="0" algn="l" rtl="0">
              <a:spcBef>
                <a:spcPts val="0"/>
              </a:spcBef>
              <a:spcAft>
                <a:spcPts val="0"/>
              </a:spcAft>
              <a:buNone/>
            </a:pPr>
            <a:r>
              <a:rPr lang="es" sz="1800" b="0" i="0" u="none" strike="noStrike" cap="none" dirty="0">
                <a:solidFill>
                  <a:schemeClr val="lt1"/>
                </a:solidFill>
                <a:latin typeface="Arial"/>
                <a:ea typeface="Arial"/>
                <a:cs typeface="Arial"/>
                <a:sym typeface="Arial"/>
              </a:rPr>
              <a:t>Casi todos los países cuentan con normas en materia de WASH o de desechos en establecimientos de salud, o las están actualizando.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66"/>
          <p:cNvPicPr preferRelativeResize="0"/>
          <p:nvPr/>
        </p:nvPicPr>
        <p:blipFill rotWithShape="1">
          <a:blip r:embed="rId3">
            <a:alphaModFix/>
          </a:blip>
          <a:srcRect r="-185"/>
          <a:stretch/>
        </p:blipFill>
        <p:spPr>
          <a:xfrm>
            <a:off x="254002" y="135108"/>
            <a:ext cx="1909336" cy="2412781"/>
          </a:xfrm>
          <a:prstGeom prst="rect">
            <a:avLst/>
          </a:prstGeom>
          <a:noFill/>
          <a:ln>
            <a:noFill/>
          </a:ln>
        </p:spPr>
      </p:pic>
      <p:sp>
        <p:nvSpPr>
          <p:cNvPr id="666" name="Google Shape;666;p66"/>
          <p:cNvSpPr txBox="1">
            <a:spLocks noGrp="1"/>
          </p:cNvSpPr>
          <p:nvPr>
            <p:ph type="body" idx="1"/>
          </p:nvPr>
        </p:nvSpPr>
        <p:spPr>
          <a:xfrm>
            <a:off x="345688" y="2737224"/>
            <a:ext cx="5570925" cy="4761053"/>
          </a:xfrm>
          <a:prstGeom prst="rect">
            <a:avLst/>
          </a:prstGeom>
          <a:noFill/>
          <a:ln>
            <a:noFill/>
          </a:ln>
        </p:spPr>
        <p:txBody>
          <a:bodyPr spcFirstLastPara="1" wrap="square" lIns="91425" tIns="45700" rIns="91425" bIns="45700" rtlCol="0" anchor="t" anchorCtr="0">
            <a:normAutofit/>
          </a:bodyPr>
          <a:lstStyle/>
          <a:p>
            <a:pPr marL="454025" lvl="1" indent="-342900" algn="l" rtl="0">
              <a:lnSpc>
                <a:spcPct val="90000"/>
              </a:lnSpc>
              <a:spcBef>
                <a:spcPts val="0"/>
              </a:spcBef>
              <a:spcAft>
                <a:spcPts val="0"/>
              </a:spcAft>
              <a:buClr>
                <a:srgbClr val="002060"/>
              </a:buClr>
              <a:buSzPts val="2000"/>
              <a:buFont typeface="Arial"/>
              <a:buChar char="•"/>
            </a:pPr>
            <a:r>
              <a:rPr lang="es" sz="2000">
                <a:solidFill>
                  <a:srgbClr val="002060"/>
                </a:solidFill>
                <a:latin typeface="Arial"/>
                <a:ea typeface="Arial"/>
                <a:cs typeface="Arial"/>
                <a:sym typeface="Arial"/>
              </a:rPr>
              <a:t>Se mejora y mantiene la infraestructura de servicios de WASH para cumplir las normas nacionales. </a:t>
            </a:r>
            <a:endParaRPr/>
          </a:p>
          <a:p>
            <a:pPr marL="454025" lvl="1" indent="-342900" algn="l" rtl="0">
              <a:lnSpc>
                <a:spcPct val="90000"/>
              </a:lnSpc>
              <a:spcBef>
                <a:spcPts val="500"/>
              </a:spcBef>
              <a:spcAft>
                <a:spcPts val="0"/>
              </a:spcAft>
              <a:buClr>
                <a:srgbClr val="002060"/>
              </a:buClr>
              <a:buSzPts val="2000"/>
              <a:buFont typeface="Arial"/>
              <a:buChar char="•"/>
            </a:pPr>
            <a:r>
              <a:rPr lang="es">
                <a:solidFill>
                  <a:srgbClr val="002060"/>
                </a:solidFill>
                <a:latin typeface="Arial"/>
                <a:ea typeface="Arial"/>
                <a:cs typeface="Arial"/>
                <a:sym typeface="Arial"/>
              </a:rPr>
              <a:t>Precisa </a:t>
            </a:r>
            <a:r>
              <a:rPr lang="es" sz="2000">
                <a:solidFill>
                  <a:srgbClr val="002060"/>
                </a:solidFill>
                <a:latin typeface="Arial"/>
                <a:ea typeface="Arial"/>
                <a:cs typeface="Arial"/>
                <a:sym typeface="Arial"/>
              </a:rPr>
              <a:t>políticas, recursos y estrategias para mantener las infraestructuras y los servicios operativos a lo largo del tiempo</a:t>
            </a:r>
            <a:r>
              <a:rPr lang="es">
                <a:solidFill>
                  <a:srgbClr val="002060"/>
                </a:solidFill>
                <a:latin typeface="Arial"/>
                <a:ea typeface="Arial"/>
                <a:cs typeface="Arial"/>
                <a:sym typeface="Arial"/>
              </a:rPr>
              <a:t>.</a:t>
            </a:r>
            <a:endParaRPr/>
          </a:p>
          <a:p>
            <a:pPr marL="454025" lvl="1" indent="-342900" algn="l" rtl="0">
              <a:lnSpc>
                <a:spcPct val="90000"/>
              </a:lnSpc>
              <a:spcBef>
                <a:spcPts val="500"/>
              </a:spcBef>
              <a:spcAft>
                <a:spcPts val="0"/>
              </a:spcAft>
              <a:buClr>
                <a:srgbClr val="002060"/>
              </a:buClr>
              <a:buSzPts val="2000"/>
              <a:buFont typeface="Arial"/>
              <a:buChar char="•"/>
            </a:pPr>
            <a:r>
              <a:rPr lang="es">
                <a:solidFill>
                  <a:srgbClr val="002060"/>
                </a:solidFill>
                <a:latin typeface="Arial"/>
                <a:ea typeface="Arial"/>
                <a:cs typeface="Arial"/>
                <a:sym typeface="Arial"/>
              </a:rPr>
              <a:t>Se mejoran o modernizan las infraestructuras existentes para que sean resilientes frente al clima, y se eligen opciones inocuas para el clima a la hora de crear cualquier nueva infraestructura.</a:t>
            </a:r>
            <a:endParaRPr/>
          </a:p>
          <a:p>
            <a:pPr marL="454025" lvl="1" indent="-215900" algn="l" rtl="0">
              <a:lnSpc>
                <a:spcPct val="90000"/>
              </a:lnSpc>
              <a:spcBef>
                <a:spcPts val="500"/>
              </a:spcBef>
              <a:spcAft>
                <a:spcPts val="0"/>
              </a:spcAft>
              <a:buClr>
                <a:srgbClr val="898A9B"/>
              </a:buClr>
              <a:buSzPts val="2000"/>
              <a:buFont typeface="Arial"/>
              <a:buNone/>
            </a:pPr>
            <a:endParaRPr sz="2000">
              <a:solidFill>
                <a:srgbClr val="002060"/>
              </a:solidFill>
              <a:latin typeface="Arial"/>
              <a:ea typeface="Arial"/>
              <a:cs typeface="Arial"/>
              <a:sym typeface="Arial"/>
            </a:endParaRPr>
          </a:p>
          <a:p>
            <a:pPr marL="342900" lvl="0" indent="-215900" algn="l" rtl="0">
              <a:lnSpc>
                <a:spcPct val="90000"/>
              </a:lnSpc>
              <a:spcBef>
                <a:spcPts val="1000"/>
              </a:spcBef>
              <a:spcAft>
                <a:spcPts val="0"/>
              </a:spcAft>
              <a:buClr>
                <a:schemeClr val="dk1"/>
              </a:buClr>
              <a:buSzPts val="2000"/>
              <a:buFont typeface="Arial"/>
              <a:buNone/>
            </a:pPr>
            <a:endParaRPr/>
          </a:p>
        </p:txBody>
      </p:sp>
      <p:sp>
        <p:nvSpPr>
          <p:cNvPr id="667" name="Google Shape;667;p6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38</a:t>
            </a:fld>
            <a:endParaRPr/>
          </a:p>
        </p:txBody>
      </p:sp>
      <p:sp>
        <p:nvSpPr>
          <p:cNvPr id="668" name="Google Shape;668;p66"/>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4</a:t>
            </a:r>
            <a:endParaRPr/>
          </a:p>
          <a:p>
            <a:pPr marL="0" lvl="0" indent="0" algn="ctr" rtl="0">
              <a:lnSpc>
                <a:spcPct val="90000"/>
              </a:lnSpc>
              <a:spcBef>
                <a:spcPts val="1000"/>
              </a:spcBef>
              <a:spcAft>
                <a:spcPts val="0"/>
              </a:spcAft>
              <a:buClr>
                <a:schemeClr val="dk2"/>
              </a:buClr>
              <a:buSzPts val="4400"/>
              <a:buNone/>
            </a:pPr>
            <a:endParaRPr/>
          </a:p>
        </p:txBody>
      </p:sp>
      <p:pic>
        <p:nvPicPr>
          <p:cNvPr id="669" name="Google Shape;669;p66"/>
          <p:cNvPicPr preferRelativeResize="0"/>
          <p:nvPr/>
        </p:nvPicPr>
        <p:blipFill rotWithShape="1">
          <a:blip r:embed="rId4">
            <a:alphaModFix/>
          </a:blip>
          <a:srcRect/>
          <a:stretch/>
        </p:blipFill>
        <p:spPr>
          <a:xfrm>
            <a:off x="7924230" y="1204331"/>
            <a:ext cx="3025773" cy="4232027"/>
          </a:xfrm>
          <a:prstGeom prst="rect">
            <a:avLst/>
          </a:prstGeom>
          <a:noFill/>
          <a:ln>
            <a:noFill/>
          </a:ln>
        </p:spPr>
      </p:pic>
      <p:sp>
        <p:nvSpPr>
          <p:cNvPr id="670" name="Google Shape;670;p66"/>
          <p:cNvSpPr txBox="1"/>
          <p:nvPr/>
        </p:nvSpPr>
        <p:spPr>
          <a:xfrm>
            <a:off x="6165657" y="5916081"/>
            <a:ext cx="6099716" cy="646331"/>
          </a:xfrm>
          <a:prstGeom prst="rect">
            <a:avLst/>
          </a:prstGeom>
          <a:noFill/>
          <a:ln>
            <a:noFill/>
          </a:ln>
        </p:spPr>
        <p:txBody>
          <a:bodyPr spcFirstLastPara="1" wrap="square" lIns="91425" tIns="45700" rIns="91425" bIns="45700" rtlCol="0" anchor="t" anchorCtr="0">
            <a:spAutoFit/>
          </a:bodyPr>
          <a:lstStyle/>
          <a:p>
            <a:pPr marL="454025" marR="0" lvl="1" indent="-342900" algn="l" rtl="0">
              <a:spcBef>
                <a:spcPts val="0"/>
              </a:spcBef>
              <a:spcAft>
                <a:spcPts val="0"/>
              </a:spcAft>
              <a:buClr>
                <a:schemeClr val="lt1"/>
              </a:buClr>
              <a:buSzPts val="1800"/>
              <a:buFont typeface="Arial"/>
              <a:buChar char="•"/>
            </a:pPr>
            <a:r>
              <a:rPr lang="es" sz="1800" b="0" i="0" u="none" strike="noStrike" cap="none">
                <a:solidFill>
                  <a:schemeClr val="lt1"/>
                </a:solidFill>
                <a:latin typeface="Arial Narrow"/>
                <a:ea typeface="Arial Narrow"/>
                <a:cs typeface="Arial Narrow"/>
                <a:sym typeface="Arial Narrow"/>
              </a:rPr>
              <a:t>El WASH FIT es solo un ejemplo de instrumento de mejora; es posible que los países ya cuenten con programas.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67"/>
          <p:cNvPicPr preferRelativeResize="0"/>
          <p:nvPr/>
        </p:nvPicPr>
        <p:blipFill rotWithShape="1">
          <a:blip r:embed="rId3">
            <a:alphaModFix/>
          </a:blip>
          <a:srcRect b="-1303"/>
          <a:stretch/>
        </p:blipFill>
        <p:spPr>
          <a:xfrm>
            <a:off x="174817" y="103179"/>
            <a:ext cx="2482863" cy="3240000"/>
          </a:xfrm>
          <a:prstGeom prst="rect">
            <a:avLst/>
          </a:prstGeom>
          <a:noFill/>
          <a:ln>
            <a:noFill/>
          </a:ln>
        </p:spPr>
      </p:pic>
      <p:sp>
        <p:nvSpPr>
          <p:cNvPr id="677" name="Google Shape;677;p67"/>
          <p:cNvSpPr txBox="1">
            <a:spLocks noGrp="1"/>
          </p:cNvSpPr>
          <p:nvPr>
            <p:ph type="body" idx="1"/>
          </p:nvPr>
        </p:nvSpPr>
        <p:spPr>
          <a:xfrm>
            <a:off x="356839" y="3514822"/>
            <a:ext cx="5292145" cy="3120154"/>
          </a:xfrm>
          <a:prstGeom prst="rect">
            <a:avLst/>
          </a:prstGeom>
          <a:noFill/>
          <a:ln>
            <a:noFill/>
          </a:ln>
        </p:spPr>
        <p:txBody>
          <a:bodyPr spcFirstLastPara="1" wrap="square" lIns="91425" tIns="45700" rIns="91425" bIns="45700" rtlCol="0" anchor="t" anchorCtr="0">
            <a:normAutofit fontScale="92500" lnSpcReduction="10000"/>
          </a:bodyPr>
          <a:lstStyle/>
          <a:p>
            <a:pPr marL="454025" lvl="1" indent="-342900" algn="l" rtl="0">
              <a:lnSpc>
                <a:spcPct val="90000"/>
              </a:lnSpc>
              <a:spcBef>
                <a:spcPts val="0"/>
              </a:spcBef>
              <a:spcAft>
                <a:spcPts val="0"/>
              </a:spcAft>
              <a:buClr>
                <a:srgbClr val="002060"/>
              </a:buClr>
              <a:buSzPts val="2000"/>
              <a:buFont typeface="Arial"/>
              <a:buChar char="•"/>
            </a:pPr>
            <a:r>
              <a:rPr lang="es" sz="2000">
                <a:solidFill>
                  <a:srgbClr val="002060"/>
                </a:solidFill>
                <a:latin typeface="Arial"/>
                <a:ea typeface="Arial"/>
                <a:cs typeface="Arial"/>
                <a:sym typeface="Arial"/>
              </a:rPr>
              <a:t>Los indicadores relacionados con el WASH se pueden integrar en los procedimientos sistemáticos de obtención y examen de datos relativos a la atención sanitaria, p. ej., </a:t>
            </a:r>
            <a:r>
              <a:rPr lang="es">
                <a:solidFill>
                  <a:srgbClr val="002060"/>
                </a:solidFill>
                <a:latin typeface="Arial"/>
                <a:ea typeface="Arial"/>
                <a:cs typeface="Arial"/>
                <a:sym typeface="Arial"/>
              </a:rPr>
              <a:t>sistemas de información sobre la gestión sanitaria</a:t>
            </a:r>
            <a:r>
              <a:rPr lang="es" sz="2000">
                <a:solidFill>
                  <a:srgbClr val="002060"/>
                </a:solidFill>
                <a:latin typeface="Arial"/>
                <a:ea typeface="Arial"/>
                <a:cs typeface="Arial"/>
                <a:sym typeface="Arial"/>
              </a:rPr>
              <a:t>. </a:t>
            </a:r>
            <a:endParaRPr sz="2000">
              <a:solidFill>
                <a:srgbClr val="002060"/>
              </a:solidFill>
              <a:latin typeface="Arial"/>
              <a:ea typeface="Arial"/>
              <a:cs typeface="Arial"/>
              <a:sym typeface="Arial"/>
            </a:endParaRPr>
          </a:p>
          <a:p>
            <a:pPr marL="454025" lvl="1" indent="-342900" algn="l" rtl="0">
              <a:lnSpc>
                <a:spcPct val="90000"/>
              </a:lnSpc>
              <a:spcBef>
                <a:spcPts val="500"/>
              </a:spcBef>
              <a:spcAft>
                <a:spcPts val="0"/>
              </a:spcAft>
              <a:buClr>
                <a:srgbClr val="002060"/>
              </a:buClr>
              <a:buSzPts val="2000"/>
              <a:buFont typeface="Arial"/>
              <a:buChar char="•"/>
            </a:pPr>
            <a:r>
              <a:rPr lang="es" sz="2000">
                <a:solidFill>
                  <a:srgbClr val="002060"/>
                </a:solidFill>
                <a:latin typeface="Arial"/>
                <a:ea typeface="Arial"/>
                <a:cs typeface="Arial"/>
                <a:sym typeface="Arial"/>
              </a:rPr>
              <a:t>Se recopilan datos de forma sistemática, se analizan y se comparten los resultados. </a:t>
            </a:r>
            <a:endParaRPr/>
          </a:p>
          <a:p>
            <a:pPr marL="454025" lvl="1" indent="-342900" algn="l" rtl="0">
              <a:lnSpc>
                <a:spcPct val="90000"/>
              </a:lnSpc>
              <a:spcBef>
                <a:spcPts val="500"/>
              </a:spcBef>
              <a:spcAft>
                <a:spcPts val="0"/>
              </a:spcAft>
              <a:buClr>
                <a:srgbClr val="002060"/>
              </a:buClr>
              <a:buSzPts val="2000"/>
              <a:buFont typeface="Arial"/>
              <a:buChar char="•"/>
            </a:pPr>
            <a:r>
              <a:rPr lang="es" sz="2000">
                <a:solidFill>
                  <a:srgbClr val="002060"/>
                </a:solidFill>
                <a:latin typeface="Arial"/>
                <a:ea typeface="Arial"/>
                <a:cs typeface="Arial"/>
                <a:sym typeface="Arial"/>
              </a:rPr>
              <a:t>Los datos se pueden utilizar para medir el progreso y para que las partes interesadas respondan de los compromisos que hayan contraído.</a:t>
            </a:r>
            <a:endParaRPr/>
          </a:p>
          <a:p>
            <a:pPr marL="111125" lvl="1" indent="0" algn="l" rtl="0">
              <a:lnSpc>
                <a:spcPct val="90000"/>
              </a:lnSpc>
              <a:spcBef>
                <a:spcPts val="500"/>
              </a:spcBef>
              <a:spcAft>
                <a:spcPts val="0"/>
              </a:spcAft>
              <a:buClr>
                <a:srgbClr val="898A9B"/>
              </a:buClr>
              <a:buSzPts val="2000"/>
              <a:buNone/>
            </a:pPr>
            <a:endParaRPr sz="2000">
              <a:solidFill>
                <a:srgbClr val="002060"/>
              </a:solidFill>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endParaRPr/>
          </a:p>
        </p:txBody>
      </p:sp>
      <p:sp>
        <p:nvSpPr>
          <p:cNvPr id="678" name="Google Shape;678;p6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39</a:t>
            </a:fld>
            <a:endParaRPr/>
          </a:p>
        </p:txBody>
      </p:sp>
      <p:sp>
        <p:nvSpPr>
          <p:cNvPr id="679" name="Google Shape;679;p67"/>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None/>
            </a:pPr>
            <a:r>
              <a:rPr lang="es" sz="4400">
                <a:solidFill>
                  <a:srgbClr val="00B0F0"/>
                </a:solidFill>
              </a:rPr>
              <a:t>Medida práctica 5</a:t>
            </a:r>
            <a:endParaRPr/>
          </a:p>
        </p:txBody>
      </p:sp>
      <p:pic>
        <p:nvPicPr>
          <p:cNvPr id="680" name="Google Shape;680;p67" descr="A picture containing text&#10;&#10;Description automatically generated"/>
          <p:cNvPicPr preferRelativeResize="0"/>
          <p:nvPr/>
        </p:nvPicPr>
        <p:blipFill rotWithShape="1">
          <a:blip r:embed="rId4">
            <a:alphaModFix/>
          </a:blip>
          <a:srcRect/>
          <a:stretch/>
        </p:blipFill>
        <p:spPr>
          <a:xfrm>
            <a:off x="5648984" y="1662625"/>
            <a:ext cx="5721415" cy="37043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632830" y="100323"/>
            <a:ext cx="10926337"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“Se aprueba esta resolución” </a:t>
            </a:r>
            <a:br>
              <a:rPr lang="en-US"/>
            </a:br>
            <a:r>
              <a:rPr lang="es" sz="2800"/>
              <a:t>Agosto de 2019</a:t>
            </a:r>
            <a:endParaRPr/>
          </a:p>
        </p:txBody>
      </p:sp>
      <p:sp>
        <p:nvSpPr>
          <p:cNvPr id="258" name="Google Shape;258;p32"/>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
        <p:nvSpPr>
          <p:cNvPr id="259" name="Google Shape;259;p32"/>
          <p:cNvSpPr txBox="1">
            <a:spLocks noGrp="1"/>
          </p:cNvSpPr>
          <p:nvPr>
            <p:ph type="body" idx="1"/>
          </p:nvPr>
        </p:nvSpPr>
        <p:spPr>
          <a:xfrm>
            <a:off x="2346337" y="6480577"/>
            <a:ext cx="7138636" cy="365125"/>
          </a:xfrm>
          <a:prstGeom prst="rect">
            <a:avLst/>
          </a:prstGeom>
          <a:solidFill>
            <a:schemeClr val="dk1"/>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1800"/>
              <a:buNone/>
            </a:pPr>
            <a:r>
              <a:rPr lang="es" sz="1800" b="0" u="sng">
                <a:solidFill>
                  <a:schemeClr val="hlink"/>
                </a:solidFill>
                <a:hlinkClick r:id="rId3"/>
              </a:rPr>
              <a:t>https://www.youtube.com/watch?v=Su53NTLFkdA&amp;feature=youtu.be</a:t>
            </a:r>
            <a:endParaRPr sz="1800" b="0"/>
          </a:p>
        </p:txBody>
      </p:sp>
      <p:pic>
        <p:nvPicPr>
          <p:cNvPr id="260" name="Google Shape;260;p32">
            <a:hlinkClick r:id="rId3"/>
          </p:cNvPr>
          <p:cNvPicPr preferRelativeResize="0"/>
          <p:nvPr/>
        </p:nvPicPr>
        <p:blipFill rotWithShape="1">
          <a:blip r:embed="rId4">
            <a:alphaModFix/>
          </a:blip>
          <a:srcRect/>
          <a:stretch/>
        </p:blipFill>
        <p:spPr>
          <a:xfrm>
            <a:off x="1822434" y="1221011"/>
            <a:ext cx="8943563" cy="50244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68"/>
          <p:cNvPicPr preferRelativeResize="0"/>
          <p:nvPr/>
        </p:nvPicPr>
        <p:blipFill rotWithShape="1">
          <a:blip r:embed="rId3">
            <a:alphaModFix/>
          </a:blip>
          <a:srcRect b="-1303"/>
          <a:stretch/>
        </p:blipFill>
        <p:spPr>
          <a:xfrm>
            <a:off x="154467" y="83405"/>
            <a:ext cx="2737241" cy="3240000"/>
          </a:xfrm>
          <a:prstGeom prst="rect">
            <a:avLst/>
          </a:prstGeom>
          <a:noFill/>
          <a:ln>
            <a:noFill/>
          </a:ln>
        </p:spPr>
      </p:pic>
      <p:sp>
        <p:nvSpPr>
          <p:cNvPr id="687" name="Google Shape;687;p68"/>
          <p:cNvSpPr txBox="1">
            <a:spLocks noGrp="1"/>
          </p:cNvSpPr>
          <p:nvPr>
            <p:ph type="body" idx="1"/>
          </p:nvPr>
        </p:nvSpPr>
        <p:spPr>
          <a:xfrm>
            <a:off x="332064" y="3832491"/>
            <a:ext cx="5584550" cy="2725519"/>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rgbClr val="002060"/>
              </a:buClr>
              <a:buSzPts val="2000"/>
              <a:buFont typeface="Arial"/>
              <a:buChar char="•"/>
            </a:pPr>
            <a:r>
              <a:rPr lang="es" sz="2000">
                <a:solidFill>
                  <a:srgbClr val="002060"/>
                </a:solidFill>
                <a:latin typeface="Arial"/>
                <a:ea typeface="Arial"/>
                <a:cs typeface="Arial"/>
                <a:sym typeface="Arial"/>
              </a:rPr>
              <a:t>Todos los trabajadores del sistema de salud, desde el personal médico al de enfermería, partería y limpieza, han de tener acceso a información actualizada sobre el WASH y las prácticas de PCI. </a:t>
            </a:r>
            <a:endParaRPr/>
          </a:p>
          <a:p>
            <a:pPr marL="342900" lvl="0" indent="-342900" algn="l" rtl="0">
              <a:lnSpc>
                <a:spcPct val="90000"/>
              </a:lnSpc>
              <a:spcBef>
                <a:spcPts val="1000"/>
              </a:spcBef>
              <a:spcAft>
                <a:spcPts val="0"/>
              </a:spcAft>
              <a:buClr>
                <a:srgbClr val="002060"/>
              </a:buClr>
              <a:buSzPts val="2000"/>
              <a:buFont typeface="Arial"/>
              <a:buChar char="•"/>
            </a:pPr>
            <a:r>
              <a:rPr lang="es" sz="2000">
                <a:solidFill>
                  <a:srgbClr val="002060"/>
                </a:solidFill>
                <a:latin typeface="Arial"/>
                <a:ea typeface="Arial"/>
                <a:cs typeface="Arial"/>
                <a:sym typeface="Arial"/>
              </a:rPr>
              <a:t>Formación previa al empleo y como parte de su desarrollo profesional continuo.</a:t>
            </a:r>
            <a:endParaRPr/>
          </a:p>
          <a:p>
            <a:pPr marL="0" lvl="0" indent="0" algn="l" rtl="0">
              <a:lnSpc>
                <a:spcPct val="90000"/>
              </a:lnSpc>
              <a:spcBef>
                <a:spcPts val="1000"/>
              </a:spcBef>
              <a:spcAft>
                <a:spcPts val="0"/>
              </a:spcAft>
              <a:buClr>
                <a:schemeClr val="dk1"/>
              </a:buClr>
              <a:buSzPts val="2000"/>
              <a:buNone/>
            </a:pPr>
            <a:endParaRPr/>
          </a:p>
        </p:txBody>
      </p:sp>
      <p:sp>
        <p:nvSpPr>
          <p:cNvPr id="688" name="Google Shape;688;p6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40</a:t>
            </a:fld>
            <a:endParaRPr/>
          </a:p>
        </p:txBody>
      </p:sp>
      <p:sp>
        <p:nvSpPr>
          <p:cNvPr id="689" name="Google Shape;689;p68"/>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6 </a:t>
            </a:r>
            <a:endParaRPr/>
          </a:p>
        </p:txBody>
      </p:sp>
      <p:pic>
        <p:nvPicPr>
          <p:cNvPr id="690" name="Google Shape;690;p68" descr="A picture containing text&#10;&#10;Description automatically generated"/>
          <p:cNvPicPr preferRelativeResize="0"/>
          <p:nvPr/>
        </p:nvPicPr>
        <p:blipFill rotWithShape="1">
          <a:blip r:embed="rId4">
            <a:alphaModFix/>
          </a:blip>
          <a:srcRect/>
          <a:stretch/>
        </p:blipFill>
        <p:spPr>
          <a:xfrm>
            <a:off x="6275389" y="2287169"/>
            <a:ext cx="5532258" cy="3105829"/>
          </a:xfrm>
          <a:prstGeom prst="rect">
            <a:avLst/>
          </a:prstGeom>
          <a:noFill/>
          <a:ln>
            <a:noFill/>
          </a:ln>
        </p:spPr>
      </p:pic>
      <p:sp>
        <p:nvSpPr>
          <p:cNvPr id="691" name="Google Shape;691;p68"/>
          <p:cNvSpPr txBox="1"/>
          <p:nvPr/>
        </p:nvSpPr>
        <p:spPr>
          <a:xfrm>
            <a:off x="6860210" y="5687915"/>
            <a:ext cx="5584551" cy="64633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lt1"/>
                </a:solidFill>
                <a:latin typeface="Arial Narrow"/>
                <a:ea typeface="Arial Narrow"/>
                <a:cs typeface="Arial Narrow"/>
                <a:sym typeface="Arial Narrow"/>
              </a:rPr>
              <a:t>Formación del personal de enfermería en cuestiones de igualdad de género, discapacidad e inclusión social en Myanmar, © WaterAid.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9"/>
          <p:cNvPicPr preferRelativeResize="0"/>
          <p:nvPr/>
        </p:nvPicPr>
        <p:blipFill rotWithShape="1">
          <a:blip r:embed="rId3">
            <a:alphaModFix/>
          </a:blip>
          <a:srcRect/>
          <a:stretch/>
        </p:blipFill>
        <p:spPr>
          <a:xfrm>
            <a:off x="0" y="135108"/>
            <a:ext cx="2430000" cy="2756379"/>
          </a:xfrm>
          <a:prstGeom prst="rect">
            <a:avLst/>
          </a:prstGeom>
          <a:noFill/>
          <a:ln>
            <a:noFill/>
          </a:ln>
        </p:spPr>
      </p:pic>
      <p:sp>
        <p:nvSpPr>
          <p:cNvPr id="698" name="Google Shape;698;p69"/>
          <p:cNvSpPr txBox="1">
            <a:spLocks noGrp="1"/>
          </p:cNvSpPr>
          <p:nvPr>
            <p:ph type="body" idx="1"/>
          </p:nvPr>
        </p:nvSpPr>
        <p:spPr>
          <a:xfrm>
            <a:off x="290631" y="3218432"/>
            <a:ext cx="5619515" cy="3048114"/>
          </a:xfrm>
          <a:prstGeom prst="rect">
            <a:avLst/>
          </a:prstGeom>
          <a:noFill/>
          <a:ln>
            <a:noFill/>
          </a:ln>
        </p:spPr>
        <p:txBody>
          <a:bodyPr spcFirstLastPara="1" wrap="square" lIns="91425" tIns="45700" rIns="91425" bIns="45700" rtlCol="0" anchor="t" anchorCtr="0">
            <a:normAutofit fontScale="92500" lnSpcReduction="10000"/>
          </a:bodyPr>
          <a:lstStyle/>
          <a:p>
            <a:pPr marL="800100" lvl="1" indent="-342900" algn="l" rtl="0">
              <a:lnSpc>
                <a:spcPct val="90000"/>
              </a:lnSpc>
              <a:spcBef>
                <a:spcPts val="0"/>
              </a:spcBef>
              <a:spcAft>
                <a:spcPts val="0"/>
              </a:spcAft>
              <a:buClr>
                <a:srgbClr val="002060"/>
              </a:buClr>
              <a:buSzPts val="2000"/>
              <a:buFont typeface="Arial"/>
              <a:buChar char="•"/>
            </a:pPr>
            <a:r>
              <a:rPr lang="es" sz="2000">
                <a:solidFill>
                  <a:srgbClr val="002060"/>
                </a:solidFill>
                <a:latin typeface="Arial"/>
                <a:ea typeface="Arial"/>
                <a:cs typeface="Arial"/>
                <a:sym typeface="Arial"/>
              </a:rPr>
              <a:t>Los miembros de las comunidades desempeñan una función importante a la hora de definir, exigir y utilizar los servicios de salud, así como de informar sobre su idoneidad. </a:t>
            </a:r>
            <a:endParaRPr/>
          </a:p>
          <a:p>
            <a:pPr marL="800100" lvl="1" indent="-342900" algn="l" rtl="0">
              <a:lnSpc>
                <a:spcPct val="90000"/>
              </a:lnSpc>
              <a:spcBef>
                <a:spcPts val="500"/>
              </a:spcBef>
              <a:spcAft>
                <a:spcPts val="0"/>
              </a:spcAft>
              <a:buClr>
                <a:srgbClr val="002060"/>
              </a:buClr>
              <a:buSzPts val="2000"/>
              <a:buFont typeface="Arial"/>
              <a:buChar char="•"/>
            </a:pPr>
            <a:r>
              <a:rPr lang="es" sz="2000">
                <a:solidFill>
                  <a:srgbClr val="002060"/>
                </a:solidFill>
                <a:latin typeface="Arial"/>
                <a:ea typeface="Arial"/>
                <a:cs typeface="Arial"/>
                <a:sym typeface="Arial"/>
              </a:rPr>
              <a:t>Se debe incluir a las comunidades en la formulación de políticas de WASH y en la revisión sistemática de los datos sobre cobertura y prestación de los servicios de WASH.</a:t>
            </a:r>
            <a:endParaRPr/>
          </a:p>
          <a:p>
            <a:pPr marL="800100" lvl="1" indent="-342900" algn="l" rtl="0">
              <a:lnSpc>
                <a:spcPct val="90000"/>
              </a:lnSpc>
              <a:spcBef>
                <a:spcPts val="500"/>
              </a:spcBef>
              <a:spcAft>
                <a:spcPts val="0"/>
              </a:spcAft>
              <a:buClr>
                <a:srgbClr val="002060"/>
              </a:buClr>
              <a:buSzPts val="2000"/>
              <a:buFont typeface="Arial"/>
              <a:buChar char="•"/>
            </a:pPr>
            <a:r>
              <a:rPr lang="es" sz="2000">
                <a:solidFill>
                  <a:srgbClr val="002060"/>
                </a:solidFill>
                <a:latin typeface="Arial"/>
                <a:ea typeface="Arial"/>
                <a:cs typeface="Arial"/>
                <a:sym typeface="Arial"/>
              </a:rPr>
              <a:t>Las comunidades desempeñan un papel fundamental en el WASH FIT. </a:t>
            </a:r>
            <a:endParaRPr/>
          </a:p>
        </p:txBody>
      </p:sp>
      <p:sp>
        <p:nvSpPr>
          <p:cNvPr id="699" name="Google Shape;699;p6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41</a:t>
            </a:fld>
            <a:endParaRPr/>
          </a:p>
        </p:txBody>
      </p:sp>
      <p:sp>
        <p:nvSpPr>
          <p:cNvPr id="700" name="Google Shape;700;p69"/>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7 </a:t>
            </a:r>
            <a:endParaRPr/>
          </a:p>
        </p:txBody>
      </p:sp>
      <p:pic>
        <p:nvPicPr>
          <p:cNvPr id="701" name="Google Shape;701;p69" descr="A group of people in a gym&#10;&#10;Description automatically generated with low confidence"/>
          <p:cNvPicPr preferRelativeResize="0"/>
          <p:nvPr/>
        </p:nvPicPr>
        <p:blipFill rotWithShape="1">
          <a:blip r:embed="rId4">
            <a:alphaModFix/>
          </a:blip>
          <a:srcRect/>
          <a:stretch/>
        </p:blipFill>
        <p:spPr>
          <a:xfrm rot="10800000">
            <a:off x="6188926" y="1364630"/>
            <a:ext cx="5504985" cy="4128739"/>
          </a:xfrm>
          <a:prstGeom prst="rect">
            <a:avLst/>
          </a:prstGeom>
          <a:noFill/>
          <a:ln>
            <a:noFill/>
          </a:ln>
        </p:spPr>
      </p:pic>
      <p:sp>
        <p:nvSpPr>
          <p:cNvPr id="702" name="Google Shape;702;p69"/>
          <p:cNvSpPr txBox="1"/>
          <p:nvPr/>
        </p:nvSpPr>
        <p:spPr>
          <a:xfrm>
            <a:off x="6824545" y="5620215"/>
            <a:ext cx="5218771"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lt1"/>
                </a:solidFill>
                <a:latin typeface="Arial Narrow"/>
                <a:ea typeface="Arial Narrow"/>
                <a:cs typeface="Arial Narrow"/>
                <a:sym typeface="Arial Narrow"/>
              </a:rPr>
              <a:t>Un representante de la comunidad participa en las discusiones grupales sobre WASH FIT celebradas en Ghana.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70"/>
          <p:cNvPicPr preferRelativeResize="0"/>
          <p:nvPr/>
        </p:nvPicPr>
        <p:blipFill rotWithShape="1">
          <a:blip r:embed="rId3">
            <a:alphaModFix/>
          </a:blip>
          <a:srcRect r="-177" b="-1303"/>
          <a:stretch/>
        </p:blipFill>
        <p:spPr>
          <a:xfrm>
            <a:off x="254001" y="0"/>
            <a:ext cx="2541723" cy="3240000"/>
          </a:xfrm>
          <a:prstGeom prst="rect">
            <a:avLst/>
          </a:prstGeom>
          <a:noFill/>
          <a:ln>
            <a:noFill/>
          </a:ln>
        </p:spPr>
      </p:pic>
      <p:sp>
        <p:nvSpPr>
          <p:cNvPr id="709" name="Google Shape;709;p70"/>
          <p:cNvSpPr txBox="1">
            <a:spLocks noGrp="1"/>
          </p:cNvSpPr>
          <p:nvPr>
            <p:ph type="body" idx="1"/>
          </p:nvPr>
        </p:nvSpPr>
        <p:spPr>
          <a:xfrm>
            <a:off x="538705" y="3301273"/>
            <a:ext cx="5076825" cy="3082358"/>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002060"/>
              </a:buClr>
              <a:buSzPts val="2000"/>
              <a:buFont typeface="Arial"/>
              <a:buChar char="•"/>
            </a:pPr>
            <a:r>
              <a:rPr lang="es">
                <a:solidFill>
                  <a:srgbClr val="002060"/>
                </a:solidFill>
                <a:latin typeface="Arial"/>
                <a:ea typeface="Arial"/>
                <a:cs typeface="Arial"/>
                <a:sym typeface="Arial"/>
              </a:rPr>
              <a:t>Los exámenes e investigaciones externos son importantes para poner a prueba y ampliar los enfoques innovadores, así como para revisar las estrategias programáticas y reflexionar sobre ellas.</a:t>
            </a:r>
            <a:endParaRPr/>
          </a:p>
          <a:p>
            <a:pPr marL="342900" lvl="0" indent="-342900" algn="l" rtl="0">
              <a:lnSpc>
                <a:spcPct val="90000"/>
              </a:lnSpc>
              <a:spcBef>
                <a:spcPts val="1000"/>
              </a:spcBef>
              <a:spcAft>
                <a:spcPts val="0"/>
              </a:spcAft>
              <a:buClr>
                <a:srgbClr val="002060"/>
              </a:buClr>
              <a:buSzPts val="2000"/>
              <a:buFont typeface="Arial"/>
              <a:buChar char="•"/>
            </a:pPr>
            <a:r>
              <a:rPr lang="es">
                <a:solidFill>
                  <a:srgbClr val="002060"/>
                </a:solidFill>
                <a:latin typeface="Arial"/>
                <a:ea typeface="Arial"/>
                <a:cs typeface="Arial"/>
                <a:sym typeface="Arial"/>
              </a:rPr>
              <a:t>Ayuda a entender el problema (qué, cómo y por qué), cómo enfrentarse a él y dónde se debe invertir con mayor prioridad</a:t>
            </a:r>
            <a:r>
              <a:rPr lang="es">
                <a:solidFill>
                  <a:srgbClr val="002060"/>
                </a:solidFill>
              </a:rPr>
              <a:t>. </a:t>
            </a:r>
            <a:endParaRPr/>
          </a:p>
        </p:txBody>
      </p:sp>
      <p:sp>
        <p:nvSpPr>
          <p:cNvPr id="710" name="Google Shape;710;p7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42</a:t>
            </a:fld>
            <a:endParaRPr/>
          </a:p>
        </p:txBody>
      </p:sp>
      <p:sp>
        <p:nvSpPr>
          <p:cNvPr id="711" name="Google Shape;711;p70"/>
          <p:cNvSpPr txBox="1">
            <a:spLocks noGrp="1"/>
          </p:cNvSpPr>
          <p:nvPr>
            <p:ph type="body" idx="3"/>
          </p:nvPr>
        </p:nvSpPr>
        <p:spPr>
          <a:xfrm>
            <a:off x="839788" y="479473"/>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Medida práctica 8 </a:t>
            </a:r>
            <a:endParaRPr/>
          </a:p>
        </p:txBody>
      </p:sp>
      <p:pic>
        <p:nvPicPr>
          <p:cNvPr id="712" name="Google Shape;712;p70" descr="A person wearing a mask&#10;&#10;Description automatically generated with low confidence"/>
          <p:cNvPicPr preferRelativeResize="0"/>
          <p:nvPr/>
        </p:nvPicPr>
        <p:blipFill rotWithShape="1">
          <a:blip r:embed="rId4">
            <a:alphaModFix/>
          </a:blip>
          <a:srcRect/>
          <a:stretch/>
        </p:blipFill>
        <p:spPr>
          <a:xfrm>
            <a:off x="6095999" y="1788587"/>
            <a:ext cx="5731533" cy="3820476"/>
          </a:xfrm>
          <a:prstGeom prst="rect">
            <a:avLst/>
          </a:prstGeom>
          <a:noFill/>
          <a:ln>
            <a:noFill/>
          </a:ln>
        </p:spPr>
      </p:pic>
      <p:sp>
        <p:nvSpPr>
          <p:cNvPr id="713" name="Google Shape;713;p70"/>
          <p:cNvSpPr txBox="1"/>
          <p:nvPr/>
        </p:nvSpPr>
        <p:spPr>
          <a:xfrm>
            <a:off x="10404358" y="5692142"/>
            <a:ext cx="2497873" cy="307777"/>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400">
                <a:solidFill>
                  <a:schemeClr val="lt1"/>
                </a:solidFill>
                <a:latin typeface="Arial Narrow"/>
                <a:ea typeface="Arial Narrow"/>
                <a:cs typeface="Arial Narrow"/>
                <a:sym typeface="Arial Narrow"/>
              </a:rPr>
              <a:t>© OMS/Uma Bista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1"/>
          <p:cNvSpPr txBox="1"/>
          <p:nvPr/>
        </p:nvSpPr>
        <p:spPr>
          <a:xfrm>
            <a:off x="2532225" y="1989734"/>
            <a:ext cx="3453712" cy="947481"/>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909"/>
              <a:buFont typeface="Arial"/>
              <a:buNone/>
            </a:pPr>
            <a:endParaRPr sz="1909">
              <a:solidFill>
                <a:srgbClr val="002060"/>
              </a:solidFill>
              <a:latin typeface="Arial"/>
              <a:ea typeface="Arial"/>
              <a:cs typeface="Arial"/>
              <a:sym typeface="Arial"/>
            </a:endParaRPr>
          </a:p>
        </p:txBody>
      </p:sp>
      <p:sp>
        <p:nvSpPr>
          <p:cNvPr id="720" name="Google Shape;720;p71"/>
          <p:cNvSpPr/>
          <p:nvPr/>
        </p:nvSpPr>
        <p:spPr>
          <a:xfrm>
            <a:off x="1463427" y="928253"/>
            <a:ext cx="9481984" cy="762388"/>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t>Más de 60 países están progresando en lo que respecta a la aplicación de la resolución de la Asamblea Mundial de la Salud y las medidas prácticas.</a:t>
            </a:r>
          </a:p>
        </p:txBody>
      </p:sp>
      <p:sp>
        <p:nvSpPr>
          <p:cNvPr id="721" name="Google Shape;721;p71"/>
          <p:cNvSpPr/>
          <p:nvPr/>
        </p:nvSpPr>
        <p:spPr>
          <a:xfrm>
            <a:off x="477469" y="6130581"/>
            <a:ext cx="5265409" cy="650691"/>
          </a:xfrm>
          <a:custGeom>
            <a:avLst/>
            <a:gdLst/>
            <a:ahLst/>
            <a:cxnLst/>
            <a:rect l="l" t="t" r="r" b="b"/>
            <a:pathLst>
              <a:path w="5265409" h="650691" fill="none" extrusionOk="0">
                <a:moveTo>
                  <a:pt x="0" y="0"/>
                </a:moveTo>
                <a:cubicBezTo>
                  <a:pt x="161063" y="20637"/>
                  <a:pt x="591950" y="23663"/>
                  <a:pt x="763484" y="0"/>
                </a:cubicBezTo>
                <a:cubicBezTo>
                  <a:pt x="935018" y="-23663"/>
                  <a:pt x="1072393" y="3829"/>
                  <a:pt x="1369006" y="0"/>
                </a:cubicBezTo>
                <a:cubicBezTo>
                  <a:pt x="1665619" y="-3829"/>
                  <a:pt x="1734792" y="-27079"/>
                  <a:pt x="1921874" y="0"/>
                </a:cubicBezTo>
                <a:cubicBezTo>
                  <a:pt x="2108956" y="27079"/>
                  <a:pt x="2282864" y="3198"/>
                  <a:pt x="2527396" y="0"/>
                </a:cubicBezTo>
                <a:cubicBezTo>
                  <a:pt x="2771928" y="-3198"/>
                  <a:pt x="2884627" y="-25720"/>
                  <a:pt x="3132918" y="0"/>
                </a:cubicBezTo>
                <a:cubicBezTo>
                  <a:pt x="3381209" y="25720"/>
                  <a:pt x="3527573" y="3750"/>
                  <a:pt x="3843749" y="0"/>
                </a:cubicBezTo>
                <a:cubicBezTo>
                  <a:pt x="4159925" y="-3750"/>
                  <a:pt x="4218328" y="8569"/>
                  <a:pt x="4554579" y="0"/>
                </a:cubicBezTo>
                <a:cubicBezTo>
                  <a:pt x="4890830" y="-8569"/>
                  <a:pt x="4926824" y="-6336"/>
                  <a:pt x="5265409" y="0"/>
                </a:cubicBezTo>
                <a:cubicBezTo>
                  <a:pt x="5251855" y="279592"/>
                  <a:pt x="5240974" y="473950"/>
                  <a:pt x="5265409" y="650691"/>
                </a:cubicBezTo>
                <a:cubicBezTo>
                  <a:pt x="4993553" y="635422"/>
                  <a:pt x="4889618" y="638898"/>
                  <a:pt x="4659887" y="650691"/>
                </a:cubicBezTo>
                <a:cubicBezTo>
                  <a:pt x="4430156" y="662484"/>
                  <a:pt x="4088520" y="639789"/>
                  <a:pt x="3896403" y="650691"/>
                </a:cubicBezTo>
                <a:cubicBezTo>
                  <a:pt x="3704286" y="661593"/>
                  <a:pt x="3517287" y="624804"/>
                  <a:pt x="3290881" y="650691"/>
                </a:cubicBezTo>
                <a:cubicBezTo>
                  <a:pt x="3064475" y="676578"/>
                  <a:pt x="2964235" y="670769"/>
                  <a:pt x="2790667" y="650691"/>
                </a:cubicBezTo>
                <a:cubicBezTo>
                  <a:pt x="2617099" y="630613"/>
                  <a:pt x="2534645" y="672068"/>
                  <a:pt x="2290453" y="650691"/>
                </a:cubicBezTo>
                <a:cubicBezTo>
                  <a:pt x="2046261" y="629314"/>
                  <a:pt x="1873739" y="644391"/>
                  <a:pt x="1684931" y="650691"/>
                </a:cubicBezTo>
                <a:cubicBezTo>
                  <a:pt x="1496123" y="656991"/>
                  <a:pt x="1356531" y="645822"/>
                  <a:pt x="1132063" y="650691"/>
                </a:cubicBezTo>
                <a:cubicBezTo>
                  <a:pt x="907595" y="655560"/>
                  <a:pt x="414633" y="661754"/>
                  <a:pt x="0" y="650691"/>
                </a:cubicBezTo>
                <a:cubicBezTo>
                  <a:pt x="2272" y="351626"/>
                  <a:pt x="8362" y="172655"/>
                  <a:pt x="0" y="0"/>
                </a:cubicBezTo>
                <a:close/>
              </a:path>
              <a:path w="5265409" h="650691" extrusionOk="0">
                <a:moveTo>
                  <a:pt x="0" y="0"/>
                </a:moveTo>
                <a:cubicBezTo>
                  <a:pt x="254985" y="-23679"/>
                  <a:pt x="490907" y="15789"/>
                  <a:pt x="658176" y="0"/>
                </a:cubicBezTo>
                <a:cubicBezTo>
                  <a:pt x="825445" y="-15789"/>
                  <a:pt x="1143966" y="13634"/>
                  <a:pt x="1369006" y="0"/>
                </a:cubicBezTo>
                <a:cubicBezTo>
                  <a:pt x="1594046" y="-13634"/>
                  <a:pt x="1680526" y="200"/>
                  <a:pt x="1869220" y="0"/>
                </a:cubicBezTo>
                <a:cubicBezTo>
                  <a:pt x="2057914" y="-200"/>
                  <a:pt x="2303433" y="11922"/>
                  <a:pt x="2527396" y="0"/>
                </a:cubicBezTo>
                <a:cubicBezTo>
                  <a:pt x="2751359" y="-11922"/>
                  <a:pt x="3091818" y="22986"/>
                  <a:pt x="3238227" y="0"/>
                </a:cubicBezTo>
                <a:cubicBezTo>
                  <a:pt x="3384636" y="-22986"/>
                  <a:pt x="3596070" y="-13892"/>
                  <a:pt x="3738440" y="0"/>
                </a:cubicBezTo>
                <a:cubicBezTo>
                  <a:pt x="3880810" y="13892"/>
                  <a:pt x="4062517" y="-15899"/>
                  <a:pt x="4238654" y="0"/>
                </a:cubicBezTo>
                <a:cubicBezTo>
                  <a:pt x="4414791" y="15899"/>
                  <a:pt x="4902924" y="23820"/>
                  <a:pt x="5265409" y="0"/>
                </a:cubicBezTo>
                <a:cubicBezTo>
                  <a:pt x="5261066" y="155174"/>
                  <a:pt x="5241469" y="394152"/>
                  <a:pt x="5265409" y="650691"/>
                </a:cubicBezTo>
                <a:cubicBezTo>
                  <a:pt x="4939225" y="659456"/>
                  <a:pt x="4828538" y="633666"/>
                  <a:pt x="4554579" y="650691"/>
                </a:cubicBezTo>
                <a:cubicBezTo>
                  <a:pt x="4280620" y="667717"/>
                  <a:pt x="4047869" y="658842"/>
                  <a:pt x="3791094" y="650691"/>
                </a:cubicBezTo>
                <a:cubicBezTo>
                  <a:pt x="3534320" y="642540"/>
                  <a:pt x="3394204" y="631285"/>
                  <a:pt x="3290881" y="650691"/>
                </a:cubicBezTo>
                <a:cubicBezTo>
                  <a:pt x="3187558" y="670097"/>
                  <a:pt x="2919323" y="626258"/>
                  <a:pt x="2685359" y="650691"/>
                </a:cubicBezTo>
                <a:cubicBezTo>
                  <a:pt x="2451395" y="675124"/>
                  <a:pt x="2283648" y="642321"/>
                  <a:pt x="2132491" y="650691"/>
                </a:cubicBezTo>
                <a:cubicBezTo>
                  <a:pt x="1981334" y="659061"/>
                  <a:pt x="1710249" y="660449"/>
                  <a:pt x="1579623" y="650691"/>
                </a:cubicBezTo>
                <a:cubicBezTo>
                  <a:pt x="1448997" y="640933"/>
                  <a:pt x="1064860" y="636975"/>
                  <a:pt x="921447" y="650691"/>
                </a:cubicBezTo>
                <a:cubicBezTo>
                  <a:pt x="778034" y="664407"/>
                  <a:pt x="250483" y="605169"/>
                  <a:pt x="0" y="650691"/>
                </a:cubicBezTo>
                <a:cubicBezTo>
                  <a:pt x="-12995" y="423411"/>
                  <a:pt x="20393" y="205596"/>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500" dirty="0">
                <a:solidFill>
                  <a:schemeClr val="dk1"/>
                </a:solidFill>
                <a:latin typeface="Calibri"/>
                <a:ea typeface="Calibri"/>
                <a:cs typeface="Calibri"/>
                <a:sym typeface="Calibri"/>
              </a:rPr>
              <a:t>Visite </a:t>
            </a:r>
            <a:r>
              <a:rPr lang="es" sz="1500" u="sng" dirty="0">
                <a:solidFill>
                  <a:schemeClr val="hlink"/>
                </a:solidFill>
                <a:latin typeface="Calibri"/>
                <a:ea typeface="Calibri"/>
                <a:cs typeface="Calibri"/>
                <a:sym typeface="Calibri"/>
                <a:hlinkClick r:id="rId3"/>
              </a:rPr>
              <a:t>https://washinhcf.org/country-progress-tracker/</a:t>
            </a:r>
            <a:r>
              <a:rPr lang="es" sz="1500" dirty="0">
                <a:solidFill>
                  <a:schemeClr val="dk1"/>
                </a:solidFill>
                <a:latin typeface="Calibri"/>
                <a:ea typeface="Calibri"/>
                <a:cs typeface="Calibri"/>
                <a:sym typeface="Calibri"/>
              </a:rPr>
              <a:t> para introducir datos actualizados sobre su país.  </a:t>
            </a:r>
            <a:endParaRPr sz="1500" dirty="0"/>
          </a:p>
        </p:txBody>
      </p:sp>
      <p:sp>
        <p:nvSpPr>
          <p:cNvPr id="722" name="Google Shape;722;p71"/>
          <p:cNvSpPr txBox="1">
            <a:spLocks noGrp="1"/>
          </p:cNvSpPr>
          <p:nvPr>
            <p:ph type="title"/>
          </p:nvPr>
        </p:nvSpPr>
        <p:spPr>
          <a:xfrm>
            <a:off x="838199" y="132669"/>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Rastreador del progreso de los países </a:t>
            </a:r>
            <a:endParaRPr/>
          </a:p>
        </p:txBody>
      </p:sp>
      <p:sp>
        <p:nvSpPr>
          <p:cNvPr id="723" name="Google Shape;723;p7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43</a:t>
            </a:fld>
            <a:endParaRPr/>
          </a:p>
        </p:txBody>
      </p:sp>
      <p:pic>
        <p:nvPicPr>
          <p:cNvPr id="724" name="Google Shape;724;p71"/>
          <p:cNvPicPr preferRelativeResize="0"/>
          <p:nvPr/>
        </p:nvPicPr>
        <p:blipFill rotWithShape="1">
          <a:blip r:embed="rId4">
            <a:alphaModFix/>
          </a:blip>
          <a:srcRect/>
          <a:stretch/>
        </p:blipFill>
        <p:spPr>
          <a:xfrm>
            <a:off x="1003610" y="1682045"/>
            <a:ext cx="10313018" cy="4272304"/>
          </a:xfrm>
          <a:prstGeom prst="rect">
            <a:avLst/>
          </a:prstGeom>
          <a:noFill/>
          <a:ln>
            <a:noFill/>
          </a:ln>
        </p:spPr>
      </p:pic>
      <p:grpSp>
        <p:nvGrpSpPr>
          <p:cNvPr id="725" name="Google Shape;725;p71"/>
          <p:cNvGrpSpPr/>
          <p:nvPr/>
        </p:nvGrpSpPr>
        <p:grpSpPr>
          <a:xfrm>
            <a:off x="8789914" y="4951610"/>
            <a:ext cx="3187729" cy="1672054"/>
            <a:chOff x="7178781" y="1101936"/>
            <a:chExt cx="3514619" cy="1843517"/>
          </a:xfrm>
        </p:grpSpPr>
        <p:pic>
          <p:nvPicPr>
            <p:cNvPr id="726" name="Google Shape;726;p71"/>
            <p:cNvPicPr preferRelativeResize="0"/>
            <p:nvPr/>
          </p:nvPicPr>
          <p:blipFill rotWithShape="1">
            <a:blip r:embed="rId5">
              <a:alphaModFix/>
            </a:blip>
            <a:srcRect/>
            <a:stretch/>
          </p:blipFill>
          <p:spPr>
            <a:xfrm>
              <a:off x="7178781" y="1101936"/>
              <a:ext cx="3514619" cy="1843517"/>
            </a:xfrm>
            <a:prstGeom prst="rect">
              <a:avLst/>
            </a:prstGeom>
            <a:noFill/>
            <a:ln>
              <a:noFill/>
            </a:ln>
          </p:spPr>
        </p:pic>
        <p:sp>
          <p:nvSpPr>
            <p:cNvPr id="727" name="Google Shape;727;p71"/>
            <p:cNvSpPr/>
            <p:nvPr/>
          </p:nvSpPr>
          <p:spPr>
            <a:xfrm>
              <a:off x="8011501" y="1102659"/>
              <a:ext cx="1293864" cy="32272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3">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5" name="Google Shape;735;p72"/>
          <p:cNvGrpSpPr/>
          <p:nvPr/>
        </p:nvGrpSpPr>
        <p:grpSpPr>
          <a:xfrm>
            <a:off x="467713" y="314162"/>
            <a:ext cx="6791731" cy="6008579"/>
            <a:chOff x="4456739" y="1550957"/>
            <a:chExt cx="4603898" cy="4372558"/>
          </a:xfrm>
        </p:grpSpPr>
        <p:pic>
          <p:nvPicPr>
            <p:cNvPr id="736" name="Google Shape;736;p72"/>
            <p:cNvPicPr preferRelativeResize="0"/>
            <p:nvPr/>
          </p:nvPicPr>
          <p:blipFill rotWithShape="1">
            <a:blip r:embed="rId3">
              <a:alphaModFix/>
            </a:blip>
            <a:srcRect/>
            <a:stretch/>
          </p:blipFill>
          <p:spPr>
            <a:xfrm>
              <a:off x="6948464" y="3842179"/>
              <a:ext cx="2112173" cy="2081336"/>
            </a:xfrm>
            <a:prstGeom prst="rect">
              <a:avLst/>
            </a:prstGeom>
            <a:noFill/>
            <a:ln w="9525" cap="flat" cmpd="sng">
              <a:solidFill>
                <a:schemeClr val="lt1"/>
              </a:solidFill>
              <a:prstDash val="solid"/>
              <a:round/>
              <a:headEnd type="none" w="sm" len="sm"/>
              <a:tailEnd type="none" w="sm" len="sm"/>
            </a:ln>
          </p:spPr>
        </p:pic>
        <p:pic>
          <p:nvPicPr>
            <p:cNvPr id="737" name="Google Shape;737;p72"/>
            <p:cNvPicPr preferRelativeResize="0"/>
            <p:nvPr/>
          </p:nvPicPr>
          <p:blipFill rotWithShape="1">
            <a:blip r:embed="rId4">
              <a:alphaModFix/>
            </a:blip>
            <a:srcRect/>
            <a:stretch/>
          </p:blipFill>
          <p:spPr>
            <a:xfrm>
              <a:off x="6841067" y="1550958"/>
              <a:ext cx="2219570" cy="2053172"/>
            </a:xfrm>
            <a:prstGeom prst="rect">
              <a:avLst/>
            </a:prstGeom>
            <a:noFill/>
            <a:ln w="9525" cap="flat" cmpd="sng">
              <a:solidFill>
                <a:schemeClr val="lt1"/>
              </a:solidFill>
              <a:prstDash val="solid"/>
              <a:round/>
              <a:headEnd type="none" w="sm" len="sm"/>
              <a:tailEnd type="none" w="sm" len="sm"/>
            </a:ln>
          </p:spPr>
        </p:pic>
        <p:pic>
          <p:nvPicPr>
            <p:cNvPr id="738" name="Google Shape;738;p72"/>
            <p:cNvPicPr preferRelativeResize="0"/>
            <p:nvPr/>
          </p:nvPicPr>
          <p:blipFill rotWithShape="1">
            <a:blip r:embed="rId5">
              <a:alphaModFix/>
            </a:blip>
            <a:srcRect/>
            <a:stretch/>
          </p:blipFill>
          <p:spPr>
            <a:xfrm>
              <a:off x="4456739" y="1550957"/>
              <a:ext cx="2272148" cy="2053172"/>
            </a:xfrm>
            <a:prstGeom prst="rect">
              <a:avLst/>
            </a:prstGeom>
            <a:noFill/>
            <a:ln w="9525" cap="flat" cmpd="sng">
              <a:solidFill>
                <a:schemeClr val="lt1"/>
              </a:solidFill>
              <a:prstDash val="solid"/>
              <a:round/>
              <a:headEnd type="none" w="sm" len="sm"/>
              <a:tailEnd type="none" w="sm" len="sm"/>
            </a:ln>
          </p:spPr>
        </p:pic>
        <p:pic>
          <p:nvPicPr>
            <p:cNvPr id="739" name="Google Shape;739;p72"/>
            <p:cNvPicPr preferRelativeResize="0"/>
            <p:nvPr/>
          </p:nvPicPr>
          <p:blipFill rotWithShape="1">
            <a:blip r:embed="rId6">
              <a:alphaModFix/>
            </a:blip>
            <a:srcRect/>
            <a:stretch/>
          </p:blipFill>
          <p:spPr>
            <a:xfrm>
              <a:off x="4495393" y="3842179"/>
              <a:ext cx="2310082" cy="2081336"/>
            </a:xfrm>
            <a:prstGeom prst="rect">
              <a:avLst/>
            </a:prstGeom>
            <a:noFill/>
            <a:ln w="9525" cap="flat" cmpd="sng">
              <a:solidFill>
                <a:schemeClr val="lt1"/>
              </a:solidFill>
              <a:prstDash val="solid"/>
              <a:round/>
              <a:headEnd type="none" w="sm" len="sm"/>
              <a:tailEnd type="none" w="sm" len="sm"/>
            </a:ln>
          </p:spPr>
        </p:pic>
      </p:grpSp>
      <p:sp>
        <p:nvSpPr>
          <p:cNvPr id="740" name="Google Shape;740;p72"/>
          <p:cNvSpPr txBox="1">
            <a:spLocks noGrp="1"/>
          </p:cNvSpPr>
          <p:nvPr>
            <p:ph type="ctrTitle"/>
          </p:nvPr>
        </p:nvSpPr>
        <p:spPr>
          <a:xfrm>
            <a:off x="7677614" y="1211038"/>
            <a:ext cx="4250473"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4800"/>
              <a:buFont typeface="Arial Narrow"/>
              <a:buNone/>
            </a:pPr>
            <a:r>
              <a:rPr lang="es" sz="4800"/>
              <a:t>Se está avanzando </a:t>
            </a:r>
            <a:br>
              <a:rPr lang="en-US" sz="4800"/>
            </a:br>
            <a:endParaRPr sz="4800"/>
          </a:p>
        </p:txBody>
      </p:sp>
      <p:sp>
        <p:nvSpPr>
          <p:cNvPr id="741" name="Google Shape;741;p72"/>
          <p:cNvSpPr txBox="1">
            <a:spLocks noGrp="1"/>
          </p:cNvSpPr>
          <p:nvPr>
            <p:ph type="subTitle" idx="1"/>
          </p:nvPr>
        </p:nvSpPr>
        <p:spPr>
          <a:xfrm>
            <a:off x="8095785" y="3782695"/>
            <a:ext cx="3414132"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3200"/>
              <a:buNone/>
            </a:pPr>
            <a:r>
              <a:rPr lang="es" sz="3200">
                <a:latin typeface="Arial Narrow"/>
                <a:ea typeface="Arial Narrow"/>
                <a:cs typeface="Arial Narrow"/>
                <a:sym typeface="Arial Narrow"/>
              </a:rPr>
              <a:t>¡pero aún queda por hacer! </a:t>
            </a:r>
            <a:endParaRPr/>
          </a:p>
        </p:txBody>
      </p:sp>
      <p:sp>
        <p:nvSpPr>
          <p:cNvPr id="742" name="Google Shape;742;p72"/>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3"/>
          <p:cNvSpPr txBox="1">
            <a:spLocks noGrp="1"/>
          </p:cNvSpPr>
          <p:nvPr>
            <p:ph type="title"/>
          </p:nvPr>
        </p:nvSpPr>
        <p:spPr>
          <a:xfrm>
            <a:off x="777259" y="28589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Ejemplos de medidas adoptadas en países precursores </a:t>
            </a:r>
            <a:endParaRPr dirty="0"/>
          </a:p>
        </p:txBody>
      </p:sp>
      <p:pic>
        <p:nvPicPr>
          <p:cNvPr id="751" name="Google Shape;751;p73"/>
          <p:cNvPicPr preferRelativeResize="0"/>
          <p:nvPr/>
        </p:nvPicPr>
        <p:blipFill rotWithShape="1">
          <a:blip r:embed="rId3">
            <a:alphaModFix/>
          </a:blip>
          <a:srcRect/>
          <a:stretch/>
        </p:blipFill>
        <p:spPr>
          <a:xfrm>
            <a:off x="1631129" y="1602615"/>
            <a:ext cx="9271718" cy="4463257"/>
          </a:xfrm>
          <a:prstGeom prst="rect">
            <a:avLst/>
          </a:prstGeom>
          <a:noFill/>
          <a:ln>
            <a:noFill/>
          </a:ln>
        </p:spPr>
      </p:pic>
      <p:sp>
        <p:nvSpPr>
          <p:cNvPr id="752" name="Google Shape;752;p73"/>
          <p:cNvSpPr/>
          <p:nvPr/>
        </p:nvSpPr>
        <p:spPr>
          <a:xfrm>
            <a:off x="6035059" y="3436219"/>
            <a:ext cx="191431" cy="277684"/>
          </a:xfrm>
          <a:prstGeom prst="rect">
            <a:avLst/>
          </a:prstGeom>
          <a:solidFill>
            <a:srgbClr val="FFFFFF"/>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Calibri"/>
              <a:ea typeface="Calibri"/>
              <a:cs typeface="Calibri"/>
              <a:sym typeface="Calibri"/>
            </a:endParaRPr>
          </a:p>
        </p:txBody>
      </p:sp>
      <p:sp>
        <p:nvSpPr>
          <p:cNvPr id="753" name="Google Shape;753;p73"/>
          <p:cNvSpPr/>
          <p:nvPr/>
        </p:nvSpPr>
        <p:spPr>
          <a:xfrm>
            <a:off x="6006347" y="4532241"/>
            <a:ext cx="191431" cy="331567"/>
          </a:xfrm>
          <a:prstGeom prst="rect">
            <a:avLst/>
          </a:prstGeom>
          <a:solidFill>
            <a:srgbClr val="FFFFFF"/>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Calibri"/>
              <a:ea typeface="Calibri"/>
              <a:cs typeface="Calibri"/>
              <a:sym typeface="Calibri"/>
            </a:endParaRPr>
          </a:p>
        </p:txBody>
      </p:sp>
      <p:grpSp>
        <p:nvGrpSpPr>
          <p:cNvPr id="754" name="Google Shape;754;p73"/>
          <p:cNvGrpSpPr/>
          <p:nvPr/>
        </p:nvGrpSpPr>
        <p:grpSpPr>
          <a:xfrm>
            <a:off x="2997264" y="5278829"/>
            <a:ext cx="3098736" cy="1258618"/>
            <a:chOff x="1930200" y="5820152"/>
            <a:chExt cx="3416500" cy="1387685"/>
          </a:xfrm>
        </p:grpSpPr>
        <p:sp>
          <p:nvSpPr>
            <p:cNvPr id="755" name="Google Shape;755;p73"/>
            <p:cNvSpPr/>
            <p:nvPr/>
          </p:nvSpPr>
          <p:spPr>
            <a:xfrm>
              <a:off x="1930200" y="5820152"/>
              <a:ext cx="3416500" cy="1387685"/>
            </a:xfrm>
            <a:prstGeom prst="wedgeRoundRectCallout">
              <a:avLst>
                <a:gd name="adj1" fmla="val 2738"/>
                <a:gd name="adj2" fmla="val -153559"/>
                <a:gd name="adj3" fmla="val 16667"/>
              </a:avLst>
            </a:prstGeom>
            <a:solidFill>
              <a:schemeClr val="lt1"/>
            </a:solidFill>
            <a:ln w="38100" cap="flat" cmpd="sng">
              <a:solidFill>
                <a:srgbClr val="0E1A2F"/>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600">
                <a:solidFill>
                  <a:schemeClr val="lt1"/>
                </a:solidFill>
                <a:latin typeface="Arial Narrow"/>
                <a:ea typeface="Arial Narrow"/>
                <a:cs typeface="Arial Narrow"/>
                <a:sym typeface="Arial Narrow"/>
              </a:endParaRPr>
            </a:p>
          </p:txBody>
        </p:sp>
        <p:sp>
          <p:nvSpPr>
            <p:cNvPr id="756" name="Google Shape;756;p73"/>
            <p:cNvSpPr txBox="1"/>
            <p:nvPr/>
          </p:nvSpPr>
          <p:spPr>
            <a:xfrm>
              <a:off x="2009431" y="5837861"/>
              <a:ext cx="3258037" cy="1204605"/>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300" dirty="0">
                  <a:solidFill>
                    <a:srgbClr val="FF0000"/>
                  </a:solidFill>
                  <a:latin typeface="Arial Narrow"/>
                  <a:ea typeface="Arial Narrow"/>
                  <a:cs typeface="Arial Narrow"/>
                  <a:sym typeface="Arial Narrow"/>
                </a:rPr>
                <a:t>GHANA: </a:t>
              </a:r>
              <a:r>
                <a:rPr lang="es" sz="1300" dirty="0">
                  <a:solidFill>
                    <a:srgbClr val="122240"/>
                  </a:solidFill>
                  <a:latin typeface="Arial Narrow"/>
                  <a:ea typeface="Arial Narrow"/>
                  <a:cs typeface="Arial Narrow"/>
                  <a:sym typeface="Arial Narrow"/>
                </a:rPr>
                <a:t>las comunidades puntúan los servicios y aportan soluciones para mejorar su calidad; estas soluciones son objeto de seguimiento a través del sistema nacional de seguimiento sanitario.</a:t>
              </a:r>
              <a:endParaRPr sz="1300" dirty="0"/>
            </a:p>
          </p:txBody>
        </p:sp>
      </p:grpSp>
      <p:sp>
        <p:nvSpPr>
          <p:cNvPr id="757" name="Google Shape;757;p73"/>
          <p:cNvSpPr txBox="1"/>
          <p:nvPr/>
        </p:nvSpPr>
        <p:spPr>
          <a:xfrm>
            <a:off x="7717522" y="5878966"/>
            <a:ext cx="1636676" cy="290459"/>
          </a:xfrm>
          <a:prstGeom prst="rect">
            <a:avLst/>
          </a:prstGeom>
          <a:noFill/>
          <a:ln>
            <a:noFill/>
          </a:ln>
        </p:spPr>
        <p:txBody>
          <a:bodyPr spcFirstLastPara="1" wrap="square" lIns="72725" tIns="36350" rIns="72725" bIns="36350" rtlCol="0" anchor="ctr" anchorCtr="0">
            <a:noAutofit/>
          </a:bodyPr>
          <a:lstStyle/>
          <a:p>
            <a:pPr marL="0" marR="0" lvl="0" indent="0" algn="r" rtl="0">
              <a:spcBef>
                <a:spcPts val="0"/>
              </a:spcBef>
              <a:spcAft>
                <a:spcPts val="0"/>
              </a:spcAft>
              <a:buNone/>
            </a:pPr>
            <a:fld id="{00000000-1234-1234-1234-123412341234}" type="slidenum">
              <a:rPr lang="en-US" sz="955">
                <a:solidFill>
                  <a:srgbClr val="898A9B"/>
                </a:solidFill>
                <a:latin typeface="Calibri"/>
                <a:ea typeface="Calibri"/>
                <a:cs typeface="Calibri"/>
                <a:sym typeface="Calibri"/>
              </a:rPr>
              <a:t>45</a:t>
            </a:fld>
            <a:endParaRPr sz="955">
              <a:solidFill>
                <a:srgbClr val="898A9B"/>
              </a:solidFill>
              <a:latin typeface="Calibri"/>
              <a:ea typeface="Calibri"/>
              <a:cs typeface="Calibri"/>
              <a:sym typeface="Calibri"/>
            </a:endParaRPr>
          </a:p>
        </p:txBody>
      </p:sp>
      <p:sp>
        <p:nvSpPr>
          <p:cNvPr id="758" name="Google Shape;758;p73"/>
          <p:cNvSpPr/>
          <p:nvPr/>
        </p:nvSpPr>
        <p:spPr>
          <a:xfrm>
            <a:off x="8313326" y="1459598"/>
            <a:ext cx="2569790" cy="1216727"/>
          </a:xfrm>
          <a:prstGeom prst="wedgeRoundRectCallout">
            <a:avLst>
              <a:gd name="adj1" fmla="val -59612"/>
              <a:gd name="adj2" fmla="val 112162"/>
              <a:gd name="adj3" fmla="val 16667"/>
            </a:avLst>
          </a:prstGeom>
          <a:solidFill>
            <a:schemeClr val="lt1"/>
          </a:solidFill>
          <a:ln w="38100" cap="flat" cmpd="sng">
            <a:solidFill>
              <a:srgbClr val="0E1A2F"/>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Calibri"/>
              <a:ea typeface="Calibri"/>
              <a:cs typeface="Calibri"/>
              <a:sym typeface="Calibri"/>
            </a:endParaRPr>
          </a:p>
        </p:txBody>
      </p:sp>
      <p:sp>
        <p:nvSpPr>
          <p:cNvPr id="759" name="Google Shape;759;p73"/>
          <p:cNvSpPr txBox="1"/>
          <p:nvPr/>
        </p:nvSpPr>
        <p:spPr>
          <a:xfrm>
            <a:off x="8298076" y="1519908"/>
            <a:ext cx="2642140" cy="101562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000" dirty="0">
                <a:solidFill>
                  <a:srgbClr val="FF0000"/>
                </a:solidFill>
                <a:latin typeface="Arial Narrow"/>
                <a:ea typeface="Arial Narrow"/>
                <a:cs typeface="Arial Narrow"/>
                <a:sym typeface="Arial Narrow"/>
              </a:rPr>
              <a:t>REP. DEMOCRÁTICA POPULAR LAO: </a:t>
            </a:r>
            <a:r>
              <a:rPr lang="es" sz="1000" dirty="0">
                <a:solidFill>
                  <a:srgbClr val="122240"/>
                </a:solidFill>
                <a:latin typeface="Arial Narrow"/>
                <a:ea typeface="Arial Narrow"/>
                <a:cs typeface="Arial Narrow"/>
                <a:sym typeface="Arial Narrow"/>
              </a:rPr>
              <a:t>se han recaudado más de 2 millones de dólares a través de mecanismos de financiación nacionales contra la COVID-19, para aplicar las normas sobre servicios de WASH resilientes frente al clima, prácticas de higiene de las manos y tecnologías.</a:t>
            </a:r>
            <a:endParaRPr sz="1000" dirty="0"/>
          </a:p>
        </p:txBody>
      </p:sp>
      <p:sp>
        <p:nvSpPr>
          <p:cNvPr id="760" name="Google Shape;760;p73"/>
          <p:cNvSpPr/>
          <p:nvPr/>
        </p:nvSpPr>
        <p:spPr>
          <a:xfrm>
            <a:off x="7954800" y="4844515"/>
            <a:ext cx="2569790" cy="1216727"/>
          </a:xfrm>
          <a:prstGeom prst="wedgeRoundRectCallout">
            <a:avLst>
              <a:gd name="adj1" fmla="val -39753"/>
              <a:gd name="adj2" fmla="val -139173"/>
              <a:gd name="adj3" fmla="val 16667"/>
            </a:avLst>
          </a:prstGeom>
          <a:solidFill>
            <a:schemeClr val="lt1"/>
          </a:solidFill>
          <a:ln w="38100" cap="flat" cmpd="sng">
            <a:solidFill>
              <a:srgbClr val="0E1A2F"/>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Calibri"/>
              <a:ea typeface="Calibri"/>
              <a:cs typeface="Calibri"/>
              <a:sym typeface="Calibri"/>
            </a:endParaRPr>
          </a:p>
        </p:txBody>
      </p:sp>
      <p:sp>
        <p:nvSpPr>
          <p:cNvPr id="761" name="Google Shape;761;p73"/>
          <p:cNvSpPr txBox="1"/>
          <p:nvPr/>
        </p:nvSpPr>
        <p:spPr>
          <a:xfrm>
            <a:off x="7998466" y="4844515"/>
            <a:ext cx="2562405" cy="1200288"/>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dirty="0">
                <a:solidFill>
                  <a:srgbClr val="FF0000"/>
                </a:solidFill>
                <a:latin typeface="Arial Narrow"/>
                <a:ea typeface="Arial Narrow"/>
                <a:cs typeface="Arial Narrow"/>
                <a:sym typeface="Arial Narrow"/>
              </a:rPr>
              <a:t>CAMBOYA: </a:t>
            </a:r>
            <a:r>
              <a:rPr lang="es" sz="1200" dirty="0">
                <a:solidFill>
                  <a:srgbClr val="122240"/>
                </a:solidFill>
                <a:latin typeface="Arial Narrow"/>
                <a:ea typeface="Arial Narrow"/>
                <a:cs typeface="Arial Narrow"/>
                <a:sym typeface="Arial Narrow"/>
              </a:rPr>
              <a:t>se investigan los comportamientos higiénicos en torno al parto, lo cual ha dado lugar a una intervención multimodal específica para el contexto, cuyo objetivo es </a:t>
            </a:r>
            <a:r>
              <a:rPr lang="es" sz="1200" dirty="0">
                <a:solidFill>
                  <a:srgbClr val="002060"/>
                </a:solidFill>
                <a:latin typeface="Arial Narrow"/>
                <a:ea typeface="Arial Narrow"/>
                <a:cs typeface="Arial Narrow"/>
                <a:sym typeface="Arial Narrow"/>
              </a:rPr>
              <a:t>mejorar la calidad</a:t>
            </a:r>
            <a:r>
              <a:rPr lang="es" sz="1200" dirty="0">
                <a:solidFill>
                  <a:srgbClr val="FF0000"/>
                </a:solidFill>
                <a:latin typeface="Arial Narrow"/>
                <a:ea typeface="Arial Narrow"/>
                <a:cs typeface="Arial Narrow"/>
                <a:sym typeface="Arial Narrow"/>
              </a:rPr>
              <a:t>.</a:t>
            </a:r>
            <a:endParaRPr sz="1200" dirty="0"/>
          </a:p>
        </p:txBody>
      </p:sp>
      <p:grpSp>
        <p:nvGrpSpPr>
          <p:cNvPr id="762" name="Google Shape;762;p73"/>
          <p:cNvGrpSpPr/>
          <p:nvPr/>
        </p:nvGrpSpPr>
        <p:grpSpPr>
          <a:xfrm>
            <a:off x="1352120" y="2027719"/>
            <a:ext cx="1945482" cy="1519914"/>
            <a:chOff x="116353" y="2235654"/>
            <a:chExt cx="2144984" cy="1675776"/>
          </a:xfrm>
        </p:grpSpPr>
        <p:sp>
          <p:nvSpPr>
            <p:cNvPr id="763" name="Google Shape;763;p73"/>
            <p:cNvSpPr/>
            <p:nvPr/>
          </p:nvSpPr>
          <p:spPr>
            <a:xfrm rot="10800000" flipH="1">
              <a:off x="116353" y="2235654"/>
              <a:ext cx="1893093" cy="1675776"/>
            </a:xfrm>
            <a:prstGeom prst="wedgeRoundRectCallout">
              <a:avLst>
                <a:gd name="adj1" fmla="val 4442"/>
                <a:gd name="adj2" fmla="val -90016"/>
                <a:gd name="adj3" fmla="val 16667"/>
              </a:avLst>
            </a:prstGeom>
            <a:solidFill>
              <a:schemeClr val="lt1"/>
            </a:solidFill>
            <a:ln w="38100" cap="flat" cmpd="sng">
              <a:solidFill>
                <a:srgbClr val="0E1A2F"/>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600">
                <a:solidFill>
                  <a:schemeClr val="lt1"/>
                </a:solidFill>
                <a:latin typeface="Arial Narrow"/>
                <a:ea typeface="Arial Narrow"/>
                <a:cs typeface="Arial Narrow"/>
                <a:sym typeface="Arial Narrow"/>
              </a:endParaRPr>
            </a:p>
          </p:txBody>
        </p:sp>
        <p:sp>
          <p:nvSpPr>
            <p:cNvPr id="764" name="Google Shape;764;p73"/>
            <p:cNvSpPr txBox="1"/>
            <p:nvPr/>
          </p:nvSpPr>
          <p:spPr>
            <a:xfrm>
              <a:off x="196123" y="2318657"/>
              <a:ext cx="2065214" cy="111977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dirty="0">
                  <a:solidFill>
                    <a:srgbClr val="FF0000"/>
                  </a:solidFill>
                  <a:latin typeface="Arial Narrow"/>
                  <a:ea typeface="Arial Narrow"/>
                  <a:cs typeface="Arial Narrow"/>
                  <a:sym typeface="Arial Narrow"/>
                </a:rPr>
                <a:t>COLOMBIA:</a:t>
              </a:r>
              <a:r>
                <a:rPr lang="es" sz="1200" dirty="0">
                  <a:solidFill>
                    <a:srgbClr val="002060"/>
                  </a:solidFill>
                  <a:latin typeface="Arial Narrow"/>
                  <a:ea typeface="Arial Narrow"/>
                  <a:cs typeface="Arial Narrow"/>
                  <a:sym typeface="Arial Narrow"/>
                </a:rPr>
                <a:t> </a:t>
              </a:r>
              <a:endParaRPr sz="1200" dirty="0"/>
            </a:p>
            <a:p>
              <a:pPr marL="0" marR="0" lvl="0" indent="0" algn="l" rtl="0">
                <a:spcBef>
                  <a:spcPts val="0"/>
                </a:spcBef>
                <a:spcAft>
                  <a:spcPts val="0"/>
                </a:spcAft>
                <a:buNone/>
              </a:pPr>
              <a:r>
                <a:rPr lang="es" sz="1200" dirty="0">
                  <a:solidFill>
                    <a:srgbClr val="002060"/>
                  </a:solidFill>
                  <a:latin typeface="Arial Narrow"/>
                  <a:ea typeface="Arial Narrow"/>
                  <a:cs typeface="Arial Narrow"/>
                  <a:sym typeface="Arial Narrow"/>
                </a:rPr>
                <a:t>la Primera Dama de la Nación ha creado una coalición regional de </a:t>
              </a:r>
              <a:r>
                <a:rPr lang="es" sz="1200" dirty="0">
                  <a:solidFill>
                    <a:srgbClr val="E72D19"/>
                  </a:solidFill>
                  <a:latin typeface="Arial Narrow"/>
                  <a:ea typeface="Arial Narrow"/>
                  <a:cs typeface="Arial Narrow"/>
                  <a:sym typeface="Arial Narrow"/>
                </a:rPr>
                <a:t>defensores políticos</a:t>
              </a:r>
              <a:r>
                <a:rPr lang="es" sz="1200" dirty="0">
                  <a:solidFill>
                    <a:srgbClr val="002060"/>
                  </a:solidFill>
                  <a:latin typeface="Arial Narrow"/>
                  <a:ea typeface="Arial Narrow"/>
                  <a:cs typeface="Arial Narrow"/>
                  <a:sym typeface="Arial Narrow"/>
                </a:rPr>
                <a:t> y portavoces.</a:t>
              </a:r>
              <a:endParaRPr sz="1200" dirty="0">
                <a:solidFill>
                  <a:srgbClr val="002060"/>
                </a:solidFill>
                <a:latin typeface="Arial Narrow"/>
                <a:ea typeface="Arial Narrow"/>
                <a:cs typeface="Arial Narrow"/>
                <a:sym typeface="Arial Narrow"/>
              </a:endParaRPr>
            </a:p>
          </p:txBody>
        </p:sp>
      </p:grpSp>
      <p:grpSp>
        <p:nvGrpSpPr>
          <p:cNvPr id="765" name="Google Shape;765;p73"/>
          <p:cNvGrpSpPr/>
          <p:nvPr/>
        </p:nvGrpSpPr>
        <p:grpSpPr>
          <a:xfrm>
            <a:off x="3297602" y="1914548"/>
            <a:ext cx="3694213" cy="1181918"/>
            <a:chOff x="2261337" y="2110879"/>
            <a:chExt cx="3799646" cy="1303120"/>
          </a:xfrm>
        </p:grpSpPr>
        <p:sp>
          <p:nvSpPr>
            <p:cNvPr id="766" name="Google Shape;766;p73"/>
            <p:cNvSpPr/>
            <p:nvPr/>
          </p:nvSpPr>
          <p:spPr>
            <a:xfrm>
              <a:off x="2261337" y="2110879"/>
              <a:ext cx="3668816" cy="1303120"/>
            </a:xfrm>
            <a:prstGeom prst="wedgeRoundRectCallout">
              <a:avLst>
                <a:gd name="adj1" fmla="val -8156"/>
                <a:gd name="adj2" fmla="val 100886"/>
                <a:gd name="adj3" fmla="val 16667"/>
              </a:avLst>
            </a:prstGeom>
            <a:solidFill>
              <a:schemeClr val="lt1"/>
            </a:solidFill>
            <a:ln w="38100" cap="flat" cmpd="sng">
              <a:solidFill>
                <a:srgbClr val="0E1A2F"/>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600">
                <a:solidFill>
                  <a:schemeClr val="lt1"/>
                </a:solidFill>
                <a:latin typeface="Arial Narrow"/>
                <a:ea typeface="Arial Narrow"/>
                <a:cs typeface="Arial Narrow"/>
                <a:sym typeface="Arial Narrow"/>
              </a:endParaRPr>
            </a:p>
          </p:txBody>
        </p:sp>
        <p:sp>
          <p:nvSpPr>
            <p:cNvPr id="767" name="Google Shape;767;p73"/>
            <p:cNvSpPr txBox="1"/>
            <p:nvPr/>
          </p:nvSpPr>
          <p:spPr>
            <a:xfrm>
              <a:off x="2392167" y="2165861"/>
              <a:ext cx="3668816" cy="111977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200" dirty="0">
                  <a:solidFill>
                    <a:srgbClr val="FF0000"/>
                  </a:solidFill>
                  <a:latin typeface="Arial Narrow"/>
                  <a:ea typeface="Arial Narrow"/>
                  <a:cs typeface="Arial Narrow"/>
                  <a:sym typeface="Arial Narrow"/>
                </a:rPr>
                <a:t>MALÍ: </a:t>
              </a:r>
              <a:r>
                <a:rPr lang="es" sz="1200" dirty="0">
                  <a:solidFill>
                    <a:srgbClr val="122240"/>
                  </a:solidFill>
                  <a:latin typeface="Arial Narrow"/>
                  <a:ea typeface="Arial Narrow"/>
                  <a:cs typeface="Arial Narrow"/>
                  <a:sym typeface="Arial Narrow"/>
                </a:rPr>
                <a:t>el equipo de tareas nacional de WASH en los establecimientos de salud y la integración de los indicadores en la plataforma digital de supervisión sistemática permiten detectar las deficiencias, lo cual resulta primordial en situaciones de emergencia prolongada. </a:t>
              </a:r>
              <a:endParaRPr sz="1200" dirty="0"/>
            </a:p>
          </p:txBody>
        </p:sp>
      </p:grpSp>
      <p:sp>
        <p:nvSpPr>
          <p:cNvPr id="768" name="Google Shape;768;p7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7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Font typeface="Arial Narrow"/>
              <a:buNone/>
            </a:pPr>
            <a:r>
              <a:rPr lang="es" b="1">
                <a:solidFill>
                  <a:srgbClr val="009CDE"/>
                </a:solidFill>
                <a:latin typeface="Arial Narrow"/>
                <a:ea typeface="Arial Narrow"/>
                <a:cs typeface="Arial Narrow"/>
                <a:sym typeface="Arial Narrow"/>
              </a:rPr>
              <a:t>Invertir en WASH: </a:t>
            </a:r>
            <a:br>
              <a:rPr lang="en-US" b="1">
                <a:solidFill>
                  <a:srgbClr val="009CDE"/>
                </a:solidFill>
                <a:latin typeface="Arial Narrow"/>
                <a:ea typeface="Arial Narrow"/>
                <a:cs typeface="Arial Narrow"/>
                <a:sym typeface="Arial Narrow"/>
              </a:rPr>
            </a:br>
            <a:r>
              <a:rPr lang="es" b="1">
                <a:solidFill>
                  <a:srgbClr val="009CDE"/>
                </a:solidFill>
                <a:latin typeface="Arial Narrow"/>
                <a:ea typeface="Arial Narrow"/>
                <a:cs typeface="Arial Narrow"/>
                <a:sym typeface="Arial Narrow"/>
              </a:rPr>
              <a:t>bajos costos y grandes beneficios</a:t>
            </a:r>
            <a:br>
              <a:rPr lang="en-US" b="1">
                <a:solidFill>
                  <a:srgbClr val="009CDE"/>
                </a:solidFill>
                <a:latin typeface="Arial Narrow"/>
                <a:ea typeface="Arial Narrow"/>
                <a:cs typeface="Arial Narrow"/>
                <a:sym typeface="Arial Narrow"/>
              </a:rPr>
            </a:br>
            <a:endParaRPr/>
          </a:p>
        </p:txBody>
      </p:sp>
      <p:sp>
        <p:nvSpPr>
          <p:cNvPr id="775" name="Google Shape;775;p7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46</a:t>
            </a:fld>
            <a:endParaRPr/>
          </a:p>
        </p:txBody>
      </p:sp>
      <p:sp>
        <p:nvSpPr>
          <p:cNvPr id="776" name="Google Shape;776;p74"/>
          <p:cNvSpPr txBox="1"/>
          <p:nvPr/>
        </p:nvSpPr>
        <p:spPr>
          <a:xfrm>
            <a:off x="1350961" y="1964678"/>
            <a:ext cx="4047899" cy="3667630"/>
          </a:xfrm>
          <a:prstGeom prst="rect">
            <a:avLst/>
          </a:prstGeom>
          <a:solidFill>
            <a:schemeClr val="dk1"/>
          </a:solidFill>
          <a:ln>
            <a:noFill/>
          </a:ln>
        </p:spPr>
        <p:txBody>
          <a:bodyPr spcFirstLastPara="1" wrap="square" lIns="91425" tIns="45700" rIns="91425" bIns="45700" rtlCol="0" anchor="t" anchorCtr="0">
            <a:spAutoFit/>
          </a:bodyPr>
          <a:lstStyle/>
          <a:p>
            <a:pPr marL="363716" marR="0" lvl="0" indent="-363716" algn="l" rtl="0">
              <a:spcBef>
                <a:spcPts val="0"/>
              </a:spcBef>
              <a:spcAft>
                <a:spcPts val="0"/>
              </a:spcAft>
              <a:buClr>
                <a:schemeClr val="lt1"/>
              </a:buClr>
              <a:buSzPts val="2000"/>
              <a:buFont typeface="Arial"/>
              <a:buChar char="•"/>
            </a:pPr>
            <a:r>
              <a:rPr lang="es" sz="1600" dirty="0">
                <a:solidFill>
                  <a:schemeClr val="lt1"/>
                </a:solidFill>
                <a:latin typeface="Arial"/>
                <a:ea typeface="Arial"/>
                <a:cs typeface="Arial"/>
                <a:sym typeface="Arial"/>
              </a:rPr>
              <a:t>Lograr la universalización de los servicios básicos de WASH, de aquí a 2030, en todos los países menos adelantados costará, de media, entre 6.500 y 9.600 millones de dólares, lo que equivale a 0,60 dólares por habitante al año.</a:t>
            </a:r>
            <a:endParaRPr sz="1600" dirty="0"/>
          </a:p>
          <a:p>
            <a:pPr marL="363716" marR="0" lvl="0" indent="-363716" algn="l" rtl="0">
              <a:spcBef>
                <a:spcPts val="955"/>
              </a:spcBef>
              <a:spcAft>
                <a:spcPts val="0"/>
              </a:spcAft>
              <a:buClr>
                <a:schemeClr val="lt1"/>
              </a:buClr>
              <a:buSzPts val="2000"/>
              <a:buFont typeface="Arial"/>
              <a:buChar char="•"/>
            </a:pPr>
            <a:r>
              <a:rPr lang="es" sz="1600" dirty="0">
                <a:solidFill>
                  <a:schemeClr val="lt1"/>
                </a:solidFill>
                <a:latin typeface="Arial"/>
                <a:ea typeface="Arial"/>
                <a:cs typeface="Arial"/>
                <a:sym typeface="Arial"/>
              </a:rPr>
              <a:t>Los costes anuales de servicios de WASH en los establecimientos de salud de los países menos adelantados representan el 3% del gasto público anual recurrente en materia de salud y el 3% del precio anual de WASH universal.</a:t>
            </a:r>
            <a:endParaRPr sz="1600" dirty="0"/>
          </a:p>
        </p:txBody>
      </p:sp>
      <p:sp>
        <p:nvSpPr>
          <p:cNvPr id="777" name="Google Shape;777;p74"/>
          <p:cNvSpPr txBox="1"/>
          <p:nvPr/>
        </p:nvSpPr>
        <p:spPr>
          <a:xfrm>
            <a:off x="1418875" y="6001992"/>
            <a:ext cx="9492324" cy="427168"/>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088">
                <a:solidFill>
                  <a:schemeClr val="dk1"/>
                </a:solidFill>
                <a:latin typeface="Arial"/>
                <a:ea typeface="Arial"/>
                <a:cs typeface="Arial"/>
                <a:sym typeface="Arial"/>
              </a:rPr>
              <a:t>Fuente: Chaitkin, </a:t>
            </a:r>
            <a:r>
              <a:rPr lang="en" sz="1088" i="1">
                <a:solidFill>
                  <a:schemeClr val="dk1"/>
                </a:solidFill>
                <a:latin typeface="Arial"/>
                <a:ea typeface="Arial"/>
                <a:cs typeface="Arial"/>
                <a:sym typeface="Arial"/>
              </a:rPr>
              <a:t>et al.</a:t>
            </a:r>
            <a:r>
              <a:rPr lang="en" sz="1088">
                <a:solidFill>
                  <a:schemeClr val="dk1"/>
                </a:solidFill>
                <a:latin typeface="Arial"/>
                <a:ea typeface="Arial"/>
                <a:cs typeface="Arial"/>
                <a:sym typeface="Arial"/>
              </a:rPr>
              <a:t> (2022); “Estimating the cost of achieving basic water, sanitation, hygiene, and waste management services in public health-care facilities in the 46 UN designated least-developed countries: a modelling study”. </a:t>
            </a:r>
            <a:r>
              <a:rPr lang="en" sz="1088" i="1">
                <a:solidFill>
                  <a:schemeClr val="dk1"/>
                </a:solidFill>
                <a:latin typeface="Arial"/>
                <a:ea typeface="Arial"/>
                <a:cs typeface="Arial"/>
                <a:sym typeface="Arial"/>
              </a:rPr>
              <a:t>The Lancet Global Health</a:t>
            </a:r>
            <a:r>
              <a:rPr lang="en" sz="1088">
                <a:solidFill>
                  <a:schemeClr val="dk1"/>
                </a:solidFill>
                <a:latin typeface="Arial"/>
                <a:ea typeface="Arial"/>
                <a:cs typeface="Arial"/>
                <a:sym typeface="Arial"/>
              </a:rPr>
              <a:t>.  https://www.thelancet.com/journals/langlo/article/PIIS2214-109X(22)00099-7/fulltext </a:t>
            </a:r>
            <a:endParaRPr/>
          </a:p>
        </p:txBody>
      </p:sp>
      <p:graphicFrame>
        <p:nvGraphicFramePr>
          <p:cNvPr id="778" name="Google Shape;778;p74"/>
          <p:cNvGraphicFramePr/>
          <p:nvPr/>
        </p:nvGraphicFramePr>
        <p:xfrm>
          <a:off x="5566525" y="2153744"/>
          <a:ext cx="5243700" cy="3555025"/>
        </p:xfrm>
        <a:graphic>
          <a:graphicData uri="http://schemas.openxmlformats.org/drawingml/2006/table">
            <a:tbl>
              <a:tblPr>
                <a:noFill/>
                <a:tableStyleId>{3A8A9C81-7522-4292-90B8-3444A86C1965}</a:tableStyleId>
              </a:tblPr>
              <a:tblGrid>
                <a:gridCol w="1219550">
                  <a:extLst>
                    <a:ext uri="{9D8B030D-6E8A-4147-A177-3AD203B41FA5}">
                      <a16:colId xmlns:a16="http://schemas.microsoft.com/office/drawing/2014/main" val="20000"/>
                    </a:ext>
                  </a:extLst>
                </a:gridCol>
                <a:gridCol w="576275">
                  <a:extLst>
                    <a:ext uri="{9D8B030D-6E8A-4147-A177-3AD203B41FA5}">
                      <a16:colId xmlns:a16="http://schemas.microsoft.com/office/drawing/2014/main" val="20001"/>
                    </a:ext>
                  </a:extLst>
                </a:gridCol>
                <a:gridCol w="689575">
                  <a:extLst>
                    <a:ext uri="{9D8B030D-6E8A-4147-A177-3AD203B41FA5}">
                      <a16:colId xmlns:a16="http://schemas.microsoft.com/office/drawing/2014/main" val="20002"/>
                    </a:ext>
                  </a:extLst>
                </a:gridCol>
                <a:gridCol w="689575">
                  <a:extLst>
                    <a:ext uri="{9D8B030D-6E8A-4147-A177-3AD203B41FA5}">
                      <a16:colId xmlns:a16="http://schemas.microsoft.com/office/drawing/2014/main" val="20003"/>
                    </a:ext>
                  </a:extLst>
                </a:gridCol>
                <a:gridCol w="689575">
                  <a:extLst>
                    <a:ext uri="{9D8B030D-6E8A-4147-A177-3AD203B41FA5}">
                      <a16:colId xmlns:a16="http://schemas.microsoft.com/office/drawing/2014/main" val="20004"/>
                    </a:ext>
                  </a:extLst>
                </a:gridCol>
                <a:gridCol w="689575">
                  <a:extLst>
                    <a:ext uri="{9D8B030D-6E8A-4147-A177-3AD203B41FA5}">
                      <a16:colId xmlns:a16="http://schemas.microsoft.com/office/drawing/2014/main" val="20005"/>
                    </a:ext>
                  </a:extLst>
                </a:gridCol>
                <a:gridCol w="689575">
                  <a:extLst>
                    <a:ext uri="{9D8B030D-6E8A-4147-A177-3AD203B41FA5}">
                      <a16:colId xmlns:a16="http://schemas.microsoft.com/office/drawing/2014/main" val="20006"/>
                    </a:ext>
                  </a:extLst>
                </a:gridCol>
              </a:tblGrid>
              <a:tr h="594975">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 </a:t>
                      </a:r>
                      <a:endParaRPr sz="1300" b="0" i="0" u="none" strike="noStrike" cap="none">
                        <a:solidFill>
                          <a:srgbClr val="000000"/>
                        </a:solidFill>
                        <a:latin typeface="Arial Narrow"/>
                        <a:ea typeface="Arial Narrow"/>
                        <a:cs typeface="Arial Narrow"/>
                        <a:sym typeface="Arial Narrow"/>
                      </a:endParaRPr>
                    </a:p>
                  </a:txBody>
                  <a:tcPr marL="7575" marR="7575" marT="7575" marB="0" anchor="b"/>
                </a:tc>
                <a:tc gridSpan="2">
                  <a:txBody>
                    <a:bodyPr/>
                    <a:lstStyle/>
                    <a:p>
                      <a:pPr marL="0" marR="0" lvl="0" indent="0" algn="ctr" rtl="0">
                        <a:spcBef>
                          <a:spcPts val="0"/>
                        </a:spcBef>
                        <a:spcAft>
                          <a:spcPts val="0"/>
                        </a:spcAft>
                        <a:buNone/>
                      </a:pPr>
                      <a:endParaRPr sz="1300" u="none" strike="noStrike" cap="none">
                        <a:latin typeface="Arial Narrow"/>
                        <a:ea typeface="Arial Narrow"/>
                        <a:cs typeface="Arial Narrow"/>
                        <a:sym typeface="Arial Narrow"/>
                      </a:endParaRPr>
                    </a:p>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Todos los establecimientos</a:t>
                      </a:r>
                      <a:endParaRPr sz="1300" b="1" i="0" u="none" strike="noStrike" cap="non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 </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hMerge="1">
                  <a:txBody>
                    <a:bodyPr/>
                    <a:lstStyle/>
                    <a:p>
                      <a:endParaRPr lang="en-US"/>
                    </a:p>
                  </a:txBody>
                  <a:tcPr/>
                </a:tc>
                <a:tc gridSpan="2">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Hospitales</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hMerge="1">
                  <a:txBody>
                    <a:bodyPr/>
                    <a:lstStyle/>
                    <a:p>
                      <a:endParaRPr lang="en-US"/>
                    </a:p>
                  </a:txBody>
                  <a:tcPr/>
                </a:tc>
                <a:tc gridSpan="2">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Establecimientos no hospitalarios</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hMerge="1">
                  <a:txBody>
                    <a:bodyPr/>
                    <a:lstStyle/>
                    <a:p>
                      <a:endParaRPr lang="en-US"/>
                    </a:p>
                  </a:txBody>
                  <a:tcPr/>
                </a:tc>
                <a:extLst>
                  <a:ext uri="{0D108BD9-81ED-4DB2-BD59-A6C34878D82A}">
                    <a16:rowId xmlns:a16="http://schemas.microsoft.com/office/drawing/2014/main" val="10000"/>
                  </a:ext>
                </a:extLst>
              </a:tr>
              <a:tr h="687825">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 </a:t>
                      </a:r>
                      <a:endParaRPr sz="1300" b="0" i="0" u="none" strike="noStrike" cap="none">
                        <a:solidFill>
                          <a:srgbClr val="000000"/>
                        </a:solidFill>
                        <a:latin typeface="Arial Narrow"/>
                        <a:ea typeface="Arial Narrow"/>
                        <a:cs typeface="Arial Narrow"/>
                        <a:sym typeface="Arial Narrow"/>
                      </a:endParaRPr>
                    </a:p>
                  </a:txBody>
                  <a:tcPr marL="7575" marR="7575" marT="7575" marB="0" anchor="b"/>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Costos, en miles de millones de dólares</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Costos, en miles de millones de dólares</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Costos, en miles de millones de dólares</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a:t>
                      </a:r>
                      <a:endParaRPr sz="1300" b="1" i="0" u="none" strike="noStrike" cap="none">
                        <a:solidFill>
                          <a:srgbClr val="000000"/>
                        </a:solidFill>
                        <a:latin typeface="Arial Narrow"/>
                        <a:ea typeface="Arial Narrow"/>
                        <a:cs typeface="Arial Narrow"/>
                        <a:sym typeface="Arial Narrow"/>
                      </a:endParaRPr>
                    </a:p>
                  </a:txBody>
                  <a:tcPr marL="7575" marR="7575" marT="7575" marB="0" anchor="ctr"/>
                </a:tc>
                <a:extLst>
                  <a:ext uri="{0D108BD9-81ED-4DB2-BD59-A6C34878D82A}">
                    <a16:rowId xmlns:a16="http://schemas.microsoft.com/office/drawing/2014/main" val="10001"/>
                  </a:ext>
                </a:extLst>
              </a:tr>
              <a:tr h="235175">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Agua</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1,5</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20</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0,05</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0,7</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1,5</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19</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extLst>
                  <a:ext uri="{0D108BD9-81ED-4DB2-BD59-A6C34878D82A}">
                    <a16:rowId xmlns:a16="http://schemas.microsoft.com/office/drawing/2014/main" val="10002"/>
                  </a:ext>
                </a:extLst>
              </a:tr>
              <a:tr h="437375">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El saneamiento</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1,8</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23</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0,08</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1,7</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22</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extLst>
                  <a:ext uri="{0D108BD9-81ED-4DB2-BD59-A6C34878D82A}">
                    <a16:rowId xmlns:a16="http://schemas.microsoft.com/office/drawing/2014/main" val="10003"/>
                  </a:ext>
                </a:extLst>
              </a:tr>
              <a:tr h="235175">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La higiene</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0,8</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11</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0,12</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1,5</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0,7</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9</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extLst>
                  <a:ext uri="{0D108BD9-81ED-4DB2-BD59-A6C34878D82A}">
                    <a16:rowId xmlns:a16="http://schemas.microsoft.com/office/drawing/2014/main" val="10004"/>
                  </a:ext>
                </a:extLst>
              </a:tr>
              <a:tr h="650950">
                <a:tc>
                  <a:txBody>
                    <a:bodyPr/>
                    <a:lstStyle/>
                    <a:p>
                      <a:pPr marL="0" marR="0" lvl="0" indent="0" algn="l" rtl="0">
                        <a:spcBef>
                          <a:spcPts val="0"/>
                        </a:spcBef>
                        <a:spcAft>
                          <a:spcPts val="0"/>
                        </a:spcAft>
                        <a:buNone/>
                      </a:pPr>
                      <a:r>
                        <a:rPr lang="es" sz="1300" u="none" strike="noStrike" cap="none">
                          <a:latin typeface="Arial Narrow"/>
                          <a:ea typeface="Arial Narrow"/>
                          <a:cs typeface="Arial Narrow"/>
                          <a:sym typeface="Arial Narrow"/>
                        </a:rPr>
                        <a:t>Gestión de desechos</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3,7</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46</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0,2</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3,1</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3,4</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tc>
                  <a:txBody>
                    <a:bodyPr/>
                    <a:lstStyle/>
                    <a:p>
                      <a:pPr marL="0" marR="0" lvl="0" indent="0" algn="ctr" rtl="0">
                        <a:spcBef>
                          <a:spcPts val="0"/>
                        </a:spcBef>
                        <a:spcAft>
                          <a:spcPts val="0"/>
                        </a:spcAft>
                        <a:buNone/>
                      </a:pPr>
                      <a:r>
                        <a:rPr lang="es" sz="1300" u="none" strike="noStrike" cap="none">
                          <a:latin typeface="Arial Narrow"/>
                          <a:ea typeface="Arial Narrow"/>
                          <a:cs typeface="Arial Narrow"/>
                          <a:sym typeface="Arial Narrow"/>
                        </a:rPr>
                        <a:t>44</a:t>
                      </a:r>
                      <a:endParaRPr sz="1300" b="0" i="0" u="none" strike="noStrike" cap="none">
                        <a:solidFill>
                          <a:srgbClr val="000000"/>
                        </a:solidFill>
                        <a:latin typeface="Arial Narrow"/>
                        <a:ea typeface="Arial Narrow"/>
                        <a:cs typeface="Arial Narrow"/>
                        <a:sym typeface="Arial Narrow"/>
                      </a:endParaRPr>
                    </a:p>
                  </a:txBody>
                  <a:tcPr marL="7575" marR="7575" marT="7575" marB="0" anchor="ctr"/>
                </a:tc>
                <a:extLst>
                  <a:ext uri="{0D108BD9-81ED-4DB2-BD59-A6C34878D82A}">
                    <a16:rowId xmlns:a16="http://schemas.microsoft.com/office/drawing/2014/main" val="10005"/>
                  </a:ext>
                </a:extLst>
              </a:tr>
            </a:tbl>
          </a:graphicData>
        </a:graphic>
      </p:graphicFrame>
      <p:sp>
        <p:nvSpPr>
          <p:cNvPr id="779" name="Google Shape;779;p74"/>
          <p:cNvSpPr txBox="1"/>
          <p:nvPr/>
        </p:nvSpPr>
        <p:spPr>
          <a:xfrm>
            <a:off x="5657845" y="5189599"/>
            <a:ext cx="6096014" cy="707846"/>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dirty="0">
                <a:solidFill>
                  <a:schemeClr val="lt1"/>
                </a:solidFill>
                <a:latin typeface="Arial"/>
                <a:ea typeface="Arial"/>
                <a:cs typeface="Arial"/>
                <a:sym typeface="Arial"/>
              </a:rPr>
              <a:t>No obstante, los costos de gestión de desechos y de atención primaria de la salud son mayores </a:t>
            </a:r>
            <a:endParaRPr sz="2000" dirty="0"/>
          </a:p>
        </p:txBody>
      </p:sp>
      <p:sp>
        <p:nvSpPr>
          <p:cNvPr id="780" name="Google Shape;780;p74"/>
          <p:cNvSpPr/>
          <p:nvPr/>
        </p:nvSpPr>
        <p:spPr>
          <a:xfrm>
            <a:off x="5341515" y="4342013"/>
            <a:ext cx="1508971" cy="702672"/>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Arial"/>
              <a:ea typeface="Arial"/>
              <a:cs typeface="Arial"/>
              <a:sym typeface="Arial"/>
            </a:endParaRPr>
          </a:p>
        </p:txBody>
      </p:sp>
      <p:sp>
        <p:nvSpPr>
          <p:cNvPr id="781" name="Google Shape;781;p74"/>
          <p:cNvSpPr/>
          <p:nvPr/>
        </p:nvSpPr>
        <p:spPr>
          <a:xfrm>
            <a:off x="9366831" y="2130831"/>
            <a:ext cx="1508971" cy="702672"/>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3103">
              <a:solidFill>
                <a:schemeClr val="lt1"/>
              </a:solidFill>
              <a:latin typeface="Arial"/>
              <a:ea typeface="Arial"/>
              <a:cs typeface="Arial"/>
              <a:sym typeface="Arial"/>
            </a:endParaRPr>
          </a:p>
        </p:txBody>
      </p:sp>
      <p:cxnSp>
        <p:nvCxnSpPr>
          <p:cNvPr id="782" name="Google Shape;782;p74"/>
          <p:cNvCxnSpPr/>
          <p:nvPr/>
        </p:nvCxnSpPr>
        <p:spPr>
          <a:xfrm>
            <a:off x="6096001" y="2029978"/>
            <a:ext cx="382829" cy="2327778"/>
          </a:xfrm>
          <a:prstGeom prst="straightConnector1">
            <a:avLst/>
          </a:prstGeom>
          <a:noFill/>
          <a:ln w="38100" cap="flat" cmpd="sng">
            <a:solidFill>
              <a:schemeClr val="dk1"/>
            </a:solidFill>
            <a:prstDash val="solid"/>
            <a:miter lim="800000"/>
            <a:headEnd type="none" w="sm" len="sm"/>
            <a:tailEnd type="triangle" w="med" len="med"/>
          </a:ln>
        </p:spPr>
      </p:cxnSp>
      <p:cxnSp>
        <p:nvCxnSpPr>
          <p:cNvPr id="783" name="Google Shape;783;p74"/>
          <p:cNvCxnSpPr/>
          <p:nvPr/>
        </p:nvCxnSpPr>
        <p:spPr>
          <a:xfrm>
            <a:off x="6096001" y="2033158"/>
            <a:ext cx="3504260" cy="162562"/>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5"/>
          <p:cNvSpPr txBox="1">
            <a:spLocks noGrp="1"/>
          </p:cNvSpPr>
          <p:nvPr>
            <p:ph type="ctrTitle"/>
          </p:nvPr>
        </p:nvSpPr>
        <p:spPr>
          <a:xfrm>
            <a:off x="7339363" y="635620"/>
            <a:ext cx="4361985" cy="20629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4400"/>
              <a:buFont typeface="Arial Narrow"/>
              <a:buNone/>
            </a:pPr>
            <a:r>
              <a:rPr lang="es" sz="4400"/>
              <a:t>Recomendaciones mundiales de actuación </a:t>
            </a:r>
            <a:endParaRPr/>
          </a:p>
        </p:txBody>
      </p:sp>
      <p:sp>
        <p:nvSpPr>
          <p:cNvPr id="790" name="Google Shape;790;p75"/>
          <p:cNvSpPr txBox="1">
            <a:spLocks noGrp="1"/>
          </p:cNvSpPr>
          <p:nvPr>
            <p:ph type="subTitle" idx="1"/>
          </p:nvPr>
        </p:nvSpPr>
        <p:spPr>
          <a:xfrm>
            <a:off x="7473174" y="2700604"/>
            <a:ext cx="4525537"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2400"/>
              <a:buNone/>
            </a:pPr>
            <a:r>
              <a:rPr lang="es" sz="2400"/>
              <a:t>¿Qué puede hacer usted o su organización para ayudar? </a:t>
            </a:r>
            <a:endParaRPr/>
          </a:p>
          <a:p>
            <a:pPr marL="0" lvl="0" indent="0" algn="ctr" rtl="0">
              <a:lnSpc>
                <a:spcPct val="90000"/>
              </a:lnSpc>
              <a:spcBef>
                <a:spcPts val="1000"/>
              </a:spcBef>
              <a:spcAft>
                <a:spcPts val="0"/>
              </a:spcAft>
              <a:buClr>
                <a:schemeClr val="lt2"/>
              </a:buClr>
              <a:buSzPts val="2400"/>
              <a:buNone/>
            </a:pPr>
            <a:endParaRPr/>
          </a:p>
        </p:txBody>
      </p:sp>
      <p:pic>
        <p:nvPicPr>
          <p:cNvPr id="791" name="Google Shape;791;p75"/>
          <p:cNvPicPr preferRelativeResize="0">
            <a:picLocks noGrp="1"/>
          </p:cNvPicPr>
          <p:nvPr>
            <p:ph type="body" idx="1"/>
          </p:nvPr>
        </p:nvPicPr>
        <p:blipFill rotWithShape="1">
          <a:blip r:embed="rId3">
            <a:alphaModFix/>
          </a:blip>
          <a:srcRect/>
          <a:stretch/>
        </p:blipFill>
        <p:spPr>
          <a:xfrm>
            <a:off x="490652" y="222406"/>
            <a:ext cx="6982522" cy="6289209"/>
          </a:xfrm>
          <a:prstGeom prst="rect">
            <a:avLst/>
          </a:prstGeom>
          <a:noFill/>
          <a:ln>
            <a:noFill/>
          </a:ln>
        </p:spPr>
      </p:pic>
      <p:sp>
        <p:nvSpPr>
          <p:cNvPr id="792" name="Google Shape;792;p7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Font typeface="Arial Narrow"/>
              <a:buNone/>
            </a:pPr>
            <a:r>
              <a:rPr lang="es" sz="3000" dirty="0">
                <a:solidFill>
                  <a:srgbClr val="009CDE"/>
                </a:solidFill>
              </a:rPr>
              <a:t>Un mensaje para los líderes y encargados de la implantación de servicios de WASH y salud: ¡Es importante que alcen la voz y que actúen!</a:t>
            </a:r>
            <a:endParaRPr sz="3000" dirty="0"/>
          </a:p>
        </p:txBody>
      </p:sp>
      <p:sp>
        <p:nvSpPr>
          <p:cNvPr id="799" name="Google Shape;799;p76"/>
          <p:cNvSpPr txBox="1">
            <a:spLocks noGrp="1"/>
          </p:cNvSpPr>
          <p:nvPr>
            <p:ph type="body" idx="1"/>
          </p:nvPr>
        </p:nvSpPr>
        <p:spPr>
          <a:xfrm>
            <a:off x="838199" y="1624169"/>
            <a:ext cx="6809010" cy="4973466"/>
          </a:xfrm>
          <a:prstGeom prst="rect">
            <a:avLst/>
          </a:prstGeom>
          <a:noFill/>
          <a:ln>
            <a:noFill/>
          </a:ln>
        </p:spPr>
        <p:txBody>
          <a:bodyPr spcFirstLastPara="1" wrap="square" lIns="91425" tIns="45700" rIns="91425" bIns="45700" rtlCol="0" anchor="t" anchorCtr="0">
            <a:normAutofit fontScale="92500" lnSpcReduction="20000"/>
          </a:bodyPr>
          <a:lstStyle/>
          <a:p>
            <a:pPr marL="0" lvl="0" indent="0" algn="l" rtl="0">
              <a:lnSpc>
                <a:spcPct val="100000"/>
              </a:lnSpc>
              <a:spcBef>
                <a:spcPts val="0"/>
              </a:spcBef>
              <a:spcAft>
                <a:spcPts val="0"/>
              </a:spcAft>
              <a:buClr>
                <a:srgbClr val="002060"/>
              </a:buClr>
              <a:buSzPts val="2000"/>
              <a:buNone/>
            </a:pPr>
            <a:r>
              <a:rPr lang="es" b="1">
                <a:solidFill>
                  <a:srgbClr val="002060"/>
                </a:solidFill>
              </a:rPr>
              <a:t>Aprender e implicarse</a:t>
            </a:r>
            <a:endParaRPr>
              <a:solidFill>
                <a:srgbClr val="002060"/>
              </a:solidFill>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Infórmese sobre la situación de su país o establecimiento de salud</a:t>
            </a:r>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Contacte con los actores de SALUD para colaborar a través de labores colectivas</a:t>
            </a:r>
            <a:endParaRPr/>
          </a:p>
          <a:p>
            <a:pPr marL="0" lvl="0" indent="0" algn="l" rtl="0">
              <a:lnSpc>
                <a:spcPct val="100000"/>
              </a:lnSpc>
              <a:spcBef>
                <a:spcPts val="477"/>
              </a:spcBef>
              <a:spcAft>
                <a:spcPts val="0"/>
              </a:spcAft>
              <a:buClr>
                <a:srgbClr val="002060"/>
              </a:buClr>
              <a:buSzPts val="2000"/>
              <a:buNone/>
            </a:pPr>
            <a:r>
              <a:rPr lang="es" b="1">
                <a:solidFill>
                  <a:srgbClr val="002060"/>
                </a:solidFill>
              </a:rPr>
              <a:t>Conectar</a:t>
            </a:r>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Participe en las discusiones y comparta sus dudas y comentarios: </a:t>
            </a:r>
            <a:r>
              <a:rPr lang="es" b="1">
                <a:solidFill>
                  <a:srgbClr val="002060"/>
                </a:solidFill>
              </a:rPr>
              <a:t>@WASH_for_health</a:t>
            </a:r>
            <a:r>
              <a:rPr lang="es">
                <a:solidFill>
                  <a:srgbClr val="002060"/>
                </a:solidFill>
              </a:rPr>
              <a:t> </a:t>
            </a:r>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Visite </a:t>
            </a:r>
            <a:r>
              <a:rPr lang="es" u="sng">
                <a:solidFill>
                  <a:schemeClr val="hlink"/>
                </a:solidFill>
                <a:hlinkClick r:id="rId3"/>
              </a:rPr>
              <a:t>www.washinhcf.org/contact</a:t>
            </a:r>
            <a:r>
              <a:rPr lang="es">
                <a:solidFill>
                  <a:srgbClr val="002060"/>
                </a:solidFill>
              </a:rPr>
              <a:t> y envíe recursos al portal de conocimientos </a:t>
            </a:r>
            <a:endParaRPr/>
          </a:p>
          <a:p>
            <a:pPr marL="0" lvl="0" indent="0" algn="l" rtl="0">
              <a:lnSpc>
                <a:spcPct val="100000"/>
              </a:lnSpc>
              <a:spcBef>
                <a:spcPts val="477"/>
              </a:spcBef>
              <a:spcAft>
                <a:spcPts val="0"/>
              </a:spcAft>
              <a:buClr>
                <a:srgbClr val="002060"/>
              </a:buClr>
              <a:buSzPts val="2000"/>
              <a:buNone/>
            </a:pPr>
            <a:r>
              <a:rPr lang="es" b="1">
                <a:solidFill>
                  <a:srgbClr val="002060"/>
                </a:solidFill>
              </a:rPr>
              <a:t>Compromiso y actuación</a:t>
            </a:r>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Realice aportaciones a las cuatro recomendaciones mundiales</a:t>
            </a:r>
            <a:endParaRPr/>
          </a:p>
          <a:p>
            <a:pPr marL="285750" lvl="0" indent="-285750" algn="l" rtl="0">
              <a:lnSpc>
                <a:spcPct val="100000"/>
              </a:lnSpc>
              <a:spcBef>
                <a:spcPts val="477"/>
              </a:spcBef>
              <a:spcAft>
                <a:spcPts val="0"/>
              </a:spcAft>
              <a:buClr>
                <a:srgbClr val="002060"/>
              </a:buClr>
              <a:buSzPts val="2000"/>
              <a:buFont typeface="Arial"/>
              <a:buChar char="•"/>
            </a:pPr>
            <a:r>
              <a:rPr lang="es">
                <a:solidFill>
                  <a:srgbClr val="002060"/>
                </a:solidFill>
              </a:rPr>
              <a:t>Colabore con el ministerio de salud de su país y los asociados respecto a las medidas prácticas para avanzar en materia de WASH en los establecimientos de salud y en lo relativo al WASH FIT</a:t>
            </a:r>
            <a:endParaRPr/>
          </a:p>
          <a:p>
            <a:pPr marL="285750" lvl="0" indent="-158750" algn="l" rtl="0">
              <a:lnSpc>
                <a:spcPct val="100000"/>
              </a:lnSpc>
              <a:spcBef>
                <a:spcPts val="477"/>
              </a:spcBef>
              <a:spcAft>
                <a:spcPts val="0"/>
              </a:spcAft>
              <a:buClr>
                <a:schemeClr val="dk1"/>
              </a:buClr>
              <a:buSzPts val="2000"/>
              <a:buFont typeface="Arial"/>
              <a:buNone/>
            </a:pPr>
            <a:endParaRPr b="1">
              <a:solidFill>
                <a:srgbClr val="002060"/>
              </a:solidFill>
            </a:endParaRPr>
          </a:p>
        </p:txBody>
      </p:sp>
      <p:pic>
        <p:nvPicPr>
          <p:cNvPr id="800" name="Google Shape;800;p76"/>
          <p:cNvPicPr preferRelativeResize="0"/>
          <p:nvPr/>
        </p:nvPicPr>
        <p:blipFill rotWithShape="1">
          <a:blip r:embed="rId4">
            <a:alphaModFix/>
          </a:blip>
          <a:srcRect/>
          <a:stretch/>
        </p:blipFill>
        <p:spPr>
          <a:xfrm rot="-740222">
            <a:off x="7818100" y="3065491"/>
            <a:ext cx="4544561" cy="2090822"/>
          </a:xfrm>
          <a:prstGeom prst="rect">
            <a:avLst/>
          </a:prstGeom>
          <a:noFill/>
          <a:ln>
            <a:noFill/>
          </a:ln>
          <a:effectLst>
            <a:outerShdw blurRad="292100" dist="139700" dir="2700000" algn="tl" rotWithShape="0">
              <a:srgbClr val="333333">
                <a:alpha val="64705"/>
              </a:srgbClr>
            </a:outerShdw>
          </a:effectLst>
        </p:spPr>
      </p:pic>
      <p:sp>
        <p:nvSpPr>
          <p:cNvPr id="801" name="Google Shape;801;p76"/>
          <p:cNvSpPr txBox="1"/>
          <p:nvPr/>
        </p:nvSpPr>
        <p:spPr>
          <a:xfrm rot="-789159">
            <a:off x="8521577" y="1804840"/>
            <a:ext cx="3586106" cy="107153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591" dirty="0">
                <a:solidFill>
                  <a:schemeClr val="lt1"/>
                </a:solidFill>
                <a:latin typeface="Arial"/>
                <a:ea typeface="Arial"/>
                <a:cs typeface="Arial"/>
                <a:sym typeface="Arial"/>
              </a:rPr>
              <a:t>Portal mundial de conocimientos sobre WASH en los establecimientos de salud </a:t>
            </a:r>
            <a:endParaRPr dirty="0"/>
          </a:p>
          <a:p>
            <a:pPr marL="0" marR="0" lvl="0" indent="0" algn="ctr" rtl="0">
              <a:spcBef>
                <a:spcPts val="0"/>
              </a:spcBef>
              <a:spcAft>
                <a:spcPts val="0"/>
              </a:spcAft>
              <a:buNone/>
            </a:pPr>
            <a:r>
              <a:rPr lang="es" sz="1591" u="sng" dirty="0">
                <a:solidFill>
                  <a:schemeClr val="hlink"/>
                </a:solidFill>
                <a:latin typeface="Arial"/>
                <a:ea typeface="Arial"/>
                <a:cs typeface="Arial"/>
                <a:sym typeface="Arial"/>
                <a:hlinkClick r:id="rId5"/>
              </a:rPr>
              <a:t>https://washinhcf.org/</a:t>
            </a:r>
            <a:r>
              <a:rPr lang="es" sz="1591" dirty="0">
                <a:solidFill>
                  <a:schemeClr val="lt1"/>
                </a:solidFill>
                <a:latin typeface="Arial"/>
                <a:ea typeface="Arial"/>
                <a:cs typeface="Arial"/>
                <a:sym typeface="Arial"/>
              </a:rPr>
              <a:t> </a:t>
            </a:r>
            <a:endParaRPr dirty="0"/>
          </a:p>
        </p:txBody>
      </p:sp>
      <p:sp>
        <p:nvSpPr>
          <p:cNvPr id="802" name="Google Shape;802;p7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7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Bibliografía complementaria </a:t>
            </a:r>
            <a:endParaRPr/>
          </a:p>
        </p:txBody>
      </p:sp>
      <p:sp>
        <p:nvSpPr>
          <p:cNvPr id="808" name="Google Shape;808;p77"/>
          <p:cNvSpPr txBox="1">
            <a:spLocks noGrp="1"/>
          </p:cNvSpPr>
          <p:nvPr>
            <p:ph type="body" idx="1"/>
          </p:nvPr>
        </p:nvSpPr>
        <p:spPr>
          <a:xfrm>
            <a:off x="503663" y="722312"/>
            <a:ext cx="11688337" cy="4973466"/>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9164D"/>
              </a:buClr>
              <a:buSzPts val="1600"/>
              <a:buNone/>
            </a:pPr>
            <a:r>
              <a:rPr lang="es" sz="1600" b="1" dirty="0">
                <a:solidFill>
                  <a:srgbClr val="09164D"/>
                </a:solidFill>
              </a:rPr>
              <a:t>General</a:t>
            </a:r>
            <a:r>
              <a:rPr lang="es" sz="1600" dirty="0">
                <a:solidFill>
                  <a:srgbClr val="09164D"/>
                </a:solidFill>
              </a:rPr>
              <a:t> </a:t>
            </a:r>
            <a:endParaRPr dirty="0"/>
          </a:p>
          <a:p>
            <a:pPr marL="0" lvl="0" indent="0" algn="l" rtl="0">
              <a:lnSpc>
                <a:spcPct val="100000"/>
              </a:lnSpc>
              <a:spcBef>
                <a:spcPts val="1000"/>
              </a:spcBef>
              <a:spcAft>
                <a:spcPts val="0"/>
              </a:spcAft>
              <a:buClr>
                <a:srgbClr val="09164D"/>
              </a:buClr>
              <a:buSzPts val="1600"/>
              <a:buNone/>
            </a:pPr>
            <a:r>
              <a:rPr lang="es" sz="1600" dirty="0">
                <a:solidFill>
                  <a:srgbClr val="09164D"/>
                </a:solidFill>
              </a:rPr>
              <a:t>OMS y UNICEF (2018). </a:t>
            </a:r>
            <a:r>
              <a:rPr lang="en" sz="1600" i="1" dirty="0">
                <a:solidFill>
                  <a:srgbClr val="09164D"/>
                </a:solidFill>
              </a:rPr>
              <a:t>Instrumento de mejora del agua, el saneamiento y la higiene en los establecimientos de salud "WASH FIT" </a:t>
            </a:r>
            <a:r>
              <a:rPr lang="es" sz="1600" u="sng" dirty="0">
                <a:solidFill>
                  <a:schemeClr val="hlink"/>
                </a:solidFill>
                <a:hlinkClick r:id="rId3"/>
              </a:rPr>
              <a:t>https://www.who.int/es/publications/i/item/water-and-sanitation-for-health-facility-improvement-tool-(wash-fit)</a:t>
            </a:r>
            <a:endParaRPr sz="1600" u="sng" dirty="0">
              <a:solidFill>
                <a:srgbClr val="09164D"/>
              </a:solidFill>
            </a:endParaRPr>
          </a:p>
          <a:p>
            <a:pPr marL="0" lvl="0" indent="0" algn="l" rtl="0">
              <a:lnSpc>
                <a:spcPct val="100000"/>
              </a:lnSpc>
              <a:spcBef>
                <a:spcPts val="1000"/>
              </a:spcBef>
              <a:spcAft>
                <a:spcPts val="0"/>
              </a:spcAft>
              <a:buClr>
                <a:srgbClr val="09164D"/>
              </a:buClr>
              <a:buSzPts val="1600"/>
              <a:buNone/>
            </a:pPr>
            <a:r>
              <a:rPr lang="es" sz="1600" dirty="0">
                <a:solidFill>
                  <a:srgbClr val="09164D"/>
                </a:solidFill>
              </a:rPr>
              <a:t>OMS (2008). </a:t>
            </a:r>
            <a:r>
              <a:rPr lang="en" sz="1600" i="1" dirty="0">
                <a:solidFill>
                  <a:srgbClr val="09164D"/>
                </a:solidFill>
              </a:rPr>
              <a:t>Normas básicas de higiene del entorno en la atención sanitaria</a:t>
            </a:r>
            <a:r>
              <a:rPr lang="en" sz="1600" dirty="0">
                <a:solidFill>
                  <a:srgbClr val="09164D"/>
                </a:solidFill>
              </a:rPr>
              <a:t> </a:t>
            </a:r>
            <a:r>
              <a:rPr lang="es" sz="1600" u="sng" dirty="0">
                <a:solidFill>
                  <a:schemeClr val="hlink"/>
                </a:solidFill>
                <a:hlinkClick r:id="rId4"/>
              </a:rPr>
              <a:t>https://apps.who.int/iris/handle/10665/246209</a:t>
            </a:r>
            <a:r>
              <a:rPr lang="es" sz="1600" u="sng" dirty="0">
                <a:solidFill>
                  <a:srgbClr val="09164D"/>
                </a:solidFill>
              </a:rPr>
              <a:t> </a:t>
            </a:r>
            <a:endParaRPr sz="1600" dirty="0">
              <a:solidFill>
                <a:srgbClr val="09164D"/>
              </a:solidFill>
            </a:endParaRPr>
          </a:p>
          <a:p>
            <a:pPr marL="0" lvl="0" indent="0" algn="l" rtl="0">
              <a:lnSpc>
                <a:spcPct val="100000"/>
              </a:lnSpc>
              <a:spcBef>
                <a:spcPts val="0"/>
              </a:spcBef>
              <a:spcAft>
                <a:spcPts val="0"/>
              </a:spcAft>
              <a:buClr>
                <a:srgbClr val="09164D"/>
              </a:buClr>
              <a:buSzPts val="1600"/>
              <a:buNone/>
            </a:pPr>
            <a:r>
              <a:rPr lang="es" sz="1600" b="1" dirty="0">
                <a:solidFill>
                  <a:srgbClr val="09164D"/>
                </a:solidFill>
              </a:rPr>
              <a:t>Agua</a:t>
            </a:r>
            <a:endParaRPr dirty="0"/>
          </a:p>
          <a:p>
            <a:pPr marL="0" lvl="0" indent="0" algn="l" rtl="0">
              <a:lnSpc>
                <a:spcPct val="100000"/>
              </a:lnSpc>
              <a:spcBef>
                <a:spcPts val="1000"/>
              </a:spcBef>
              <a:spcAft>
                <a:spcPts val="0"/>
              </a:spcAft>
              <a:buClr>
                <a:srgbClr val="09164D"/>
              </a:buClr>
              <a:buSzPts val="1600"/>
              <a:buNone/>
            </a:pPr>
            <a:r>
              <a:rPr lang="es" sz="1600" dirty="0">
                <a:solidFill>
                  <a:srgbClr val="09164D"/>
                </a:solidFill>
              </a:rPr>
              <a:t>OMS, (2011). </a:t>
            </a:r>
            <a:r>
              <a:rPr lang="en" sz="1600" i="1" dirty="0">
                <a:solidFill>
                  <a:srgbClr val="09164D"/>
                </a:solidFill>
              </a:rPr>
              <a:t>Guías para la calidad del agua de consumo humano: Cuarta edición que incorpora la primera adenda.</a:t>
            </a:r>
            <a:r>
              <a:rPr lang="en" sz="1600" dirty="0">
                <a:solidFill>
                  <a:srgbClr val="09164D"/>
                </a:solidFill>
              </a:rPr>
              <a:t> </a:t>
            </a:r>
            <a:r>
              <a:rPr lang="en" sz="1600" i="1" dirty="0">
                <a:solidFill>
                  <a:srgbClr val="09164D"/>
                </a:solidFill>
              </a:rPr>
              <a:t>Organización Mundial de la Salud, Ginebra.  </a:t>
            </a:r>
            <a:r>
              <a:rPr lang="es" sz="1600" u="sng" dirty="0">
                <a:solidFill>
                  <a:schemeClr val="hlink"/>
                </a:solidFill>
                <a:latin typeface="Arial"/>
                <a:ea typeface="Arial"/>
                <a:cs typeface="Arial"/>
                <a:sym typeface="Arial"/>
                <a:hlinkClick r:id="rId5"/>
              </a:rPr>
              <a:t>https://www.who.int/es/publications/i/item/9789241549950</a:t>
            </a:r>
            <a:r>
              <a:rPr lang="es" sz="1600" u="sng" dirty="0">
                <a:solidFill>
                  <a:srgbClr val="0000FF"/>
                </a:solidFill>
              </a:rPr>
              <a:t> </a:t>
            </a:r>
            <a:r>
              <a:rPr lang="es" sz="1600" u="sng" dirty="0">
                <a:solidFill>
                  <a:srgbClr val="09164D"/>
                </a:solidFill>
              </a:rPr>
              <a:t> </a:t>
            </a:r>
            <a:endParaRPr dirty="0"/>
          </a:p>
          <a:p>
            <a:pPr marL="0" lvl="0" indent="0" algn="l" rtl="0">
              <a:lnSpc>
                <a:spcPct val="100000"/>
              </a:lnSpc>
              <a:spcBef>
                <a:spcPts val="1000"/>
              </a:spcBef>
              <a:spcAft>
                <a:spcPts val="0"/>
              </a:spcAft>
              <a:buClr>
                <a:schemeClr val="dk1"/>
              </a:buClr>
              <a:buSzPts val="1600"/>
              <a:buNone/>
            </a:pPr>
            <a:r>
              <a:rPr lang="es" sz="1600" dirty="0"/>
              <a:t>OMS (2019). </a:t>
            </a:r>
            <a:r>
              <a:rPr lang="en" sz="1600" i="1" dirty="0"/>
              <a:t>Results of Round II of WHO International Scheme to Evaluate Household Water Treatment Technologies</a:t>
            </a:r>
            <a:r>
              <a:rPr lang="en" sz="1600" dirty="0"/>
              <a:t>. </a:t>
            </a:r>
            <a:r>
              <a:rPr lang="es" sz="1600" u="sng" dirty="0">
                <a:solidFill>
                  <a:schemeClr val="hlink"/>
                </a:solidFill>
                <a:hlinkClick r:id="rId6"/>
              </a:rPr>
              <a:t>https://apps.who.int/iris/handle/10665/325896</a:t>
            </a:r>
            <a:r>
              <a:rPr lang="es" sz="1600" dirty="0"/>
              <a:t> </a:t>
            </a:r>
            <a:endParaRPr sz="1600" u="sng" dirty="0"/>
          </a:p>
          <a:p>
            <a:pPr marL="0" lvl="0" indent="0" algn="l" rtl="0">
              <a:lnSpc>
                <a:spcPct val="100000"/>
              </a:lnSpc>
              <a:spcBef>
                <a:spcPts val="1000"/>
              </a:spcBef>
              <a:spcAft>
                <a:spcPts val="0"/>
              </a:spcAft>
              <a:buClr>
                <a:schemeClr val="dk1"/>
              </a:buClr>
              <a:buSzPts val="1600"/>
              <a:buNone/>
            </a:pPr>
            <a:r>
              <a:rPr lang="es" sz="1600" b="1"/>
              <a:t>Saneamiento</a:t>
            </a:r>
            <a:r>
              <a:rPr lang="es" sz="1600"/>
              <a:t> </a:t>
            </a:r>
            <a:endParaRPr dirty="0"/>
          </a:p>
          <a:p>
            <a:pPr marL="0" lvl="0" indent="0" algn="l" rtl="0">
              <a:lnSpc>
                <a:spcPct val="100000"/>
              </a:lnSpc>
              <a:spcBef>
                <a:spcPts val="1000"/>
              </a:spcBef>
              <a:spcAft>
                <a:spcPts val="0"/>
              </a:spcAft>
              <a:buClr>
                <a:schemeClr val="dk1"/>
              </a:buClr>
              <a:buSzPts val="1600"/>
              <a:buNone/>
            </a:pPr>
            <a:r>
              <a:rPr lang="es" sz="1600" dirty="0"/>
              <a:t>OMS (2019). </a:t>
            </a:r>
            <a:r>
              <a:rPr lang="en" sz="1600" i="1" dirty="0"/>
              <a:t>Guías para el saneamiento y la salud.</a:t>
            </a:r>
            <a:r>
              <a:rPr lang="en" sz="1600" dirty="0"/>
              <a:t> </a:t>
            </a:r>
            <a:r>
              <a:rPr lang="en" sz="1600" i="1" dirty="0"/>
              <a:t>Organización Mundial de la Salud, Ginebra.</a:t>
            </a:r>
            <a:r>
              <a:rPr lang="en" sz="1600" dirty="0"/>
              <a:t> </a:t>
            </a:r>
            <a:r>
              <a:rPr lang="es" sz="1600" u="sng" dirty="0">
                <a:solidFill>
                  <a:schemeClr val="hlink"/>
                </a:solidFill>
                <a:hlinkClick r:id="rId7"/>
              </a:rPr>
              <a:t>https://www.who.int/es/publications/i/item/guidelines-on-sanitation-and-health</a:t>
            </a:r>
            <a:r>
              <a:rPr lang="es" sz="1600" dirty="0"/>
              <a:t> </a:t>
            </a:r>
            <a:endParaRPr dirty="0"/>
          </a:p>
          <a:p>
            <a:pPr marL="0" lvl="0" indent="0" algn="l" rtl="0">
              <a:lnSpc>
                <a:spcPct val="100000"/>
              </a:lnSpc>
              <a:spcBef>
                <a:spcPts val="1000"/>
              </a:spcBef>
              <a:spcAft>
                <a:spcPts val="0"/>
              </a:spcAft>
              <a:buClr>
                <a:srgbClr val="09164D"/>
              </a:buClr>
              <a:buSzPts val="1600"/>
              <a:buNone/>
            </a:pPr>
            <a:r>
              <a:rPr lang="es" sz="1600" b="1" dirty="0">
                <a:solidFill>
                  <a:srgbClr val="09164D"/>
                </a:solidFill>
              </a:rPr>
              <a:t>Desechos</a:t>
            </a:r>
            <a:r>
              <a:rPr lang="es" sz="1600" dirty="0">
                <a:solidFill>
                  <a:srgbClr val="09164D"/>
                </a:solidFill>
              </a:rPr>
              <a:t> </a:t>
            </a:r>
            <a:endParaRPr dirty="0"/>
          </a:p>
          <a:p>
            <a:pPr marL="0" lvl="0" indent="0" algn="l" rtl="0">
              <a:lnSpc>
                <a:spcPct val="100000"/>
              </a:lnSpc>
              <a:spcBef>
                <a:spcPts val="1000"/>
              </a:spcBef>
              <a:spcAft>
                <a:spcPts val="0"/>
              </a:spcAft>
              <a:buClr>
                <a:srgbClr val="09164D"/>
              </a:buClr>
              <a:buSzPts val="1600"/>
              <a:buNone/>
            </a:pPr>
            <a:r>
              <a:rPr lang="es" sz="1600" dirty="0">
                <a:solidFill>
                  <a:srgbClr val="09164D"/>
                </a:solidFill>
              </a:rPr>
              <a:t>OMS (2014). </a:t>
            </a:r>
            <a:r>
              <a:rPr lang="en" sz="1600" i="1" dirty="0">
                <a:solidFill>
                  <a:srgbClr val="09164D"/>
                </a:solidFill>
              </a:rPr>
              <a:t>Safe management of wastes from health care activities</a:t>
            </a:r>
            <a:r>
              <a:rPr lang="en" sz="1600" dirty="0">
                <a:solidFill>
                  <a:srgbClr val="09164D"/>
                </a:solidFill>
              </a:rPr>
              <a:t>. Segunda edición. Organización Mundial de la Salud, Ginebra. </a:t>
            </a:r>
            <a:r>
              <a:rPr lang="es" sz="1600" u="sng" dirty="0">
                <a:solidFill>
                  <a:schemeClr val="hlink"/>
                </a:solidFill>
                <a:hlinkClick r:id="rId8"/>
              </a:rPr>
              <a:t>https://www.who.int/publications/i/item/9789241548564</a:t>
            </a:r>
            <a:r>
              <a:rPr lang="es" sz="1600" dirty="0">
                <a:solidFill>
                  <a:srgbClr val="09164D"/>
                </a:solidFill>
              </a:rPr>
              <a:t>  </a:t>
            </a:r>
            <a:endParaRPr sz="1600" dirty="0">
              <a:solidFill>
                <a:srgbClr val="09164D"/>
              </a:solidFill>
            </a:endParaRPr>
          </a:p>
          <a:p>
            <a:pPr marL="0" lvl="0" indent="0" algn="l" rtl="0">
              <a:lnSpc>
                <a:spcPct val="100000"/>
              </a:lnSpc>
              <a:spcBef>
                <a:spcPts val="1000"/>
              </a:spcBef>
              <a:spcAft>
                <a:spcPts val="0"/>
              </a:spcAft>
              <a:buClr>
                <a:srgbClr val="09164D"/>
              </a:buClr>
              <a:buSzPts val="1600"/>
              <a:buNone/>
            </a:pPr>
            <a:r>
              <a:rPr lang="es" sz="1600" dirty="0">
                <a:solidFill>
                  <a:srgbClr val="09164D"/>
                </a:solidFill>
              </a:rPr>
              <a:t>OMS (2017). </a:t>
            </a:r>
            <a:r>
              <a:rPr lang="en" sz="1600" i="1" dirty="0">
                <a:solidFill>
                  <a:srgbClr val="09164D"/>
                </a:solidFill>
              </a:rPr>
              <a:t>Gestión segura de los residuos de la atención de salud: resumen.</a:t>
            </a:r>
            <a:r>
              <a:rPr lang="en" sz="1600" dirty="0">
                <a:solidFill>
                  <a:srgbClr val="09164D"/>
                </a:solidFill>
              </a:rPr>
              <a:t> Organización Mundial de la Salud, Ginebra. </a:t>
            </a:r>
            <a:r>
              <a:rPr lang="es" sz="1600" u="sng" dirty="0">
                <a:solidFill>
                  <a:schemeClr val="hlink"/>
                </a:solidFill>
                <a:hlinkClick r:id="rId9"/>
              </a:rPr>
              <a:t>https://apps.who.int/iris/handle/10665/352327</a:t>
            </a:r>
            <a:r>
              <a:rPr lang="es" sz="1600" dirty="0">
                <a:solidFill>
                  <a:srgbClr val="09164D"/>
                </a:solidFill>
              </a:rPr>
              <a:t> </a:t>
            </a:r>
            <a:endParaRPr sz="1600" dirty="0">
              <a:solidFill>
                <a:srgbClr val="09164D"/>
              </a:solidFill>
            </a:endParaRPr>
          </a:p>
          <a:p>
            <a:pPr marL="0" lvl="0" indent="0" algn="l" rtl="0">
              <a:lnSpc>
                <a:spcPct val="100000"/>
              </a:lnSpc>
              <a:spcBef>
                <a:spcPts val="1000"/>
              </a:spcBef>
              <a:spcAft>
                <a:spcPts val="0"/>
              </a:spcAft>
              <a:buClr>
                <a:srgbClr val="09164D"/>
              </a:buClr>
              <a:buSzPts val="1600"/>
              <a:buNone/>
            </a:pPr>
            <a:r>
              <a:rPr lang="es" sz="1600" dirty="0">
                <a:solidFill>
                  <a:srgbClr val="09164D"/>
                </a:solidFill>
              </a:rPr>
              <a:t>OMS (2019). </a:t>
            </a:r>
            <a:r>
              <a:rPr lang="en" sz="1600" i="1" dirty="0">
                <a:solidFill>
                  <a:srgbClr val="09164D"/>
                </a:solidFill>
              </a:rPr>
              <a:t>Panorama de las tecnologías para el tratamiento de desechos infecciosos y punzocortantes en los centros de salud</a:t>
            </a:r>
            <a:r>
              <a:rPr lang="en" sz="1600" dirty="0">
                <a:solidFill>
                  <a:srgbClr val="09164D"/>
                </a:solidFill>
              </a:rPr>
              <a:t> </a:t>
            </a:r>
            <a:r>
              <a:rPr lang="es" sz="1600" u="sng" dirty="0">
                <a:solidFill>
                  <a:schemeClr val="hlink"/>
                </a:solidFill>
                <a:hlinkClick r:id="rId10"/>
              </a:rPr>
              <a:t>https://apps.who.int/iris/handle/10665/333586</a:t>
            </a:r>
            <a:r>
              <a:rPr lang="es" sz="1600" u="sng" dirty="0">
                <a:solidFill>
                  <a:srgbClr val="09164D"/>
                </a:solidFill>
              </a:rPr>
              <a:t> </a:t>
            </a:r>
            <a:endParaRPr sz="1600" dirty="0">
              <a:solidFill>
                <a:srgbClr val="09164D"/>
              </a:solidFill>
            </a:endParaRPr>
          </a:p>
          <a:p>
            <a:pPr marL="0" lvl="0" indent="0" algn="l" rtl="0">
              <a:lnSpc>
                <a:spcPct val="100000"/>
              </a:lnSpc>
              <a:spcBef>
                <a:spcPts val="1000"/>
              </a:spcBef>
              <a:spcAft>
                <a:spcPts val="0"/>
              </a:spcAft>
              <a:buClr>
                <a:schemeClr val="dk1"/>
              </a:buClr>
              <a:buSzPts val="1600"/>
              <a:buNone/>
            </a:pPr>
            <a:endParaRPr sz="1600" dirty="0">
              <a:solidFill>
                <a:srgbClr val="09164D"/>
              </a:solidFill>
            </a:endParaRPr>
          </a:p>
          <a:p>
            <a:pPr marL="0" lvl="0" indent="0" algn="l" rtl="0">
              <a:lnSpc>
                <a:spcPct val="100000"/>
              </a:lnSpc>
              <a:spcBef>
                <a:spcPts val="1000"/>
              </a:spcBef>
              <a:spcAft>
                <a:spcPts val="0"/>
              </a:spcAft>
              <a:buClr>
                <a:schemeClr val="dk1"/>
              </a:buClr>
              <a:buSzPts val="1600"/>
              <a:buNone/>
            </a:pPr>
            <a:endParaRPr sz="1600" dirty="0"/>
          </a:p>
        </p:txBody>
      </p:sp>
      <p:sp>
        <p:nvSpPr>
          <p:cNvPr id="809" name="Google Shape;809;p7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ctrTitle"/>
          </p:nvPr>
        </p:nvSpPr>
        <p:spPr>
          <a:xfrm>
            <a:off x="779796" y="136525"/>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dirty="0"/>
              <a:t>Parte 1: los datos mundiales más recientes</a:t>
            </a:r>
            <a:endParaRPr dirty="0"/>
          </a:p>
        </p:txBody>
      </p:sp>
      <p:sp>
        <p:nvSpPr>
          <p:cNvPr id="267" name="Google Shape;267;p3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268" name="Google Shape;268;p33"/>
          <p:cNvSpPr txBox="1"/>
          <p:nvPr/>
        </p:nvSpPr>
        <p:spPr>
          <a:xfrm>
            <a:off x="518288" y="3171554"/>
            <a:ext cx="5166895"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u="none" strike="noStrike" cap="none" dirty="0">
                <a:solidFill>
                  <a:schemeClr val="lt1"/>
                </a:solidFill>
                <a:latin typeface="Arial"/>
                <a:ea typeface="Arial"/>
                <a:cs typeface="Arial"/>
                <a:sym typeface="Arial"/>
              </a:rPr>
              <a:t>Estimaciones mundiales más recientes </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dirty="0">
                <a:solidFill>
                  <a:schemeClr val="lt1"/>
                </a:solidFill>
                <a:latin typeface="Arial"/>
                <a:ea typeface="Arial"/>
                <a:cs typeface="Arial"/>
                <a:sym typeface="Arial"/>
              </a:rPr>
              <a:t>Los datos de su país </a:t>
            </a:r>
            <a:endParaRPr dirty="0"/>
          </a:p>
          <a:p>
            <a:pPr marL="457200" marR="0" lvl="0" indent="-304800" algn="l" rtl="0">
              <a:lnSpc>
                <a:spcPct val="90000"/>
              </a:lnSpc>
              <a:spcBef>
                <a:spcPts val="1000"/>
              </a:spcBef>
              <a:spcAft>
                <a:spcPts val="0"/>
              </a:spcAft>
              <a:buClr>
                <a:schemeClr val="lt1"/>
              </a:buClr>
              <a:buSzPts val="2400"/>
              <a:buFont typeface="Calibri"/>
              <a:buNone/>
            </a:pPr>
            <a:endParaRPr sz="2400" b="0" i="0" u="none" strike="noStrike" cap="none" dirty="0">
              <a:solidFill>
                <a:schemeClr val="lt1"/>
              </a:solidFill>
              <a:latin typeface="Arial"/>
              <a:ea typeface="Arial"/>
              <a:cs typeface="Arial"/>
              <a:sym typeface="Arial"/>
            </a:endParaRPr>
          </a:p>
        </p:txBody>
      </p:sp>
      <p:pic>
        <p:nvPicPr>
          <p:cNvPr id="269" name="Google Shape;269;p33" descr="A group of people sitting around a table&#10;&#10;Description automatically generated with medium confidence"/>
          <p:cNvPicPr preferRelativeResize="0"/>
          <p:nvPr/>
        </p:nvPicPr>
        <p:blipFill rotWithShape="1">
          <a:blip r:embed="rId3">
            <a:alphaModFix/>
          </a:blip>
          <a:srcRect/>
          <a:stretch/>
        </p:blipFill>
        <p:spPr>
          <a:xfrm>
            <a:off x="6154405" y="2398905"/>
            <a:ext cx="5492591" cy="3663515"/>
          </a:xfrm>
          <a:prstGeom prst="rect">
            <a:avLst/>
          </a:prstGeom>
          <a:noFill/>
          <a:ln>
            <a:noFill/>
          </a:ln>
        </p:spPr>
      </p:pic>
      <p:sp>
        <p:nvSpPr>
          <p:cNvPr id="270" name="Google Shape;270;p33"/>
          <p:cNvSpPr txBox="1"/>
          <p:nvPr/>
        </p:nvSpPr>
        <p:spPr>
          <a:xfrm>
            <a:off x="9560312" y="6200077"/>
            <a:ext cx="2631688" cy="27699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200" b="0" i="0" u="none" strike="noStrike" cap="none">
                <a:solidFill>
                  <a:schemeClr val="lt1"/>
                </a:solidFill>
                <a:latin typeface="Arial Narrow"/>
                <a:ea typeface="Arial Narrow"/>
                <a:cs typeface="Arial Narrow"/>
                <a:sym typeface="Arial Narrow"/>
              </a:rPr>
              <a:t>© Karen Kasmauski/Maternal and Child Survival Program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8"/>
          <p:cNvSpPr/>
          <p:nvPr/>
        </p:nvSpPr>
        <p:spPr>
          <a:xfrm>
            <a:off x="7906139" y="261258"/>
            <a:ext cx="2593910" cy="129695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8" name="Google Shape;818;p78"/>
          <p:cNvSpPr txBox="1">
            <a:spLocks noGrp="1"/>
          </p:cNvSpPr>
          <p:nvPr>
            <p:ph type="title"/>
          </p:nvPr>
        </p:nvSpPr>
        <p:spPr>
          <a:xfrm>
            <a:off x="737839" y="121206"/>
            <a:ext cx="10515600" cy="714375"/>
          </a:xfrm>
          <a:prstGeom prst="rect">
            <a:avLst/>
          </a:prstGeom>
          <a:noFill/>
          <a:ln>
            <a:noFill/>
          </a:ln>
        </p:spPr>
        <p:txBody>
          <a:bodyPr spcFirstLastPara="1" wrap="square" lIns="91325" tIns="45650" rIns="91325" bIns="45650" rtlCol="0" anchor="ctr" anchorCtr="0">
            <a:noAutofit/>
          </a:bodyPr>
          <a:lstStyle/>
          <a:p>
            <a:pPr marL="0" marR="0" lvl="0" indent="0" algn="ctr" rtl="0">
              <a:lnSpc>
                <a:spcPct val="100000"/>
              </a:lnSpc>
              <a:spcBef>
                <a:spcPts val="0"/>
              </a:spcBef>
              <a:spcAft>
                <a:spcPts val="0"/>
              </a:spcAft>
              <a:buClr>
                <a:srgbClr val="009CDE"/>
              </a:buClr>
              <a:buSzPts val="4400"/>
              <a:buFont typeface="Arial"/>
              <a:buNone/>
            </a:pPr>
            <a:r>
              <a:rPr lang="es" sz="4400" b="1" i="0" u="none" strike="noStrike" cap="none">
                <a:solidFill>
                  <a:srgbClr val="009CDE"/>
                </a:solidFill>
                <a:latin typeface="Arial Narrow"/>
                <a:ea typeface="Arial Narrow"/>
                <a:cs typeface="Arial Narrow"/>
                <a:sym typeface="Arial Narrow"/>
              </a:rPr>
              <a:t>Bibliografía complementaria</a:t>
            </a:r>
            <a:endParaRPr sz="4400" b="1" i="0" u="none" strike="noStrike" cap="none">
              <a:solidFill>
                <a:srgbClr val="009CDE"/>
              </a:solidFill>
              <a:latin typeface="Arial Narrow"/>
              <a:ea typeface="Arial Narrow"/>
              <a:cs typeface="Arial Narrow"/>
              <a:sym typeface="Arial Narrow"/>
            </a:endParaRPr>
          </a:p>
        </p:txBody>
      </p:sp>
      <p:sp>
        <p:nvSpPr>
          <p:cNvPr id="819" name="Google Shape;819;p7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latin typeface="Arial"/>
                <a:ea typeface="Arial"/>
                <a:cs typeface="Arial"/>
                <a:sym typeface="Arial"/>
              </a:rPr>
              <a:t>50</a:t>
            </a:fld>
            <a:endParaRPr>
              <a:solidFill>
                <a:srgbClr val="000000"/>
              </a:solidFill>
              <a:latin typeface="Arial"/>
              <a:ea typeface="Arial"/>
              <a:cs typeface="Arial"/>
              <a:sym typeface="Arial"/>
            </a:endParaRPr>
          </a:p>
        </p:txBody>
      </p:sp>
      <p:sp>
        <p:nvSpPr>
          <p:cNvPr id="820" name="Google Shape;820;p78"/>
          <p:cNvSpPr txBox="1"/>
          <p:nvPr/>
        </p:nvSpPr>
        <p:spPr>
          <a:xfrm>
            <a:off x="613317" y="735151"/>
            <a:ext cx="9945767" cy="6186269"/>
          </a:xfrm>
          <a:prstGeom prst="rect">
            <a:avLst/>
          </a:prstGeom>
          <a:noFill/>
          <a:ln>
            <a:noFill/>
          </a:ln>
        </p:spPr>
        <p:txBody>
          <a:bodyPr spcFirstLastPara="1" wrap="square" lIns="91425" tIns="45700" rIns="91425" bIns="45700" rtlCol="0" anchor="t" anchorCtr="0">
            <a:spAutoFit/>
          </a:bodyPr>
          <a:lstStyle/>
          <a:p>
            <a:pPr marL="82936" marR="0" lvl="0" indent="0" algn="l" rtl="0">
              <a:spcBef>
                <a:spcPts val="0"/>
              </a:spcBef>
              <a:spcAft>
                <a:spcPts val="0"/>
              </a:spcAft>
              <a:buNone/>
            </a:pPr>
            <a:r>
              <a:rPr lang="es" sz="1600" dirty="0">
                <a:solidFill>
                  <a:schemeClr val="dk1"/>
                </a:solidFill>
                <a:latin typeface="Arial"/>
                <a:ea typeface="Arial"/>
                <a:cs typeface="Arial"/>
                <a:sym typeface="Arial"/>
              </a:rPr>
              <a:t>Limpieza del entorno </a:t>
            </a:r>
            <a:endParaRPr dirty="0"/>
          </a:p>
          <a:p>
            <a:pPr marL="342111" marR="0" lvl="0" indent="-259175" algn="l" rtl="0">
              <a:spcBef>
                <a:spcPts val="0"/>
              </a:spcBef>
              <a:spcAft>
                <a:spcPts val="0"/>
              </a:spcAft>
              <a:buClr>
                <a:schemeClr val="dk1"/>
              </a:buClr>
              <a:buSzPts val="1600"/>
              <a:buFont typeface="Arial"/>
              <a:buChar char="•"/>
            </a:pPr>
            <a:r>
              <a:rPr dirty="0"/>
              <a:t>CDC (2019). </a:t>
            </a:r>
            <a:r>
              <a:rPr i="1" dirty="0" err="1"/>
              <a:t>Mejores</a:t>
            </a:r>
            <a:r>
              <a:rPr i="1" dirty="0"/>
              <a:t> </a:t>
            </a:r>
            <a:r>
              <a:rPr i="1" dirty="0" err="1"/>
              <a:t>prácticas</a:t>
            </a:r>
            <a:r>
              <a:rPr i="1" dirty="0"/>
              <a:t> de </a:t>
            </a:r>
            <a:r>
              <a:rPr i="1" dirty="0" err="1"/>
              <a:t>limpieza</a:t>
            </a:r>
            <a:r>
              <a:rPr i="1" dirty="0"/>
              <a:t> </a:t>
            </a:r>
            <a:r>
              <a:rPr i="1" dirty="0" err="1"/>
              <a:t>ambiental</a:t>
            </a:r>
            <a:r>
              <a:rPr i="1" dirty="0"/>
              <a:t> </a:t>
            </a:r>
            <a:r>
              <a:rPr i="1" dirty="0" err="1"/>
              <a:t>en</a:t>
            </a:r>
            <a:r>
              <a:rPr i="1" dirty="0"/>
              <a:t> </a:t>
            </a:r>
            <a:r>
              <a:rPr i="1" dirty="0" err="1"/>
              <a:t>centros</a:t>
            </a:r>
            <a:r>
              <a:rPr i="1" dirty="0"/>
              <a:t> de </a:t>
            </a:r>
            <a:r>
              <a:rPr i="1" dirty="0" err="1"/>
              <a:t>atención</a:t>
            </a:r>
            <a:r>
              <a:rPr i="1" dirty="0"/>
              <a:t> </a:t>
            </a:r>
            <a:r>
              <a:rPr i="1" dirty="0" err="1"/>
              <a:t>médica</a:t>
            </a:r>
            <a:r>
              <a:rPr i="1" dirty="0"/>
              <a:t>: </a:t>
            </a:r>
            <a:r>
              <a:rPr i="1" dirty="0" err="1"/>
              <a:t>en</a:t>
            </a:r>
            <a:r>
              <a:rPr i="1" dirty="0"/>
              <a:t> </a:t>
            </a:r>
            <a:r>
              <a:rPr i="1" dirty="0" err="1"/>
              <a:t>entornos</a:t>
            </a:r>
            <a:r>
              <a:rPr i="1" dirty="0"/>
              <a:t> con </a:t>
            </a:r>
            <a:r>
              <a:rPr i="1" dirty="0" err="1"/>
              <a:t>recursos</a:t>
            </a:r>
            <a:r>
              <a:rPr i="1" dirty="0"/>
              <a:t> </a:t>
            </a:r>
            <a:r>
              <a:rPr i="1" dirty="0" err="1"/>
              <a:t>limitados</a:t>
            </a:r>
            <a:r>
              <a:rPr i="1" dirty="0"/>
              <a:t>.</a:t>
            </a:r>
            <a:r>
              <a:rPr dirty="0"/>
              <a:t> </a:t>
            </a:r>
            <a:r>
              <a:rPr dirty="0" err="1"/>
              <a:t>Centros</a:t>
            </a:r>
            <a:r>
              <a:rPr dirty="0"/>
              <a:t> para </a:t>
            </a:r>
            <a:r>
              <a:rPr dirty="0" err="1"/>
              <a:t>el</a:t>
            </a:r>
            <a:r>
              <a:rPr dirty="0"/>
              <a:t> Control y la </a:t>
            </a:r>
            <a:r>
              <a:rPr dirty="0" err="1"/>
              <a:t>Prevención</a:t>
            </a:r>
            <a:r>
              <a:rPr dirty="0"/>
              <a:t> de </a:t>
            </a:r>
            <a:r>
              <a:rPr dirty="0" err="1"/>
              <a:t>Enfermedades</a:t>
            </a:r>
            <a:r>
              <a:rPr dirty="0"/>
              <a:t> (CDC, </a:t>
            </a:r>
            <a:r>
              <a:rPr dirty="0" err="1"/>
              <a:t>por</a:t>
            </a:r>
            <a:r>
              <a:rPr dirty="0"/>
              <a:t> sus </a:t>
            </a:r>
            <a:r>
              <a:rPr dirty="0" err="1"/>
              <a:t>siglas</a:t>
            </a:r>
            <a:r>
              <a:rPr dirty="0"/>
              <a:t> </a:t>
            </a:r>
            <a:r>
              <a:rPr dirty="0" err="1"/>
              <a:t>en</a:t>
            </a:r>
            <a:r>
              <a:rPr dirty="0"/>
              <a:t> </a:t>
            </a:r>
            <a:r>
              <a:rPr dirty="0" err="1"/>
              <a:t>inglés</a:t>
            </a:r>
            <a:r>
              <a:rPr dirty="0"/>
              <a:t>), </a:t>
            </a:r>
            <a:r>
              <a:rPr dirty="0" err="1"/>
              <a:t>Estados</a:t>
            </a:r>
            <a:r>
              <a:rPr dirty="0"/>
              <a:t> Unidos de América</a:t>
            </a:r>
            <a:r>
              <a:rPr lang="es" sz="1600" dirty="0">
                <a:solidFill>
                  <a:srgbClr val="000000"/>
                </a:solidFill>
                <a:latin typeface="Arial"/>
                <a:ea typeface="Arial"/>
                <a:cs typeface="Arial"/>
                <a:sym typeface="Arial"/>
              </a:rPr>
              <a:t>. </a:t>
            </a:r>
            <a:r>
              <a:rPr dirty="0"/>
              <a:t>https://www.cdc.gov/hai/pdfs/prevent/BestPracAfrica-for-MLS-Spanish-US-508c.pdf</a:t>
            </a:r>
            <a:endParaRPr sz="1600" dirty="0">
              <a:solidFill>
                <a:srgbClr val="000000"/>
              </a:solidFill>
              <a:latin typeface="Arial"/>
              <a:ea typeface="Arial"/>
              <a:cs typeface="Arial"/>
              <a:sym typeface="Arial"/>
            </a:endParaRPr>
          </a:p>
          <a:p>
            <a:pPr marL="82936" marR="0" lvl="0" indent="0" algn="l" rtl="0">
              <a:spcBef>
                <a:spcPts val="0"/>
              </a:spcBef>
              <a:spcAft>
                <a:spcPts val="0"/>
              </a:spcAft>
              <a:buNone/>
            </a:pPr>
            <a:endParaRPr sz="1600" dirty="0">
              <a:solidFill>
                <a:schemeClr val="accent2"/>
              </a:solidFill>
              <a:latin typeface="Arial"/>
              <a:ea typeface="Arial"/>
              <a:cs typeface="Arial"/>
              <a:sym typeface="Arial"/>
            </a:endParaRPr>
          </a:p>
          <a:p>
            <a:pPr marL="82936" marR="0" lvl="0" indent="0" algn="l" rtl="0">
              <a:spcBef>
                <a:spcPts val="0"/>
              </a:spcBef>
              <a:spcAft>
                <a:spcPts val="0"/>
              </a:spcAft>
              <a:buNone/>
            </a:pPr>
            <a:r>
              <a:rPr lang="es" sz="1600" dirty="0">
                <a:solidFill>
                  <a:schemeClr val="dk1"/>
                </a:solidFill>
                <a:latin typeface="Arial"/>
                <a:ea typeface="Arial"/>
                <a:cs typeface="Arial"/>
                <a:sym typeface="Arial"/>
              </a:rPr>
              <a:t>COVID-19 </a:t>
            </a:r>
            <a:endParaRPr dirty="0"/>
          </a:p>
          <a:p>
            <a:pPr marL="342111" marR="0" lvl="0" indent="-259175" algn="l" rtl="0">
              <a:spcBef>
                <a:spcPts val="0"/>
              </a:spcBef>
              <a:spcAft>
                <a:spcPts val="0"/>
              </a:spcAft>
              <a:buClr>
                <a:schemeClr val="dk1"/>
              </a:buClr>
              <a:buSzPts val="1600"/>
              <a:buFont typeface="Arial"/>
              <a:buChar char="•"/>
            </a:pPr>
            <a:r>
              <a:rPr lang="es" sz="1600" dirty="0">
                <a:solidFill>
                  <a:schemeClr val="dk1"/>
                </a:solidFill>
                <a:latin typeface="Arial"/>
                <a:ea typeface="Arial"/>
                <a:cs typeface="Arial"/>
                <a:sym typeface="Arial"/>
              </a:rPr>
              <a:t>Ficha técnica sobre WASH y la COVID-19 </a:t>
            </a:r>
            <a:r>
              <a:rPr lang="es" sz="1600" u="sng" dirty="0">
                <a:solidFill>
                  <a:schemeClr val="hlink"/>
                </a:solidFill>
                <a:latin typeface="Arial"/>
                <a:ea typeface="Arial"/>
                <a:cs typeface="Arial"/>
                <a:sym typeface="Arial"/>
                <a:hlinkClick r:id="rId3"/>
              </a:rPr>
              <a:t>https://www.who.int/es/publications/i/item/WHO-2019-nCoV-IPC-WASH-2020.4</a:t>
            </a:r>
            <a:r>
              <a:rPr lang="es" sz="1600" dirty="0">
                <a:solidFill>
                  <a:schemeClr val="dk1"/>
                </a:solidFill>
                <a:latin typeface="Arial"/>
                <a:ea typeface="Arial"/>
                <a:cs typeface="Arial"/>
                <a:sym typeface="Arial"/>
              </a:rPr>
              <a:t> </a:t>
            </a:r>
            <a:endParaRPr sz="1600" u="sng" dirty="0">
              <a:solidFill>
                <a:srgbClr val="000000"/>
              </a:solidFill>
              <a:latin typeface="Arial"/>
              <a:ea typeface="Arial"/>
              <a:cs typeface="Arial"/>
              <a:sym typeface="Arial"/>
            </a:endParaRPr>
          </a:p>
          <a:p>
            <a:pPr marL="342111" marR="0" lvl="0" indent="-259175" algn="l" rtl="0">
              <a:spcBef>
                <a:spcPts val="0"/>
              </a:spcBef>
              <a:spcAft>
                <a:spcPts val="0"/>
              </a:spcAft>
              <a:buClr>
                <a:schemeClr val="dk1"/>
              </a:buClr>
              <a:buSzPts val="1600"/>
              <a:buFont typeface="Arial"/>
              <a:buChar char="•"/>
            </a:pPr>
            <a:r>
              <a:rPr lang="es" sz="1600" dirty="0">
                <a:solidFill>
                  <a:schemeClr val="dk1"/>
                </a:solidFill>
                <a:latin typeface="Arial"/>
                <a:ea typeface="Arial"/>
                <a:cs typeface="Arial"/>
                <a:sym typeface="Arial"/>
              </a:rPr>
              <a:t>OMS (2020). </a:t>
            </a:r>
            <a:r>
              <a:rPr lang="en" sz="1600" i="1" dirty="0">
                <a:solidFill>
                  <a:schemeClr val="dk1"/>
                </a:solidFill>
                <a:latin typeface="Arial"/>
                <a:ea typeface="Arial"/>
                <a:cs typeface="Arial"/>
                <a:sym typeface="Arial"/>
              </a:rPr>
              <a:t>Infection prevention and control during health when novel coronavirus (nCoV) infection is suspected</a:t>
            </a:r>
            <a:r>
              <a:rPr lang="en" sz="1600" dirty="0">
                <a:solidFill>
                  <a:schemeClr val="dk1"/>
                </a:solidFill>
                <a:latin typeface="Arial"/>
                <a:ea typeface="Arial"/>
                <a:cs typeface="Arial"/>
                <a:sym typeface="Arial"/>
              </a:rPr>
              <a:t>. </a:t>
            </a:r>
            <a:r>
              <a:rPr lang="es" sz="1600" u="sng" dirty="0">
                <a:solidFill>
                  <a:schemeClr val="hlink"/>
                </a:solidFill>
                <a:latin typeface="Arial"/>
                <a:ea typeface="Arial"/>
                <a:cs typeface="Arial"/>
                <a:sym typeface="Arial"/>
                <a:hlinkClick r:id="rId4"/>
              </a:rPr>
              <a:t>https://www.who.int/publications/i/item/10665-331495</a:t>
            </a:r>
            <a:r>
              <a:rPr lang="es" sz="1600" u="sng" dirty="0">
                <a:solidFill>
                  <a:srgbClr val="000000"/>
                </a:solidFill>
                <a:latin typeface="Arial"/>
                <a:ea typeface="Arial"/>
                <a:cs typeface="Arial"/>
                <a:sym typeface="Arial"/>
              </a:rPr>
              <a:t> </a:t>
            </a:r>
            <a:endParaRPr dirty="0"/>
          </a:p>
          <a:p>
            <a:pPr marL="82936" marR="0" lvl="0" indent="0" algn="l" rtl="0">
              <a:spcBef>
                <a:spcPts val="0"/>
              </a:spcBef>
              <a:spcAft>
                <a:spcPts val="0"/>
              </a:spcAft>
              <a:buNone/>
            </a:pPr>
            <a:r>
              <a:rPr lang="es" sz="1600" dirty="0">
                <a:solidFill>
                  <a:srgbClr val="000000"/>
                </a:solidFill>
                <a:latin typeface="Arial"/>
                <a:ea typeface="Arial"/>
                <a:cs typeface="Arial"/>
                <a:sym typeface="Arial"/>
              </a:rPr>
              <a:t> </a:t>
            </a:r>
            <a:endParaRPr dirty="0"/>
          </a:p>
          <a:p>
            <a:pPr marL="82936" marR="0" lvl="0" indent="0" algn="l" rtl="0">
              <a:spcBef>
                <a:spcPts val="0"/>
              </a:spcBef>
              <a:spcAft>
                <a:spcPts val="0"/>
              </a:spcAft>
              <a:buNone/>
            </a:pPr>
            <a:r>
              <a:rPr lang="es" sz="1600" dirty="0">
                <a:solidFill>
                  <a:schemeClr val="dk1"/>
                </a:solidFill>
                <a:latin typeface="Arial"/>
                <a:ea typeface="Arial"/>
                <a:cs typeface="Arial"/>
                <a:sym typeface="Arial"/>
              </a:rPr>
              <a:t>Emergencias </a:t>
            </a:r>
            <a:endParaRPr dirty="0"/>
          </a:p>
          <a:p>
            <a:pPr marL="342111" marR="0" lvl="0" indent="-259175" algn="l" rtl="0">
              <a:spcBef>
                <a:spcPts val="0"/>
              </a:spcBef>
              <a:spcAft>
                <a:spcPts val="0"/>
              </a:spcAft>
              <a:buClr>
                <a:schemeClr val="dk1"/>
              </a:buClr>
              <a:buSzPts val="1600"/>
              <a:buFont typeface="Arial"/>
              <a:buChar char="•"/>
            </a:pPr>
            <a:r>
              <a:rPr lang="es" sz="1600" dirty="0">
                <a:solidFill>
                  <a:schemeClr val="dk1"/>
                </a:solidFill>
                <a:latin typeface="Arial"/>
                <a:ea typeface="Arial"/>
                <a:cs typeface="Arial"/>
                <a:sym typeface="Arial"/>
              </a:rPr>
              <a:t>OMS y WEDC [Centro de Agua, Ingeniería y Desarrollo] (2013).  </a:t>
            </a:r>
            <a:r>
              <a:rPr lang="en" sz="1600" i="1" dirty="0">
                <a:solidFill>
                  <a:schemeClr val="dk1"/>
                </a:solidFill>
                <a:latin typeface="Arial"/>
                <a:ea typeface="Arial"/>
                <a:cs typeface="Arial"/>
                <a:sym typeface="Arial"/>
              </a:rPr>
              <a:t>Technical notes on water, sanitation and hygiene in emergencies.</a:t>
            </a:r>
            <a:r>
              <a:rPr lang="es" sz="1600" dirty="0">
                <a:solidFill>
                  <a:schemeClr val="dk1"/>
                </a:solidFill>
                <a:latin typeface="Arial"/>
                <a:ea typeface="Arial"/>
                <a:cs typeface="Arial"/>
                <a:sym typeface="Arial"/>
              </a:rPr>
              <a:t> Organización Mundial de la Salud, Ginebra. </a:t>
            </a:r>
            <a:r>
              <a:rPr lang="es" sz="1600" u="sng" dirty="0">
                <a:solidFill>
                  <a:schemeClr val="hlink"/>
                </a:solidFill>
                <a:latin typeface="Arial"/>
                <a:ea typeface="Arial"/>
                <a:cs typeface="Arial"/>
                <a:sym typeface="Arial"/>
                <a:hlinkClick r:id="rId5"/>
              </a:rPr>
              <a:t>https://www.who.int/teams/environment-climate-change-and-health/water-sanitation-and-health/environmental-health-in-emergencies/technical-notes-on-wash-in-emergencies</a:t>
            </a:r>
            <a:r>
              <a:rPr lang="es" sz="1600" u="sng" dirty="0">
                <a:solidFill>
                  <a:schemeClr val="dk1"/>
                </a:solidFill>
                <a:latin typeface="Arial"/>
                <a:ea typeface="Arial"/>
                <a:cs typeface="Arial"/>
                <a:sym typeface="Arial"/>
              </a:rPr>
              <a:t>   </a:t>
            </a:r>
            <a:endParaRPr dirty="0"/>
          </a:p>
          <a:p>
            <a:pPr marL="82936" marR="0" lvl="0" indent="0" algn="l" rtl="0">
              <a:spcBef>
                <a:spcPts val="0"/>
              </a:spcBef>
              <a:spcAft>
                <a:spcPts val="0"/>
              </a:spcAft>
              <a:buNone/>
            </a:pPr>
            <a:r>
              <a:rPr lang="es" sz="1600" dirty="0">
                <a:solidFill>
                  <a:srgbClr val="000000"/>
                </a:solidFill>
                <a:latin typeface="Arial"/>
                <a:ea typeface="Arial"/>
                <a:cs typeface="Arial"/>
                <a:sym typeface="Arial"/>
              </a:rPr>
              <a:t> </a:t>
            </a:r>
            <a:endParaRPr dirty="0"/>
          </a:p>
          <a:p>
            <a:pPr marL="82936" marR="0" lvl="0" indent="0" algn="l" rtl="0">
              <a:spcBef>
                <a:spcPts val="0"/>
              </a:spcBef>
              <a:spcAft>
                <a:spcPts val="0"/>
              </a:spcAft>
              <a:buNone/>
            </a:pPr>
            <a:r>
              <a:rPr lang="es" sz="1600" dirty="0">
                <a:solidFill>
                  <a:schemeClr val="dk1"/>
                </a:solidFill>
                <a:latin typeface="Arial"/>
                <a:ea typeface="Arial"/>
                <a:cs typeface="Arial"/>
                <a:sym typeface="Arial"/>
              </a:rPr>
              <a:t>Calidad de la atención sanitaria y la PCI</a:t>
            </a:r>
            <a:endParaRPr dirty="0"/>
          </a:p>
          <a:p>
            <a:pPr marL="342111" marR="0" lvl="0" indent="-259175" algn="l" rtl="0">
              <a:spcBef>
                <a:spcPts val="0"/>
              </a:spcBef>
              <a:spcAft>
                <a:spcPts val="0"/>
              </a:spcAft>
              <a:buClr>
                <a:srgbClr val="09164D"/>
              </a:buClr>
              <a:buSzPts val="1600"/>
              <a:buFont typeface="Arial"/>
              <a:buChar char="•"/>
            </a:pPr>
            <a:r>
              <a:rPr lang="es" sz="1600" dirty="0">
                <a:solidFill>
                  <a:srgbClr val="09164D"/>
                </a:solidFill>
                <a:latin typeface="Arial"/>
                <a:ea typeface="Arial"/>
                <a:cs typeface="Arial"/>
                <a:sym typeface="Arial"/>
              </a:rPr>
              <a:t>OMS (2016). </a:t>
            </a:r>
            <a:r>
              <a:rPr lang="en" sz="1600" i="1" dirty="0">
                <a:solidFill>
                  <a:srgbClr val="09164D"/>
                </a:solidFill>
                <a:latin typeface="Arial"/>
                <a:ea typeface="Arial"/>
                <a:cs typeface="Arial"/>
                <a:sym typeface="Arial"/>
              </a:rPr>
              <a:t>Standards for improving quality of maternal and newborn care in health facilities</a:t>
            </a:r>
            <a:r>
              <a:rPr lang="en" sz="1600" dirty="0">
                <a:solidFill>
                  <a:srgbClr val="09164D"/>
                </a:solidFill>
                <a:latin typeface="Arial"/>
                <a:ea typeface="Arial"/>
                <a:cs typeface="Arial"/>
                <a:sym typeface="Arial"/>
              </a:rPr>
              <a:t> </a:t>
            </a:r>
            <a:r>
              <a:rPr lang="es" sz="1600" u="sng" dirty="0">
                <a:solidFill>
                  <a:schemeClr val="hlink"/>
                </a:solidFill>
                <a:latin typeface="Arial"/>
                <a:ea typeface="Arial"/>
                <a:cs typeface="Arial"/>
                <a:sym typeface="Arial"/>
                <a:hlinkClick r:id="rId6"/>
              </a:rPr>
              <a:t>https://www.who.int/publications/i/item/9789241511216</a:t>
            </a:r>
            <a:r>
              <a:rPr lang="es" sz="1600" dirty="0">
                <a:solidFill>
                  <a:srgbClr val="09164D"/>
                </a:solidFill>
                <a:latin typeface="Arial"/>
                <a:ea typeface="Arial"/>
                <a:cs typeface="Arial"/>
                <a:sym typeface="Arial"/>
              </a:rPr>
              <a:t>   </a:t>
            </a:r>
            <a:endParaRPr dirty="0"/>
          </a:p>
          <a:p>
            <a:pPr marL="342111" marR="0" lvl="0" indent="-259175" algn="l" rtl="0">
              <a:spcBef>
                <a:spcPts val="0"/>
              </a:spcBef>
              <a:spcAft>
                <a:spcPts val="0"/>
              </a:spcAft>
              <a:buClr>
                <a:schemeClr val="dk1"/>
              </a:buClr>
              <a:buSzPts val="1600"/>
              <a:buFont typeface="Arial"/>
              <a:buChar char="•"/>
            </a:pPr>
            <a:r>
              <a:rPr lang="es" sz="1600" dirty="0">
                <a:solidFill>
                  <a:schemeClr val="dk1"/>
                </a:solidFill>
                <a:latin typeface="Arial"/>
                <a:ea typeface="Arial"/>
                <a:cs typeface="Arial"/>
                <a:sym typeface="Arial"/>
              </a:rPr>
              <a:t>OMS (2016).</a:t>
            </a:r>
            <a:r>
              <a:rPr lang="en" sz="1600" i="1" dirty="0">
                <a:solidFill>
                  <a:schemeClr val="dk1"/>
                </a:solidFill>
                <a:latin typeface="Arial"/>
                <a:ea typeface="Arial"/>
                <a:cs typeface="Arial"/>
                <a:sym typeface="Arial"/>
              </a:rPr>
              <a:t> Global guidelines on the prevention of surgical site infection</a:t>
            </a:r>
            <a:r>
              <a:rPr lang="en" sz="1600" dirty="0">
                <a:solidFill>
                  <a:schemeClr val="dk1"/>
                </a:solidFill>
                <a:latin typeface="Arial"/>
                <a:ea typeface="Arial"/>
                <a:cs typeface="Arial"/>
                <a:sym typeface="Arial"/>
              </a:rPr>
              <a:t> </a:t>
            </a:r>
            <a:r>
              <a:rPr lang="es" sz="1600" u="sng" dirty="0">
                <a:solidFill>
                  <a:schemeClr val="hlink"/>
                </a:solidFill>
                <a:latin typeface="Arial"/>
                <a:ea typeface="Arial"/>
                <a:cs typeface="Arial"/>
                <a:sym typeface="Arial"/>
                <a:hlinkClick r:id="rId7"/>
              </a:rPr>
              <a:t>https://apps.who.int/iris/handle/10665/277399</a:t>
            </a:r>
            <a:r>
              <a:rPr lang="es" sz="1600" dirty="0">
                <a:solidFill>
                  <a:srgbClr val="09164D"/>
                </a:solidFill>
                <a:latin typeface="Arial"/>
                <a:ea typeface="Arial"/>
                <a:cs typeface="Arial"/>
                <a:sym typeface="Arial"/>
              </a:rPr>
              <a:t>  </a:t>
            </a:r>
            <a:endParaRPr dirty="0"/>
          </a:p>
          <a:p>
            <a:pPr marL="342111" marR="0" lvl="0" indent="-259175" algn="l" rtl="0">
              <a:spcBef>
                <a:spcPts val="0"/>
              </a:spcBef>
              <a:spcAft>
                <a:spcPts val="0"/>
              </a:spcAft>
              <a:buClr>
                <a:srgbClr val="09164D"/>
              </a:buClr>
              <a:buSzPts val="1600"/>
              <a:buFont typeface="Arial"/>
              <a:buChar char="•"/>
            </a:pPr>
            <a:r>
              <a:rPr lang="es" sz="1600" dirty="0">
                <a:solidFill>
                  <a:srgbClr val="09164D"/>
                </a:solidFill>
                <a:latin typeface="Arial"/>
                <a:ea typeface="Arial"/>
                <a:cs typeface="Arial"/>
                <a:sym typeface="Arial"/>
              </a:rPr>
              <a:t>WHO.</a:t>
            </a:r>
            <a:r>
              <a:rPr lang="en" sz="1600" i="1" dirty="0">
                <a:solidFill>
                  <a:srgbClr val="09164D"/>
                </a:solidFill>
                <a:latin typeface="Arial"/>
                <a:ea typeface="Arial"/>
                <a:cs typeface="Arial"/>
                <a:sym typeface="Arial"/>
              </a:rPr>
              <a:t> Clean Care is Safer Care </a:t>
            </a:r>
            <a:r>
              <a:rPr lang="es" sz="1600" u="sng" dirty="0">
                <a:solidFill>
                  <a:schemeClr val="hlink"/>
                </a:solidFill>
                <a:latin typeface="Arial"/>
                <a:ea typeface="Arial"/>
                <a:cs typeface="Arial"/>
                <a:sym typeface="Arial"/>
                <a:hlinkClick r:id="rId8"/>
              </a:rPr>
              <a:t>http://www.who.int/gpsc/5may/en/</a:t>
            </a:r>
            <a:r>
              <a:rPr lang="es" sz="1600" dirty="0">
                <a:solidFill>
                  <a:srgbClr val="09164D"/>
                </a:solidFill>
                <a:latin typeface="Arial"/>
                <a:ea typeface="Arial"/>
                <a:cs typeface="Arial"/>
                <a:sym typeface="Arial"/>
              </a:rPr>
              <a:t> </a:t>
            </a:r>
            <a:endParaRPr dirty="0"/>
          </a:p>
          <a:p>
            <a:pPr marL="342111" marR="0" lvl="0" indent="-157575" algn="l" rtl="0">
              <a:spcBef>
                <a:spcPts val="0"/>
              </a:spcBef>
              <a:spcAft>
                <a:spcPts val="0"/>
              </a:spcAft>
              <a:buClr>
                <a:schemeClr val="dk1"/>
              </a:buClr>
              <a:buSzPts val="1600"/>
              <a:buFont typeface="Arial"/>
              <a:buNone/>
            </a:pPr>
            <a:endParaRPr sz="1600" dirty="0">
              <a:solidFill>
                <a:srgbClr val="09164D"/>
              </a:solidFill>
              <a:latin typeface="Arial"/>
              <a:ea typeface="Arial"/>
              <a:cs typeface="Arial"/>
              <a:sym typeface="Arial"/>
            </a:endParaRPr>
          </a:p>
          <a:p>
            <a:pPr marL="82936" marR="0" lvl="0" indent="0" algn="l" rtl="0">
              <a:spcBef>
                <a:spcPts val="0"/>
              </a:spcBef>
              <a:spcAft>
                <a:spcPts val="0"/>
              </a:spcAft>
              <a:buNone/>
            </a:pPr>
            <a:endParaRPr sz="1600"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4"/>
          <p:cNvPicPr preferRelativeResize="0"/>
          <p:nvPr/>
        </p:nvPicPr>
        <p:blipFill rotWithShape="1">
          <a:blip r:embed="rId3">
            <a:alphaModFix/>
          </a:blip>
          <a:srcRect/>
          <a:stretch/>
        </p:blipFill>
        <p:spPr>
          <a:xfrm>
            <a:off x="5282603" y="5911538"/>
            <a:ext cx="1319833" cy="394822"/>
          </a:xfrm>
          <a:prstGeom prst="rect">
            <a:avLst/>
          </a:prstGeom>
          <a:noFill/>
          <a:ln>
            <a:noFill/>
          </a:ln>
        </p:spPr>
      </p:pic>
      <p:sp>
        <p:nvSpPr>
          <p:cNvPr id="279" name="Google Shape;279;p34"/>
          <p:cNvSpPr txBox="1"/>
          <p:nvPr/>
        </p:nvSpPr>
        <p:spPr>
          <a:xfrm>
            <a:off x="713678" y="190527"/>
            <a:ext cx="10567235" cy="55395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3000" b="1" i="0" u="none" strike="noStrike" cap="none" dirty="0">
                <a:solidFill>
                  <a:srgbClr val="009CDE"/>
                </a:solidFill>
                <a:latin typeface="Arial Narrow"/>
                <a:ea typeface="Arial Narrow"/>
                <a:cs typeface="Arial Narrow"/>
                <a:sym typeface="Arial Narrow"/>
              </a:rPr>
              <a:t>Los elementos fundamentales aún no se cumplen en todo el mundo </a:t>
            </a:r>
            <a:endParaRPr sz="3000" dirty="0"/>
          </a:p>
        </p:txBody>
      </p:sp>
      <p:pic>
        <p:nvPicPr>
          <p:cNvPr id="280" name="Google Shape;280;p34"/>
          <p:cNvPicPr preferRelativeResize="0"/>
          <p:nvPr/>
        </p:nvPicPr>
        <p:blipFill rotWithShape="1">
          <a:blip r:embed="rId4">
            <a:alphaModFix/>
          </a:blip>
          <a:srcRect/>
          <a:stretch/>
        </p:blipFill>
        <p:spPr>
          <a:xfrm>
            <a:off x="2964540" y="902043"/>
            <a:ext cx="5955957" cy="5955957"/>
          </a:xfrm>
          <a:prstGeom prst="rect">
            <a:avLst/>
          </a:prstGeom>
          <a:noFill/>
          <a:ln>
            <a:noFill/>
          </a:ln>
        </p:spPr>
      </p:pic>
      <p:sp>
        <p:nvSpPr>
          <p:cNvPr id="281" name="Google Shape;281;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82" name="Google Shape;282;p34"/>
          <p:cNvSpPr/>
          <p:nvPr/>
        </p:nvSpPr>
        <p:spPr>
          <a:xfrm>
            <a:off x="8781386" y="6257749"/>
            <a:ext cx="3410614" cy="33855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b="0" i="0" u="sng" strike="noStrike" cap="none" dirty="0">
                <a:solidFill>
                  <a:schemeClr val="hlink"/>
                </a:solidFill>
                <a:latin typeface="Calibri"/>
                <a:ea typeface="Calibri"/>
                <a:cs typeface="Calibri"/>
                <a:sym typeface="Calibri"/>
                <a:hlinkClick r:id="rId5"/>
              </a:rPr>
              <a:t>https://washdata.org/data/info/healthcare</a:t>
            </a:r>
            <a:r>
              <a:rPr lang="es" sz="160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body" idx="1"/>
          </p:nvPr>
        </p:nvSpPr>
        <p:spPr>
          <a:xfrm>
            <a:off x="829849" y="921752"/>
            <a:ext cx="5266151" cy="2670539"/>
          </a:xfrm>
          <a:prstGeom prst="rect">
            <a:avLst/>
          </a:prstGeom>
          <a:noFill/>
          <a:ln>
            <a:noFill/>
          </a:ln>
        </p:spPr>
        <p:txBody>
          <a:bodyPr spcFirstLastPara="1" wrap="square" lIns="91425" tIns="45700" rIns="91425" bIns="45700" rtlCol="0" anchor="t" anchorCtr="0">
            <a:normAutofit fontScale="85000" lnSpcReduction="10000"/>
          </a:bodyPr>
          <a:lstStyle/>
          <a:p>
            <a:pPr marL="290513" lvl="2" indent="-290513" algn="l" rtl="0">
              <a:lnSpc>
                <a:spcPct val="90000"/>
              </a:lnSpc>
              <a:spcBef>
                <a:spcPts val="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1 de cada 10 no dispone de saneamiento </a:t>
            </a:r>
            <a:endParaRPr dirty="0"/>
          </a:p>
          <a:p>
            <a:pPr marL="290513" lvl="2" indent="-290513" algn="l" rtl="0">
              <a:lnSpc>
                <a:spcPct val="90000"/>
              </a:lnSpc>
              <a:spcBef>
                <a:spcPts val="899"/>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1 de cada 3 carece de instalaciones para la higiene de las manos en los puntos de atención</a:t>
            </a:r>
            <a:endParaRPr dirty="0"/>
          </a:p>
          <a:p>
            <a:pPr marL="290513" lvl="2" indent="-290513" algn="l" rtl="0">
              <a:lnSpc>
                <a:spcPct val="90000"/>
              </a:lnSpc>
              <a:spcBef>
                <a:spcPts val="899"/>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1 de cada 3 carece de sistema de separación de desechos</a:t>
            </a:r>
            <a:endParaRPr dirty="0"/>
          </a:p>
          <a:p>
            <a:pPr marL="290513" lvl="2" indent="-290513" algn="l" rtl="0">
              <a:lnSpc>
                <a:spcPct val="90000"/>
              </a:lnSpc>
              <a:spcBef>
                <a:spcPts val="899"/>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Los servicios disminuyen un 50% en los países menos adelantados </a:t>
            </a:r>
            <a:endParaRPr dirty="0"/>
          </a:p>
          <a:p>
            <a:pPr marL="290513" lvl="2" indent="-290513" algn="l" rtl="0">
              <a:lnSpc>
                <a:spcPct val="90000"/>
              </a:lnSpc>
              <a:spcBef>
                <a:spcPts val="899"/>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Existen grandes lagunas de datos, especialmente en lo que se refiere a la limpieza del entorno </a:t>
            </a:r>
            <a:endParaRPr dirty="0"/>
          </a:p>
          <a:p>
            <a:pPr marL="0" lvl="0" indent="0" algn="l" rtl="0">
              <a:lnSpc>
                <a:spcPct val="90000"/>
              </a:lnSpc>
              <a:spcBef>
                <a:spcPts val="1399"/>
              </a:spcBef>
              <a:spcAft>
                <a:spcPts val="0"/>
              </a:spcAft>
              <a:buClr>
                <a:schemeClr val="dk1"/>
              </a:buClr>
              <a:buSzPts val="2000"/>
              <a:buNone/>
            </a:pPr>
            <a:endParaRPr dirty="0"/>
          </a:p>
        </p:txBody>
      </p:sp>
      <p:sp>
        <p:nvSpPr>
          <p:cNvPr id="289" name="Google Shape;289;p3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fld id="{00000000-1234-1234-1234-123412341234}" type="slidenum">
              <a:rPr lang="en-US" sz="1600">
                <a:solidFill>
                  <a:srgbClr val="FFFFFF"/>
                </a:solidFill>
                <a:latin typeface="Arial"/>
                <a:ea typeface="Arial"/>
                <a:cs typeface="Arial"/>
                <a:sym typeface="Arial"/>
              </a:rPr>
              <a:t>7</a:t>
            </a:fld>
            <a:endParaRPr sz="1600">
              <a:solidFill>
                <a:srgbClr val="FFFFFF"/>
              </a:solidFill>
              <a:latin typeface="Arial"/>
              <a:ea typeface="Arial"/>
              <a:cs typeface="Arial"/>
              <a:sym typeface="Arial"/>
            </a:endParaRPr>
          </a:p>
        </p:txBody>
      </p:sp>
      <p:sp>
        <p:nvSpPr>
          <p:cNvPr id="290" name="Google Shape;290;p35"/>
          <p:cNvSpPr txBox="1">
            <a:spLocks noGrp="1"/>
          </p:cNvSpPr>
          <p:nvPr>
            <p:ph type="title"/>
          </p:nvPr>
        </p:nvSpPr>
        <p:spPr>
          <a:xfrm>
            <a:off x="438344" y="34978"/>
            <a:ext cx="10515600" cy="615543"/>
          </a:xfrm>
          <a:prstGeom prst="rect">
            <a:avLst/>
          </a:prstGeom>
          <a:solidFill>
            <a:schemeClr val="dk2"/>
          </a:solidFill>
          <a:ln>
            <a:noFill/>
          </a:ln>
        </p:spPr>
        <p:txBody>
          <a:bodyPr spcFirstLastPara="1" wrap="square" lIns="60925" tIns="30475" rIns="60925" bIns="30475" rtlCol="0" anchor="ctr" anchorCtr="0">
            <a:spAutoFit/>
          </a:bodyPr>
          <a:lstStyle/>
          <a:p>
            <a:pPr marL="0" lvl="0" indent="0" algn="ctr" rtl="0">
              <a:lnSpc>
                <a:spcPct val="90000"/>
              </a:lnSpc>
              <a:spcBef>
                <a:spcPts val="0"/>
              </a:spcBef>
              <a:spcAft>
                <a:spcPts val="0"/>
              </a:spcAft>
              <a:buClr>
                <a:schemeClr val="lt1"/>
              </a:buClr>
              <a:buSzPts val="2540"/>
              <a:buFont typeface="Arial"/>
              <a:buNone/>
            </a:pPr>
            <a:r>
              <a:rPr lang="es" sz="2000" dirty="0"/>
              <a:t>Los datos mundiales más recientes sobre WASH en los establecimientos sanitarios (2019) </a:t>
            </a:r>
            <a:endParaRPr sz="2000" dirty="0"/>
          </a:p>
        </p:txBody>
      </p:sp>
      <p:sp>
        <p:nvSpPr>
          <p:cNvPr id="291" name="Google Shape;291;p35"/>
          <p:cNvSpPr/>
          <p:nvPr/>
        </p:nvSpPr>
        <p:spPr>
          <a:xfrm>
            <a:off x="1573648" y="5738802"/>
            <a:ext cx="8804021" cy="498598"/>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320">
                <a:solidFill>
                  <a:schemeClr val="lt1"/>
                </a:solidFill>
                <a:latin typeface="Arial"/>
                <a:ea typeface="Arial"/>
                <a:cs typeface="Arial"/>
                <a:sym typeface="Arial"/>
              </a:rPr>
              <a:t>La OMS y UNICEF publican datos nuevos cada dos años. Para consultar los informes y datos más recientes, visiten: </a:t>
            </a:r>
            <a:r>
              <a:rPr lang="es" sz="1320" u="sng">
                <a:solidFill>
                  <a:schemeClr val="hlink"/>
                </a:solidFill>
                <a:latin typeface="Arial"/>
                <a:ea typeface="Arial"/>
                <a:cs typeface="Arial"/>
                <a:sym typeface="Arial"/>
                <a:hlinkClick r:id="rId3"/>
              </a:rPr>
              <a:t>www.washdata.org/healthcare </a:t>
            </a:r>
            <a:endParaRPr/>
          </a:p>
        </p:txBody>
      </p:sp>
      <p:sp>
        <p:nvSpPr>
          <p:cNvPr id="292" name="Google Shape;292;p35"/>
          <p:cNvSpPr/>
          <p:nvPr/>
        </p:nvSpPr>
        <p:spPr>
          <a:xfrm>
            <a:off x="4360127" y="4554150"/>
            <a:ext cx="3367668" cy="618887"/>
          </a:xfrm>
          <a:prstGeom prst="rect">
            <a:avLst/>
          </a:prstGeom>
          <a:solidFill>
            <a:srgbClr val="FBF377"/>
          </a:solidFill>
          <a:ln>
            <a:noFill/>
          </a:ln>
        </p:spPr>
        <p:txBody>
          <a:bodyPr spcFirstLastPara="1" wrap="square" lIns="91425" tIns="45700" rIns="91425" bIns="45700" rtlCol="0" anchor="t" anchorCtr="0">
            <a:noAutofit/>
          </a:bodyPr>
          <a:lstStyle/>
          <a:p>
            <a:pPr marL="166688" marR="0" lvl="2" indent="0" algn="ctr" rtl="0">
              <a:spcBef>
                <a:spcPts val="0"/>
              </a:spcBef>
              <a:spcAft>
                <a:spcPts val="0"/>
              </a:spcAft>
              <a:buNone/>
            </a:pPr>
            <a:r>
              <a:rPr lang="es" sz="1711" b="0" i="0" u="none" strike="noStrike" cap="none">
                <a:solidFill>
                  <a:srgbClr val="09164D"/>
                </a:solidFill>
                <a:latin typeface="Arial"/>
                <a:ea typeface="Arial"/>
                <a:cs typeface="Arial"/>
                <a:sym typeface="Arial"/>
              </a:rPr>
              <a:t>Busquen aquí los datos de su país: </a:t>
            </a:r>
            <a:r>
              <a:rPr lang="es" sz="1711" b="0" i="0" u="sng" strike="noStrike" cap="none">
                <a:solidFill>
                  <a:schemeClr val="hlink"/>
                </a:solidFill>
                <a:latin typeface="Arial"/>
                <a:ea typeface="Arial"/>
                <a:cs typeface="Arial"/>
                <a:sym typeface="Arial"/>
                <a:hlinkClick r:id="rId3"/>
              </a:rPr>
              <a:t>www.washdata.org/healthcare</a:t>
            </a:r>
            <a:r>
              <a:rPr lang="es" sz="1711" b="0" i="0" u="none" strike="noStrike" cap="none">
                <a:solidFill>
                  <a:srgbClr val="09164D"/>
                </a:solidFill>
                <a:latin typeface="Arial"/>
                <a:ea typeface="Arial"/>
                <a:cs typeface="Arial"/>
                <a:sym typeface="Arial"/>
              </a:rPr>
              <a:t> </a:t>
            </a:r>
            <a:endParaRPr/>
          </a:p>
        </p:txBody>
      </p:sp>
      <p:pic>
        <p:nvPicPr>
          <p:cNvPr id="293" name="Google Shape;293;p35"/>
          <p:cNvPicPr preferRelativeResize="0"/>
          <p:nvPr/>
        </p:nvPicPr>
        <p:blipFill rotWithShape="1">
          <a:blip r:embed="rId4">
            <a:alphaModFix/>
          </a:blip>
          <a:srcRect/>
          <a:stretch/>
        </p:blipFill>
        <p:spPr>
          <a:xfrm>
            <a:off x="8885949" y="4554406"/>
            <a:ext cx="2067995" cy="618631"/>
          </a:xfrm>
          <a:prstGeom prst="rect">
            <a:avLst/>
          </a:prstGeom>
          <a:noFill/>
          <a:ln>
            <a:noFill/>
          </a:ln>
        </p:spPr>
      </p:pic>
      <p:sp>
        <p:nvSpPr>
          <p:cNvPr id="294" name="Google Shape;294;p35"/>
          <p:cNvSpPr txBox="1"/>
          <p:nvPr/>
        </p:nvSpPr>
        <p:spPr>
          <a:xfrm>
            <a:off x="636003" y="4208835"/>
            <a:ext cx="3240258" cy="1337199"/>
          </a:xfrm>
          <a:prstGeom prst="rect">
            <a:avLst/>
          </a:prstGeom>
          <a:solidFill>
            <a:srgbClr val="FBF377"/>
          </a:solidFill>
          <a:ln w="12700" cap="flat" cmpd="sng">
            <a:solidFill>
              <a:schemeClr val="dk1"/>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dirty="0">
                <a:solidFill>
                  <a:srgbClr val="000000"/>
                </a:solidFill>
                <a:latin typeface="Arial"/>
                <a:ea typeface="Arial"/>
                <a:cs typeface="Arial"/>
                <a:sym typeface="Arial"/>
              </a:rPr>
              <a:t>Datos en línea sobre 164 países </a:t>
            </a:r>
            <a:endParaRPr dirty="0"/>
          </a:p>
          <a:p>
            <a:pPr marL="0" marR="0" lvl="0" indent="0" algn="ctr" rtl="0">
              <a:spcBef>
                <a:spcPts val="0"/>
              </a:spcBef>
              <a:spcAft>
                <a:spcPts val="0"/>
              </a:spcAft>
              <a:buNone/>
            </a:pPr>
            <a:r>
              <a:rPr lang="es" sz="1600" dirty="0">
                <a:solidFill>
                  <a:srgbClr val="000000"/>
                </a:solidFill>
                <a:latin typeface="Arial"/>
                <a:ea typeface="Arial"/>
                <a:cs typeface="Arial"/>
                <a:sym typeface="Arial"/>
              </a:rPr>
              <a:t>(procedentes de 473 fuentes de datos diferentes)</a:t>
            </a:r>
            <a:endParaRPr sz="1600" dirty="0">
              <a:solidFill>
                <a:srgbClr val="000000"/>
              </a:solidFill>
              <a:latin typeface="Arial"/>
              <a:ea typeface="Arial"/>
              <a:cs typeface="Arial"/>
              <a:sym typeface="Arial"/>
            </a:endParaRPr>
          </a:p>
        </p:txBody>
      </p:sp>
      <p:pic>
        <p:nvPicPr>
          <p:cNvPr id="295" name="Google Shape;295;p35" descr="https://uc14d9fc912c1e17e52255a00a5c.previews.dropboxusercontent.com/p/thumb/AA1tmRVVNdwVsK0XtIZ3KRJcf6U8qiOizcZxdaYOIC-nrrhUVMR7HGxjgymlD111yUttbsWV-GKLx4PLmEmQETE042yKSA2MnincJgeT10Hlm5hJUsX44FB_xz0U_9Is4SrEzPdlU1vVmHjV77ZQ1geFa-o3aSFZJag5kNfcaeuqoUT4g5lYQHP_WGZsbwtb0P0m-C3Xp0dqYGmen8d3HjEPKzt1Q3ysvWvEuXMS0U3TB3A5aBQSYJperMXgr4vPc1KOw6YHQbHLJvcCHOmtLPt3jOxFPn4mwg3YNfyHU3-Bv44frD-R36YXocUfEIzvma8bfv6FVOhl-7TIuH-S1xS65UjEDOIms10GUcnHIYB1jAJZheBYKhklm3rrVmDP-9v4qDWgA_3PiNoLp5rcio5FGavPzAHbYZe652bjSDcuxA/p.jpeg?fv_content=true&amp;size_mode=5"/>
          <p:cNvPicPr preferRelativeResize="0"/>
          <p:nvPr/>
        </p:nvPicPr>
        <p:blipFill rotWithShape="1">
          <a:blip r:embed="rId5">
            <a:alphaModFix/>
          </a:blip>
          <a:srcRect/>
          <a:stretch/>
        </p:blipFill>
        <p:spPr>
          <a:xfrm>
            <a:off x="8631977" y="698818"/>
            <a:ext cx="2169439" cy="32632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pic>
        <p:nvPicPr>
          <p:cNvPr id="304" name="Google Shape;304;p36"/>
          <p:cNvPicPr preferRelativeResize="0"/>
          <p:nvPr/>
        </p:nvPicPr>
        <p:blipFill rotWithShape="1">
          <a:blip r:embed="rId3">
            <a:alphaModFix/>
          </a:blip>
          <a:srcRect/>
          <a:stretch/>
        </p:blipFill>
        <p:spPr>
          <a:xfrm>
            <a:off x="1116889" y="0"/>
            <a:ext cx="8688662" cy="6222659"/>
          </a:xfrm>
          <a:prstGeom prst="rect">
            <a:avLst/>
          </a:prstGeom>
          <a:noFill/>
          <a:ln>
            <a:noFill/>
          </a:ln>
        </p:spPr>
      </p:pic>
      <p:sp>
        <p:nvSpPr>
          <p:cNvPr id="305" name="Google Shape;305;p36"/>
          <p:cNvSpPr/>
          <p:nvPr/>
        </p:nvSpPr>
        <p:spPr>
          <a:xfrm>
            <a:off x="583048" y="6210034"/>
            <a:ext cx="11489209" cy="498598"/>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320" b="1">
                <a:solidFill>
                  <a:schemeClr val="dk1"/>
                </a:solidFill>
                <a:latin typeface="Arial"/>
                <a:ea typeface="Arial"/>
                <a:cs typeface="Arial"/>
                <a:sym typeface="Arial"/>
              </a:rPr>
              <a:t>Fuente:</a:t>
            </a:r>
            <a:r>
              <a:rPr lang="es" sz="1320">
                <a:solidFill>
                  <a:schemeClr val="dk1"/>
                </a:solidFill>
                <a:latin typeface="Arial"/>
                <a:ea typeface="Arial"/>
                <a:cs typeface="Arial"/>
                <a:sym typeface="Arial"/>
              </a:rPr>
              <a:t> OMS y UNICEF (2020). </a:t>
            </a:r>
            <a:r>
              <a:rPr lang="en" sz="1320" i="1">
                <a:solidFill>
                  <a:schemeClr val="dk1"/>
                </a:solidFill>
                <a:latin typeface="Arial"/>
                <a:ea typeface="Arial"/>
                <a:cs typeface="Arial"/>
                <a:sym typeface="Arial"/>
              </a:rPr>
              <a:t>Informe sobre los progresos realizados a escala mundial en materia de WASH en los establecimientos de salud: primero lo fundamental. </a:t>
            </a:r>
            <a:r>
              <a:rPr lang="en" sz="1320">
                <a:solidFill>
                  <a:schemeClr val="dk1"/>
                </a:solidFill>
                <a:latin typeface="Arial"/>
                <a:ea typeface="Arial"/>
                <a:cs typeface="Arial"/>
                <a:sym typeface="Arial"/>
              </a:rPr>
              <a:t>https://www.who.int/es/publications/i/item/9789240017542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pic>
        <p:nvPicPr>
          <p:cNvPr id="314" name="Google Shape;314;p37"/>
          <p:cNvPicPr preferRelativeResize="0"/>
          <p:nvPr/>
        </p:nvPicPr>
        <p:blipFill rotWithShape="1">
          <a:blip r:embed="rId3">
            <a:alphaModFix/>
          </a:blip>
          <a:srcRect/>
          <a:stretch/>
        </p:blipFill>
        <p:spPr>
          <a:xfrm>
            <a:off x="1104769" y="93738"/>
            <a:ext cx="10341884" cy="6222659"/>
          </a:xfrm>
          <a:prstGeom prst="rect">
            <a:avLst/>
          </a:prstGeom>
          <a:noFill/>
          <a:ln>
            <a:noFill/>
          </a:ln>
        </p:spPr>
      </p:pic>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0" ma:contentTypeDescription="Create a new document." ma:contentTypeScope="" ma:versionID="11ced7671b435173a87ffc689dac1412">
  <xsd:schema xmlns:xsd="http://www.w3.org/2001/XMLSchema" xmlns:xs="http://www.w3.org/2001/XMLSchema" xmlns:p="http://schemas.microsoft.com/office/2006/metadata/properties" xmlns:ns2="e3afc2d2-df5a-469e-b582-34332833294e" targetNamespace="http://schemas.microsoft.com/office/2006/metadata/properties" ma:root="true" ma:fieldsID="13afe89342fdeab0460e41256506e28d" ns2:_="">
    <xsd:import namespace="e3afc2d2-df5a-469e-b582-34332833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1F05527B-0E82-4425-AE38-6B01E6963D35}"/>
</file>

<file path=customXml/itemProps2.xml><?xml version="1.0" encoding="utf-8"?>
<ds:datastoreItem xmlns:ds="http://schemas.openxmlformats.org/officeDocument/2006/customXml" ds:itemID="{90EEC0BC-949E-408C-857C-1672988DF550}"/>
</file>

<file path=customXml/itemProps3.xml><?xml version="1.0" encoding="utf-8"?>
<ds:datastoreItem xmlns:ds="http://schemas.openxmlformats.org/officeDocument/2006/customXml" ds:itemID="{25984A43-6FFE-4AE4-B950-4574154FDD06}"/>
</file>

<file path=customXml/itemProps4.xml><?xml version="1.0" encoding="utf-8"?>
<ds:datastoreItem xmlns:ds="http://schemas.openxmlformats.org/officeDocument/2006/customXml" ds:itemID="{216A1493-BB3A-4B6C-A547-4C1317297176}"/>
</file>

<file path=docProps/app.xml><?xml version="1.0" encoding="utf-8"?>
<Properties xmlns="http://schemas.openxmlformats.org/officeDocument/2006/extended-properties" xmlns:vt="http://schemas.openxmlformats.org/officeDocument/2006/docPropsVTypes">
  <TotalTime>20</TotalTime>
  <Words>7978</Words>
  <Application>Microsoft Macintosh PowerPoint</Application>
  <PresentationFormat>Panorámica</PresentationFormat>
  <Paragraphs>621</Paragraphs>
  <Slides>52</Slides>
  <Notes>52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52</vt:i4>
      </vt:variant>
    </vt:vector>
  </HeadingPairs>
  <TitlesOfParts>
    <vt:vector size="58" baseType="lpstr">
      <vt:lpstr>Calibri</vt:lpstr>
      <vt:lpstr>Noto Sans Symbols</vt:lpstr>
      <vt:lpstr>Arial</vt:lpstr>
      <vt:lpstr>Arial Narrow</vt:lpstr>
      <vt:lpstr>Tema wash it</vt:lpstr>
      <vt:lpstr>Tema wash it</vt:lpstr>
      <vt:lpstr>Presentación de PowerPoint</vt:lpstr>
      <vt:lpstr>Medidas nacionales para respaldar el WASH FIT y sus vínculos con la salud </vt:lpstr>
      <vt:lpstr>Objetivos de aprendizaje </vt:lpstr>
      <vt:lpstr>“Se aprueba esta resolución”  Agosto de 2019</vt:lpstr>
      <vt:lpstr>Parte 1: los datos mundiales más recientes</vt:lpstr>
      <vt:lpstr>Presentación de PowerPoint</vt:lpstr>
      <vt:lpstr>Los datos mundiales más recientes sobre WASH en los establecimientos sanitarios (2019) </vt:lpstr>
      <vt:lpstr>Presentación de PowerPoint</vt:lpstr>
      <vt:lpstr>Presentación de PowerPoint</vt:lpstr>
      <vt:lpstr>Presentación de PowerPoint</vt:lpstr>
      <vt:lpstr>Presentación de PowerPoint</vt:lpstr>
      <vt:lpstr>Presentación de PowerPoint</vt:lpstr>
      <vt:lpstr>Indicadores del seguimiento mundial y definiciones</vt:lpstr>
      <vt:lpstr>Inserte aquí una captura de pantalla de los datos de su país </vt:lpstr>
      <vt:lpstr>Justificación</vt:lpstr>
      <vt:lpstr>Parte 2: otras iniciativas de interés en materia de salud </vt:lpstr>
      <vt:lpstr>WASH en los establecimientos de salud: un componente clave de las estrategias y normas de salud</vt:lpstr>
      <vt:lpstr>“CALIDAD”: una promesa vacía si no se cumplen los elementos fundamentales (servicios básicos)</vt:lpstr>
      <vt:lpstr>WASH y PCI: unidos para lograr una atención sanitaria con menos riesgos</vt:lpstr>
      <vt:lpstr>Presentación de PowerPoint</vt:lpstr>
      <vt:lpstr>Presentación de PowerPoint</vt:lpstr>
      <vt:lpstr>Requisitos mínimos de WASH</vt:lpstr>
      <vt:lpstr>WASH: un elemento esencial para mejorar la PCI</vt:lpstr>
      <vt:lpstr>El WASH y la PCI intervienen en siete elementos relacionados con la calidad de los servicios sanitarios </vt:lpstr>
      <vt:lpstr>Los servicios de agua, saneamiento e higiene son esenciales para prevenir la resistencia a los antimicrobianos</vt:lpstr>
      <vt:lpstr>Directrices en materia de COVID-19 y WASH </vt:lpstr>
      <vt:lpstr>Datos sobre WASH y la COVID-19</vt:lpstr>
      <vt:lpstr>COVID-19 </vt:lpstr>
      <vt:lpstr>WASH y energía</vt:lpstr>
      <vt:lpstr>¿De qué manera puede el WASH FIT ayudar a combatir estos problemas? </vt:lpstr>
      <vt:lpstr>Parte 3: directrices y marcos mundiales </vt:lpstr>
      <vt:lpstr>Metas mundiales de WASH en los establecimientos de salud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Rastreador del progreso de los países </vt:lpstr>
      <vt:lpstr>Se está avanzando  </vt:lpstr>
      <vt:lpstr>Ejemplos de medidas adoptadas en países precursores </vt:lpstr>
      <vt:lpstr>Invertir en WASH:  bajos costos y grandes beneficios </vt:lpstr>
      <vt:lpstr>Recomendaciones mundiales de actuación </vt:lpstr>
      <vt:lpstr>Un mensaje para los líderes y encargados de la implantación de servicios de WASH y salud: ¡Es importante que alcen la voz y que actúen!</vt:lpstr>
      <vt:lpstr>Bibliografía complementaria </vt:lpstr>
      <vt:lpstr>Bibliografía complementaria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7</cp:revision>
  <dcterms:modified xsi:type="dcterms:W3CDTF">2022-09-27T11:50:58Z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119200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