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presentation.xml" ContentType="application/vnd.openxmlformats-officedocument.presentationml.presentation.main+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slideLayouts/slideLayout1.xml" ContentType="application/vnd.openxmlformats-officedocument.presentationml.slideLayout+xml"/>
  <Override PartName="/ppt/notesSlides/notesSlide79.xml" ContentType="application/vnd.openxmlformats-officedocument.presentationml.notesSlide+xml"/>
  <Override PartName="/ppt/slideLayouts/slideLayout2.xml" ContentType="application/vnd.openxmlformats-officedocument.presentationml.slideLayout+xml"/>
  <Override PartName="/ppt/notesSlides/notesSlide80.xml" ContentType="application/vnd.openxmlformats-officedocument.presentationml.notesSlide+xml"/>
  <Override PartName="/ppt/slideLayouts/slideLayout3.xml" ContentType="application/vnd.openxmlformats-officedocument.presentationml.slideLayout+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85.xml" ContentType="application/vnd.openxmlformats-officedocument.presentationml.notesSlide+xml"/>
  <Override PartName="/ppt/slideLayouts/slideLayout6.xml" ContentType="application/vnd.openxmlformats-officedocument.presentationml.slideLayout+xml"/>
  <Override PartName="/ppt/notesSlides/notesSlide86.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87.xml" ContentType="application/vnd.openxmlformats-officedocument.presentationml.notesSlide+xml"/>
  <Override PartName="/ppt/slideLayouts/slideLayout10.xml" ContentType="application/vnd.openxmlformats-officedocument.presentationml.slideLayout+xml"/>
  <Override PartName="/ppt/notesSlides/notesSlide88.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9.xml" ContentType="application/vnd.openxmlformats-officedocument.presentationml.notesSlide+xml"/>
  <Override PartName="/ppt/slideLayouts/slideLayout17.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18.xml" ContentType="application/vnd.openxmlformats-officedocument.presentationml.slideLayout+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comments/comment3.xml" ContentType="application/vnd.openxmlformats-officedocument.presentationml.comments+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comments/comment2.xml" ContentType="application/vnd.openxmlformats-officedocument.presentationml.comments+xml"/>
  <Override PartName="/ppt/comments/comment1.xml" ContentType="application/vnd.openxmlformats-officedocument.presentationml.comment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6" r:id="rId1"/>
    <p:sldMasterId id="2147483667" r:id="rId2"/>
  </p:sldMasterIdLst>
  <p:notesMasterIdLst>
    <p:notesMasterId r:id="rId9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Lst>
  <p:sldSz cx="12192000" cy="6858000"/>
  <p:notesSz cx="6858000" cy="9144000"/>
  <p:embeddedFontLst>
    <p:embeddedFont>
      <p:font typeface="Arial Narrow" panose="020B0604020202020204" pitchFamily="34" charset="0"/>
      <p:regular r:id="rId92"/>
      <p:bold r:id="rId93"/>
      <p:italic r:id="rId94"/>
      <p:boldItalic r:id="rId95"/>
    </p:embeddedFont>
    <p:embeddedFont>
      <p:font typeface="Calibri" panose="020F0502020204030204" pitchFamily="34" charset="0"/>
      <p:regular r:id="rId96"/>
      <p:bold r:id="rId97"/>
      <p:italic r:id="rId98"/>
      <p:boldItalic r:id="rId99"/>
    </p:embeddedFont>
    <p:embeddedFont>
      <p:font typeface="Open Sans" panose="020B0606030504020204" pitchFamily="34" charset="0"/>
      <p:regular r:id="rId100"/>
      <p:bold r:id="rId101"/>
      <p:italic r:id="rId102"/>
      <p:boldItalic r:id="rId103"/>
    </p:embeddedFont>
    <p:embeddedFont>
      <p:font typeface="Oswald Light" panose="020F0302020204030204" pitchFamily="34" charset="0"/>
      <p:regular r:id="rId104"/>
      <p:bold r:id="rId105"/>
    </p:embeddedFont>
    <p:embeddedFont>
      <p:font typeface="Quattrocento Sans" panose="020B0502050000020003" pitchFamily="34" charset="0"/>
      <p:regular r:id="rId106"/>
      <p:bold r:id="rId107"/>
      <p:italic r:id="rId108"/>
      <p:boldItalic r:id="rId109"/>
    </p:embeddedFont>
    <p:embeddedFont>
      <p:font typeface="Trebuchet MS" panose="020B0703020202090204" pitchFamily="34" charset="0"/>
      <p:regular r:id="rId110"/>
      <p:bold r:id="rId111"/>
      <p:italic r:id="rId112"/>
      <p:boldItalic r:id="rId113"/>
    </p:embeddedFont>
  </p:embeddedFontLst>
  <p:defaultTextStyle>
    <a:defPPr marR="0" lvl="0" algn="l" rtl="0">
      <a:lnSpc>
        <a:spcPct val="100000"/>
      </a:lnSpc>
      <a:spcBef>
        <a:spcPts val="0"/>
      </a:spcBef>
      <a:spcAft>
        <a:spcPts val="0"/>
      </a:spcAft>
      <a:defRPr lang="es-ES"/>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uthor" lastIdx="10"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28244B4-A2AB-496E-9E18-4935D8E9F56B}">
  <a:tblStyle styleId="{428244B4-A2AB-496E-9E18-4935D8E9F56B}"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B4330934-96A3-4200-A9AD-CEB1BE3C5911}"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FBF3"/>
          </a:solidFill>
        </a:fill>
      </a:tcStyle>
    </a:wholeTbl>
    <a:band1H>
      <a:tcTxStyle/>
      <a:tcStyle>
        <a:tcBdr/>
        <a:fill>
          <a:solidFill>
            <a:srgbClr val="FCF7E7"/>
          </a:solidFill>
        </a:fill>
      </a:tcStyle>
    </a:band1H>
    <a:band2H>
      <a:tcTxStyle/>
      <a:tcStyle>
        <a:tcBdr/>
      </a:tcStyle>
    </a:band2H>
    <a:band1V>
      <a:tcTxStyle/>
      <a:tcStyle>
        <a:tcBdr/>
        <a:fill>
          <a:solidFill>
            <a:srgbClr val="FCF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9F3776FA-1CEA-4093-A440-22D0E15C8F94}"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41945AB-5782-4020-BA66-CBFC97479CD8}" styleName="Table_3">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5E8B623-684A-45D2-9644-F60826D3294A}" styleName="Table_4">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9"/>
          </a:solidFill>
        </a:fill>
      </a:tcStyle>
    </a:wholeTbl>
    <a:band1H>
      <a:tcTxStyle/>
      <a:tcStyle>
        <a:tcBdr/>
        <a:fill>
          <a:solidFill>
            <a:srgbClr val="CBCBD1"/>
          </a:solidFill>
        </a:fill>
      </a:tcStyle>
    </a:band1H>
    <a:band2H>
      <a:tcTxStyle/>
      <a:tcStyle>
        <a:tcBdr/>
      </a:tcStyle>
    </a:band2H>
    <a:band1V>
      <a:tcTxStyle/>
      <a:tcStyle>
        <a:tcBdr/>
        <a:fill>
          <a:solidFill>
            <a:srgbClr val="CBCBD1"/>
          </a:solidFill>
        </a:fill>
      </a:tcStyle>
    </a:band1V>
    <a:band2V>
      <a:tcTxStyle/>
      <a:tcStyle>
        <a:tcBdr/>
      </a:tcStyle>
    </a:band2V>
    <a:lastCol>
      <a:tcTxStyle b="on" i="off">
        <a:font>
          <a:latin typeface="Calibri"/>
          <a:ea typeface="Calibri"/>
          <a:cs typeface="Calibri"/>
        </a:font>
        <a:schemeClr val="lt1"/>
      </a:tcTxStyle>
      <a:tcStyle>
        <a:tcBdr/>
        <a:fill>
          <a:solidFill>
            <a:schemeClr val="dk1"/>
          </a:solidFill>
        </a:fill>
      </a:tcStyle>
    </a:lastCol>
    <a:firstCol>
      <a:tcTxStyle b="on" i="off">
        <a:font>
          <a:latin typeface="Calibri"/>
          <a:ea typeface="Calibri"/>
          <a:cs typeface="Calibri"/>
        </a:font>
        <a:schemeClr val="lt1"/>
      </a:tcTxStyle>
      <a:tcStyle>
        <a:tcBdr/>
        <a:fill>
          <a:solidFill>
            <a:schemeClr val="dk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71" autoAdjust="0"/>
    <p:restoredTop sz="94354" autoAdjust="0"/>
  </p:normalViewPr>
  <p:slideViewPr>
    <p:cSldViewPr snapToGrid="0">
      <p:cViewPr varScale="1">
        <p:scale>
          <a:sx n="116" d="100"/>
          <a:sy n="116" d="100"/>
        </p:scale>
        <p:origin x="41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heme" Target="theme/theme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font" Target="fonts/font21.fntdata"/><Relationship Id="rId16" Type="http://schemas.openxmlformats.org/officeDocument/2006/relationships/slide" Target="slides/slide14.xml"/><Relationship Id="rId107" Type="http://schemas.openxmlformats.org/officeDocument/2006/relationships/font" Target="fonts/font16.fntdata"/><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font" Target="fonts/font11.fntdata"/><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font" Target="fonts/font4.fntdata"/><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font" Target="fonts/font22.fntdata"/><Relationship Id="rId118" Type="http://schemas.openxmlformats.org/officeDocument/2006/relationships/tableStyles" Target="tableStyle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font" Target="fonts/font12.fntdata"/><Relationship Id="rId108" Type="http://schemas.openxmlformats.org/officeDocument/2006/relationships/font" Target="fonts/font17.fntdata"/><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notesMaster" Target="notesMasters/notesMaster1.xml"/><Relationship Id="rId96"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commentAuthors" Target="commentAuthors.xml"/><Relationship Id="rId119" Type="http://schemas.openxmlformats.org/officeDocument/2006/relationships/customXml" Target="../customXml/item1.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font" Target="fonts/font18.fntdata"/><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font" Target="fonts/font6.fntdata"/><Relationship Id="rId104" Type="http://schemas.openxmlformats.org/officeDocument/2006/relationships/font" Target="fonts/font13.fntdata"/><Relationship Id="rId120" Type="http://schemas.openxmlformats.org/officeDocument/2006/relationships/customXml" Target="../customXml/item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font" Target="fonts/font1.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font" Target="fonts/font19.fntdata"/><Relationship Id="rId115"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font" Target="fonts/font9.fntdata"/><Relationship Id="rId105" Type="http://schemas.openxmlformats.org/officeDocument/2006/relationships/font" Target="fonts/font14.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font" Target="fonts/font2.fntdata"/><Relationship Id="rId98" Type="http://schemas.openxmlformats.org/officeDocument/2006/relationships/font" Target="fonts/font7.fntdata"/><Relationship Id="rId121" Type="http://schemas.openxmlformats.org/officeDocument/2006/relationships/customXml" Target="../customXml/item3.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font" Target="fonts/font20.fntdata"/><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font" Target="fonts/font15.fntdata"/><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font" Target="fonts/font3.fntdata"/><Relationship Id="rId99" Type="http://schemas.openxmlformats.org/officeDocument/2006/relationships/font" Target="fonts/font8.fntdata"/><Relationship Id="rId101" Type="http://schemas.openxmlformats.org/officeDocument/2006/relationships/font" Target="fonts/font10.fntdata"/><Relationship Id="rId122" Type="http://schemas.openxmlformats.org/officeDocument/2006/relationships/customXml" Target="../customXml/item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9-23T17:36:40.531" idx="3">
    <p:pos x="1380" y="3175"/>
    <p:text>Attn. client: please note we have assumed this was meant to be "Data are shared with local and national level decision-makers and partners" and have translated it as such; if this should be amended, kindly let us know</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9-23T17:37:04.013" idx="4">
    <p:pos x="6490" y="1641"/>
    <p:text>Attn. client: please note we have assumed that "plan" in the source text was meant to be "plant"; if that is not the case, kindly let us know</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09-23T17:37:53.085" idx="5">
    <p:pos x="3235" y="884"/>
    <p:text>Attn. client: please note the source text link seems invalid; we have replaced it</p:text>
    <p:extLst>
      <p:ext uri="{C676402C-5697-4E1C-873F-D02D1690AC5C}">
        <p15:threadingInfo xmlns:p15="http://schemas.microsoft.com/office/powerpoint/2012/main" timeZoneBias="-60"/>
      </p:ext>
    </p:extLst>
  </p:cm>
  <p:cm authorId="1" dt="2022-09-23T17:38:33.198" idx="6">
    <p:pos x="5037" y="1286"/>
    <p:text>Attn. client: please note the source text link seems invalid; we have replaced it</p:text>
    <p:extLst>
      <p:ext uri="{C676402C-5697-4E1C-873F-D02D1690AC5C}">
        <p15:threadingInfo xmlns:p15="http://schemas.microsoft.com/office/powerpoint/2012/main" timeZoneBias="-60"/>
      </p:ext>
    </p:extLst>
  </p:cm>
  <p:cm authorId="1" dt="2022-09-23T17:38:50.238" idx="7">
    <p:pos x="4280" y="1688"/>
    <p:text>Attn. client: please note the source text link seems invalid; we have replaced it</p:text>
    <p:extLst>
      <p:ext uri="{C676402C-5697-4E1C-873F-D02D1690AC5C}">
        <p15:threadingInfo xmlns:p15="http://schemas.microsoft.com/office/powerpoint/2012/main" timeZoneBias="-60"/>
      </p:ext>
    </p:extLst>
  </p:cm>
  <p:cm authorId="1" dt="2022-09-23T17:39:00.062" idx="8">
    <p:pos x="4374" y="2083"/>
    <p:text>Attn. client: please note the source text link seems invalid; we have replaced it</p:text>
    <p:extLst>
      <p:ext uri="{C676402C-5697-4E1C-873F-D02D1690AC5C}">
        <p15:threadingInfo xmlns:p15="http://schemas.microsoft.com/office/powerpoint/2012/main" timeZoneBias="-60"/>
      </p:ext>
    </p:extLst>
  </p:cm>
  <p:cm authorId="1" dt="2022-09-23T17:39:14.057" idx="9">
    <p:pos x="3844" y="2485"/>
    <p:text>Attn. client: please note the source text link seems invalid; we have replaced it</p:text>
    <p:extLst>
      <p:ext uri="{C676402C-5697-4E1C-873F-D02D1690AC5C}">
        <p15:threadingInfo xmlns:p15="http://schemas.microsoft.com/office/powerpoint/2012/main" timeZoneBias="-60"/>
      </p:ext>
    </p:extLst>
  </p:cm>
  <p:cm authorId="1" dt="2022-09-23T17:39:25.511" idx="10">
    <p:pos x="3235" y="2947"/>
    <p:text>Attn. client: please note the source text link seems invalid; we have replaced it</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rtlCol="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pPr rtl="0"/>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rtlCol="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3" Type="http://schemas.openxmlformats.org/officeDocument/2006/relationships/hyperlink" Target="https://www.who.int/publications/i/item/9789241514545" TargetMode="External"/><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a:p>
        </p:txBody>
      </p:sp>
      <p:sp>
        <p:nvSpPr>
          <p:cNvPr id="166" name="Google Shape;1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This slide is more relevant for audiences who are already familiar with the 1</a:t>
            </a:r>
            <a:r>
              <a:rPr lang="es" baseline="30000"/>
              <a:t>st</a:t>
            </a:r>
            <a:r>
              <a:rPr lang="es"/>
              <a:t> edition of WASH FIT (2018). </a:t>
            </a:r>
            <a:endParaRPr/>
          </a:p>
          <a:p>
            <a:pPr marL="0" marR="0" lvl="0" indent="0" algn="l" rtl="0">
              <a:lnSpc>
                <a:spcPct val="100000"/>
              </a:lnSpc>
              <a:spcBef>
                <a:spcPts val="540"/>
              </a:spcBef>
              <a:spcAft>
                <a:spcPts val="0"/>
              </a:spcAft>
              <a:buClr>
                <a:schemeClr val="dk1"/>
              </a:buClr>
              <a:buSzPts val="1800"/>
              <a:buFont typeface="Arial"/>
              <a:buNone/>
            </a:pPr>
            <a:r>
              <a:rPr lang="es" sz="1800">
                <a:latin typeface="Arial"/>
                <a:ea typeface="Arial"/>
                <a:cs typeface="Arial"/>
                <a:sym typeface="Arial"/>
              </a:rPr>
              <a:t>Version 2.0 includes expanded technical content in training slides and fact sheets, a greater emphasis and streamlining of climate and gender considerations and a training manual. More details are provided in the following sections. And a new Q&amp;A exists on the washinhcf.org platform to help you understand how to act on WASH FIT 2.0</a:t>
            </a:r>
            <a:endParaRPr sz="1800">
              <a:latin typeface="Arial"/>
              <a:ea typeface="Arial"/>
              <a:cs typeface="Arial"/>
              <a:sym typeface="Arial"/>
            </a:endParaRPr>
          </a:p>
          <a:p>
            <a:pPr marL="0" lvl="0" indent="0" algn="l" rtl="0">
              <a:spcBef>
                <a:spcPts val="0"/>
              </a:spcBef>
              <a:spcAft>
                <a:spcPts val="0"/>
              </a:spcAft>
              <a:buNone/>
            </a:pPr>
            <a:endParaRPr/>
          </a:p>
        </p:txBody>
      </p:sp>
      <p:sp>
        <p:nvSpPr>
          <p:cNvPr id="317" name="Google Shape;317;p1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318" name="Google Shape;318;p1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319" name="Google Shape;31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WASH FIT guides planning and implementation of WASH improvements as part of wider quality improvement (QI) efforts, and to meet local, national and global standards;  supports the implementation of IPC standard and transmission-based precautions according to national guidelines and standard operating procedures (SOPs); and facilitates multisectoral actions by bringing together all those who share responsibility for providing WASH services, including legislators and policymakers, district health officers, hospital administrators, water and sanitation engineers, climate and environmental specialists, and users.</a:t>
            </a:r>
            <a:endParaRPr/>
          </a:p>
          <a:p>
            <a:pPr marL="0" lvl="0" indent="0" algn="l" rtl="0">
              <a:spcBef>
                <a:spcPts val="0"/>
              </a:spcBef>
              <a:spcAft>
                <a:spcPts val="0"/>
              </a:spcAft>
              <a:buNone/>
            </a:pPr>
            <a:endParaRPr b="0"/>
          </a:p>
          <a:p>
            <a:pPr marL="0" lvl="0" indent="0" algn="l" rtl="0">
              <a:spcBef>
                <a:spcPts val="0"/>
              </a:spcBef>
              <a:spcAft>
                <a:spcPts val="0"/>
              </a:spcAft>
              <a:buNone/>
            </a:pPr>
            <a:r>
              <a:rPr lang="es" b="0"/>
              <a:t>So the primary importance is for improving and sustaining WASH improvements in order to improve health-and health in the broadest sense, which includes but is not limited to infection prevention and control, it also relates to gender equity, human rights, compassion, care seeking, trust and uptake of health services.</a:t>
            </a:r>
            <a:endParaRPr/>
          </a:p>
        </p:txBody>
      </p:sp>
      <p:sp>
        <p:nvSpPr>
          <p:cNvPr id="327" name="Google Shape;32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This is a recap of the content provided in module 1: Links with health - you may or may not have already undertaken this module.</a:t>
            </a:r>
            <a:endParaRPr/>
          </a:p>
          <a:p>
            <a:pPr marL="0" lvl="0" indent="0" algn="l" rtl="0">
              <a:spcBef>
                <a:spcPts val="0"/>
              </a:spcBef>
              <a:spcAft>
                <a:spcPts val="0"/>
              </a:spcAft>
              <a:buNone/>
            </a:pPr>
            <a:r>
              <a:rPr lang="es" b="1"/>
              <a:t>READ THE SLIDE</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b="0"/>
              <a:t>Immediate impacts from WASH FIT include: </a:t>
            </a:r>
            <a:endParaRPr/>
          </a:p>
          <a:p>
            <a:pPr marL="285750" lvl="0" indent="-285750" algn="l" rtl="0">
              <a:spcBef>
                <a:spcPts val="0"/>
              </a:spcBef>
              <a:spcAft>
                <a:spcPts val="0"/>
              </a:spcAft>
              <a:buClr>
                <a:srgbClr val="000000"/>
              </a:buClr>
              <a:buSzPts val="1800"/>
              <a:buFont typeface="Open Sans"/>
              <a:buChar char="-"/>
            </a:pPr>
            <a:r>
              <a:rPr lang="es" sz="1800" b="0" i="0" u="none" strike="noStrike">
                <a:solidFill>
                  <a:srgbClr val="000000"/>
                </a:solidFill>
                <a:latin typeface="Open Sans"/>
                <a:ea typeface="Open Sans"/>
                <a:cs typeface="Open Sans"/>
                <a:sym typeface="Open Sans"/>
              </a:rPr>
              <a:t>Improved infection prevention and control, and antimicrobial resistance </a:t>
            </a:r>
            <a:endParaRPr/>
          </a:p>
          <a:p>
            <a:pPr marL="285750" lvl="0" indent="-285750" algn="l" rtl="0">
              <a:spcBef>
                <a:spcPts val="0"/>
              </a:spcBef>
              <a:spcAft>
                <a:spcPts val="0"/>
              </a:spcAft>
              <a:buClr>
                <a:srgbClr val="000000"/>
              </a:buClr>
              <a:buSzPts val="1800"/>
              <a:buFont typeface="Open Sans"/>
              <a:buChar char="-"/>
            </a:pPr>
            <a:r>
              <a:rPr lang="es" sz="1800" b="0" i="0" u="none" strike="noStrike">
                <a:solidFill>
                  <a:srgbClr val="000000"/>
                </a:solidFill>
                <a:latin typeface="Open Sans"/>
                <a:ea typeface="Open Sans"/>
                <a:cs typeface="Open Sans"/>
                <a:sym typeface="Open Sans"/>
              </a:rPr>
              <a:t>More efficient use of resources and lower health care costs </a:t>
            </a:r>
            <a:endParaRPr/>
          </a:p>
          <a:p>
            <a:pPr marL="285750" lvl="0" indent="-285750" algn="l" rtl="0">
              <a:spcBef>
                <a:spcPts val="0"/>
              </a:spcBef>
              <a:spcAft>
                <a:spcPts val="0"/>
              </a:spcAft>
              <a:buClr>
                <a:srgbClr val="000000"/>
              </a:buClr>
              <a:buSzPts val="1800"/>
              <a:buFont typeface="Open Sans"/>
              <a:buChar char="-"/>
            </a:pPr>
            <a:r>
              <a:rPr lang="es" sz="1800" b="0" i="0" u="none" strike="noStrike">
                <a:solidFill>
                  <a:srgbClr val="000000"/>
                </a:solidFill>
                <a:latin typeface="Open Sans"/>
                <a:ea typeface="Open Sans"/>
                <a:cs typeface="Open Sans"/>
                <a:sym typeface="Open Sans"/>
              </a:rPr>
              <a:t>Improved staff morale and performance </a:t>
            </a:r>
            <a:endParaRPr/>
          </a:p>
          <a:p>
            <a:pPr marL="285750" lvl="0" indent="-285750" algn="l" rtl="0">
              <a:spcBef>
                <a:spcPts val="0"/>
              </a:spcBef>
              <a:spcAft>
                <a:spcPts val="0"/>
              </a:spcAft>
              <a:buClr>
                <a:srgbClr val="000000"/>
              </a:buClr>
              <a:buSzPts val="1800"/>
              <a:buFont typeface="Open Sans"/>
              <a:buChar char="-"/>
            </a:pPr>
            <a:r>
              <a:rPr lang="es" sz="1800" b="0" i="0" u="none" strike="noStrike">
                <a:solidFill>
                  <a:srgbClr val="000000"/>
                </a:solidFill>
                <a:latin typeface="Open Sans"/>
                <a:ea typeface="Open Sans"/>
                <a:cs typeface="Open Sans"/>
                <a:sym typeface="Open Sans"/>
              </a:rPr>
              <a:t>Dignified and safe pregnancy, delivery and postpartum care, improved health outcomes, lower maternal mortality rates </a:t>
            </a:r>
            <a:endParaRPr/>
          </a:p>
          <a:p>
            <a:pPr marL="285750" lvl="0" indent="-285750" algn="l" rtl="0">
              <a:spcBef>
                <a:spcPts val="0"/>
              </a:spcBef>
              <a:spcAft>
                <a:spcPts val="0"/>
              </a:spcAft>
              <a:buClr>
                <a:srgbClr val="000000"/>
              </a:buClr>
              <a:buSzPts val="1800"/>
              <a:buFont typeface="Open Sans"/>
              <a:buChar char="-"/>
            </a:pPr>
            <a:r>
              <a:rPr lang="es" sz="1800" b="0" i="0" u="none" strike="noStrike">
                <a:solidFill>
                  <a:srgbClr val="000000"/>
                </a:solidFill>
                <a:latin typeface="Open Sans"/>
                <a:ea typeface="Open Sans"/>
                <a:cs typeface="Open Sans"/>
                <a:sym typeface="Open Sans"/>
              </a:rPr>
              <a:t>Improved newborn care and health outcomes, and lower neonatal mortality rates </a:t>
            </a:r>
            <a:endParaRPr/>
          </a:p>
          <a:p>
            <a:pPr marL="285750" lvl="0" indent="-285750" algn="l" rtl="0">
              <a:spcBef>
                <a:spcPts val="0"/>
              </a:spcBef>
              <a:spcAft>
                <a:spcPts val="0"/>
              </a:spcAft>
              <a:buClr>
                <a:srgbClr val="000000"/>
              </a:buClr>
              <a:buSzPts val="1800"/>
              <a:buFont typeface="Open Sans"/>
              <a:buChar char="-"/>
            </a:pPr>
            <a:r>
              <a:rPr lang="es" sz="1800" b="0" i="0" u="none" strike="noStrike">
                <a:solidFill>
                  <a:srgbClr val="000000"/>
                </a:solidFill>
                <a:latin typeface="Open Sans"/>
                <a:ea typeface="Open Sans"/>
                <a:cs typeface="Open Sans"/>
                <a:sym typeface="Open Sans"/>
              </a:rPr>
              <a:t>Healthier, more productive families and communities </a:t>
            </a:r>
            <a:endParaRPr/>
          </a:p>
          <a:p>
            <a:pPr marL="285750" lvl="0" indent="-285750" algn="l" rtl="0">
              <a:spcBef>
                <a:spcPts val="0"/>
              </a:spcBef>
              <a:spcAft>
                <a:spcPts val="0"/>
              </a:spcAft>
              <a:buClr>
                <a:srgbClr val="000000"/>
              </a:buClr>
              <a:buSzPts val="1800"/>
              <a:buFont typeface="Open Sans"/>
              <a:buChar char="-"/>
            </a:pPr>
            <a:r>
              <a:rPr lang="es" sz="1800" b="0" i="0" u="none" strike="noStrike">
                <a:solidFill>
                  <a:srgbClr val="000000"/>
                </a:solidFill>
                <a:latin typeface="Open Sans"/>
                <a:ea typeface="Open Sans"/>
                <a:cs typeface="Open Sans"/>
                <a:sym typeface="Open Sans"/>
              </a:rPr>
              <a:t>Improved outbreak response and resilience </a:t>
            </a:r>
            <a:endParaRPr/>
          </a:p>
          <a:p>
            <a:pPr marL="285750" lvl="0" indent="-20955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s"/>
              <a:t>GEDSI, climate resilience and IPC (hand hygiene) are also covered by the WASH FIT technical factsheets. </a:t>
            </a:r>
            <a:endParaRPr/>
          </a:p>
          <a:p>
            <a:pPr marL="0" lvl="0" indent="0" algn="l" rtl="0">
              <a:spcBef>
                <a:spcPts val="0"/>
              </a:spcBef>
              <a:spcAft>
                <a:spcPts val="0"/>
              </a:spcAft>
              <a:buNone/>
            </a:pPr>
            <a:endParaRPr/>
          </a:p>
          <a:p>
            <a:pPr marL="342900" lvl="0" indent="-342900" algn="l" rtl="0">
              <a:spcBef>
                <a:spcPts val="0"/>
              </a:spcBef>
              <a:spcAft>
                <a:spcPts val="0"/>
              </a:spcAft>
              <a:buClr>
                <a:schemeClr val="dk1"/>
              </a:buClr>
              <a:buSzPts val="1400"/>
              <a:buFont typeface="Arial"/>
              <a:buChar char="•"/>
            </a:pPr>
            <a:r>
              <a:rPr lang="es" sz="1400" b="0"/>
              <a:t>Assessment goes beyond just WASH  (e.g. includes elements of IPC, climate resilience, GEDSI) </a:t>
            </a:r>
            <a:endParaRPr/>
          </a:p>
          <a:p>
            <a:pPr marL="342900" lvl="0" indent="-342900" algn="l" rtl="0">
              <a:spcBef>
                <a:spcPts val="0"/>
              </a:spcBef>
              <a:spcAft>
                <a:spcPts val="0"/>
              </a:spcAft>
              <a:buClr>
                <a:schemeClr val="dk1"/>
              </a:buClr>
              <a:buSzPts val="1400"/>
              <a:buFont typeface="Arial"/>
              <a:buChar char="•"/>
            </a:pPr>
            <a:r>
              <a:rPr lang="es" sz="1400" b="0"/>
              <a:t>Indicators to systematically assess, monitor and track progress </a:t>
            </a:r>
            <a:endParaRPr/>
          </a:p>
          <a:p>
            <a:pPr marL="342900" lvl="0" indent="-342900" algn="l" rtl="0">
              <a:spcBef>
                <a:spcPts val="0"/>
              </a:spcBef>
              <a:spcAft>
                <a:spcPts val="0"/>
              </a:spcAft>
              <a:buClr>
                <a:schemeClr val="dk1"/>
              </a:buClr>
              <a:buSzPts val="1400"/>
              <a:buFont typeface="Arial"/>
              <a:buChar char="•"/>
            </a:pPr>
            <a:r>
              <a:rPr lang="es" sz="1400" b="0"/>
              <a:t>Technical factsheets with suggested improvements</a:t>
            </a:r>
            <a:endParaRPr/>
          </a:p>
          <a:p>
            <a:pPr marL="342900" lvl="0" indent="-342900" algn="l" rtl="0">
              <a:spcBef>
                <a:spcPts val="0"/>
              </a:spcBef>
              <a:spcAft>
                <a:spcPts val="0"/>
              </a:spcAft>
              <a:buClr>
                <a:schemeClr val="dk1"/>
              </a:buClr>
              <a:buSzPts val="1400"/>
              <a:buFont typeface="Arial"/>
              <a:buChar char="•"/>
            </a:pPr>
            <a:r>
              <a:rPr lang="es" sz="1400" b="0"/>
              <a:t>All improvements made through a climate lens</a:t>
            </a:r>
            <a:endParaRPr/>
          </a:p>
          <a:p>
            <a:pPr marL="342900" lvl="0" indent="-254000" algn="l" rtl="0">
              <a:spcBef>
                <a:spcPts val="0"/>
              </a:spcBef>
              <a:spcAft>
                <a:spcPts val="0"/>
              </a:spcAft>
              <a:buClr>
                <a:schemeClr val="dk1"/>
              </a:buClr>
              <a:buSzPts val="1400"/>
              <a:buFont typeface="Arial"/>
              <a:buNone/>
            </a:pPr>
            <a:endParaRPr sz="1400" b="0"/>
          </a:p>
          <a:p>
            <a:pPr marL="0" lvl="0" indent="0" algn="l" rtl="0">
              <a:spcBef>
                <a:spcPts val="0"/>
              </a:spcBef>
              <a:spcAft>
                <a:spcPts val="0"/>
              </a:spcAft>
              <a:buNone/>
            </a:pPr>
            <a:endParaRPr/>
          </a:p>
        </p:txBody>
      </p:sp>
      <p:sp>
        <p:nvSpPr>
          <p:cNvPr id="337" name="Google Shape;337;p1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338" name="Google Shape;338;p1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339" name="Google Shape;33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3: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400"/>
              <a:buFont typeface="Quattrocento Sans"/>
              <a:buNone/>
            </a:pPr>
            <a:r>
              <a:rPr lang="es" sz="1400" b="1">
                <a:latin typeface="Quattrocento Sans"/>
                <a:ea typeface="Quattrocento Sans"/>
                <a:cs typeface="Quattrocento Sans"/>
                <a:sym typeface="Quattrocento Sans"/>
              </a:rPr>
              <a:t>NOTE FOR TRAINER:</a:t>
            </a:r>
            <a:endParaRPr/>
          </a:p>
          <a:p>
            <a:pPr marL="0" marR="0" lvl="0" indent="0" algn="l" rtl="0">
              <a:lnSpc>
                <a:spcPct val="100000"/>
              </a:lnSpc>
              <a:spcBef>
                <a:spcPts val="420"/>
              </a:spcBef>
              <a:spcAft>
                <a:spcPts val="0"/>
              </a:spcAft>
              <a:buClr>
                <a:schemeClr val="dk1"/>
              </a:buClr>
              <a:buSzPts val="1400"/>
              <a:buFont typeface="Quattrocento Sans"/>
              <a:buNone/>
            </a:pPr>
            <a:r>
              <a:rPr lang="es" sz="1400">
                <a:latin typeface="Quattrocento Sans"/>
                <a:ea typeface="Quattrocento Sans"/>
                <a:cs typeface="Quattrocento Sans"/>
                <a:sym typeface="Quattrocento Sans"/>
              </a:rPr>
              <a:t>Hand out the photographer to participants if you have prepared this, as well as post it notes</a:t>
            </a:r>
            <a:endParaRPr/>
          </a:p>
          <a:p>
            <a:pPr marL="0" lvl="0" indent="0" algn="l" rtl="0">
              <a:spcBef>
                <a:spcPts val="0"/>
              </a:spcBef>
              <a:spcAft>
                <a:spcPts val="0"/>
              </a:spcAft>
              <a:buNone/>
            </a:pP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Focus on this photograph, and in pairs</a:t>
            </a:r>
            <a:endParaRPr/>
          </a:p>
          <a:p>
            <a:pPr marL="0" lvl="0" indent="0" algn="l" rtl="0">
              <a:spcBef>
                <a:spcPts val="0"/>
              </a:spcBef>
              <a:spcAft>
                <a:spcPts val="0"/>
              </a:spcAft>
              <a:buNone/>
            </a:pPr>
            <a:endParaRPr/>
          </a:p>
          <a:p>
            <a:pPr marL="342900" lvl="0" indent="-342900" algn="l" rtl="0">
              <a:spcBef>
                <a:spcPts val="0"/>
              </a:spcBef>
              <a:spcAft>
                <a:spcPts val="0"/>
              </a:spcAft>
              <a:buClr>
                <a:schemeClr val="dk1"/>
              </a:buClr>
              <a:buSzPts val="1200"/>
              <a:buFont typeface="Calibri"/>
              <a:buAutoNum type="arabicPeriod"/>
            </a:pPr>
            <a:r>
              <a:rPr lang="es"/>
              <a:t>consider the main areas that would need to be improved in a health care facility (the next slide includes a list of these potential areas - you will talk through these in a moment with participants).</a:t>
            </a:r>
            <a:endParaRPr/>
          </a:p>
          <a:p>
            <a:pPr marL="342900" marR="0" lvl="0" indent="-342900" algn="l" rtl="0">
              <a:lnSpc>
                <a:spcPct val="100000"/>
              </a:lnSpc>
              <a:spcBef>
                <a:spcPts val="360"/>
              </a:spcBef>
              <a:spcAft>
                <a:spcPts val="0"/>
              </a:spcAft>
              <a:buClr>
                <a:schemeClr val="dk1"/>
              </a:buClr>
              <a:buSzPts val="1200"/>
              <a:buFont typeface="Calibri"/>
              <a:buAutoNum type="arabicPeriod"/>
            </a:pPr>
            <a:r>
              <a:rPr lang="es" sz="1200">
                <a:latin typeface="Quattrocento Sans"/>
                <a:ea typeface="Quattrocento Sans"/>
                <a:cs typeface="Quattrocento Sans"/>
                <a:sym typeface="Quattrocento Sans"/>
              </a:rPr>
              <a:t>place post-it notes on the image where they consider risks could be or where they think risks could develop. </a:t>
            </a:r>
            <a:endParaRPr/>
          </a:p>
          <a:p>
            <a:pPr marL="342900" marR="0" lvl="0" indent="-342900" algn="l" rtl="0">
              <a:lnSpc>
                <a:spcPct val="100000"/>
              </a:lnSpc>
              <a:spcBef>
                <a:spcPts val="540"/>
              </a:spcBef>
              <a:spcAft>
                <a:spcPts val="0"/>
              </a:spcAft>
              <a:buClr>
                <a:schemeClr val="dk1"/>
              </a:buClr>
              <a:buSzPts val="1200"/>
              <a:buFont typeface="Calibri"/>
              <a:buAutoNum type="arabicPeriod"/>
            </a:pPr>
            <a:r>
              <a:rPr lang="es"/>
              <a:t>where might </a:t>
            </a:r>
            <a:r>
              <a:rPr lang="es" sz="1800">
                <a:latin typeface="Quattrocento Sans"/>
                <a:ea typeface="Quattrocento Sans"/>
                <a:cs typeface="Quattrocento Sans"/>
                <a:sym typeface="Quattrocento Sans"/>
              </a:rPr>
              <a:t>problems might arise, or where things could go wrong, from a WASH point of view? </a:t>
            </a:r>
            <a:endParaRPr/>
          </a:p>
          <a:p>
            <a:pPr marL="0" marR="0" lvl="0" indent="0" algn="l" rtl="0">
              <a:lnSpc>
                <a:spcPct val="100000"/>
              </a:lnSpc>
              <a:spcBef>
                <a:spcPts val="540"/>
              </a:spcBef>
              <a:spcAft>
                <a:spcPts val="0"/>
              </a:spcAft>
              <a:buClr>
                <a:schemeClr val="dk1"/>
              </a:buClr>
              <a:buSzPts val="1800"/>
              <a:buFont typeface="Calibri"/>
              <a:buNone/>
            </a:pPr>
            <a:r>
              <a:rPr lang="es" sz="1800">
                <a:latin typeface="Quattrocento Sans"/>
                <a:ea typeface="Quattrocento Sans"/>
                <a:cs typeface="Quattrocento Sans"/>
                <a:sym typeface="Quattrocento Sans"/>
              </a:rPr>
              <a:t>After a few moments be prepared to feedback to everyone what you think/what you have written on the post it notes.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73" name="Google Shape;373;p1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374" name="Google Shape;374;p1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375" name="Google Shape;37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4: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r>
              <a:rPr lang="es" sz="1800" b="1">
                <a:latin typeface="Quattrocento Sans"/>
                <a:ea typeface="Quattrocento Sans"/>
                <a:cs typeface="Quattrocento Sans"/>
                <a:sym typeface="Quattrocento Sans"/>
              </a:rPr>
              <a:t>NOTE FOR TRAINER:</a:t>
            </a:r>
            <a:endParaRPr/>
          </a:p>
          <a:p>
            <a:pPr marL="0" marR="0" lvl="0" indent="0" algn="l" rtl="0">
              <a:lnSpc>
                <a:spcPct val="100000"/>
              </a:lnSpc>
              <a:spcBef>
                <a:spcPts val="540"/>
              </a:spcBef>
              <a:spcAft>
                <a:spcPts val="0"/>
              </a:spcAft>
              <a:buClr>
                <a:schemeClr val="dk1"/>
              </a:buClr>
              <a:buSzPts val="1800"/>
              <a:buFont typeface="Quattrocento Sans"/>
              <a:buNone/>
            </a:pPr>
            <a:r>
              <a:rPr lang="es" sz="1800">
                <a:latin typeface="Quattrocento Sans"/>
                <a:ea typeface="Quattrocento Sans"/>
                <a:cs typeface="Quattrocento Sans"/>
                <a:sym typeface="Quattrocento Sans"/>
              </a:rPr>
              <a:t>Have a copy of the assessment in front of each participant to refer to if possible</a:t>
            </a:r>
            <a:endParaRPr/>
          </a:p>
          <a:p>
            <a:pPr marL="0" marR="0" lvl="0" indent="0" algn="l" rtl="0">
              <a:lnSpc>
                <a:spcPct val="100000"/>
              </a:lnSpc>
              <a:spcBef>
                <a:spcPts val="540"/>
              </a:spcBef>
              <a:spcAft>
                <a:spcPts val="0"/>
              </a:spcAft>
              <a:buClr>
                <a:schemeClr val="dk1"/>
              </a:buClr>
              <a:buSzPts val="1800"/>
              <a:buFont typeface="Quattrocento Sans"/>
              <a:buNone/>
            </a:pPr>
            <a:r>
              <a:rPr lang="es" sz="1800" b="1">
                <a:latin typeface="Quattrocento Sans"/>
                <a:ea typeface="Quattrocento Sans"/>
                <a:cs typeface="Quattrocento Sans"/>
                <a:sym typeface="Quattrocento Sans"/>
              </a:rPr>
              <a:t>SAY:</a:t>
            </a:r>
            <a:endParaRPr/>
          </a:p>
          <a:p>
            <a:pPr marL="0" marR="0" lvl="0" indent="0" algn="l" rtl="0">
              <a:lnSpc>
                <a:spcPct val="100000"/>
              </a:lnSpc>
              <a:spcBef>
                <a:spcPts val="540"/>
              </a:spcBef>
              <a:spcAft>
                <a:spcPts val="0"/>
              </a:spcAft>
              <a:buClr>
                <a:schemeClr val="dk1"/>
              </a:buClr>
              <a:buSzPts val="1800"/>
              <a:buFont typeface="Quattrocento Sans"/>
              <a:buNone/>
            </a:pPr>
            <a:r>
              <a:rPr lang="es" sz="1800">
                <a:latin typeface="Quattrocento Sans"/>
                <a:ea typeface="Quattrocento Sans"/>
                <a:cs typeface="Quattrocento Sans"/>
                <a:sym typeface="Quattrocento Sans"/>
              </a:rPr>
              <a:t>On this slide, we have superimposed the seven areas that can be seen in the photograph which relate to the seven domains of WASH FIT. Read out each domain from 1-7 and note the two cross-cutting themes (which cannot be seen in this photo). There are elements of these 2 themes throughout the other domains, for example disability-friendly access to toilets (sanitation) and water conservation strategies (water). </a:t>
            </a:r>
            <a:endParaRPr/>
          </a:p>
          <a:p>
            <a:pPr marL="0" marR="0" lvl="0" indent="0" algn="l" rtl="0">
              <a:lnSpc>
                <a:spcPct val="100000"/>
              </a:lnSpc>
              <a:spcBef>
                <a:spcPts val="540"/>
              </a:spcBef>
              <a:spcAft>
                <a:spcPts val="0"/>
              </a:spcAft>
              <a:buClr>
                <a:schemeClr val="dk1"/>
              </a:buClr>
              <a:buSzPts val="1800"/>
              <a:buFont typeface="Calibri"/>
              <a:buNone/>
            </a:pPr>
            <a:endParaRPr sz="1800">
              <a:latin typeface="Quattrocento Sans"/>
              <a:ea typeface="Quattrocento Sans"/>
              <a:cs typeface="Quattrocento Sans"/>
              <a:sym typeface="Quattrocento Sans"/>
            </a:endParaRPr>
          </a:p>
          <a:p>
            <a:pPr marL="0" lvl="0" indent="0" algn="l" rtl="0">
              <a:spcBef>
                <a:spcPts val="0"/>
              </a:spcBef>
              <a:spcAft>
                <a:spcPts val="0"/>
              </a:spcAft>
              <a:buNone/>
            </a:pPr>
            <a:r>
              <a:rPr lang="es"/>
              <a:t>Questions in domains 1-5 align with the JMP core questions while 6 and 7 are outside of the scope of global monitoring and therefore not included in the JMP core questions. </a:t>
            </a:r>
            <a:endParaRPr/>
          </a:p>
          <a:p>
            <a:pPr marL="0" lvl="0" indent="0" algn="l" rtl="0">
              <a:spcBef>
                <a:spcPts val="0"/>
              </a:spcBef>
              <a:spcAft>
                <a:spcPts val="0"/>
              </a:spcAft>
              <a:buNone/>
            </a:pPr>
            <a:endParaRPr/>
          </a:p>
          <a:p>
            <a:pPr marL="0" lvl="0" indent="0" algn="l" rtl="0">
              <a:spcBef>
                <a:spcPts val="0"/>
              </a:spcBef>
              <a:spcAft>
                <a:spcPts val="0"/>
              </a:spcAft>
              <a:buNone/>
            </a:pPr>
            <a:r>
              <a:rPr lang="es"/>
              <a:t>Each domain includes indicators (between 5 and 17 per domain), and these are b</a:t>
            </a:r>
            <a:r>
              <a:rPr lang="es" sz="1400" b="0">
                <a:solidFill>
                  <a:srgbClr val="183C5C"/>
                </a:solidFill>
                <a:latin typeface="Arial"/>
                <a:ea typeface="Arial"/>
                <a:cs typeface="Arial"/>
                <a:sym typeface="Arial"/>
              </a:rPr>
              <a:t>ased on/aligned with the following global documents. A full list is provided in an optional reference slide at the end of the module:</a:t>
            </a:r>
            <a:endParaRPr/>
          </a:p>
          <a:p>
            <a:pPr marL="250631" lvl="0" indent="-250631" algn="l" rtl="0">
              <a:spcBef>
                <a:spcPts val="0"/>
              </a:spcBef>
              <a:spcAft>
                <a:spcPts val="0"/>
              </a:spcAft>
              <a:buClr>
                <a:srgbClr val="183C5C"/>
              </a:buClr>
              <a:buSzPts val="1400"/>
              <a:buFont typeface="Arial"/>
              <a:buChar char="•"/>
            </a:pPr>
            <a:r>
              <a:rPr lang="es" sz="1400" b="0">
                <a:solidFill>
                  <a:srgbClr val="183C5C"/>
                </a:solidFill>
                <a:latin typeface="Arial"/>
                <a:ea typeface="Arial"/>
                <a:cs typeface="Arial"/>
                <a:sym typeface="Arial"/>
              </a:rPr>
              <a:t>Essential environmental health standards (2008)</a:t>
            </a:r>
            <a:endParaRPr/>
          </a:p>
          <a:p>
            <a:pPr marL="250631" lvl="0" indent="-250631" algn="l" rtl="0">
              <a:spcBef>
                <a:spcPts val="0"/>
              </a:spcBef>
              <a:spcAft>
                <a:spcPts val="0"/>
              </a:spcAft>
              <a:buClr>
                <a:srgbClr val="183C5C"/>
              </a:buClr>
              <a:buSzPts val="1400"/>
              <a:buFont typeface="Arial"/>
              <a:buChar char="•"/>
            </a:pPr>
            <a:r>
              <a:rPr lang="es" sz="1400" b="0">
                <a:solidFill>
                  <a:srgbClr val="183C5C"/>
                </a:solidFill>
                <a:latin typeface="Arial"/>
                <a:ea typeface="Arial"/>
                <a:cs typeface="Arial"/>
                <a:sym typeface="Arial"/>
              </a:rPr>
              <a:t>JMP core questions (2018) </a:t>
            </a:r>
            <a:endParaRPr/>
          </a:p>
          <a:p>
            <a:pPr marL="250631" lvl="0" indent="-250631" algn="l" rtl="0">
              <a:spcBef>
                <a:spcPts val="0"/>
              </a:spcBef>
              <a:spcAft>
                <a:spcPts val="0"/>
              </a:spcAft>
              <a:buClr>
                <a:srgbClr val="183C5C"/>
              </a:buClr>
              <a:buSzPts val="1400"/>
              <a:buFont typeface="Arial"/>
              <a:buChar char="•"/>
            </a:pPr>
            <a:r>
              <a:rPr lang="es" sz="1400" b="0">
                <a:solidFill>
                  <a:srgbClr val="183C5C"/>
                </a:solidFill>
                <a:latin typeface="Arial"/>
                <a:ea typeface="Arial"/>
                <a:cs typeface="Arial"/>
                <a:sym typeface="Arial"/>
              </a:rPr>
              <a:t>Sanitation guidelines (2018)</a:t>
            </a:r>
            <a:endParaRPr/>
          </a:p>
          <a:p>
            <a:pPr marL="250631" lvl="0" indent="-250631" algn="l" rtl="0">
              <a:spcBef>
                <a:spcPts val="0"/>
              </a:spcBef>
              <a:spcAft>
                <a:spcPts val="0"/>
              </a:spcAft>
              <a:buClr>
                <a:srgbClr val="183C5C"/>
              </a:buClr>
              <a:buSzPts val="1400"/>
              <a:buFont typeface="Arial"/>
              <a:buChar char="•"/>
            </a:pPr>
            <a:r>
              <a:rPr lang="es" sz="1400" b="0">
                <a:solidFill>
                  <a:srgbClr val="183C5C"/>
                </a:solidFill>
                <a:latin typeface="Arial"/>
                <a:ea typeface="Arial"/>
                <a:cs typeface="Arial"/>
                <a:sym typeface="Arial"/>
              </a:rPr>
              <a:t>IPC core components  </a:t>
            </a:r>
            <a:endParaRPr/>
          </a:p>
          <a:p>
            <a:pPr marL="250631" lvl="0" indent="-250631" algn="l" rtl="0">
              <a:spcBef>
                <a:spcPts val="0"/>
              </a:spcBef>
              <a:spcAft>
                <a:spcPts val="0"/>
              </a:spcAft>
              <a:buClr>
                <a:srgbClr val="183C5C"/>
              </a:buClr>
              <a:buSzPts val="1400"/>
              <a:buFont typeface="Arial"/>
              <a:buChar char="•"/>
            </a:pPr>
            <a:r>
              <a:rPr lang="es" sz="1400" b="0">
                <a:solidFill>
                  <a:srgbClr val="183C5C"/>
                </a:solidFill>
                <a:latin typeface="Arial"/>
                <a:ea typeface="Arial"/>
                <a:cs typeface="Arial"/>
                <a:sym typeface="Arial"/>
              </a:rPr>
              <a:t>Climate guidance </a:t>
            </a:r>
            <a:endParaRPr/>
          </a:p>
          <a:p>
            <a:pPr marL="0" lvl="0" indent="0" algn="l" rtl="0">
              <a:spcBef>
                <a:spcPts val="0"/>
              </a:spcBef>
              <a:spcAft>
                <a:spcPts val="0"/>
              </a:spcAft>
              <a:buNone/>
            </a:pPr>
            <a:endParaRPr/>
          </a:p>
        </p:txBody>
      </p:sp>
      <p:sp>
        <p:nvSpPr>
          <p:cNvPr id="391" name="Google Shape;391;p1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rgbClr val="000000"/>
                </a:solidFill>
                <a:latin typeface="Arial"/>
                <a:ea typeface="Arial"/>
                <a:cs typeface="Arial"/>
                <a:sym typeface="Arial"/>
              </a:rPr>
              <a:t>World Health Organization</a:t>
            </a:r>
            <a:endParaRPr/>
          </a:p>
        </p:txBody>
      </p:sp>
      <p:sp>
        <p:nvSpPr>
          <p:cNvPr id="392" name="Google Shape;392;p1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 sz="1200" b="0" i="0" u="none" strike="noStrike" cap="none">
                <a:solidFill>
                  <a:srgbClr val="000000"/>
                </a:solidFill>
                <a:latin typeface="Arial"/>
                <a:ea typeface="Arial"/>
                <a:cs typeface="Arial"/>
                <a:sym typeface="Arial"/>
              </a:rPr>
              <a:t>3 May, 2022</a:t>
            </a:r>
            <a:endParaRPr sz="1200" b="0" i="0" u="none" strike="noStrike" cap="none">
              <a:solidFill>
                <a:srgbClr val="000000"/>
              </a:solidFill>
              <a:latin typeface="Arial"/>
              <a:ea typeface="Arial"/>
              <a:cs typeface="Arial"/>
              <a:sym typeface="Arial"/>
            </a:endParaRPr>
          </a:p>
        </p:txBody>
      </p:sp>
      <p:sp>
        <p:nvSpPr>
          <p:cNvPr id="393" name="Google Shape;39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 b="1"/>
              <a:t>SAY:</a:t>
            </a:r>
            <a:endParaRPr/>
          </a:p>
          <a:p>
            <a:pPr marL="0" marR="0" lvl="0" indent="0" algn="l" rtl="0">
              <a:lnSpc>
                <a:spcPct val="100000"/>
              </a:lnSpc>
              <a:spcBef>
                <a:spcPts val="360"/>
              </a:spcBef>
              <a:spcAft>
                <a:spcPts val="0"/>
              </a:spcAft>
              <a:buClr>
                <a:schemeClr val="dk1"/>
              </a:buClr>
              <a:buSzPts val="1200"/>
              <a:buFont typeface="Calibri"/>
              <a:buNone/>
            </a:pPr>
            <a:r>
              <a:rPr lang="es"/>
              <a:t>Work in pairs with the person sitting adjacent for 5 mins and be prepared to feedback to the whole group.</a:t>
            </a:r>
            <a:endParaRPr/>
          </a:p>
          <a:p>
            <a:pPr marL="0" lvl="0" indent="0" algn="l" rtl="0">
              <a:spcBef>
                <a:spcPts val="0"/>
              </a:spcBef>
              <a:spcAft>
                <a:spcPts val="0"/>
              </a:spcAft>
              <a:buNone/>
            </a:pPr>
            <a:endParaRPr b="1" i="1"/>
          </a:p>
          <a:p>
            <a:pPr marL="0" marR="0" lvl="0" indent="0" algn="l" rtl="0">
              <a:lnSpc>
                <a:spcPct val="100000"/>
              </a:lnSpc>
              <a:spcBef>
                <a:spcPts val="540"/>
              </a:spcBef>
              <a:spcAft>
                <a:spcPts val="0"/>
              </a:spcAft>
              <a:buClr>
                <a:schemeClr val="dk1"/>
              </a:buClr>
              <a:buSzPts val="1800"/>
              <a:buFont typeface="Calibri"/>
              <a:buNone/>
            </a:pPr>
            <a:endParaRPr sz="1800">
              <a:latin typeface="Quattrocento Sans"/>
              <a:ea typeface="Quattrocento Sans"/>
              <a:cs typeface="Quattrocento Sans"/>
              <a:sym typeface="Quattrocento Sans"/>
            </a:endParaRPr>
          </a:p>
          <a:p>
            <a:pPr marL="0" marR="0" lvl="0" indent="0" algn="l" rtl="0">
              <a:lnSpc>
                <a:spcPct val="100000"/>
              </a:lnSpc>
              <a:spcBef>
                <a:spcPts val="540"/>
              </a:spcBef>
              <a:spcAft>
                <a:spcPts val="0"/>
              </a:spcAft>
              <a:buClr>
                <a:schemeClr val="dk1"/>
              </a:buClr>
              <a:buSzPts val="1800"/>
              <a:buFont typeface="Quattrocento Sans"/>
              <a:buNone/>
            </a:pPr>
            <a:r>
              <a:rPr lang="es" sz="1800" b="1">
                <a:latin typeface="Quattrocento Sans"/>
                <a:ea typeface="Quattrocento Sans"/>
                <a:cs typeface="Quattrocento Sans"/>
                <a:sym typeface="Quattrocento Sans"/>
              </a:rPr>
              <a:t>NOTE FOR TRAINER:</a:t>
            </a:r>
            <a:endParaRPr/>
          </a:p>
          <a:p>
            <a:pPr marL="0" marR="0" lvl="0" indent="0" algn="l" rtl="0">
              <a:lnSpc>
                <a:spcPct val="100000"/>
              </a:lnSpc>
              <a:spcBef>
                <a:spcPts val="540"/>
              </a:spcBef>
              <a:spcAft>
                <a:spcPts val="0"/>
              </a:spcAft>
              <a:buClr>
                <a:schemeClr val="dk1"/>
              </a:buClr>
              <a:buSzPts val="1800"/>
              <a:buFont typeface="Quattrocento Sans"/>
              <a:buNone/>
            </a:pPr>
            <a:r>
              <a:rPr lang="es" sz="1800">
                <a:latin typeface="Quattrocento Sans"/>
                <a:ea typeface="Quattrocento Sans"/>
                <a:cs typeface="Quattrocento Sans"/>
                <a:sym typeface="Quattrocento Sans"/>
              </a:rPr>
              <a:t>encourage discussion and affirmation e.g.in the feedback, if one persons shares that the main gap is XXX, ask the group whether this is common in their experience too? Keep a note of the problems they suggest and keep referring to these problems throughout the training. This will make subsequent exercises more relevant to the local setting. </a:t>
            </a:r>
            <a:endParaRPr/>
          </a:p>
          <a:p>
            <a:pPr marL="0" marR="0" lvl="0" indent="0" algn="l" rtl="0">
              <a:lnSpc>
                <a:spcPct val="100000"/>
              </a:lnSpc>
              <a:spcBef>
                <a:spcPts val="540"/>
              </a:spcBef>
              <a:spcAft>
                <a:spcPts val="0"/>
              </a:spcAft>
              <a:buClr>
                <a:schemeClr val="dk1"/>
              </a:buClr>
              <a:buSzPts val="1800"/>
              <a:buFont typeface="Quattrocento Sans"/>
              <a:buNone/>
            </a:pPr>
            <a:r>
              <a:rPr lang="es" sz="1800">
                <a:latin typeface="Quattrocento Sans"/>
                <a:ea typeface="Quattrocento Sans"/>
                <a:cs typeface="Quattrocento Sans"/>
                <a:sym typeface="Quattrocento Sans"/>
              </a:rPr>
              <a:t>problems may be very different for different sized facilities so if participants come from a range of settings, try to ask a range of people to share their ideas. </a:t>
            </a:r>
            <a:endParaRPr/>
          </a:p>
          <a:p>
            <a:pPr marL="0" marR="0" lvl="0" indent="0" algn="l" rtl="0">
              <a:lnSpc>
                <a:spcPct val="100000"/>
              </a:lnSpc>
              <a:spcBef>
                <a:spcPts val="540"/>
              </a:spcBef>
              <a:spcAft>
                <a:spcPts val="0"/>
              </a:spcAft>
              <a:buClr>
                <a:schemeClr val="dk1"/>
              </a:buClr>
              <a:buSzPts val="1800"/>
              <a:buFont typeface="Calibri"/>
              <a:buNone/>
            </a:pPr>
            <a:r>
              <a:rPr lang="es" sz="1800"/>
              <a:t>If conducting a national training, the question could be broadened to consider problems on a national level. “</a:t>
            </a:r>
            <a:r>
              <a:rPr lang="es" sz="1800" b="1" i="1"/>
              <a:t>What are the most common problems facilities face across these 7 domains?”</a:t>
            </a:r>
            <a:endParaRPr/>
          </a:p>
          <a:p>
            <a:pPr marL="0" marR="0" lvl="0" indent="0" algn="l" rtl="0">
              <a:lnSpc>
                <a:spcPct val="100000"/>
              </a:lnSpc>
              <a:spcBef>
                <a:spcPts val="540"/>
              </a:spcBef>
              <a:spcAft>
                <a:spcPts val="0"/>
              </a:spcAft>
              <a:buClr>
                <a:schemeClr val="dk1"/>
              </a:buClr>
              <a:buSzPts val="1800"/>
              <a:buFont typeface="Calibri"/>
              <a:buNone/>
            </a:pPr>
            <a:endParaRPr sz="1800">
              <a:latin typeface="Arial"/>
              <a:ea typeface="Arial"/>
              <a:cs typeface="Arial"/>
              <a:sym typeface="Arial"/>
            </a:endParaRPr>
          </a:p>
          <a:p>
            <a:pPr marL="0" lvl="0" indent="0" algn="l" rtl="0">
              <a:spcBef>
                <a:spcPts val="0"/>
              </a:spcBef>
              <a:spcAft>
                <a:spcPts val="0"/>
              </a:spcAft>
              <a:buNone/>
            </a:pPr>
            <a:endParaRPr b="1" i="1"/>
          </a:p>
          <a:p>
            <a:pPr marL="0" lvl="0" indent="0" algn="l" rtl="0">
              <a:spcBef>
                <a:spcPts val="0"/>
              </a:spcBef>
              <a:spcAft>
                <a:spcPts val="0"/>
              </a:spcAft>
              <a:buNone/>
            </a:pPr>
            <a:endParaRPr/>
          </a:p>
        </p:txBody>
      </p:sp>
      <p:sp>
        <p:nvSpPr>
          <p:cNvPr id="419" name="Google Shape;419;p1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420" name="Google Shape;420;p1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421" name="Google Shape;42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endParaRPr b="1"/>
          </a:p>
          <a:p>
            <a:pPr marL="285750" lvl="0" indent="-285750" algn="l" rtl="0">
              <a:spcBef>
                <a:spcPts val="0"/>
              </a:spcBef>
              <a:spcAft>
                <a:spcPts val="0"/>
              </a:spcAft>
              <a:buClr>
                <a:schemeClr val="lt1"/>
              </a:buClr>
              <a:buSzPts val="1200"/>
              <a:buFont typeface="Arial"/>
              <a:buChar char="•"/>
            </a:pPr>
            <a:r>
              <a:rPr lang="es" b="0"/>
              <a:t>T</a:t>
            </a:r>
            <a:r>
              <a:rPr lang="es"/>
              <a:t>his part of the module will focus on three main areas - read these three areas out from the slide. </a:t>
            </a:r>
            <a:endParaRPr/>
          </a:p>
          <a:p>
            <a:pPr marL="285750" lvl="0" indent="-285750" algn="l" rtl="0">
              <a:spcBef>
                <a:spcPts val="0"/>
              </a:spcBef>
              <a:spcAft>
                <a:spcPts val="0"/>
              </a:spcAft>
              <a:buClr>
                <a:schemeClr val="lt1"/>
              </a:buClr>
              <a:buSzPts val="1200"/>
              <a:buFont typeface="Arial"/>
              <a:buChar char="•"/>
            </a:pPr>
            <a:r>
              <a:rPr lang="es"/>
              <a:t>Part 2 is lengthy since it addresses in detail each of the five steps of the cycle.</a:t>
            </a:r>
            <a:endParaRPr/>
          </a:p>
          <a:p>
            <a:pPr marL="285750" lvl="0" indent="-285750" algn="l" rtl="0">
              <a:spcBef>
                <a:spcPts val="0"/>
              </a:spcBef>
              <a:spcAft>
                <a:spcPts val="0"/>
              </a:spcAft>
              <a:buClr>
                <a:schemeClr val="lt1"/>
              </a:buClr>
              <a:buSzPts val="1200"/>
              <a:buFont typeface="Arial"/>
              <a:buChar char="•"/>
            </a:pPr>
            <a:r>
              <a:rPr lang="es"/>
              <a:t>If time is limited use only the first 5 slides which summarizes each of the steps rapidly. </a:t>
            </a:r>
            <a:endParaRPr/>
          </a:p>
          <a:p>
            <a:pPr marL="285750" lvl="0" indent="-285750" algn="l" rtl="0">
              <a:spcBef>
                <a:spcPts val="0"/>
              </a:spcBef>
              <a:spcAft>
                <a:spcPts val="0"/>
              </a:spcAft>
              <a:buClr>
                <a:schemeClr val="lt1"/>
              </a:buClr>
              <a:buSzPts val="1200"/>
              <a:buFont typeface="Arial"/>
              <a:buChar char="•"/>
            </a:pPr>
            <a:r>
              <a:rPr lang="es"/>
              <a:t>For a more in depth understanding of the methodology associated with each step, the remaining slides probe into much more detail.</a:t>
            </a:r>
            <a:endParaRPr/>
          </a:p>
          <a:p>
            <a:pPr marL="285750" lvl="0" indent="-285750" algn="l" rtl="0">
              <a:spcBef>
                <a:spcPts val="0"/>
              </a:spcBef>
              <a:spcAft>
                <a:spcPts val="0"/>
              </a:spcAft>
              <a:buClr>
                <a:schemeClr val="lt1"/>
              </a:buClr>
              <a:buSzPts val="1200"/>
              <a:buFont typeface="Arial"/>
              <a:buChar char="•"/>
            </a:pPr>
            <a:r>
              <a:rPr lang="es"/>
              <a:t>Breaks and pause points and reflections/Q&amp;As should be built in after each of the steps. Give participants time to absorb the information and discuss amongst themselves what they have learnt, what questions they have outstanding. </a:t>
            </a:r>
            <a:endParaRPr/>
          </a:p>
        </p:txBody>
      </p:sp>
      <p:sp>
        <p:nvSpPr>
          <p:cNvPr id="436" name="Google Shape;43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s" sz="1800" b="1">
                <a:latin typeface="Arial"/>
                <a:ea typeface="Arial"/>
                <a:cs typeface="Arial"/>
                <a:sym typeface="Arial"/>
              </a:rPr>
              <a:t>SAY:</a:t>
            </a:r>
            <a:endParaRPr/>
          </a:p>
          <a:p>
            <a:pPr marL="0" marR="0" lvl="0" indent="0" algn="l" rtl="0">
              <a:lnSpc>
                <a:spcPct val="100000"/>
              </a:lnSpc>
              <a:spcBef>
                <a:spcPts val="540"/>
              </a:spcBef>
              <a:spcAft>
                <a:spcPts val="0"/>
              </a:spcAft>
              <a:buClr>
                <a:schemeClr val="dk1"/>
              </a:buClr>
              <a:buSzPts val="1800"/>
              <a:buFont typeface="Arial"/>
              <a:buNone/>
            </a:pPr>
            <a:r>
              <a:rPr lang="es" sz="1800">
                <a:latin typeface="Arial"/>
                <a:ea typeface="Arial"/>
                <a:cs typeface="Arial"/>
                <a:sym typeface="Arial"/>
              </a:rPr>
              <a:t>The WASH FIT improvement cycle consists of five phases which are undertaken at the facility. </a:t>
            </a:r>
            <a:endParaRPr/>
          </a:p>
          <a:p>
            <a:pPr marL="0" marR="0" lvl="0" indent="0" algn="l" rtl="0">
              <a:lnSpc>
                <a:spcPct val="100000"/>
              </a:lnSpc>
              <a:spcBef>
                <a:spcPts val="540"/>
              </a:spcBef>
              <a:spcAft>
                <a:spcPts val="0"/>
              </a:spcAft>
              <a:buClr>
                <a:schemeClr val="dk1"/>
              </a:buClr>
              <a:buSzPts val="1800"/>
              <a:buFont typeface="Calibri"/>
              <a:buNone/>
            </a:pPr>
            <a:endParaRPr sz="1800">
              <a:latin typeface="Arial"/>
              <a:ea typeface="Arial"/>
              <a:cs typeface="Arial"/>
              <a:sym typeface="Arial"/>
            </a:endParaRPr>
          </a:p>
          <a:p>
            <a:pPr marL="0" marR="0" lvl="0" indent="0" algn="l" rtl="0">
              <a:lnSpc>
                <a:spcPct val="100000"/>
              </a:lnSpc>
              <a:spcBef>
                <a:spcPts val="540"/>
              </a:spcBef>
              <a:spcAft>
                <a:spcPts val="0"/>
              </a:spcAft>
              <a:buClr>
                <a:schemeClr val="dk1"/>
              </a:buClr>
              <a:buSzPts val="1800"/>
              <a:buFont typeface="Arial"/>
              <a:buNone/>
            </a:pPr>
            <a:r>
              <a:rPr lang="es" sz="1800">
                <a:latin typeface="Arial"/>
                <a:ea typeface="Arial"/>
                <a:cs typeface="Arial"/>
                <a:sym typeface="Arial"/>
              </a:rPr>
              <a:t>The next 5 slides describe the main elements required for each phase. Each phase is then described in detail with group exercises to discuss elements in more depth.  Trainers may wish to choose a smaller selection of slides to use, depending on how much time is available. Further information, beyond that included in the slides, can be found in the WASH FIT guide. Encourage participants to read the guide in detail to deepen their understanding. </a:t>
            </a:r>
            <a:endParaRPr/>
          </a:p>
          <a:p>
            <a:pPr marL="0" marR="0" lvl="0" indent="0" algn="l" rtl="0">
              <a:lnSpc>
                <a:spcPct val="100000"/>
              </a:lnSpc>
              <a:spcBef>
                <a:spcPts val="540"/>
              </a:spcBef>
              <a:spcAft>
                <a:spcPts val="0"/>
              </a:spcAft>
              <a:buClr>
                <a:schemeClr val="dk1"/>
              </a:buClr>
              <a:buSzPts val="1800"/>
              <a:buFont typeface="Calibri"/>
              <a:buNone/>
            </a:pPr>
            <a:endParaRPr sz="1800">
              <a:latin typeface="Arial"/>
              <a:ea typeface="Arial"/>
              <a:cs typeface="Arial"/>
              <a:sym typeface="Arial"/>
            </a:endParaRPr>
          </a:p>
          <a:p>
            <a:pPr marL="0" lvl="0" indent="0" algn="l" rtl="0">
              <a:spcBef>
                <a:spcPts val="0"/>
              </a:spcBef>
              <a:spcAft>
                <a:spcPts val="0"/>
              </a:spcAft>
              <a:buNone/>
            </a:pPr>
            <a:endParaRPr/>
          </a:p>
        </p:txBody>
      </p:sp>
      <p:sp>
        <p:nvSpPr>
          <p:cNvPr id="445" name="Google Shape;445;p1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rgbClr val="000000"/>
                </a:solidFill>
                <a:latin typeface="Arial"/>
                <a:ea typeface="Arial"/>
                <a:cs typeface="Arial"/>
                <a:sym typeface="Arial"/>
              </a:rPr>
              <a:t>World Health Organization</a:t>
            </a:r>
            <a:endParaRPr/>
          </a:p>
        </p:txBody>
      </p:sp>
      <p:sp>
        <p:nvSpPr>
          <p:cNvPr id="446" name="Google Shape;446;p1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 sz="1200" b="0" i="0" u="none" strike="noStrike" cap="none">
                <a:solidFill>
                  <a:srgbClr val="000000"/>
                </a:solidFill>
                <a:latin typeface="Arial"/>
                <a:ea typeface="Arial"/>
                <a:cs typeface="Arial"/>
                <a:sym typeface="Arial"/>
              </a:rPr>
              <a:t>3 May, 2022</a:t>
            </a:r>
            <a:endParaRPr sz="1200" b="0" i="0" u="none" strike="noStrike" cap="none">
              <a:solidFill>
                <a:srgbClr val="000000"/>
              </a:solidFill>
              <a:latin typeface="Arial"/>
              <a:ea typeface="Arial"/>
              <a:cs typeface="Arial"/>
              <a:sym typeface="Arial"/>
            </a:endParaRPr>
          </a:p>
        </p:txBody>
      </p:sp>
      <p:sp>
        <p:nvSpPr>
          <p:cNvPr id="447" name="Google Shape;44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READ THE SLIDE</a:t>
            </a:r>
            <a:endParaRPr/>
          </a:p>
        </p:txBody>
      </p:sp>
      <p:sp>
        <p:nvSpPr>
          <p:cNvPr id="480" name="Google Shape;480;p1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481" name="Google Shape;481;p1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482" name="Google Shape;48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READ THE SLIDE</a:t>
            </a:r>
            <a:endParaRPr/>
          </a:p>
        </p:txBody>
      </p:sp>
      <p:sp>
        <p:nvSpPr>
          <p:cNvPr id="491" name="Google Shape;49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s"/>
              <a:t>Introduce yourself if you have not already, and make sure you insert the date and location to the slide before you start</a:t>
            </a:r>
            <a:endParaRPr/>
          </a:p>
          <a:p>
            <a:pPr marL="0" lvl="0" indent="0" algn="l" rtl="0">
              <a:spcBef>
                <a:spcPts val="0"/>
              </a:spcBef>
              <a:spcAft>
                <a:spcPts val="0"/>
              </a:spcAft>
              <a:buNone/>
            </a:pPr>
            <a:endParaRPr/>
          </a:p>
        </p:txBody>
      </p:sp>
      <p:sp>
        <p:nvSpPr>
          <p:cNvPr id="171" name="Google Shape;17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READ THE SLIDE</a:t>
            </a:r>
            <a:endParaRPr/>
          </a:p>
        </p:txBody>
      </p:sp>
      <p:sp>
        <p:nvSpPr>
          <p:cNvPr id="500" name="Google Shape;50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READ THE SLDIE</a:t>
            </a:r>
            <a:endParaRPr/>
          </a:p>
        </p:txBody>
      </p:sp>
      <p:sp>
        <p:nvSpPr>
          <p:cNvPr id="509" name="Google Shape;50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a:p>
          <a:p>
            <a:pPr marL="0" lvl="0" indent="0" algn="l" rtl="0">
              <a:spcBef>
                <a:spcPts val="0"/>
              </a:spcBef>
              <a:spcAft>
                <a:spcPts val="0"/>
              </a:spcAft>
              <a:buNone/>
            </a:pPr>
            <a:r>
              <a:rPr lang="es" b="1"/>
              <a:t>SAY: </a:t>
            </a:r>
            <a:endParaRPr/>
          </a:p>
          <a:p>
            <a:pPr marL="0" lvl="0" indent="0" algn="l" rtl="0">
              <a:spcBef>
                <a:spcPts val="0"/>
              </a:spcBef>
              <a:spcAft>
                <a:spcPts val="0"/>
              </a:spcAft>
              <a:buNone/>
            </a:pPr>
            <a:r>
              <a:rPr lang="es"/>
              <a:t>the rest of Part 2 goes into the detail of each of the phases. </a:t>
            </a:r>
            <a:endParaRPr/>
          </a:p>
        </p:txBody>
      </p:sp>
      <p:sp>
        <p:nvSpPr>
          <p:cNvPr id="518" name="Google Shape;518;p2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519" name="Google Shape;519;p2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520" name="Google Shape;52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endParaRPr/>
          </a:p>
        </p:txBody>
      </p:sp>
      <p:sp>
        <p:nvSpPr>
          <p:cNvPr id="529" name="Google Shape;529;p2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rgbClr val="000000"/>
                </a:solidFill>
                <a:latin typeface="Arial"/>
                <a:ea typeface="Arial"/>
                <a:cs typeface="Arial"/>
                <a:sym typeface="Arial"/>
              </a:rPr>
              <a:t>World Health Organization</a:t>
            </a:r>
            <a:endParaRPr/>
          </a:p>
        </p:txBody>
      </p:sp>
      <p:sp>
        <p:nvSpPr>
          <p:cNvPr id="530" name="Google Shape;530;p2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 sz="1200" b="0" i="0" u="none" strike="noStrike" cap="none">
                <a:solidFill>
                  <a:srgbClr val="000000"/>
                </a:solidFill>
                <a:latin typeface="Arial"/>
                <a:ea typeface="Arial"/>
                <a:cs typeface="Arial"/>
                <a:sym typeface="Arial"/>
              </a:rPr>
              <a:t>3 May, 2022</a:t>
            </a:r>
            <a:endParaRPr sz="1200" b="0" i="0" u="none" strike="noStrike" cap="none">
              <a:solidFill>
                <a:srgbClr val="000000"/>
              </a:solidFill>
              <a:latin typeface="Arial"/>
              <a:ea typeface="Arial"/>
              <a:cs typeface="Arial"/>
              <a:sym typeface="Arial"/>
            </a:endParaRPr>
          </a:p>
        </p:txBody>
      </p:sp>
      <p:sp>
        <p:nvSpPr>
          <p:cNvPr id="531" name="Google Shape;53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24: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QI = quality improvement </a:t>
            </a:r>
            <a:endParaRPr/>
          </a:p>
          <a:p>
            <a:pPr marL="0" lvl="0" indent="0" algn="l" rtl="0">
              <a:spcBef>
                <a:spcPts val="0"/>
              </a:spcBef>
              <a:spcAft>
                <a:spcPts val="0"/>
              </a:spcAft>
              <a:buNone/>
            </a:pPr>
            <a:endParaRPr/>
          </a:p>
          <a:p>
            <a:pPr marL="0" lvl="0" indent="0" algn="l" rtl="0">
              <a:spcBef>
                <a:spcPts val="0"/>
              </a:spcBef>
              <a:spcAft>
                <a:spcPts val="0"/>
              </a:spcAft>
              <a:buNone/>
            </a:pPr>
            <a:r>
              <a:rPr lang="es"/>
              <a:t>Tasks:</a:t>
            </a:r>
            <a:endParaRPr/>
          </a:p>
          <a:p>
            <a:pPr marL="0" lvl="0" indent="0" algn="l" rtl="0">
              <a:spcBef>
                <a:spcPts val="0"/>
              </a:spcBef>
              <a:spcAft>
                <a:spcPts val="0"/>
              </a:spcAft>
              <a:buNone/>
            </a:pPr>
            <a:r>
              <a:rPr lang="es"/>
              <a:t>Train team members – this could be using the “official” WASH FIT training package or other locally adapted materials</a:t>
            </a:r>
            <a:endParaRPr/>
          </a:p>
          <a:p>
            <a:pPr marL="0" marR="0" lvl="0" indent="0" algn="l" rtl="0">
              <a:lnSpc>
                <a:spcPct val="115000"/>
              </a:lnSpc>
              <a:spcBef>
                <a:spcPts val="0"/>
              </a:spcBef>
              <a:spcAft>
                <a:spcPts val="0"/>
              </a:spcAft>
              <a:buClr>
                <a:schemeClr val="dk1"/>
              </a:buClr>
              <a:buSzPts val="1200"/>
              <a:buFont typeface="Noto Sans Symbols"/>
              <a:buNone/>
            </a:pPr>
            <a:endParaRPr/>
          </a:p>
          <a:p>
            <a:pPr marL="0" marR="0" lvl="0" indent="0" algn="l" rtl="0">
              <a:lnSpc>
                <a:spcPct val="115000"/>
              </a:lnSpc>
              <a:spcBef>
                <a:spcPts val="0"/>
              </a:spcBef>
              <a:spcAft>
                <a:spcPts val="0"/>
              </a:spcAft>
              <a:buClr>
                <a:schemeClr val="dk1"/>
              </a:buClr>
              <a:buSzPts val="1200"/>
              <a:buFont typeface="Noto Sans Symbols"/>
              <a:buNone/>
            </a:pPr>
            <a:r>
              <a:rPr lang="es"/>
              <a:t>The tasks for step 1 are a mixture of start-up tasks and ongoing activities. The team should also agree on the scope of WASH FIT (i.e. will it be applied to the whole facility or just a selected ward or department?) </a:t>
            </a:r>
            <a:endParaRPr b="1"/>
          </a:p>
          <a:p>
            <a:pPr marL="0" lvl="0" indent="0" algn="l" rtl="0">
              <a:spcBef>
                <a:spcPts val="0"/>
              </a:spcBef>
              <a:spcAft>
                <a:spcPts val="0"/>
              </a:spcAft>
              <a:buNone/>
            </a:pPr>
            <a:endParaRPr/>
          </a:p>
        </p:txBody>
      </p:sp>
      <p:sp>
        <p:nvSpPr>
          <p:cNvPr id="564" name="Google Shape;56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 name="Google Shape;57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sz="1400" b="1">
                <a:latin typeface="Arial"/>
                <a:ea typeface="Arial"/>
                <a:cs typeface="Arial"/>
                <a:sym typeface="Arial"/>
              </a:rPr>
              <a:t>SAY: </a:t>
            </a:r>
            <a:r>
              <a:rPr lang="es" sz="1400" b="0">
                <a:latin typeface="Arial"/>
                <a:ea typeface="Arial"/>
                <a:cs typeface="Arial"/>
                <a:sym typeface="Arial"/>
              </a:rPr>
              <a:t>how do you think the team will differ according to the size of the facility? What a team in a PHC would look like? </a:t>
            </a:r>
            <a:endParaRPr/>
          </a:p>
          <a:p>
            <a:pPr marL="0" lvl="0" indent="0" algn="l" rtl="0">
              <a:spcBef>
                <a:spcPts val="0"/>
              </a:spcBef>
              <a:spcAft>
                <a:spcPts val="0"/>
              </a:spcAft>
              <a:buNone/>
            </a:pPr>
            <a:r>
              <a:rPr lang="es" sz="1400" b="1">
                <a:latin typeface="Arial"/>
                <a:ea typeface="Arial"/>
                <a:cs typeface="Arial"/>
                <a:sym typeface="Arial"/>
              </a:rPr>
              <a:t>NOTE FOR TRAINER:</a:t>
            </a:r>
            <a:endParaRPr/>
          </a:p>
          <a:p>
            <a:pPr marL="0" lvl="0" indent="0" algn="l" rtl="0">
              <a:spcBef>
                <a:spcPts val="0"/>
              </a:spcBef>
              <a:spcAft>
                <a:spcPts val="0"/>
              </a:spcAft>
              <a:buNone/>
            </a:pPr>
            <a:r>
              <a:rPr lang="es" sz="1400" b="0">
                <a:latin typeface="Arial"/>
                <a:ea typeface="Arial"/>
                <a:cs typeface="Arial"/>
                <a:sym typeface="Arial"/>
              </a:rPr>
              <a:t>If time, you could have the participants should out answers very briefly</a:t>
            </a:r>
            <a:endParaRPr/>
          </a:p>
          <a:p>
            <a:pPr marL="0" lvl="0" indent="0" algn="l" rtl="0">
              <a:spcBef>
                <a:spcPts val="0"/>
              </a:spcBef>
              <a:spcAft>
                <a:spcPts val="0"/>
              </a:spcAft>
              <a:buNone/>
            </a:pPr>
            <a:r>
              <a:rPr lang="es" sz="1400" b="1">
                <a:latin typeface="Arial"/>
                <a:ea typeface="Arial"/>
                <a:cs typeface="Arial"/>
                <a:sym typeface="Arial"/>
              </a:rPr>
              <a:t>SAY:</a:t>
            </a:r>
            <a:endParaRPr/>
          </a:p>
          <a:p>
            <a:pPr marL="0" lvl="0" indent="0" algn="l" rtl="0">
              <a:spcBef>
                <a:spcPts val="0"/>
              </a:spcBef>
              <a:spcAft>
                <a:spcPts val="0"/>
              </a:spcAft>
              <a:buNone/>
            </a:pPr>
            <a:r>
              <a:rPr lang="es" sz="1400" b="1">
                <a:latin typeface="Arial"/>
                <a:ea typeface="Arial"/>
                <a:cs typeface="Arial"/>
                <a:sym typeface="Arial"/>
              </a:rPr>
              <a:t>- In larger facilities</a:t>
            </a:r>
            <a:r>
              <a:rPr lang="es" sz="1400">
                <a:latin typeface="Arial"/>
                <a:ea typeface="Arial"/>
                <a:cs typeface="Arial"/>
                <a:sym typeface="Arial"/>
              </a:rPr>
              <a:t>, there may already be an existing team or structure responsible for overall management of the facility, quality improvement, WASH or IPC (and cleaning). </a:t>
            </a:r>
            <a:endParaRPr/>
          </a:p>
          <a:p>
            <a:pPr marL="0" lvl="0" indent="0" algn="l" rtl="0">
              <a:spcBef>
                <a:spcPts val="0"/>
              </a:spcBef>
              <a:spcAft>
                <a:spcPts val="0"/>
              </a:spcAft>
              <a:buNone/>
            </a:pPr>
            <a:r>
              <a:rPr lang="es" sz="1400">
                <a:latin typeface="Arial"/>
                <a:ea typeface="Arial"/>
                <a:cs typeface="Arial"/>
                <a:sym typeface="Arial"/>
              </a:rPr>
              <a:t>- </a:t>
            </a:r>
            <a:r>
              <a:rPr lang="es" sz="1400" b="1">
                <a:latin typeface="Arial"/>
                <a:ea typeface="Arial"/>
                <a:cs typeface="Arial"/>
                <a:sym typeface="Arial"/>
              </a:rPr>
              <a:t>In smaller primary health care facilities</a:t>
            </a:r>
            <a:r>
              <a:rPr lang="es" sz="1400">
                <a:latin typeface="Arial"/>
                <a:ea typeface="Arial"/>
                <a:cs typeface="Arial"/>
                <a:sym typeface="Arial"/>
              </a:rPr>
              <a:t>, the team will be smaller, potentially only two or three people. </a:t>
            </a:r>
            <a:r>
              <a:rPr lang="es" sz="1100">
                <a:latin typeface="Arial"/>
                <a:ea typeface="Arial"/>
                <a:cs typeface="Arial"/>
                <a:sym typeface="Arial"/>
              </a:rPr>
              <a:t>These facilities, particularly in low-resource settings, often provide limited services and have few staff, with many responsibilities. </a:t>
            </a:r>
            <a:endParaRPr/>
          </a:p>
          <a:p>
            <a:pPr marL="0" lvl="0" indent="0" algn="l" rtl="0">
              <a:spcBef>
                <a:spcPts val="0"/>
              </a:spcBef>
              <a:spcAft>
                <a:spcPts val="0"/>
              </a:spcAft>
              <a:buNone/>
            </a:pPr>
            <a:endParaRPr/>
          </a:p>
          <a:p>
            <a:pPr marL="285750" lvl="0" indent="-285750" algn="l" rtl="0">
              <a:spcBef>
                <a:spcPts val="0"/>
              </a:spcBef>
              <a:spcAft>
                <a:spcPts val="0"/>
              </a:spcAft>
              <a:buClr>
                <a:schemeClr val="dk1"/>
              </a:buClr>
              <a:buSzPts val="1400"/>
              <a:buFont typeface="Calibri"/>
              <a:buChar char="-"/>
            </a:pPr>
            <a:r>
              <a:rPr lang="es" sz="1400"/>
              <a:t>Number of members depends on size of facility </a:t>
            </a:r>
            <a:endParaRPr/>
          </a:p>
          <a:p>
            <a:pPr marL="285750" lvl="0" indent="-285750" algn="l" rtl="0">
              <a:spcBef>
                <a:spcPts val="0"/>
              </a:spcBef>
              <a:spcAft>
                <a:spcPts val="0"/>
              </a:spcAft>
              <a:buClr>
                <a:schemeClr val="dk1"/>
              </a:buClr>
              <a:buSzPts val="1400"/>
              <a:buFont typeface="Calibri"/>
              <a:buChar char="-"/>
            </a:pPr>
            <a:r>
              <a:rPr lang="es" sz="1400"/>
              <a:t>Inclusive and diverse </a:t>
            </a:r>
            <a:endParaRPr/>
          </a:p>
          <a:p>
            <a:pPr marL="285750" lvl="0" indent="-285750" algn="l" rtl="0">
              <a:spcBef>
                <a:spcPts val="0"/>
              </a:spcBef>
              <a:spcAft>
                <a:spcPts val="0"/>
              </a:spcAft>
              <a:buClr>
                <a:schemeClr val="dk1"/>
              </a:buClr>
              <a:buSzPts val="1400"/>
              <a:buFont typeface="Calibri"/>
              <a:buChar char="-"/>
            </a:pPr>
            <a:r>
              <a:rPr lang="es" sz="1400"/>
              <a:t>Clinical and non-clinical staff </a:t>
            </a:r>
            <a:endParaRPr/>
          </a:p>
          <a:p>
            <a:pPr marL="285750" lvl="0" indent="-196850" algn="l" rtl="0">
              <a:spcBef>
                <a:spcPts val="0"/>
              </a:spcBef>
              <a:spcAft>
                <a:spcPts val="0"/>
              </a:spcAft>
              <a:buClr>
                <a:schemeClr val="dk1"/>
              </a:buClr>
              <a:buSzPts val="1400"/>
              <a:buFont typeface="Calibri"/>
              <a:buNone/>
            </a:pPr>
            <a:endParaRPr sz="1400"/>
          </a:p>
          <a:p>
            <a:pPr marL="285750" lvl="0" indent="-196850" algn="l" rtl="0">
              <a:spcBef>
                <a:spcPts val="0"/>
              </a:spcBef>
              <a:spcAft>
                <a:spcPts val="0"/>
              </a:spcAft>
              <a:buClr>
                <a:schemeClr val="dk1"/>
              </a:buClr>
              <a:buSzPts val="1400"/>
              <a:buFont typeface="Calibri"/>
              <a:buNone/>
            </a:pPr>
            <a:endParaRPr sz="1400"/>
          </a:p>
          <a:p>
            <a:pPr marL="0" lvl="0" indent="0" algn="l" rtl="0">
              <a:spcBef>
                <a:spcPts val="0"/>
              </a:spcBef>
              <a:spcAft>
                <a:spcPts val="0"/>
              </a:spcAft>
              <a:buNone/>
            </a:pPr>
            <a:r>
              <a:rPr lang="es"/>
              <a:t> </a:t>
            </a:r>
            <a:endParaRPr/>
          </a:p>
        </p:txBody>
      </p:sp>
      <p:sp>
        <p:nvSpPr>
          <p:cNvPr id="576" name="Google Shape;576;p2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577" name="Google Shape;577;p2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578" name="Google Shape;57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26: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1" name="Google Shape;59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half of you please discuss scenario 1 and half discuss scenario 2 and answer the questions - be ready to feedback </a:t>
            </a:r>
            <a:endParaRPr/>
          </a:p>
          <a:p>
            <a:pPr marL="0" lvl="0" indent="0" algn="l" rtl="0">
              <a:spcBef>
                <a:spcPts val="0"/>
              </a:spcBef>
              <a:spcAft>
                <a:spcPts val="0"/>
              </a:spcAft>
              <a:buNone/>
            </a:pPr>
            <a:r>
              <a:rPr lang="es"/>
              <a:t>LEADERSHIP IS KEY. A lot can be achieved with limited resources if there is a leader who is active and engaged. </a:t>
            </a:r>
            <a:endParaRPr b="1"/>
          </a:p>
          <a:p>
            <a:pPr marL="0" lvl="0" indent="0" algn="l" rtl="0">
              <a:spcBef>
                <a:spcPts val="0"/>
              </a:spcBef>
              <a:spcAft>
                <a:spcPts val="0"/>
              </a:spcAft>
              <a:buNone/>
            </a:pPr>
            <a:endParaRPr b="1"/>
          </a:p>
          <a:p>
            <a:pPr marL="0" lvl="0" indent="0" algn="l" rtl="0">
              <a:spcBef>
                <a:spcPts val="0"/>
              </a:spcBef>
              <a:spcAft>
                <a:spcPts val="0"/>
              </a:spcAft>
              <a:buNone/>
            </a:pPr>
            <a:r>
              <a:rPr lang="es" b="1"/>
              <a:t>NOTE FOR TRAINER:</a:t>
            </a:r>
            <a:endParaRPr/>
          </a:p>
          <a:p>
            <a:pPr marL="0" lvl="0" indent="0" algn="l" rtl="0">
              <a:spcBef>
                <a:spcPts val="0"/>
              </a:spcBef>
              <a:spcAft>
                <a:spcPts val="0"/>
              </a:spcAft>
              <a:buNone/>
            </a:pPr>
            <a:r>
              <a:rPr lang="es"/>
              <a:t>Divide into small groups, tell them when you want to hear answers</a:t>
            </a:r>
            <a:endParaRPr/>
          </a:p>
          <a:p>
            <a:pPr marL="0" lvl="0" indent="0" algn="l" rtl="0">
              <a:spcBef>
                <a:spcPts val="0"/>
              </a:spcBef>
              <a:spcAft>
                <a:spcPts val="0"/>
              </a:spcAft>
              <a:buNone/>
            </a:pPr>
            <a:endParaRPr/>
          </a:p>
          <a:p>
            <a:pPr marL="0" lvl="0" indent="0" algn="l" rtl="0">
              <a:spcBef>
                <a:spcPts val="0"/>
              </a:spcBef>
              <a:spcAft>
                <a:spcPts val="0"/>
              </a:spcAft>
              <a:buNone/>
            </a:pPr>
            <a:r>
              <a:rPr lang="es"/>
              <a:t>The pictures are from 2 facilities in Bhutan.  </a:t>
            </a:r>
            <a:r>
              <a:rPr lang="es" b="1"/>
              <a:t>You may like to replace the photos with examples from your setting. </a:t>
            </a:r>
            <a:r>
              <a:rPr lang="es" b="0"/>
              <a:t>If there are specific teams or structures (e.g. quality improvement teams are common) which are common in your setting, consider altering the questions too. </a:t>
            </a:r>
            <a:endParaRPr/>
          </a:p>
          <a:p>
            <a:pPr marL="171450" lvl="0" indent="-9525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s"/>
              <a:t>The next slide asks participants about common challenges that the team might face. You may wish to merge it with this slide if time is limited. </a:t>
            </a:r>
            <a:endParaRPr/>
          </a:p>
        </p:txBody>
      </p:sp>
      <p:sp>
        <p:nvSpPr>
          <p:cNvPr id="592" name="Google Shape;59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212704" marR="0" lvl="0" indent="-212704"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26</a:t>
            </a:fld>
            <a:endParaRPr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endParaRPr/>
          </a:p>
          <a:p>
            <a:pPr marL="0" lvl="0" indent="0" algn="l" rtl="0">
              <a:spcBef>
                <a:spcPts val="0"/>
              </a:spcBef>
              <a:spcAft>
                <a:spcPts val="0"/>
              </a:spcAft>
              <a:buNone/>
            </a:pPr>
            <a:r>
              <a:rPr lang="es" b="0"/>
              <a:t>- Work in pairs now to consider this question, be prepared to shout out some answers - in the next slide we will review some of these that we have gathered from different settings</a:t>
            </a:r>
            <a:endParaRPr/>
          </a:p>
          <a:p>
            <a:pPr marL="0" lvl="0" indent="0" algn="l" rtl="0">
              <a:spcBef>
                <a:spcPts val="0"/>
              </a:spcBef>
              <a:spcAft>
                <a:spcPts val="0"/>
              </a:spcAft>
              <a:buNone/>
            </a:pPr>
            <a:endParaRPr b="1"/>
          </a:p>
          <a:p>
            <a:pPr marL="0" lvl="0" indent="0" algn="l" rtl="0">
              <a:spcBef>
                <a:spcPts val="0"/>
              </a:spcBef>
              <a:spcAft>
                <a:spcPts val="0"/>
              </a:spcAft>
              <a:buNone/>
            </a:pPr>
            <a:r>
              <a:rPr lang="es" b="1"/>
              <a:t>NOTE FOR TRAINER:</a:t>
            </a:r>
            <a:endParaRPr/>
          </a:p>
          <a:p>
            <a:pPr marL="0" lvl="0" indent="0" algn="l" rtl="0">
              <a:spcBef>
                <a:spcPts val="0"/>
              </a:spcBef>
              <a:spcAft>
                <a:spcPts val="0"/>
              </a:spcAft>
              <a:buNone/>
            </a:pPr>
            <a:r>
              <a:rPr lang="es"/>
              <a:t>Depending on how much time is available,  you may wish to merge this exercise with the previous slide.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14" name="Google Shape;614;p2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615" name="Google Shape;615;p2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616" name="Google Shape;616;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READ THE SLIDE</a:t>
            </a:r>
            <a:endParaRPr/>
          </a:p>
        </p:txBody>
      </p:sp>
      <p:sp>
        <p:nvSpPr>
          <p:cNvPr id="630" name="Google Shape;630;p2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631" name="Google Shape;631;p2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632" name="Google Shape;632;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29: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2" name="Google Shape;64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s" sz="1400" b="1"/>
              <a:t>READ THE SLIDE</a:t>
            </a:r>
            <a:endParaRPr/>
          </a:p>
          <a:p>
            <a:pPr marL="0" marR="0" lvl="0" indent="0" algn="l" rtl="0">
              <a:lnSpc>
                <a:spcPct val="100000"/>
              </a:lnSpc>
              <a:spcBef>
                <a:spcPts val="0"/>
              </a:spcBef>
              <a:spcAft>
                <a:spcPts val="0"/>
              </a:spcAft>
              <a:buClr>
                <a:schemeClr val="dk1"/>
              </a:buClr>
              <a:buSzPts val="1400"/>
              <a:buFont typeface="Arial"/>
              <a:buNone/>
            </a:pPr>
            <a:r>
              <a:rPr lang="es" sz="1400" b="1"/>
              <a:t>SAY:</a:t>
            </a:r>
            <a:endParaRPr/>
          </a:p>
          <a:p>
            <a:pPr marL="0" marR="0" lvl="0" indent="0" algn="l" rtl="0">
              <a:lnSpc>
                <a:spcPct val="100000"/>
              </a:lnSpc>
              <a:spcBef>
                <a:spcPts val="0"/>
              </a:spcBef>
              <a:spcAft>
                <a:spcPts val="0"/>
              </a:spcAft>
              <a:buClr>
                <a:schemeClr val="dk1"/>
              </a:buClr>
              <a:buSzPts val="1400"/>
              <a:buFont typeface="Arial"/>
              <a:buNone/>
            </a:pPr>
            <a:r>
              <a:rPr lang="es" sz="1400" b="0"/>
              <a:t>Examples of external people that may be involved: </a:t>
            </a:r>
            <a:endParaRPr/>
          </a:p>
          <a:p>
            <a:pPr marL="285750" marR="0" lvl="0" indent="-285750" algn="l" rtl="0">
              <a:lnSpc>
                <a:spcPct val="100000"/>
              </a:lnSpc>
              <a:spcBef>
                <a:spcPts val="0"/>
              </a:spcBef>
              <a:spcAft>
                <a:spcPts val="0"/>
              </a:spcAft>
              <a:buClr>
                <a:schemeClr val="dk1"/>
              </a:buClr>
              <a:buSzPts val="1400"/>
              <a:buFont typeface="Arial"/>
              <a:buChar char="•"/>
            </a:pPr>
            <a:r>
              <a:rPr lang="es" sz="1400" b="0"/>
              <a:t>Local government unit (LGU) / Local drinking water quality management committee / WASH Council or Task Force representative</a:t>
            </a:r>
            <a:endParaRPr/>
          </a:p>
          <a:p>
            <a:pPr marL="285750" marR="0" lvl="0" indent="-285750" algn="l" rtl="0">
              <a:lnSpc>
                <a:spcPct val="100000"/>
              </a:lnSpc>
              <a:spcBef>
                <a:spcPts val="0"/>
              </a:spcBef>
              <a:spcAft>
                <a:spcPts val="0"/>
              </a:spcAft>
              <a:buClr>
                <a:schemeClr val="dk1"/>
              </a:buClr>
              <a:buSzPts val="1400"/>
              <a:buFont typeface="Arial"/>
              <a:buChar char="•"/>
            </a:pPr>
            <a:r>
              <a:rPr lang="es" sz="1400" b="0"/>
              <a:t>Representative from Non-Governmental Organizations (NGOs) or Professional Organizations related to public health interest</a:t>
            </a:r>
            <a:endParaRPr/>
          </a:p>
          <a:p>
            <a:pPr marL="285750" marR="0" lvl="0" indent="-285750" algn="l" rtl="0">
              <a:lnSpc>
                <a:spcPct val="100000"/>
              </a:lnSpc>
              <a:spcBef>
                <a:spcPts val="0"/>
              </a:spcBef>
              <a:spcAft>
                <a:spcPts val="0"/>
              </a:spcAft>
              <a:buClr>
                <a:schemeClr val="dk1"/>
              </a:buClr>
              <a:buSzPts val="1400"/>
              <a:buFont typeface="Arial"/>
              <a:buChar char="•"/>
            </a:pPr>
            <a:r>
              <a:rPr lang="es" sz="1400" b="0"/>
              <a:t>Local WASH experts</a:t>
            </a:r>
            <a:endParaRPr/>
          </a:p>
          <a:p>
            <a:pPr marL="285750" marR="0" lvl="0" indent="-285750" algn="l" rtl="0">
              <a:lnSpc>
                <a:spcPct val="100000"/>
              </a:lnSpc>
              <a:spcBef>
                <a:spcPts val="0"/>
              </a:spcBef>
              <a:spcAft>
                <a:spcPts val="0"/>
              </a:spcAft>
              <a:buClr>
                <a:schemeClr val="dk1"/>
              </a:buClr>
              <a:buSzPts val="1400"/>
              <a:buFont typeface="Arial"/>
              <a:buChar char="•"/>
            </a:pPr>
            <a:r>
              <a:rPr lang="es" sz="1400" b="0"/>
              <a:t>Representative from water districts / water suppliers / water regulators </a:t>
            </a:r>
            <a:endParaRPr sz="1400" b="0">
              <a:latin typeface="Oswald Light"/>
              <a:ea typeface="Oswald Light"/>
              <a:cs typeface="Oswald Light"/>
              <a:sym typeface="Oswald Light"/>
            </a:endParaRPr>
          </a:p>
          <a:p>
            <a:pPr marL="0" lvl="0" indent="0" algn="l" rtl="0">
              <a:spcBef>
                <a:spcPts val="0"/>
              </a:spcBef>
              <a:spcAft>
                <a:spcPts val="0"/>
              </a:spcAft>
              <a:buNone/>
            </a:pPr>
            <a:endParaRPr/>
          </a:p>
        </p:txBody>
      </p:sp>
      <p:sp>
        <p:nvSpPr>
          <p:cNvPr id="643" name="Google Shape;643;p2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644" name="Google Shape;644;p2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645" name="Google Shape;64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READ THE SLIDE</a:t>
            </a:r>
            <a:endParaRPr/>
          </a:p>
        </p:txBody>
      </p:sp>
      <p:sp>
        <p:nvSpPr>
          <p:cNvPr id="180" name="Google Shape;18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s" sz="1400"/>
              <a:t>READ THE SLIDE</a:t>
            </a:r>
            <a:endParaRPr/>
          </a:p>
          <a:p>
            <a:pPr marL="0" lvl="0" indent="0" algn="l" rtl="0">
              <a:spcBef>
                <a:spcPts val="0"/>
              </a:spcBef>
              <a:spcAft>
                <a:spcPts val="0"/>
              </a:spcAft>
              <a:buNone/>
            </a:pPr>
            <a:endParaRPr/>
          </a:p>
        </p:txBody>
      </p:sp>
      <p:sp>
        <p:nvSpPr>
          <p:cNvPr id="655" name="Google Shape;655;p3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656" name="Google Shape;656;p3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657" name="Google Shape;657;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These pictures were taken in 2016 at a large district hospital which was part of the CASH initiative (Clean and Safe Hospitals). This was a large, national programme to improve quality of care through WASH and IPC. CASH included an audit tool which was made more comprehensive by including some of the WASH FIT indicators that were not previously covered by the programme. </a:t>
            </a:r>
            <a:endParaRPr/>
          </a:p>
          <a:p>
            <a:pPr marL="0" lvl="0" indent="0" algn="l" rtl="0">
              <a:spcBef>
                <a:spcPts val="0"/>
              </a:spcBef>
              <a:spcAft>
                <a:spcPts val="0"/>
              </a:spcAft>
              <a:buNone/>
            </a:pPr>
            <a:endParaRPr/>
          </a:p>
          <a:p>
            <a:pPr marL="0" marR="0" lvl="0" indent="0" algn="l" rtl="0">
              <a:lnSpc>
                <a:spcPct val="100000"/>
              </a:lnSpc>
              <a:spcBef>
                <a:spcPts val="540"/>
              </a:spcBef>
              <a:spcAft>
                <a:spcPts val="0"/>
              </a:spcAft>
              <a:buClr>
                <a:schemeClr val="dk1"/>
              </a:buClr>
              <a:buSzPts val="1800"/>
              <a:buFont typeface="Quattrocento Sans"/>
              <a:buNone/>
            </a:pPr>
            <a:r>
              <a:rPr lang="es" sz="1800">
                <a:latin typeface="Quattrocento Sans"/>
                <a:ea typeface="Quattrocento Sans"/>
                <a:cs typeface="Quattrocento Sans"/>
                <a:sym typeface="Quattrocento Sans"/>
              </a:rPr>
              <a:t>Leadership and a culture that values WASH and demonstrates that value is a critical part of a multimodal strategy that drives behaviour change. You can learn more about the different elements of a multimodal behaviour change strategy in the hand hygiene module and in the technical factsheet on the multimodal strategy. </a:t>
            </a:r>
            <a:endParaRPr/>
          </a:p>
          <a:p>
            <a:pPr marL="0" marR="0" lvl="0" indent="0" algn="l" rtl="0">
              <a:lnSpc>
                <a:spcPct val="100000"/>
              </a:lnSpc>
              <a:spcBef>
                <a:spcPts val="540"/>
              </a:spcBef>
              <a:spcAft>
                <a:spcPts val="0"/>
              </a:spcAft>
              <a:buClr>
                <a:schemeClr val="dk1"/>
              </a:buClr>
              <a:buSzPts val="1800"/>
              <a:buFont typeface="Calibri"/>
              <a:buNone/>
            </a:pPr>
            <a:endParaRPr sz="1800">
              <a:latin typeface="Quattrocento Sans"/>
              <a:ea typeface="Quattrocento Sans"/>
              <a:cs typeface="Quattrocento Sans"/>
              <a:sym typeface="Quattrocento Sans"/>
            </a:endParaRPr>
          </a:p>
          <a:p>
            <a:pPr marL="0" marR="0" lvl="0" indent="0" algn="l" rtl="0">
              <a:lnSpc>
                <a:spcPct val="100000"/>
              </a:lnSpc>
              <a:spcBef>
                <a:spcPts val="540"/>
              </a:spcBef>
              <a:spcAft>
                <a:spcPts val="0"/>
              </a:spcAft>
              <a:buClr>
                <a:schemeClr val="dk1"/>
              </a:buClr>
              <a:buSzPts val="1800"/>
              <a:buFont typeface="Quattrocento Sans"/>
              <a:buNone/>
            </a:pPr>
            <a:r>
              <a:rPr lang="es" sz="1800">
                <a:latin typeface="Quattrocento Sans"/>
                <a:ea typeface="Quattrocento Sans"/>
                <a:cs typeface="Quattrocento Sans"/>
                <a:sym typeface="Quattrocento Sans"/>
              </a:rPr>
              <a:t>Consider reading the hand hygiene factsheet on washinhcf.org  before attending the hand hygiene module training.</a:t>
            </a:r>
            <a:endParaRPr sz="1800">
              <a:latin typeface="Arial"/>
              <a:ea typeface="Arial"/>
              <a:cs typeface="Arial"/>
              <a:sym typeface="Arial"/>
            </a:endParaRPr>
          </a:p>
          <a:p>
            <a:pPr marL="0" lvl="0" indent="0" algn="l" rtl="0">
              <a:spcBef>
                <a:spcPts val="0"/>
              </a:spcBef>
              <a:spcAft>
                <a:spcPts val="0"/>
              </a:spcAft>
              <a:buNone/>
            </a:pPr>
            <a:endParaRPr/>
          </a:p>
        </p:txBody>
      </p:sp>
      <p:sp>
        <p:nvSpPr>
          <p:cNvPr id="668" name="Google Shape;668;p3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669" name="Google Shape;669;p3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670" name="Google Shape;67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1" name="Google Shape;69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READ THE SLDIE</a:t>
            </a:r>
            <a:endParaRPr/>
          </a:p>
        </p:txBody>
      </p:sp>
      <p:sp>
        <p:nvSpPr>
          <p:cNvPr id="692" name="Google Shape;692;p3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693" name="Google Shape;693;p3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694" name="Google Shape;694;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6" name="Google Shape;70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endParaRPr/>
          </a:p>
        </p:txBody>
      </p:sp>
      <p:sp>
        <p:nvSpPr>
          <p:cNvPr id="707" name="Google Shape;707;p3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rgbClr val="000000"/>
                </a:solidFill>
                <a:latin typeface="Arial"/>
                <a:ea typeface="Arial"/>
                <a:cs typeface="Arial"/>
                <a:sym typeface="Arial"/>
              </a:rPr>
              <a:t>World Health Organization</a:t>
            </a:r>
            <a:endParaRPr/>
          </a:p>
        </p:txBody>
      </p:sp>
      <p:sp>
        <p:nvSpPr>
          <p:cNvPr id="708" name="Google Shape;708;p3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 sz="1200" b="0" i="0" u="none" strike="noStrike" cap="none">
                <a:solidFill>
                  <a:srgbClr val="000000"/>
                </a:solidFill>
                <a:latin typeface="Arial"/>
                <a:ea typeface="Arial"/>
                <a:cs typeface="Arial"/>
                <a:sym typeface="Arial"/>
              </a:rPr>
              <a:t>3 May, 2022</a:t>
            </a:r>
            <a:endParaRPr sz="1200" b="0" i="0" u="none" strike="noStrike" cap="none">
              <a:solidFill>
                <a:srgbClr val="000000"/>
              </a:solidFill>
              <a:latin typeface="Arial"/>
              <a:ea typeface="Arial"/>
              <a:cs typeface="Arial"/>
              <a:sym typeface="Arial"/>
            </a:endParaRPr>
          </a:p>
        </p:txBody>
      </p:sp>
      <p:sp>
        <p:nvSpPr>
          <p:cNvPr id="709" name="Google Shape;709;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34: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2" name="Google Shape;74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READ THE SLIDE</a:t>
            </a:r>
            <a:endParaRPr/>
          </a:p>
        </p:txBody>
      </p:sp>
      <p:sp>
        <p:nvSpPr>
          <p:cNvPr id="743" name="Google Shape;743;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35: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4" name="Google Shape;75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SLDIE</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Kobo toolbox is an online platform. It allows quicker data collection. Refer to the module on use of Kobo toolbox. A recording of the module is available on the WASH in HCF YouTube channel. </a:t>
            </a:r>
            <a:endParaRPr/>
          </a:p>
        </p:txBody>
      </p:sp>
      <p:sp>
        <p:nvSpPr>
          <p:cNvPr id="755" name="Google Shape;755;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36: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3" name="Google Shape;763;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This is often done at the national level before the first training takes place. </a:t>
            </a:r>
            <a:endParaRPr/>
          </a:p>
        </p:txBody>
      </p:sp>
      <p:sp>
        <p:nvSpPr>
          <p:cNvPr id="764" name="Google Shape;764;p3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765" name="Google Shape;765;p3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766" name="Google Shape;766;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37: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5" name="Google Shape;77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READ THE SLIDE</a:t>
            </a:r>
            <a:endParaRPr/>
          </a:p>
        </p:txBody>
      </p:sp>
      <p:sp>
        <p:nvSpPr>
          <p:cNvPr id="776" name="Google Shape;776;p3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777" name="Google Shape;777;p3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778" name="Google Shape;778;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6" name="Google Shape;79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Labour, delivery and neonatal departments are often the most underserved in a facility and are a good place to start WASH FIT b/c improvements can have a significant health impact. </a:t>
            </a:r>
            <a:endParaRPr/>
          </a:p>
        </p:txBody>
      </p:sp>
      <p:sp>
        <p:nvSpPr>
          <p:cNvPr id="797" name="Google Shape;797;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39: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6" name="Google Shape;806;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MHM = menstrual hygiene management </a:t>
            </a:r>
            <a:endParaRPr/>
          </a:p>
          <a:p>
            <a:pPr marL="0" lvl="0" indent="0" algn="l" rtl="0">
              <a:spcBef>
                <a:spcPts val="0"/>
              </a:spcBef>
              <a:spcAft>
                <a:spcPts val="0"/>
              </a:spcAft>
              <a:buNone/>
            </a:pPr>
            <a:r>
              <a:rPr lang="es"/>
              <a:t>Refer to the module on GEDSI which explores these issues in more detail. </a:t>
            </a:r>
            <a:endParaRPr/>
          </a:p>
        </p:txBody>
      </p:sp>
      <p:sp>
        <p:nvSpPr>
          <p:cNvPr id="807" name="Google Shape;807;p3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808" name="Google Shape;808;p3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809" name="Google Shape;809;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4: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sz="1400" b="1" i="0"/>
              <a:t>READ THE SLIDE</a:t>
            </a:r>
            <a:endParaRPr/>
          </a:p>
          <a:p>
            <a:pPr marL="0" lvl="0" indent="0" algn="l" rtl="0">
              <a:spcBef>
                <a:spcPts val="0"/>
              </a:spcBef>
              <a:spcAft>
                <a:spcPts val="0"/>
              </a:spcAft>
              <a:buNone/>
            </a:pPr>
            <a:endParaRPr sz="1400" b="1" i="0"/>
          </a:p>
          <a:p>
            <a:pPr marL="0" lvl="0" indent="0" algn="l" rtl="0">
              <a:spcBef>
                <a:spcPts val="0"/>
              </a:spcBef>
              <a:spcAft>
                <a:spcPts val="0"/>
              </a:spcAft>
              <a:buNone/>
            </a:pPr>
            <a:r>
              <a:rPr lang="es" sz="1400" b="1" i="0"/>
              <a:t>NOTES FOR TRAINER:</a:t>
            </a:r>
            <a:endParaRPr sz="1400" b="0" i="1"/>
          </a:p>
          <a:p>
            <a:pPr marL="0" lvl="0" indent="0" algn="l" rtl="0">
              <a:spcBef>
                <a:spcPts val="0"/>
              </a:spcBef>
              <a:spcAft>
                <a:spcPts val="0"/>
              </a:spcAft>
              <a:buNone/>
            </a:pPr>
            <a:r>
              <a:rPr lang="es"/>
              <a:t>This icebreaker can be used here or at a different time in the workshop depending on how the workshop is structured. This is based on a game featured on a radio show in the UK and is designed to be a fun way of thinking about WASH in health care! </a:t>
            </a:r>
            <a:endParaRPr/>
          </a:p>
          <a:p>
            <a:pPr marL="0" lvl="0" indent="0" algn="l" rtl="0">
              <a:spcBef>
                <a:spcPts val="0"/>
              </a:spcBef>
              <a:spcAft>
                <a:spcPts val="0"/>
              </a:spcAft>
              <a:buNone/>
            </a:pPr>
            <a:endParaRPr/>
          </a:p>
          <a:p>
            <a:pPr marL="0" lvl="0" indent="0" algn="l" rtl="0">
              <a:spcBef>
                <a:spcPts val="0"/>
              </a:spcBef>
              <a:spcAft>
                <a:spcPts val="0"/>
              </a:spcAft>
              <a:buNone/>
            </a:pPr>
            <a:r>
              <a:rPr lang="es"/>
              <a:t>If you think 60 seconds is too long – amend the time to 30 seconds.</a:t>
            </a:r>
            <a:endParaRPr/>
          </a:p>
          <a:p>
            <a:pPr marL="0" lvl="0" indent="0" algn="l" rtl="0">
              <a:spcBef>
                <a:spcPts val="0"/>
              </a:spcBef>
              <a:spcAft>
                <a:spcPts val="0"/>
              </a:spcAft>
              <a:buNone/>
            </a:pPr>
            <a:endParaRPr/>
          </a:p>
          <a:p>
            <a:pPr marL="0" marR="0" lvl="0" indent="0" algn="l" rtl="0">
              <a:lnSpc>
                <a:spcPct val="100000"/>
              </a:lnSpc>
              <a:spcBef>
                <a:spcPts val="420"/>
              </a:spcBef>
              <a:spcAft>
                <a:spcPts val="0"/>
              </a:spcAft>
              <a:buClr>
                <a:schemeClr val="dk1"/>
              </a:buClr>
              <a:buSzPts val="1200"/>
              <a:buFont typeface="Calibri"/>
              <a:buNone/>
            </a:pPr>
            <a:r>
              <a:rPr lang="es"/>
              <a:t>You could also suggest different questions not related to the session topic, e.g. “</a:t>
            </a:r>
            <a:r>
              <a:rPr lang="es" sz="1400"/>
              <a:t>Talk to your partner, for </a:t>
            </a:r>
            <a:r>
              <a:rPr lang="es" sz="1400" u="sng"/>
              <a:t>one minute about your favourite food/animal/plant: </a:t>
            </a:r>
            <a:r>
              <a:rPr lang="es"/>
              <a:t>” the aim  to get people talking.  </a:t>
            </a:r>
            <a:endParaRPr/>
          </a:p>
          <a:p>
            <a:pPr marL="0" marR="0" lvl="0" indent="0" algn="l" rtl="0">
              <a:lnSpc>
                <a:spcPct val="100000"/>
              </a:lnSpc>
              <a:spcBef>
                <a:spcPts val="360"/>
              </a:spcBef>
              <a:spcAft>
                <a:spcPts val="0"/>
              </a:spcAft>
              <a:buClr>
                <a:schemeClr val="dk1"/>
              </a:buClr>
              <a:buSzPts val="1200"/>
              <a:buFont typeface="Calibri"/>
              <a:buNone/>
            </a:pPr>
            <a:r>
              <a:rPr lang="es"/>
              <a:t>Once people have finished, </a:t>
            </a:r>
            <a:r>
              <a:rPr lang="es" b="1"/>
              <a:t>SAY:</a:t>
            </a:r>
            <a:endParaRPr/>
          </a:p>
          <a:p>
            <a:pPr marL="0" marR="0" lvl="0" indent="0" algn="l" rtl="0">
              <a:lnSpc>
                <a:spcPct val="100000"/>
              </a:lnSpc>
              <a:spcBef>
                <a:spcPts val="360"/>
              </a:spcBef>
              <a:spcAft>
                <a:spcPts val="0"/>
              </a:spcAft>
              <a:buClr>
                <a:schemeClr val="dk1"/>
              </a:buClr>
              <a:buSzPts val="1200"/>
              <a:buFont typeface="Calibri"/>
              <a:buNone/>
            </a:pPr>
            <a:r>
              <a:rPr lang="es" b="0"/>
              <a:t>- Was that difficult? Could you get better at explaining this question to others? Did anyone give a really good answer?</a:t>
            </a:r>
            <a:endParaRPr/>
          </a:p>
        </p:txBody>
      </p:sp>
      <p:sp>
        <p:nvSpPr>
          <p:cNvPr id="201" name="Google Shape;201;p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202" name="Google Shape;202;p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203" name="Google Shape;20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40: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9" name="Google Shape;81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 b="1"/>
              <a:t>SAY:</a:t>
            </a:r>
            <a:endParaRPr/>
          </a:p>
          <a:p>
            <a:pPr marL="0" marR="0" lvl="0" indent="0" algn="l" rtl="0">
              <a:lnSpc>
                <a:spcPct val="100000"/>
              </a:lnSpc>
              <a:spcBef>
                <a:spcPts val="360"/>
              </a:spcBef>
              <a:spcAft>
                <a:spcPts val="0"/>
              </a:spcAft>
              <a:buClr>
                <a:schemeClr val="dk1"/>
              </a:buClr>
              <a:buSzPts val="1200"/>
              <a:buFont typeface="Calibri"/>
              <a:buNone/>
            </a:pPr>
            <a:r>
              <a:rPr lang="es"/>
              <a:t>The score will help to get an overall picture of the facility. It is a crude score because all indicators are weighted the same (i.e. whether the facility has an improved water supply contributes the same as whether there is lighting in the latrines). </a:t>
            </a:r>
            <a:endParaRPr/>
          </a:p>
          <a:p>
            <a:pPr marL="0" marR="0" lvl="0" indent="0" algn="l" rtl="0">
              <a:lnSpc>
                <a:spcPct val="100000"/>
              </a:lnSpc>
              <a:spcBef>
                <a:spcPts val="360"/>
              </a:spcBef>
              <a:spcAft>
                <a:spcPts val="0"/>
              </a:spcAft>
              <a:buClr>
                <a:schemeClr val="dk1"/>
              </a:buClr>
              <a:buSzPts val="1200"/>
              <a:buFont typeface="Calibri"/>
              <a:buNone/>
            </a:pPr>
            <a:endParaRPr/>
          </a:p>
          <a:p>
            <a:pPr marL="0" marR="0" lvl="0" indent="0" algn="l" rtl="0">
              <a:lnSpc>
                <a:spcPct val="100000"/>
              </a:lnSpc>
              <a:spcBef>
                <a:spcPts val="360"/>
              </a:spcBef>
              <a:spcAft>
                <a:spcPts val="0"/>
              </a:spcAft>
              <a:buClr>
                <a:schemeClr val="dk1"/>
              </a:buClr>
              <a:buSzPts val="1200"/>
              <a:buFont typeface="Calibri"/>
              <a:buNone/>
            </a:pPr>
            <a:r>
              <a:rPr lang="es"/>
              <a:t>The score can be used to measure progress over time, however it is important to remember that the score may go up overall,  while some important indicators go down during the same period. </a:t>
            </a:r>
            <a:endParaRPr/>
          </a:p>
          <a:p>
            <a:pPr marL="0" lvl="0" indent="0" algn="l" rtl="0">
              <a:spcBef>
                <a:spcPts val="0"/>
              </a:spcBef>
              <a:spcAft>
                <a:spcPts val="0"/>
              </a:spcAft>
              <a:buNone/>
            </a:pPr>
            <a:endParaRPr/>
          </a:p>
          <a:p>
            <a:pPr marL="0" lvl="0" indent="0" algn="l" rtl="0">
              <a:spcBef>
                <a:spcPts val="0"/>
              </a:spcBef>
              <a:spcAft>
                <a:spcPts val="0"/>
              </a:spcAft>
              <a:buNone/>
            </a:pPr>
            <a:r>
              <a:rPr lang="es" b="1"/>
              <a:t>What does the score mean?</a:t>
            </a:r>
            <a:endParaRPr/>
          </a:p>
          <a:p>
            <a:pPr marL="0" lvl="0" indent="0" algn="l" rtl="0">
              <a:spcBef>
                <a:spcPts val="0"/>
              </a:spcBef>
              <a:spcAft>
                <a:spcPts val="0"/>
              </a:spcAft>
              <a:buNone/>
            </a:pPr>
            <a:r>
              <a:rPr lang="es"/>
              <a:t>The cut off points are just a suggestion; you may wish to use different criteria. This should be agreed at the national level or at the facility level by the WASH FIT team.  </a:t>
            </a:r>
            <a:endParaRPr/>
          </a:p>
          <a:p>
            <a:pPr marL="0" lvl="0" indent="0" algn="l" rtl="0">
              <a:spcBef>
                <a:spcPts val="0"/>
              </a:spcBef>
              <a:spcAft>
                <a:spcPts val="0"/>
              </a:spcAft>
              <a:buNone/>
            </a:pPr>
            <a:endParaRPr/>
          </a:p>
        </p:txBody>
      </p:sp>
      <p:sp>
        <p:nvSpPr>
          <p:cNvPr id="820" name="Google Shape;820;p4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821" name="Google Shape;821;p4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822" name="Google Shape;822;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41: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4" name="Google Shape;834;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It is useful to show how facilities are doing. These graphs compare 16 district hospitals in Kenya. The same graph format could be used to show the same facility over time, or to compare different wards within a facility. </a:t>
            </a:r>
            <a:endParaRPr/>
          </a:p>
          <a:p>
            <a:pPr marL="0" lvl="0" indent="0" algn="l" rtl="0">
              <a:spcBef>
                <a:spcPts val="0"/>
              </a:spcBef>
              <a:spcAft>
                <a:spcPts val="0"/>
              </a:spcAft>
              <a:buNone/>
            </a:pPr>
            <a:r>
              <a:rPr lang="es"/>
              <a:t>The best performing domain, across all hospitals, was water (bottom row, with the most green). </a:t>
            </a:r>
            <a:endParaRPr/>
          </a:p>
          <a:p>
            <a:pPr marL="0" lvl="0" indent="0" algn="l" rtl="0">
              <a:spcBef>
                <a:spcPts val="0"/>
              </a:spcBef>
              <a:spcAft>
                <a:spcPts val="0"/>
              </a:spcAft>
              <a:buNone/>
            </a:pPr>
            <a:endParaRPr/>
          </a:p>
          <a:p>
            <a:pPr marL="0" lvl="0" indent="0" algn="l" rtl="0">
              <a:spcBef>
                <a:spcPts val="0"/>
              </a:spcBef>
              <a:spcAft>
                <a:spcPts val="0"/>
              </a:spcAft>
              <a:buNone/>
            </a:pPr>
            <a:r>
              <a:rPr lang="es"/>
              <a:t>These 16 hospitals were part of a research project carried out by Oxford University, Wellcome and KEMRI using WASH FIT to assess and identify areas for improvement to address antimicrobial stewardship. </a:t>
            </a:r>
            <a:endParaRPr/>
          </a:p>
        </p:txBody>
      </p:sp>
      <p:sp>
        <p:nvSpPr>
          <p:cNvPr id="835" name="Google Shape;835;p4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836" name="Google Shape;836;p4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837" name="Google Shape;837;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42: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3" name="Google Shape;853;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We will now break into groups and you will review the photos and make comment - be ready to feedback your thoughts</a:t>
            </a:r>
            <a:endParaRPr/>
          </a:p>
          <a:p>
            <a:pPr marL="0" marR="0" lvl="0" indent="0" algn="l" rtl="0">
              <a:lnSpc>
                <a:spcPct val="100000"/>
              </a:lnSpc>
              <a:spcBef>
                <a:spcPts val="0"/>
              </a:spcBef>
              <a:spcAft>
                <a:spcPts val="0"/>
              </a:spcAft>
              <a:buClr>
                <a:schemeClr val="dk1"/>
              </a:buClr>
              <a:buSzPts val="1200"/>
              <a:buFont typeface="Calibri"/>
              <a:buNone/>
            </a:pPr>
            <a:r>
              <a:rPr lang="es" b="1"/>
              <a:t>What indicator and standards are relevant?</a:t>
            </a:r>
            <a:r>
              <a:rPr lang="es"/>
              <a:t> It doesn’t matter if you don’t know the exact WASH FIT indicator. This is a general discussion to think about the types of information you’d be looking for during a WASH FIT assessment. </a:t>
            </a:r>
            <a:endParaRPr/>
          </a:p>
          <a:p>
            <a:pPr marL="0" lvl="0" indent="0" algn="l" rtl="0">
              <a:spcBef>
                <a:spcPts val="0"/>
              </a:spcBef>
              <a:spcAft>
                <a:spcPts val="0"/>
              </a:spcAft>
              <a:buNone/>
            </a:pPr>
            <a:endParaRPr/>
          </a:p>
          <a:p>
            <a:pPr marL="0" lvl="0" indent="0" algn="l" rtl="0">
              <a:spcBef>
                <a:spcPts val="0"/>
              </a:spcBef>
              <a:spcAft>
                <a:spcPts val="0"/>
              </a:spcAft>
              <a:buNone/>
            </a:pPr>
            <a:r>
              <a:rPr lang="es" b="1"/>
              <a:t>NOTES FOR TRAINER:</a:t>
            </a:r>
            <a:endParaRPr/>
          </a:p>
          <a:p>
            <a:pPr marL="0" lvl="0" indent="0" algn="l" rtl="0">
              <a:spcBef>
                <a:spcPts val="0"/>
              </a:spcBef>
              <a:spcAft>
                <a:spcPts val="0"/>
              </a:spcAft>
              <a:buNone/>
            </a:pPr>
            <a:r>
              <a:rPr lang="es"/>
              <a:t>Each group should be given one picture to focus on and report back to the main group. They may then discuss other pictures if there is time.</a:t>
            </a:r>
            <a:endParaRPr/>
          </a:p>
          <a:p>
            <a:pPr marL="0" lvl="0" indent="0" algn="l" rtl="0">
              <a:spcBef>
                <a:spcPts val="0"/>
              </a:spcBef>
              <a:spcAft>
                <a:spcPts val="0"/>
              </a:spcAft>
              <a:buNone/>
            </a:pPr>
            <a:r>
              <a:rPr lang="es"/>
              <a:t>Consider replacing the photos with other examples from the local area. The photos may also be replaced by a video tour of a facility or, where feasible, a real-life assessment. </a:t>
            </a:r>
            <a:endParaRPr/>
          </a:p>
          <a:p>
            <a:pPr marL="0" lvl="0" indent="0" algn="l" rtl="0">
              <a:spcBef>
                <a:spcPts val="0"/>
              </a:spcBef>
              <a:spcAft>
                <a:spcPts val="0"/>
              </a:spcAft>
              <a:buNone/>
            </a:pPr>
            <a:endParaRPr/>
          </a:p>
          <a:p>
            <a:pPr marL="0" lvl="0" indent="0" algn="l" rtl="0">
              <a:spcBef>
                <a:spcPts val="0"/>
              </a:spcBef>
              <a:spcAft>
                <a:spcPts val="0"/>
              </a:spcAft>
              <a:buNone/>
            </a:pPr>
            <a:r>
              <a:rPr lang="es"/>
              <a:t>It may be helpful to have the questions written on a flip chart so participants can refer back to them while looking at the photos on the next slide. </a:t>
            </a:r>
            <a:endParaRPr/>
          </a:p>
        </p:txBody>
      </p:sp>
      <p:sp>
        <p:nvSpPr>
          <p:cNvPr id="854" name="Google Shape;854;p4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855" name="Google Shape;855;p4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856" name="Google Shape;856;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p43: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5" name="Google Shape;875;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Clr>
                <a:schemeClr val="dk1"/>
              </a:buClr>
              <a:buSzPts val="1200"/>
              <a:buFont typeface="Times New Roman"/>
              <a:buNone/>
            </a:pPr>
            <a:r>
              <a:rPr lang="es" b="1"/>
              <a:t>SAY:</a:t>
            </a:r>
            <a:endParaRPr/>
          </a:p>
          <a:p>
            <a:pPr marL="0" lvl="0" indent="0" algn="l" rtl="0">
              <a:spcBef>
                <a:spcPts val="0"/>
              </a:spcBef>
              <a:spcAft>
                <a:spcPts val="0"/>
              </a:spcAft>
              <a:buClr>
                <a:schemeClr val="dk1"/>
              </a:buClr>
              <a:buSzPts val="1200"/>
              <a:buFont typeface="Times New Roman"/>
              <a:buNone/>
            </a:pPr>
            <a:r>
              <a:rPr lang="es"/>
              <a:t>You need to be as thorough as possible when doing an assessment. </a:t>
            </a:r>
            <a:endParaRPr/>
          </a:p>
          <a:p>
            <a:pPr marL="0" lvl="0" indent="0" algn="l" rtl="0">
              <a:spcBef>
                <a:spcPts val="0"/>
              </a:spcBef>
              <a:spcAft>
                <a:spcPts val="0"/>
              </a:spcAft>
              <a:buClr>
                <a:schemeClr val="dk1"/>
              </a:buClr>
              <a:buSzPts val="1200"/>
              <a:buFont typeface="Times New Roman"/>
              <a:buNone/>
            </a:pPr>
            <a:r>
              <a:rPr lang="es"/>
              <a:t>What information would you need to find in each picture and how you should do it – observation, questions (if so, what type of questions), collect data? </a:t>
            </a:r>
            <a:endParaRPr/>
          </a:p>
          <a:p>
            <a:pPr marL="0" lvl="0" indent="0" algn="l" rtl="0">
              <a:spcBef>
                <a:spcPts val="0"/>
              </a:spcBef>
              <a:spcAft>
                <a:spcPts val="0"/>
              </a:spcAft>
              <a:buClr>
                <a:schemeClr val="dk1"/>
              </a:buClr>
              <a:buSzPts val="1200"/>
              <a:buFont typeface="Times New Roman"/>
              <a:buNone/>
            </a:pPr>
            <a:r>
              <a:rPr lang="es"/>
              <a:t>The following list is not exhaustive. </a:t>
            </a:r>
            <a:endParaRPr/>
          </a:p>
          <a:p>
            <a:pPr marL="225217" lvl="0" indent="-225217" algn="l" rtl="0">
              <a:spcBef>
                <a:spcPts val="0"/>
              </a:spcBef>
              <a:spcAft>
                <a:spcPts val="0"/>
              </a:spcAft>
              <a:buClr>
                <a:schemeClr val="dk1"/>
              </a:buClr>
              <a:buSzPts val="1200"/>
              <a:buFont typeface="Times New Roman"/>
              <a:buAutoNum type="arabicParenR"/>
            </a:pPr>
            <a:r>
              <a:rPr lang="es"/>
              <a:t>Lift up the lids and look inside. Is waste correctly segregated? Are bins labelled? Are there posters with information on the wall?  Who is responsible for emptying the bins? Are they full? Empty? </a:t>
            </a:r>
            <a:endParaRPr/>
          </a:p>
          <a:p>
            <a:pPr marL="225217" lvl="0" indent="-225217" algn="l" rtl="0">
              <a:spcBef>
                <a:spcPts val="0"/>
              </a:spcBef>
              <a:spcAft>
                <a:spcPts val="0"/>
              </a:spcAft>
              <a:buClr>
                <a:schemeClr val="dk1"/>
              </a:buClr>
              <a:buSzPts val="1200"/>
              <a:buFont typeface="Times New Roman"/>
              <a:buAutoNum type="arabicParenR"/>
            </a:pPr>
            <a:r>
              <a:rPr lang="es"/>
              <a:t>Ask the staff if the water is functioning, does it always function?  Is water quality tested? Is there a protocol to take action if the water quality is poor? Is it affected by seasonality? Is there a backup supply? Consult the SI form to do a more detailed analysis. </a:t>
            </a:r>
            <a:endParaRPr/>
          </a:p>
          <a:p>
            <a:pPr marL="225217" lvl="0" indent="-225217" algn="l" rtl="0">
              <a:spcBef>
                <a:spcPts val="0"/>
              </a:spcBef>
              <a:spcAft>
                <a:spcPts val="0"/>
              </a:spcAft>
              <a:buClr>
                <a:schemeClr val="dk1"/>
              </a:buClr>
              <a:buSzPts val="1200"/>
              <a:buFont typeface="Times New Roman"/>
              <a:buAutoNum type="arabicParenR"/>
            </a:pPr>
            <a:r>
              <a:rPr lang="es"/>
              <a:t>Open the doors of the latrines and look inside. Don’t just trust what you see on the outside. Is there a hand washing station with water &amp; soap? How is fecal waste managed? Is there onsite treatment? Is there a staff toilet? Is there provision for MHM? </a:t>
            </a:r>
            <a:endParaRPr/>
          </a:p>
          <a:p>
            <a:pPr marL="225217" lvl="0" indent="-149017" algn="l" rtl="0">
              <a:spcBef>
                <a:spcPts val="0"/>
              </a:spcBef>
              <a:spcAft>
                <a:spcPts val="0"/>
              </a:spcAft>
              <a:buClr>
                <a:schemeClr val="dk1"/>
              </a:buClr>
              <a:buSzPts val="1200"/>
              <a:buFont typeface="Times New Roman"/>
              <a:buNone/>
            </a:pPr>
            <a:endParaRPr/>
          </a:p>
          <a:p>
            <a:pPr marL="0" lvl="0" indent="0" algn="l" rtl="0">
              <a:spcBef>
                <a:spcPts val="0"/>
              </a:spcBef>
              <a:spcAft>
                <a:spcPts val="0"/>
              </a:spcAft>
              <a:buClr>
                <a:schemeClr val="dk1"/>
              </a:buClr>
              <a:buSzPts val="1200"/>
              <a:buFont typeface="Times New Roman"/>
              <a:buNone/>
            </a:pPr>
            <a:r>
              <a:rPr lang="es"/>
              <a:t>Be thorough – even if you know the facility well, there may be things that are not as they appear and more probing and questions are needed! </a:t>
            </a:r>
            <a:endParaRPr/>
          </a:p>
        </p:txBody>
      </p:sp>
      <p:sp>
        <p:nvSpPr>
          <p:cNvPr id="876" name="Google Shape;876;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212704" marR="0" lvl="0" indent="-212704"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43</a:t>
            </a:fld>
            <a:endParaRPr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8" name="Google Shape;888;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endParaRPr/>
          </a:p>
        </p:txBody>
      </p:sp>
      <p:sp>
        <p:nvSpPr>
          <p:cNvPr id="889" name="Google Shape;889;p4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rgbClr val="000000"/>
                </a:solidFill>
                <a:latin typeface="Arial"/>
                <a:ea typeface="Arial"/>
                <a:cs typeface="Arial"/>
                <a:sym typeface="Arial"/>
              </a:rPr>
              <a:t>World Health Organization</a:t>
            </a:r>
            <a:endParaRPr/>
          </a:p>
        </p:txBody>
      </p:sp>
      <p:sp>
        <p:nvSpPr>
          <p:cNvPr id="890" name="Google Shape;890;p4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 sz="1200" b="0" i="0" u="none" strike="noStrike" cap="none">
                <a:solidFill>
                  <a:srgbClr val="000000"/>
                </a:solidFill>
                <a:latin typeface="Arial"/>
                <a:ea typeface="Arial"/>
                <a:cs typeface="Arial"/>
                <a:sym typeface="Arial"/>
              </a:rPr>
              <a:t>3 May, 2022</a:t>
            </a:r>
            <a:endParaRPr sz="1200" b="0" i="0" u="none" strike="noStrike" cap="none">
              <a:solidFill>
                <a:srgbClr val="000000"/>
              </a:solidFill>
              <a:latin typeface="Arial"/>
              <a:ea typeface="Arial"/>
              <a:cs typeface="Arial"/>
              <a:sym typeface="Arial"/>
            </a:endParaRPr>
          </a:p>
        </p:txBody>
      </p:sp>
      <p:sp>
        <p:nvSpPr>
          <p:cNvPr id="891" name="Google Shape;891;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44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45: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2" name="Google Shape;922;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READ THE SLIDE</a:t>
            </a:r>
            <a:endParaRPr/>
          </a:p>
        </p:txBody>
      </p:sp>
      <p:sp>
        <p:nvSpPr>
          <p:cNvPr id="923" name="Google Shape;923;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2" name="Google Shape;932;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READ THE SLIDE</a:t>
            </a:r>
            <a:endParaRPr/>
          </a:p>
        </p:txBody>
      </p:sp>
      <p:sp>
        <p:nvSpPr>
          <p:cNvPr id="933" name="Google Shape;933;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0" name="Google Shape;940;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sz="1800" b="1">
                <a:latin typeface="Arial"/>
                <a:ea typeface="Arial"/>
                <a:cs typeface="Arial"/>
                <a:sym typeface="Arial"/>
              </a:rPr>
              <a:t>SAY:</a:t>
            </a:r>
            <a:endParaRPr/>
          </a:p>
          <a:p>
            <a:pPr marL="0" lvl="0" indent="0" algn="l" rtl="0">
              <a:spcBef>
                <a:spcPts val="0"/>
              </a:spcBef>
              <a:spcAft>
                <a:spcPts val="0"/>
              </a:spcAft>
              <a:buNone/>
            </a:pPr>
            <a:r>
              <a:rPr lang="es" sz="1800">
                <a:latin typeface="Arial"/>
                <a:ea typeface="Arial"/>
                <a:cs typeface="Arial"/>
                <a:sym typeface="Arial"/>
              </a:rPr>
              <a:t>So you have considered some typical problems that might arise. Thinking about the last picture, consider how you would assign a risk score to the problems that you saw.  How serious is the risk to facility users? What is the threat to environmentally sustainability and climate resilience? </a:t>
            </a:r>
            <a:endParaRPr/>
          </a:p>
          <a:p>
            <a:pPr marL="0" lvl="0" indent="0" algn="l" rtl="0">
              <a:spcBef>
                <a:spcPts val="0"/>
              </a:spcBef>
              <a:spcAft>
                <a:spcPts val="0"/>
              </a:spcAft>
              <a:buNone/>
            </a:pPr>
            <a:endParaRPr sz="1800">
              <a:latin typeface="Arial"/>
              <a:ea typeface="Arial"/>
              <a:cs typeface="Arial"/>
              <a:sym typeface="Arial"/>
            </a:endParaRPr>
          </a:p>
          <a:p>
            <a:pPr marL="0" lvl="0" indent="0" algn="l" rtl="0">
              <a:spcBef>
                <a:spcPts val="0"/>
              </a:spcBef>
              <a:spcAft>
                <a:spcPts val="0"/>
              </a:spcAft>
              <a:buNone/>
            </a:pPr>
            <a:r>
              <a:rPr lang="es" sz="1800">
                <a:latin typeface="Arial"/>
                <a:ea typeface="Arial"/>
                <a:cs typeface="Arial"/>
                <a:sym typeface="Arial"/>
              </a:rPr>
              <a:t>For each problem identified (i.e. each indicator which doesn’t meet standards) a risk score should be assigned using these 2 criteria. </a:t>
            </a:r>
            <a:endParaRPr/>
          </a:p>
          <a:p>
            <a:pPr marL="0" lvl="0" indent="0" algn="l" rtl="0">
              <a:spcBef>
                <a:spcPts val="0"/>
              </a:spcBef>
              <a:spcAft>
                <a:spcPts val="0"/>
              </a:spcAft>
              <a:buNone/>
            </a:pPr>
            <a:endParaRPr sz="1800">
              <a:latin typeface="Arial"/>
              <a:ea typeface="Arial"/>
              <a:cs typeface="Arial"/>
              <a:sym typeface="Arial"/>
            </a:endParaRPr>
          </a:p>
          <a:p>
            <a:pPr marL="0" lvl="0" indent="0" algn="l" rtl="0">
              <a:spcBef>
                <a:spcPts val="0"/>
              </a:spcBef>
              <a:spcAft>
                <a:spcPts val="0"/>
              </a:spcAft>
              <a:buNone/>
            </a:pPr>
            <a:r>
              <a:rPr lang="es" sz="1800">
                <a:latin typeface="Arial"/>
                <a:ea typeface="Arial"/>
                <a:cs typeface="Arial"/>
                <a:sym typeface="Arial"/>
              </a:rPr>
              <a:t>Other criteria (scored 0-10) could be added and the total risk score adjusted accordingly</a:t>
            </a:r>
            <a:endParaRPr/>
          </a:p>
          <a:p>
            <a:pPr marL="0" lvl="0" indent="0" algn="l" rtl="0">
              <a:spcBef>
                <a:spcPts val="0"/>
              </a:spcBef>
              <a:spcAft>
                <a:spcPts val="0"/>
              </a:spcAft>
              <a:buNone/>
            </a:pPr>
            <a:endParaRPr sz="1800">
              <a:latin typeface="Arial"/>
              <a:ea typeface="Arial"/>
              <a:cs typeface="Arial"/>
              <a:sym typeface="Arial"/>
            </a:endParaRPr>
          </a:p>
          <a:p>
            <a:pPr marL="0" marR="0" lvl="0" indent="0" algn="l" rtl="0">
              <a:lnSpc>
                <a:spcPct val="100000"/>
              </a:lnSpc>
              <a:spcBef>
                <a:spcPts val="540"/>
              </a:spcBef>
              <a:spcAft>
                <a:spcPts val="0"/>
              </a:spcAft>
              <a:buClr>
                <a:schemeClr val="dk1"/>
              </a:buClr>
              <a:buSzPts val="1800"/>
              <a:buFont typeface="Arial"/>
              <a:buNone/>
            </a:pPr>
            <a:r>
              <a:rPr lang="es" sz="1800">
                <a:latin typeface="Arial"/>
                <a:ea typeface="Arial"/>
                <a:cs typeface="Arial"/>
                <a:sym typeface="Arial"/>
              </a:rPr>
              <a:t>There is a tendency for people to automatically categorize every problem as “high risk ” as this will make it difficult to prioritize certain improvements over others. Rankings should be based on predefined criteria.  </a:t>
            </a:r>
            <a:endParaRPr/>
          </a:p>
          <a:p>
            <a:pPr marL="0" marR="0" lvl="0" indent="0" algn="l" rtl="0">
              <a:lnSpc>
                <a:spcPct val="100000"/>
              </a:lnSpc>
              <a:spcBef>
                <a:spcPts val="540"/>
              </a:spcBef>
              <a:spcAft>
                <a:spcPts val="0"/>
              </a:spcAft>
              <a:buClr>
                <a:schemeClr val="dk1"/>
              </a:buClr>
              <a:buSzPts val="1800"/>
              <a:buFont typeface="Calibri"/>
              <a:buNone/>
            </a:pPr>
            <a:endParaRPr sz="1800">
              <a:latin typeface="Arial"/>
              <a:ea typeface="Arial"/>
              <a:cs typeface="Arial"/>
              <a:sym typeface="Arial"/>
            </a:endParaRPr>
          </a:p>
          <a:p>
            <a:pPr marL="0" marR="0" lvl="0" indent="0" algn="l" rtl="0">
              <a:lnSpc>
                <a:spcPct val="100000"/>
              </a:lnSpc>
              <a:spcBef>
                <a:spcPts val="540"/>
              </a:spcBef>
              <a:spcAft>
                <a:spcPts val="0"/>
              </a:spcAft>
              <a:buClr>
                <a:schemeClr val="dk1"/>
              </a:buClr>
              <a:buSzPts val="1800"/>
              <a:buFont typeface="Arial"/>
              <a:buNone/>
            </a:pPr>
            <a:r>
              <a:rPr lang="es" sz="1800" b="0">
                <a:latin typeface="Arial"/>
                <a:ea typeface="Arial"/>
                <a:cs typeface="Arial"/>
                <a:sym typeface="Arial"/>
              </a:rPr>
              <a:t>Think about </a:t>
            </a:r>
            <a:r>
              <a:rPr lang="es" sz="1800">
                <a:latin typeface="Arial"/>
                <a:ea typeface="Arial"/>
                <a:cs typeface="Arial"/>
                <a:sym typeface="Arial"/>
              </a:rPr>
              <a:t>how would you try to avoid this problem if you were doing a risk assessment? </a:t>
            </a:r>
            <a:endParaRPr/>
          </a:p>
        </p:txBody>
      </p:sp>
      <p:sp>
        <p:nvSpPr>
          <p:cNvPr id="941" name="Google Shape;941;p4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942" name="Google Shape;942;p4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943" name="Google Shape;943;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p48: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2" name="Google Shape;952;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This example is from a catholic hospital in West Timor. The team conducted an assessment, and wrote all the problems they identified (i.e. anywhere that an indicator scored 0 or 1), onto a piece of paper. </a:t>
            </a:r>
            <a:endParaRPr/>
          </a:p>
          <a:p>
            <a:pPr marL="0" lvl="0" indent="0" algn="l" rtl="0">
              <a:spcBef>
                <a:spcPts val="0"/>
              </a:spcBef>
              <a:spcAft>
                <a:spcPts val="0"/>
              </a:spcAft>
              <a:buNone/>
            </a:pPr>
            <a:endParaRPr/>
          </a:p>
          <a:p>
            <a:pPr marL="0" lvl="0" indent="0" algn="l" rtl="0">
              <a:spcBef>
                <a:spcPts val="0"/>
              </a:spcBef>
              <a:spcAft>
                <a:spcPts val="0"/>
              </a:spcAft>
              <a:buNone/>
            </a:pPr>
            <a:r>
              <a:rPr lang="es"/>
              <a:t>As a team, they decided which were the most important things that needed to be addressed. </a:t>
            </a:r>
            <a:endParaRPr/>
          </a:p>
          <a:p>
            <a:pPr marL="0" lvl="0" indent="0" algn="l" rtl="0">
              <a:spcBef>
                <a:spcPts val="0"/>
              </a:spcBef>
              <a:spcAft>
                <a:spcPts val="0"/>
              </a:spcAft>
              <a:buNone/>
            </a:pPr>
            <a:endParaRPr/>
          </a:p>
          <a:p>
            <a:pPr marL="0" lvl="0" indent="0" algn="l" rtl="0">
              <a:spcBef>
                <a:spcPts val="0"/>
              </a:spcBef>
              <a:spcAft>
                <a:spcPts val="0"/>
              </a:spcAft>
              <a:buNone/>
            </a:pPr>
            <a:r>
              <a:rPr lang="es"/>
              <a:t>Please give alternative suggestions from your work if you have them. Again, there is no right or wrong way to do this. </a:t>
            </a:r>
            <a:endParaRPr/>
          </a:p>
        </p:txBody>
      </p:sp>
      <p:sp>
        <p:nvSpPr>
          <p:cNvPr id="953" name="Google Shape;953;p4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954" name="Google Shape;954;p4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955" name="Google Shape;955;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7" name="Google Shape;967;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sz="1800" b="1">
                <a:latin typeface="Arial"/>
                <a:ea typeface="Arial"/>
                <a:cs typeface="Arial"/>
                <a:sym typeface="Arial"/>
              </a:rPr>
              <a:t>SAY:</a:t>
            </a:r>
            <a:endParaRPr/>
          </a:p>
          <a:p>
            <a:pPr marL="0" lvl="0" indent="0" algn="l" rtl="0">
              <a:spcBef>
                <a:spcPts val="0"/>
              </a:spcBef>
              <a:spcAft>
                <a:spcPts val="0"/>
              </a:spcAft>
              <a:buNone/>
            </a:pPr>
            <a:r>
              <a:rPr lang="es" sz="1800">
                <a:latin typeface="Arial"/>
                <a:ea typeface="Arial"/>
                <a:cs typeface="Arial"/>
                <a:sym typeface="Arial"/>
              </a:rPr>
              <a:t>Risk is not simply an assessment of what has occurred in the past but about envisioning what might occur in the future. The past can be a good guide to the future, but it is not a perfect one, particularly when new trends may emerge. </a:t>
            </a:r>
            <a:endParaRPr/>
          </a:p>
          <a:p>
            <a:pPr marL="0" lvl="0" indent="0" algn="l" rtl="0">
              <a:spcBef>
                <a:spcPts val="0"/>
              </a:spcBef>
              <a:spcAft>
                <a:spcPts val="0"/>
              </a:spcAft>
              <a:buNone/>
            </a:pPr>
            <a:endParaRPr sz="1800">
              <a:latin typeface="Arial"/>
              <a:ea typeface="Arial"/>
              <a:cs typeface="Arial"/>
              <a:sym typeface="Arial"/>
            </a:endParaRPr>
          </a:p>
          <a:p>
            <a:pPr marL="0" lvl="0" indent="0" algn="l" rtl="0">
              <a:spcBef>
                <a:spcPts val="0"/>
              </a:spcBef>
              <a:spcAft>
                <a:spcPts val="0"/>
              </a:spcAft>
              <a:buNone/>
            </a:pPr>
            <a:r>
              <a:rPr lang="es" sz="1800">
                <a:latin typeface="Arial"/>
                <a:ea typeface="Arial"/>
                <a:cs typeface="Arial"/>
                <a:sym typeface="Arial"/>
              </a:rPr>
              <a:t>A simple approach to incorporate climate change in the risk assessment is to assess, on the basis of climate change scenarios, the likely change in the risk over time. </a:t>
            </a:r>
            <a:endParaRPr/>
          </a:p>
        </p:txBody>
      </p:sp>
      <p:sp>
        <p:nvSpPr>
          <p:cNvPr id="968" name="Google Shape;968;p4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969" name="Google Shape;969;p4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970" name="Google Shape;970;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s" b="1"/>
              <a:t>READ THE SLIDE</a:t>
            </a:r>
            <a:endParaRPr/>
          </a:p>
          <a:p>
            <a:pPr marL="0" marR="0" lvl="0" indent="0" algn="l" rtl="0">
              <a:lnSpc>
                <a:spcPct val="100000"/>
              </a:lnSpc>
              <a:spcBef>
                <a:spcPts val="0"/>
              </a:spcBef>
              <a:spcAft>
                <a:spcPts val="0"/>
              </a:spcAft>
              <a:buClr>
                <a:schemeClr val="lt1"/>
              </a:buClr>
              <a:buSzPts val="1200"/>
              <a:buFont typeface="Calibri"/>
              <a:buNone/>
            </a:pPr>
            <a:r>
              <a:rPr lang="es" b="1"/>
              <a:t>SAY:</a:t>
            </a:r>
            <a:endParaRPr/>
          </a:p>
          <a:p>
            <a:pPr marL="0" marR="0" lvl="0" indent="0" algn="l" rtl="0">
              <a:lnSpc>
                <a:spcPct val="100000"/>
              </a:lnSpc>
              <a:spcBef>
                <a:spcPts val="0"/>
              </a:spcBef>
              <a:spcAft>
                <a:spcPts val="0"/>
              </a:spcAft>
              <a:buClr>
                <a:schemeClr val="lt1"/>
              </a:buClr>
              <a:buSzPts val="1200"/>
              <a:buFont typeface="Calibri"/>
              <a:buNone/>
            </a:pPr>
            <a:r>
              <a:rPr lang="es"/>
              <a:t>this section of the training will address each of these six areas.</a:t>
            </a:r>
            <a:endParaRPr/>
          </a:p>
        </p:txBody>
      </p:sp>
      <p:sp>
        <p:nvSpPr>
          <p:cNvPr id="218" name="Google Shape;21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0" name="Google Shape;980;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Not everything can be addressed immediately as there will always be a limit to resources available. The risk score allows users to decide which to prioritize first. </a:t>
            </a:r>
            <a:endParaRPr/>
          </a:p>
        </p:txBody>
      </p:sp>
      <p:sp>
        <p:nvSpPr>
          <p:cNvPr id="981" name="Google Shape;981;p5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982" name="Google Shape;982;p5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983" name="Google Shape;983;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0" name="Google Shape;990;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READ THE SLIDE</a:t>
            </a:r>
            <a:endParaRPr/>
          </a:p>
        </p:txBody>
      </p:sp>
      <p:sp>
        <p:nvSpPr>
          <p:cNvPr id="991" name="Google Shape;991;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p52: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8" name="Google Shape;998;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a:p>
          <a:p>
            <a:pPr marL="0" lvl="0" indent="0" algn="l" rtl="0">
              <a:spcBef>
                <a:spcPts val="0"/>
              </a:spcBef>
              <a:spcAft>
                <a:spcPts val="0"/>
              </a:spcAft>
              <a:buNone/>
            </a:pPr>
            <a:r>
              <a:rPr lang="es" b="1"/>
              <a:t>SAY:</a:t>
            </a:r>
            <a:endParaRPr/>
          </a:p>
          <a:p>
            <a:pPr marL="171450" lvl="0" indent="-171450" algn="l" rtl="0">
              <a:spcBef>
                <a:spcPts val="0"/>
              </a:spcBef>
              <a:spcAft>
                <a:spcPts val="0"/>
              </a:spcAft>
              <a:buClr>
                <a:schemeClr val="dk1"/>
              </a:buClr>
              <a:buSzPts val="1200"/>
              <a:buFont typeface="Arial"/>
              <a:buChar char="•"/>
            </a:pPr>
            <a:r>
              <a:rPr lang="es" b="0"/>
              <a:t>You will now have time to work in groups for 10 mins to conduct this assessment and provide answers for the last 5 mins for our discussion</a:t>
            </a:r>
            <a:endParaRPr/>
          </a:p>
          <a:p>
            <a:pPr marL="171450" lvl="0" indent="-171450" algn="l" rtl="0">
              <a:spcBef>
                <a:spcPts val="0"/>
              </a:spcBef>
              <a:spcAft>
                <a:spcPts val="0"/>
              </a:spcAft>
              <a:buClr>
                <a:schemeClr val="dk1"/>
              </a:buClr>
              <a:buSzPts val="1200"/>
              <a:buFont typeface="Arial"/>
              <a:buChar char="•"/>
            </a:pPr>
            <a:r>
              <a:rPr lang="es"/>
              <a:t>You have identified four major problems at the HCF (no doubt there are others too!). </a:t>
            </a:r>
            <a:endParaRPr/>
          </a:p>
          <a:p>
            <a:pPr marL="171450" lvl="0" indent="-171450" algn="l" rtl="0">
              <a:spcBef>
                <a:spcPts val="0"/>
              </a:spcBef>
              <a:spcAft>
                <a:spcPts val="0"/>
              </a:spcAft>
              <a:buClr>
                <a:schemeClr val="dk1"/>
              </a:buClr>
              <a:buSzPts val="1200"/>
              <a:buFont typeface="Calibri"/>
              <a:buChar char="-"/>
            </a:pPr>
            <a:r>
              <a:rPr lang="es"/>
              <a:t>Using the criteria presented on the previous slides, assign a risk score (out of 20) for each of the 4 problems (1-10 for severity of risk to users and 1-10 for likelihood of occurrence) </a:t>
            </a:r>
            <a:endParaRPr/>
          </a:p>
          <a:p>
            <a:pPr marL="171450" lvl="0" indent="-171450" algn="l" rtl="0">
              <a:spcBef>
                <a:spcPts val="0"/>
              </a:spcBef>
              <a:spcAft>
                <a:spcPts val="0"/>
              </a:spcAft>
              <a:buClr>
                <a:schemeClr val="dk1"/>
              </a:buClr>
              <a:buSzPts val="1200"/>
              <a:buFont typeface="Calibri"/>
              <a:buChar char="-"/>
            </a:pPr>
            <a:r>
              <a:rPr lang="es"/>
              <a:t>Which would you consider the highest risk and which the lowest? Why? </a:t>
            </a:r>
            <a:endParaRPr/>
          </a:p>
          <a:p>
            <a:pPr marL="171450" lvl="0" indent="-171450" algn="l" rtl="0">
              <a:spcBef>
                <a:spcPts val="0"/>
              </a:spcBef>
              <a:spcAft>
                <a:spcPts val="0"/>
              </a:spcAft>
              <a:buClr>
                <a:schemeClr val="dk1"/>
              </a:buClr>
              <a:buSzPts val="1200"/>
              <a:buFont typeface="Calibri"/>
              <a:buChar char="-"/>
            </a:pPr>
            <a:r>
              <a:rPr lang="es"/>
              <a:t>Which item would you address first? What kind of action would you need to take to address the problem? (Reminder that we will come on to the improvement plan in the next section but it’s good to start thinking about it now). </a:t>
            </a:r>
            <a:endParaRPr/>
          </a:p>
          <a:p>
            <a:pPr marL="0" lvl="0" indent="0" algn="l" rtl="0">
              <a:spcBef>
                <a:spcPts val="0"/>
              </a:spcBef>
              <a:spcAft>
                <a:spcPts val="0"/>
              </a:spcAft>
              <a:buClr>
                <a:schemeClr val="dk1"/>
              </a:buClr>
              <a:buSzPts val="1200"/>
              <a:buFont typeface="Calibri"/>
              <a:buNone/>
            </a:pPr>
            <a:endParaRPr b="1"/>
          </a:p>
          <a:p>
            <a:pPr marL="0" lvl="0" indent="0" algn="l" rtl="0">
              <a:spcBef>
                <a:spcPts val="0"/>
              </a:spcBef>
              <a:spcAft>
                <a:spcPts val="0"/>
              </a:spcAft>
              <a:buClr>
                <a:schemeClr val="dk1"/>
              </a:buClr>
              <a:buSzPts val="1200"/>
              <a:buFont typeface="Calibri"/>
              <a:buNone/>
            </a:pPr>
            <a:r>
              <a:rPr lang="es" b="1"/>
              <a:t>NOTE FOR TRAINER:</a:t>
            </a:r>
            <a:endParaRPr/>
          </a:p>
          <a:p>
            <a:pPr marL="0" lvl="0" indent="0" algn="l" rtl="0">
              <a:spcBef>
                <a:spcPts val="0"/>
              </a:spcBef>
              <a:spcAft>
                <a:spcPts val="0"/>
              </a:spcAft>
              <a:buClr>
                <a:schemeClr val="dk1"/>
              </a:buClr>
              <a:buSzPts val="1200"/>
              <a:buFont typeface="Calibri"/>
              <a:buNone/>
            </a:pPr>
            <a:r>
              <a:rPr lang="es" b="1"/>
              <a:t>Questions for reflection:</a:t>
            </a:r>
            <a:endParaRPr/>
          </a:p>
          <a:p>
            <a:pPr marL="171450" lvl="0" indent="-171450" algn="l" rtl="0">
              <a:spcBef>
                <a:spcPts val="0"/>
              </a:spcBef>
              <a:spcAft>
                <a:spcPts val="0"/>
              </a:spcAft>
              <a:buClr>
                <a:schemeClr val="dk1"/>
              </a:buClr>
              <a:buSzPts val="1200"/>
              <a:buFont typeface="Calibri"/>
              <a:buChar char="-"/>
            </a:pPr>
            <a:r>
              <a:rPr lang="es"/>
              <a:t>Did participants consider the impact of climate change on future risk? Are there any risks that you think are likely to get worse (or better) over time? </a:t>
            </a:r>
            <a:endParaRPr/>
          </a:p>
          <a:p>
            <a:pPr marL="171450" lvl="0" indent="-171450" algn="l" rtl="0">
              <a:spcBef>
                <a:spcPts val="0"/>
              </a:spcBef>
              <a:spcAft>
                <a:spcPts val="0"/>
              </a:spcAft>
              <a:buClr>
                <a:schemeClr val="dk1"/>
              </a:buClr>
              <a:buSzPts val="1200"/>
              <a:buFont typeface="Calibri"/>
              <a:buChar char="-"/>
            </a:pPr>
            <a:r>
              <a:rPr lang="es"/>
              <a:t>Was it hard to assign a score? If so, why? </a:t>
            </a:r>
            <a:endParaRPr/>
          </a:p>
          <a:p>
            <a:pPr marL="171450" lvl="0" indent="-171450" algn="l" rtl="0">
              <a:spcBef>
                <a:spcPts val="0"/>
              </a:spcBef>
              <a:spcAft>
                <a:spcPts val="0"/>
              </a:spcAft>
              <a:buClr>
                <a:schemeClr val="dk1"/>
              </a:buClr>
              <a:buSzPts val="1200"/>
              <a:buFont typeface="Calibri"/>
              <a:buChar char="-"/>
            </a:pPr>
            <a:r>
              <a:rPr lang="es"/>
              <a:t>Would you use this method for risk assessment or would you use an alternative way?</a:t>
            </a:r>
            <a:endParaRPr/>
          </a:p>
          <a:p>
            <a:pPr marL="171450" lvl="0" indent="-9525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s"/>
              <a:t>Note, these examples are taken from the WASH FIT guide.  You may wish to chose different examples which are more relevant to the local context.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99" name="Google Shape;999;p5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1000" name="Google Shape;1000;p5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1001" name="Google Shape;1001;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p53: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6" name="Google Shape;1016;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READ SLIDE TO CONCLUDE THE EXERCISE</a:t>
            </a:r>
            <a:endParaRPr/>
          </a:p>
        </p:txBody>
      </p:sp>
      <p:sp>
        <p:nvSpPr>
          <p:cNvPr id="1017" name="Google Shape;1017;p5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1018" name="Google Shape;1018;p5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1019" name="Google Shape;1019;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0" name="Google Shape;1030;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endParaRPr/>
          </a:p>
        </p:txBody>
      </p:sp>
      <p:sp>
        <p:nvSpPr>
          <p:cNvPr id="1031" name="Google Shape;1031;p5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rgbClr val="000000"/>
                </a:solidFill>
                <a:latin typeface="Arial"/>
                <a:ea typeface="Arial"/>
                <a:cs typeface="Arial"/>
                <a:sym typeface="Arial"/>
              </a:rPr>
              <a:t>World Health Organization</a:t>
            </a:r>
            <a:endParaRPr/>
          </a:p>
        </p:txBody>
      </p:sp>
      <p:sp>
        <p:nvSpPr>
          <p:cNvPr id="1032" name="Google Shape;1032;p5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 sz="1200" b="0" i="0" u="none" strike="noStrike" cap="none">
                <a:solidFill>
                  <a:srgbClr val="000000"/>
                </a:solidFill>
                <a:latin typeface="Arial"/>
                <a:ea typeface="Arial"/>
                <a:cs typeface="Arial"/>
                <a:sym typeface="Arial"/>
              </a:rPr>
              <a:t>3 May, 2022</a:t>
            </a:r>
            <a:endParaRPr sz="1200" b="0" i="0" u="none" strike="noStrike" cap="none">
              <a:solidFill>
                <a:srgbClr val="000000"/>
              </a:solidFill>
              <a:latin typeface="Arial"/>
              <a:ea typeface="Arial"/>
              <a:cs typeface="Arial"/>
              <a:sym typeface="Arial"/>
            </a:endParaRPr>
          </a:p>
        </p:txBody>
      </p:sp>
      <p:sp>
        <p:nvSpPr>
          <p:cNvPr id="1033" name="Google Shape;1033;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54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p55: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4" name="Google Shape;1064;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Clr>
                <a:srgbClr val="09164D"/>
              </a:buClr>
              <a:buSzPts val="1200"/>
              <a:buFont typeface="Arial"/>
              <a:buNone/>
            </a:pPr>
            <a:r>
              <a:rPr lang="es" sz="1200" b="1">
                <a:solidFill>
                  <a:srgbClr val="09164D"/>
                </a:solidFill>
                <a:latin typeface="Arial"/>
                <a:ea typeface="Arial"/>
                <a:cs typeface="Arial"/>
                <a:sym typeface="Arial"/>
              </a:rPr>
              <a:t>READ THE SLIDE </a:t>
            </a:r>
            <a:endParaRPr/>
          </a:p>
          <a:p>
            <a:pPr marL="0" lvl="0" indent="0" algn="l" rtl="0">
              <a:spcBef>
                <a:spcPts val="240"/>
              </a:spcBef>
              <a:spcAft>
                <a:spcPts val="0"/>
              </a:spcAft>
              <a:buClr>
                <a:srgbClr val="09164D"/>
              </a:buClr>
              <a:buSzPts val="1200"/>
              <a:buFont typeface="Arial"/>
              <a:buNone/>
            </a:pPr>
            <a:r>
              <a:rPr lang="es" sz="1200" b="1">
                <a:solidFill>
                  <a:srgbClr val="09164D"/>
                </a:solidFill>
                <a:latin typeface="Arial"/>
                <a:ea typeface="Arial"/>
                <a:cs typeface="Arial"/>
                <a:sym typeface="Arial"/>
              </a:rPr>
              <a:t>SAY:</a:t>
            </a:r>
            <a:endParaRPr/>
          </a:p>
          <a:p>
            <a:pPr marL="0" lvl="0" indent="0" algn="l" rtl="0">
              <a:spcBef>
                <a:spcPts val="240"/>
              </a:spcBef>
              <a:spcAft>
                <a:spcPts val="0"/>
              </a:spcAft>
              <a:buClr>
                <a:srgbClr val="09164D"/>
              </a:buClr>
              <a:buSzPts val="1200"/>
              <a:buFont typeface="Arial"/>
              <a:buNone/>
            </a:pPr>
            <a:r>
              <a:rPr lang="es" sz="1200">
                <a:solidFill>
                  <a:srgbClr val="09164D"/>
                </a:solidFill>
                <a:latin typeface="Arial"/>
                <a:ea typeface="Arial"/>
                <a:cs typeface="Arial"/>
                <a:sym typeface="Arial"/>
              </a:rPr>
              <a:t>Remember to implement the improvement plan in a timely manner, including ongoing operation and maintenance of infrastructure.</a:t>
            </a:r>
            <a:endParaRPr/>
          </a:p>
          <a:p>
            <a:pPr marL="0" lvl="0" indent="0" algn="l" rtl="0">
              <a:spcBef>
                <a:spcPts val="240"/>
              </a:spcBef>
              <a:spcAft>
                <a:spcPts val="0"/>
              </a:spcAft>
              <a:buNone/>
            </a:pPr>
            <a:endParaRPr sz="1200">
              <a:solidFill>
                <a:srgbClr val="09164D"/>
              </a:solidFill>
              <a:latin typeface="Arial"/>
              <a:ea typeface="Arial"/>
              <a:cs typeface="Arial"/>
              <a:sym typeface="Arial"/>
            </a:endParaRPr>
          </a:p>
          <a:p>
            <a:pPr marL="0" lvl="0" indent="0" algn="l" rtl="0">
              <a:spcBef>
                <a:spcPts val="0"/>
              </a:spcBef>
              <a:spcAft>
                <a:spcPts val="0"/>
              </a:spcAft>
              <a:buNone/>
            </a:pPr>
            <a:endParaRPr/>
          </a:p>
        </p:txBody>
      </p:sp>
      <p:sp>
        <p:nvSpPr>
          <p:cNvPr id="1065" name="Google Shape;1065;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4" name="Google Shape;1074;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READ SLIDE</a:t>
            </a:r>
            <a:endParaRPr/>
          </a:p>
        </p:txBody>
      </p:sp>
      <p:sp>
        <p:nvSpPr>
          <p:cNvPr id="1075" name="Google Shape;1075;p5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1076" name="Google Shape;1076;p5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1077" name="Google Shape;1077;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p57: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3" name="Google Shape;1083;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sz="1800" b="1">
                <a:latin typeface="Arial"/>
                <a:ea typeface="Arial"/>
                <a:cs typeface="Arial"/>
                <a:sym typeface="Arial"/>
              </a:rPr>
              <a:t>READ THE SLIDE</a:t>
            </a:r>
            <a:endParaRPr/>
          </a:p>
          <a:p>
            <a:pPr marL="0" lvl="0" indent="0" algn="l" rtl="0">
              <a:spcBef>
                <a:spcPts val="0"/>
              </a:spcBef>
              <a:spcAft>
                <a:spcPts val="0"/>
              </a:spcAft>
              <a:buNone/>
            </a:pPr>
            <a:r>
              <a:rPr lang="es" sz="1800" b="1">
                <a:latin typeface="Arial"/>
                <a:ea typeface="Arial"/>
                <a:cs typeface="Arial"/>
                <a:sym typeface="Arial"/>
              </a:rPr>
              <a:t>SAY:</a:t>
            </a:r>
            <a:endParaRPr/>
          </a:p>
          <a:p>
            <a:pPr marL="0" lvl="0" indent="0" algn="l" rtl="0">
              <a:spcBef>
                <a:spcPts val="0"/>
              </a:spcBef>
              <a:spcAft>
                <a:spcPts val="0"/>
              </a:spcAft>
              <a:buNone/>
            </a:pPr>
            <a:r>
              <a:rPr lang="es" sz="1800" b="1">
                <a:latin typeface="Arial"/>
                <a:ea typeface="Arial"/>
                <a:cs typeface="Arial"/>
                <a:sym typeface="Arial"/>
              </a:rPr>
              <a:t>Improvement planning</a:t>
            </a:r>
            <a:r>
              <a:rPr lang="es" sz="1800">
                <a:latin typeface="Arial"/>
                <a:ea typeface="Arial"/>
                <a:cs typeface="Arial"/>
                <a:sym typeface="Arial"/>
              </a:rPr>
              <a:t> should achieve step-wise, incremental improvement with a particular focus on the highest risks, so that limited resources can be used most effectively. </a:t>
            </a:r>
            <a:endParaRPr/>
          </a:p>
          <a:p>
            <a:pPr marL="0" lvl="0" indent="0" algn="l" rtl="0">
              <a:spcBef>
                <a:spcPts val="0"/>
              </a:spcBef>
              <a:spcAft>
                <a:spcPts val="0"/>
              </a:spcAft>
              <a:buNone/>
            </a:pPr>
            <a:endParaRPr sz="1800">
              <a:latin typeface="Arial"/>
              <a:ea typeface="Arial"/>
              <a:cs typeface="Arial"/>
              <a:sym typeface="Arial"/>
            </a:endParaRPr>
          </a:p>
          <a:p>
            <a:pPr marL="0" lvl="0" indent="0" algn="l" rtl="0">
              <a:spcBef>
                <a:spcPts val="0"/>
              </a:spcBef>
              <a:spcAft>
                <a:spcPts val="0"/>
              </a:spcAft>
              <a:buNone/>
            </a:pPr>
            <a:r>
              <a:rPr lang="es" sz="1800">
                <a:latin typeface="Arial"/>
                <a:ea typeface="Arial"/>
                <a:cs typeface="Arial"/>
                <a:sym typeface="Arial"/>
              </a:rPr>
              <a:t>A stepwise approach to full implementation of an optimal solution is often needed due to resource constraints and/or budgetary planning cycles. </a:t>
            </a:r>
            <a:endParaRPr sz="1800">
              <a:latin typeface="Arial"/>
              <a:ea typeface="Arial"/>
              <a:cs typeface="Arial"/>
              <a:sym typeface="Arial"/>
            </a:endParaRPr>
          </a:p>
          <a:p>
            <a:pPr marL="0" lvl="0" indent="0" algn="l" rtl="0">
              <a:spcBef>
                <a:spcPts val="0"/>
              </a:spcBef>
              <a:spcAft>
                <a:spcPts val="0"/>
              </a:spcAft>
              <a:buNone/>
            </a:pPr>
            <a:endParaRPr sz="1800">
              <a:latin typeface="Arial"/>
              <a:ea typeface="Arial"/>
              <a:cs typeface="Arial"/>
              <a:sym typeface="Arial"/>
            </a:endParaRPr>
          </a:p>
          <a:p>
            <a:pPr marL="0" marR="0" lvl="0" indent="0" algn="l" rtl="0">
              <a:lnSpc>
                <a:spcPct val="115000"/>
              </a:lnSpc>
              <a:spcBef>
                <a:spcPts val="0"/>
              </a:spcBef>
              <a:spcAft>
                <a:spcPts val="0"/>
              </a:spcAft>
              <a:buNone/>
            </a:pPr>
            <a:r>
              <a:rPr lang="es" sz="1800">
                <a:latin typeface="Arial"/>
                <a:ea typeface="Arial"/>
                <a:cs typeface="Arial"/>
                <a:sym typeface="Arial"/>
              </a:rPr>
              <a:t>Such an approach should consider what can be done immediately to reduce the risk level given the available resources (often referred to as “quick wins”). Such measures may provide a small but immediate improvement in risk management, whilst longer-term improvement measures can be planned and delivered in parallel which ultimately will reduce the risk level to the desired and acceptable level.</a:t>
            </a:r>
            <a:endParaRPr sz="1800">
              <a:latin typeface="Arial"/>
              <a:ea typeface="Arial"/>
              <a:cs typeface="Arial"/>
              <a:sym typeface="Arial"/>
            </a:endParaRPr>
          </a:p>
          <a:p>
            <a:pPr marL="0" marR="0" lvl="0" indent="0" algn="l" rtl="0">
              <a:lnSpc>
                <a:spcPct val="115000"/>
              </a:lnSpc>
              <a:spcBef>
                <a:spcPts val="0"/>
              </a:spcBef>
              <a:spcAft>
                <a:spcPts val="0"/>
              </a:spcAft>
              <a:buNone/>
            </a:pPr>
            <a:r>
              <a:rPr lang="es" sz="1800">
                <a:latin typeface="Arial"/>
                <a:ea typeface="Arial"/>
                <a:cs typeface="Arial"/>
                <a:sym typeface="Arial"/>
              </a:rPr>
              <a:t> </a:t>
            </a:r>
            <a:endParaRPr sz="1800">
              <a:latin typeface="Arial"/>
              <a:ea typeface="Arial"/>
              <a:cs typeface="Arial"/>
              <a:sym typeface="Arial"/>
            </a:endParaRPr>
          </a:p>
          <a:p>
            <a:pPr marL="0" lvl="0" indent="0" algn="l" rtl="0">
              <a:spcBef>
                <a:spcPts val="0"/>
              </a:spcBef>
              <a:spcAft>
                <a:spcPts val="0"/>
              </a:spcAft>
              <a:buNone/>
            </a:pPr>
            <a:r>
              <a:rPr lang="es" sz="1400"/>
              <a:t>It is recommended not to plan any activities beyond 6 months as these are likely to be forgotten. Focus on 1 month, 3 months, 6 months. Review again in 6 months (Step 5) and reassess what needs doing. </a:t>
            </a:r>
            <a:endParaRPr/>
          </a:p>
          <a:p>
            <a:pPr marL="0" lvl="0" indent="0" algn="l" rtl="0">
              <a:spcBef>
                <a:spcPts val="0"/>
              </a:spcBef>
              <a:spcAft>
                <a:spcPts val="0"/>
              </a:spcAft>
              <a:buNone/>
            </a:pPr>
            <a:endParaRPr/>
          </a:p>
        </p:txBody>
      </p:sp>
      <p:sp>
        <p:nvSpPr>
          <p:cNvPr id="1084" name="Google Shape;1084;p5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1085" name="Google Shape;1085;p5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1086" name="Google Shape;1086;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5" name="Google Shape;1105;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15000"/>
              </a:lnSpc>
              <a:spcBef>
                <a:spcPts val="0"/>
              </a:spcBef>
              <a:spcAft>
                <a:spcPts val="0"/>
              </a:spcAft>
              <a:buClr>
                <a:schemeClr val="dk1"/>
              </a:buClr>
              <a:buSzPts val="1800"/>
              <a:buFont typeface="Noto Sans Symbols"/>
              <a:buNone/>
            </a:pPr>
            <a:r>
              <a:rPr lang="es" sz="1800" b="1">
                <a:latin typeface="Arial"/>
                <a:ea typeface="Arial"/>
                <a:cs typeface="Arial"/>
                <a:sym typeface="Arial"/>
              </a:rPr>
              <a:t>READ THE SLIDE</a:t>
            </a:r>
            <a:endParaRPr/>
          </a:p>
          <a:p>
            <a:pPr marL="0" marR="0" lvl="0" indent="0" algn="l" rtl="0">
              <a:lnSpc>
                <a:spcPct val="115000"/>
              </a:lnSpc>
              <a:spcBef>
                <a:spcPts val="0"/>
              </a:spcBef>
              <a:spcAft>
                <a:spcPts val="0"/>
              </a:spcAft>
              <a:buClr>
                <a:schemeClr val="dk1"/>
              </a:buClr>
              <a:buSzPts val="1800"/>
              <a:buFont typeface="Noto Sans Symbols"/>
              <a:buNone/>
            </a:pPr>
            <a:r>
              <a:rPr lang="es" sz="1800" b="1">
                <a:latin typeface="Arial"/>
                <a:ea typeface="Arial"/>
                <a:cs typeface="Arial"/>
                <a:sym typeface="Arial"/>
              </a:rPr>
              <a:t>SAY:</a:t>
            </a:r>
            <a:endParaRPr/>
          </a:p>
          <a:p>
            <a:pPr marL="0" marR="0" lvl="0" indent="0" algn="l" rtl="0">
              <a:lnSpc>
                <a:spcPct val="115000"/>
              </a:lnSpc>
              <a:spcBef>
                <a:spcPts val="0"/>
              </a:spcBef>
              <a:spcAft>
                <a:spcPts val="0"/>
              </a:spcAft>
              <a:buClr>
                <a:schemeClr val="dk1"/>
              </a:buClr>
              <a:buSzPts val="1800"/>
              <a:buFont typeface="Noto Sans Symbols"/>
              <a:buNone/>
            </a:pPr>
            <a:r>
              <a:rPr lang="es" sz="1800">
                <a:latin typeface="Arial"/>
                <a:ea typeface="Arial"/>
                <a:cs typeface="Arial"/>
                <a:sym typeface="Arial"/>
              </a:rPr>
              <a:t>When thinking about improvements, consider: </a:t>
            </a:r>
            <a:endParaRPr/>
          </a:p>
          <a:p>
            <a:pPr marL="342900" marR="0" lvl="0" indent="-342900" algn="l" rtl="0">
              <a:lnSpc>
                <a:spcPct val="115000"/>
              </a:lnSpc>
              <a:spcBef>
                <a:spcPts val="0"/>
              </a:spcBef>
              <a:spcAft>
                <a:spcPts val="0"/>
              </a:spcAft>
              <a:buClr>
                <a:schemeClr val="dk1"/>
              </a:buClr>
              <a:buSzPts val="1800"/>
              <a:buFont typeface="Noto Sans Symbols"/>
              <a:buChar char="∙"/>
            </a:pPr>
            <a:r>
              <a:rPr lang="es" sz="1800">
                <a:latin typeface="Arial"/>
                <a:ea typeface="Arial"/>
                <a:cs typeface="Arial"/>
                <a:sym typeface="Arial"/>
              </a:rPr>
              <a:t>How have neighbouring facilities responded to similar issues? </a:t>
            </a:r>
            <a:endParaRPr sz="1800">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800"/>
              <a:buFont typeface="Noto Sans Symbols"/>
              <a:buChar char="∙"/>
            </a:pPr>
            <a:r>
              <a:rPr lang="es" sz="1800">
                <a:latin typeface="Arial"/>
                <a:ea typeface="Arial"/>
                <a:cs typeface="Arial"/>
                <a:sym typeface="Arial"/>
              </a:rPr>
              <a:t>Are there local or national examples to learn from? </a:t>
            </a:r>
            <a:endParaRPr sz="1800">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800"/>
              <a:buFont typeface="Noto Sans Symbols"/>
              <a:buChar char="∙"/>
            </a:pPr>
            <a:r>
              <a:rPr lang="es" sz="1800">
                <a:latin typeface="Arial"/>
                <a:ea typeface="Arial"/>
                <a:cs typeface="Arial"/>
                <a:sym typeface="Arial"/>
              </a:rPr>
              <a:t>Does the facility need to bring in external expertise (e.g. an engineer) to help develop solutions and/or carry out the improvements? </a:t>
            </a:r>
            <a:endParaRPr sz="1800">
              <a:latin typeface="Arial"/>
              <a:ea typeface="Arial"/>
              <a:cs typeface="Arial"/>
              <a:sym typeface="Arial"/>
            </a:endParaRPr>
          </a:p>
          <a:p>
            <a:pPr marL="0" lvl="0" indent="0" algn="l" rtl="0">
              <a:spcBef>
                <a:spcPts val="0"/>
              </a:spcBef>
              <a:spcAft>
                <a:spcPts val="0"/>
              </a:spcAft>
              <a:buNone/>
            </a:pPr>
            <a:endParaRPr/>
          </a:p>
        </p:txBody>
      </p:sp>
      <p:sp>
        <p:nvSpPr>
          <p:cNvPr id="1106" name="Google Shape;1106;p5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1107" name="Google Shape;1107;p5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1108" name="Google Shape;1108;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0" name="Google Shape;1130;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I want you to shout out answers. What are the immediate improvements (low cost), medium term and longer term/more expensive improvements that could be made? </a:t>
            </a:r>
            <a:endParaRPr/>
          </a:p>
          <a:p>
            <a:pPr marL="0" lvl="0" indent="0" algn="l" rtl="0">
              <a:spcBef>
                <a:spcPts val="0"/>
              </a:spcBef>
              <a:spcAft>
                <a:spcPts val="0"/>
              </a:spcAft>
              <a:buNone/>
            </a:pPr>
            <a:r>
              <a:rPr lang="es"/>
              <a:t>Think about what risk score you gave to this in the previous exercise? How would that affect the improvement plan? (Is this considered a problem that requires immediate action? What is the cost of inaction?) </a:t>
            </a:r>
            <a:endParaRPr/>
          </a:p>
          <a:p>
            <a:pPr marL="0" lvl="0" indent="0" algn="l" rtl="0">
              <a:spcBef>
                <a:spcPts val="0"/>
              </a:spcBef>
              <a:spcAft>
                <a:spcPts val="0"/>
              </a:spcAft>
              <a:buNone/>
            </a:pPr>
            <a:endParaRPr/>
          </a:p>
        </p:txBody>
      </p:sp>
      <p:sp>
        <p:nvSpPr>
          <p:cNvPr id="1131" name="Google Shape;1131;p5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1132" name="Google Shape;1132;p5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1133" name="Google Shape;1133;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take a few moments to read the slide, would anyone like to read this aloud to the rest of the group?</a:t>
            </a:r>
            <a:endParaRPr/>
          </a:p>
          <a:p>
            <a:pPr marL="0" lvl="0" indent="0" algn="l" rtl="0">
              <a:spcBef>
                <a:spcPts val="0"/>
              </a:spcBef>
              <a:spcAft>
                <a:spcPts val="0"/>
              </a:spcAft>
              <a:buNone/>
            </a:pPr>
            <a:r>
              <a:rPr lang="es"/>
              <a:t>This quote illustrates perfectly the purpose and benefits of using WASH FIT. </a:t>
            </a:r>
            <a:endParaRPr/>
          </a:p>
        </p:txBody>
      </p:sp>
      <p:sp>
        <p:nvSpPr>
          <p:cNvPr id="227" name="Google Shape;227;p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228" name="Google Shape;228;p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229" name="Google Shape;22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7" name="Google Shape;1147;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READ SLIDE</a:t>
            </a:r>
            <a:endParaRPr/>
          </a:p>
        </p:txBody>
      </p:sp>
      <p:sp>
        <p:nvSpPr>
          <p:cNvPr id="1148" name="Google Shape;1148;p6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1149" name="Google Shape;1149;p6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1150" name="Google Shape;1150;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p61: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3" name="Google Shape;1173;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This facility in Indonesia is the same as the one showing the alternative risk prioritization method. One of the simple, low cost improvements identified was to tidy up waste at the facility. </a:t>
            </a:r>
            <a:endParaRPr/>
          </a:p>
        </p:txBody>
      </p:sp>
      <p:sp>
        <p:nvSpPr>
          <p:cNvPr id="1174" name="Google Shape;1174;p6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1175" name="Google Shape;1175;p6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1176" name="Google Shape;1176;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p62: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3" name="Google Shape;1193;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These are examples from a rural primary health care facility with limited resources. They had limited capacity for the “big ticket items” so focused on small manageable things that they could do without external help. </a:t>
            </a:r>
            <a:endParaRPr/>
          </a:p>
        </p:txBody>
      </p:sp>
      <p:sp>
        <p:nvSpPr>
          <p:cNvPr id="1194" name="Google Shape;1194;p6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1195" name="Google Shape;1195;p6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1196" name="Google Shape;1196;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p63: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3" name="Google Shape;1213;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These are examples from a rural primary health care facility with limited resources. They had limited capacity for the “big ticket items” so focused on small manageable things that they could do without external help. </a:t>
            </a:r>
            <a:endParaRPr/>
          </a:p>
        </p:txBody>
      </p:sp>
      <p:sp>
        <p:nvSpPr>
          <p:cNvPr id="1214" name="Google Shape;1214;p6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1215" name="Google Shape;1215;p6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1216" name="Google Shape;1216;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p64: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3" name="Google Shape;1233;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The factsheets provide guidance for users wishing to focus improvements in a particular area. They include notes on how to adapt the process (e.g. what other expertise or staff are needed if you are focusing on climate?) as well as suggested interventions for making improvements. </a:t>
            </a:r>
            <a:endParaRPr/>
          </a:p>
        </p:txBody>
      </p:sp>
      <p:sp>
        <p:nvSpPr>
          <p:cNvPr id="1234" name="Google Shape;1234;p6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1235" name="Google Shape;1235;p6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1236" name="Google Shape;1236;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9" name="Google Shape;1259;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endParaRPr/>
          </a:p>
        </p:txBody>
      </p:sp>
      <p:sp>
        <p:nvSpPr>
          <p:cNvPr id="1260" name="Google Shape;1260;p6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rgbClr val="000000"/>
                </a:solidFill>
                <a:latin typeface="Arial"/>
                <a:ea typeface="Arial"/>
                <a:cs typeface="Arial"/>
                <a:sym typeface="Arial"/>
              </a:rPr>
              <a:t>World Health Organization</a:t>
            </a:r>
            <a:endParaRPr/>
          </a:p>
        </p:txBody>
      </p:sp>
      <p:sp>
        <p:nvSpPr>
          <p:cNvPr id="1261" name="Google Shape;1261;p6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 sz="1200" b="0" i="0" u="none" strike="noStrike" cap="none">
                <a:solidFill>
                  <a:srgbClr val="000000"/>
                </a:solidFill>
                <a:latin typeface="Arial"/>
                <a:ea typeface="Arial"/>
                <a:cs typeface="Arial"/>
                <a:sym typeface="Arial"/>
              </a:rPr>
              <a:t>3 May, 2022</a:t>
            </a:r>
            <a:endParaRPr sz="1200" b="0" i="0" u="none" strike="noStrike" cap="none">
              <a:solidFill>
                <a:srgbClr val="000000"/>
              </a:solidFill>
              <a:latin typeface="Arial"/>
              <a:ea typeface="Arial"/>
              <a:cs typeface="Arial"/>
              <a:sym typeface="Arial"/>
            </a:endParaRPr>
          </a:p>
        </p:txBody>
      </p:sp>
      <p:sp>
        <p:nvSpPr>
          <p:cNvPr id="1262" name="Google Shape;1262;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65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p66: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3" name="Google Shape;1293;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endParaRPr/>
          </a:p>
        </p:txBody>
      </p:sp>
      <p:sp>
        <p:nvSpPr>
          <p:cNvPr id="1294" name="Google Shape;1294;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2"/>
        <p:cNvGrpSpPr/>
        <p:nvPr/>
      </p:nvGrpSpPr>
      <p:grpSpPr>
        <a:xfrm>
          <a:off x="0" y="0"/>
          <a:ext cx="0" cy="0"/>
          <a:chOff x="0" y="0"/>
          <a:chExt cx="0" cy="0"/>
        </a:xfrm>
      </p:grpSpPr>
      <p:sp>
        <p:nvSpPr>
          <p:cNvPr id="1303" name="Google Shape;1303;p67: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4" name="Google Shape;1304;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Clr>
                <a:schemeClr val="dk1"/>
              </a:buClr>
              <a:buSzPts val="1200"/>
              <a:buFont typeface="Calibri"/>
              <a:buNone/>
            </a:pPr>
            <a:r>
              <a:rPr lang="es" sz="1200" b="1"/>
              <a:t>READ THE SLIDE</a:t>
            </a:r>
            <a:endParaRPr/>
          </a:p>
          <a:p>
            <a:pPr marL="0" lvl="0" indent="0" algn="l" rtl="0">
              <a:spcBef>
                <a:spcPts val="0"/>
              </a:spcBef>
              <a:spcAft>
                <a:spcPts val="0"/>
              </a:spcAft>
              <a:buClr>
                <a:schemeClr val="dk1"/>
              </a:buClr>
              <a:buSzPts val="1200"/>
              <a:buFont typeface="Calibri"/>
              <a:buNone/>
            </a:pPr>
            <a:r>
              <a:rPr lang="es" sz="1200" b="1"/>
              <a:t>SAY:</a:t>
            </a:r>
            <a:endParaRPr/>
          </a:p>
          <a:p>
            <a:pPr marL="521528" lvl="0" indent="-521528" algn="l" rtl="0">
              <a:spcBef>
                <a:spcPts val="0"/>
              </a:spcBef>
              <a:spcAft>
                <a:spcPts val="0"/>
              </a:spcAft>
              <a:buClr>
                <a:schemeClr val="dk1"/>
              </a:buClr>
              <a:buSzPts val="1200"/>
              <a:buFont typeface="Calibri"/>
              <a:buChar char="•"/>
            </a:pPr>
            <a:r>
              <a:rPr lang="es" sz="1200"/>
              <a:t>Monitoring confirms progress towards reaching the targets of each domain </a:t>
            </a:r>
            <a:endParaRPr/>
          </a:p>
          <a:p>
            <a:pPr marL="521528" lvl="0" indent="-521528" algn="l" rtl="0">
              <a:spcBef>
                <a:spcPts val="0"/>
              </a:spcBef>
              <a:spcAft>
                <a:spcPts val="0"/>
              </a:spcAft>
              <a:buClr>
                <a:schemeClr val="dk1"/>
              </a:buClr>
              <a:buSzPts val="1200"/>
              <a:buFont typeface="Calibri"/>
              <a:buChar char="•"/>
            </a:pPr>
            <a:r>
              <a:rPr lang="es" sz="1200"/>
              <a:t>Build monitoring into staff job descriptions</a:t>
            </a:r>
            <a:endParaRPr/>
          </a:p>
          <a:p>
            <a:pPr marL="521528" lvl="0" indent="-521528" algn="l" rtl="0">
              <a:spcBef>
                <a:spcPts val="0"/>
              </a:spcBef>
              <a:spcAft>
                <a:spcPts val="0"/>
              </a:spcAft>
              <a:buClr>
                <a:schemeClr val="dk1"/>
              </a:buClr>
              <a:buSzPts val="1200"/>
              <a:buFont typeface="Calibri"/>
              <a:buChar char="•"/>
            </a:pPr>
            <a:r>
              <a:rPr lang="es" sz="1200"/>
              <a:t>Ensure there is a monitoring lead and that the health facility manager is engaged</a:t>
            </a:r>
            <a:endParaRPr/>
          </a:p>
          <a:p>
            <a:pPr marL="521528" lvl="0" indent="-521528" algn="l" rtl="0">
              <a:spcBef>
                <a:spcPts val="0"/>
              </a:spcBef>
              <a:spcAft>
                <a:spcPts val="0"/>
              </a:spcAft>
              <a:buClr>
                <a:schemeClr val="dk1"/>
              </a:buClr>
              <a:buSzPts val="1200"/>
              <a:buFont typeface="Calibri"/>
              <a:buChar char="•"/>
            </a:pPr>
            <a:r>
              <a:rPr lang="es" sz="1200"/>
              <a:t>Primary aim is to  improve processes internally  but sharing of results with district and other stakeholders is important for long-term change</a:t>
            </a:r>
            <a:endParaRPr/>
          </a:p>
          <a:p>
            <a:pPr marL="521528" lvl="0" indent="-521528" algn="l" rtl="0">
              <a:spcBef>
                <a:spcPts val="0"/>
              </a:spcBef>
              <a:spcAft>
                <a:spcPts val="0"/>
              </a:spcAft>
              <a:buClr>
                <a:schemeClr val="dk1"/>
              </a:buClr>
              <a:buSzPts val="1200"/>
              <a:buFont typeface="Calibri"/>
              <a:buChar char="•"/>
            </a:pPr>
            <a:r>
              <a:rPr lang="es" sz="1200"/>
              <a:t>Monitoring is not about blaming, but about recognizing improvements and addressing ongoing problems</a:t>
            </a:r>
            <a:endParaRPr/>
          </a:p>
        </p:txBody>
      </p:sp>
      <p:sp>
        <p:nvSpPr>
          <p:cNvPr id="1305" name="Google Shape;1305;p6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rgbClr val="000000"/>
                </a:solidFill>
                <a:latin typeface="Arial"/>
                <a:ea typeface="Arial"/>
                <a:cs typeface="Arial"/>
                <a:sym typeface="Arial"/>
              </a:rPr>
              <a:t>World Health Organization</a:t>
            </a:r>
            <a:endParaRPr/>
          </a:p>
        </p:txBody>
      </p:sp>
      <p:sp>
        <p:nvSpPr>
          <p:cNvPr id="1306" name="Google Shape;1306;p6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 sz="1200" b="0" i="0" u="none" strike="noStrike" cap="none">
                <a:solidFill>
                  <a:srgbClr val="000000"/>
                </a:solidFill>
                <a:latin typeface="Arial"/>
                <a:ea typeface="Arial"/>
                <a:cs typeface="Arial"/>
                <a:sym typeface="Arial"/>
              </a:rPr>
              <a:t>3 May, 2022</a:t>
            </a:r>
            <a:endParaRPr sz="1200" b="0" i="0" u="none" strike="noStrike" cap="none">
              <a:solidFill>
                <a:srgbClr val="000000"/>
              </a:solidFill>
              <a:latin typeface="Arial"/>
              <a:ea typeface="Arial"/>
              <a:cs typeface="Arial"/>
              <a:sym typeface="Arial"/>
            </a:endParaRPr>
          </a:p>
        </p:txBody>
      </p:sp>
      <p:sp>
        <p:nvSpPr>
          <p:cNvPr id="1307" name="Google Shape;1307;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67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3"/>
        <p:cNvGrpSpPr/>
        <p:nvPr/>
      </p:nvGrpSpPr>
      <p:grpSpPr>
        <a:xfrm>
          <a:off x="0" y="0"/>
          <a:ext cx="0" cy="0"/>
          <a:chOff x="0" y="0"/>
          <a:chExt cx="0" cy="0"/>
        </a:xfrm>
      </p:grpSpPr>
      <p:sp>
        <p:nvSpPr>
          <p:cNvPr id="1314" name="Google Shape;1314;p68:notes"/>
          <p:cNvSpPr>
            <a:spLocks noGrp="1" noRot="1" noChangeAspect="1"/>
          </p:cNvSpPr>
          <p:nvPr>
            <p:ph type="sldImg" idx="2"/>
          </p:nvPr>
        </p:nvSpPr>
        <p:spPr>
          <a:xfrm>
            <a:off x="57150" y="738188"/>
            <a:ext cx="6548438" cy="36845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5" name="Google Shape;1315;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 b="1"/>
              <a:t>SAY:</a:t>
            </a:r>
            <a:endParaRPr/>
          </a:p>
          <a:p>
            <a:pPr marL="0" marR="0" lvl="0" indent="0" algn="l" rtl="0">
              <a:lnSpc>
                <a:spcPct val="100000"/>
              </a:lnSpc>
              <a:spcBef>
                <a:spcPts val="0"/>
              </a:spcBef>
              <a:spcAft>
                <a:spcPts val="0"/>
              </a:spcAft>
              <a:buClr>
                <a:schemeClr val="dk1"/>
              </a:buClr>
              <a:buSzPts val="1200"/>
              <a:buFont typeface="Calibri"/>
              <a:buNone/>
            </a:pPr>
            <a:r>
              <a:rPr lang="es"/>
              <a:t>This exercise is designed to consolidate learning from the previous section. Who will come forward to play each role? You can use everything you have heard, learned already as your script!</a:t>
            </a:r>
            <a:endParaRPr/>
          </a:p>
          <a:p>
            <a:pPr marL="0" marR="0" lvl="0" indent="0" algn="l" rtl="0">
              <a:lnSpc>
                <a:spcPct val="100000"/>
              </a:lnSpc>
              <a:spcBef>
                <a:spcPts val="0"/>
              </a:spcBef>
              <a:spcAft>
                <a:spcPts val="0"/>
              </a:spcAft>
              <a:buClr>
                <a:schemeClr val="dk1"/>
              </a:buClr>
              <a:buSzPts val="1800"/>
              <a:buFont typeface="Calibri"/>
              <a:buNone/>
            </a:pPr>
            <a:endParaRPr sz="1800">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chemeClr val="dk1"/>
              </a:buClr>
              <a:buSzPts val="1800"/>
              <a:buFont typeface="Quattrocento Sans"/>
              <a:buNone/>
            </a:pPr>
            <a:r>
              <a:rPr lang="es" sz="1800" b="1">
                <a:latin typeface="Quattrocento Sans"/>
                <a:ea typeface="Quattrocento Sans"/>
                <a:cs typeface="Quattrocento Sans"/>
                <a:sym typeface="Quattrocento Sans"/>
              </a:rPr>
              <a:t>NOTE FOR TRAINER:</a:t>
            </a:r>
            <a:endParaRPr/>
          </a:p>
          <a:p>
            <a:pPr marL="0" marR="0" lvl="0" indent="0" algn="l" rtl="0">
              <a:lnSpc>
                <a:spcPct val="100000"/>
              </a:lnSpc>
              <a:spcBef>
                <a:spcPts val="0"/>
              </a:spcBef>
              <a:spcAft>
                <a:spcPts val="0"/>
              </a:spcAft>
              <a:buClr>
                <a:schemeClr val="dk1"/>
              </a:buClr>
              <a:buSzPts val="1800"/>
              <a:buFont typeface="Quattrocento Sans"/>
              <a:buNone/>
            </a:pPr>
            <a:r>
              <a:rPr lang="es" sz="1800">
                <a:latin typeface="Quattrocento Sans"/>
                <a:ea typeface="Quattrocento Sans"/>
                <a:cs typeface="Quattrocento Sans"/>
                <a:sym typeface="Quattrocento Sans"/>
              </a:rPr>
              <a:t>If nobody is forthcoming with explanations, try probing or stimulating them e.g. a manager may focus on how cross cutting WASH FIT is to sell the benefits of WASH FIT. </a:t>
            </a:r>
            <a:endParaRPr/>
          </a:p>
          <a:p>
            <a:pPr marL="0" marR="0" lvl="0" indent="0" algn="l" rtl="0">
              <a:lnSpc>
                <a:spcPct val="100000"/>
              </a:lnSpc>
              <a:spcBef>
                <a:spcPts val="0"/>
              </a:spcBef>
              <a:spcAft>
                <a:spcPts val="0"/>
              </a:spcAft>
              <a:buClr>
                <a:schemeClr val="dk1"/>
              </a:buClr>
              <a:buSzPts val="1800"/>
              <a:buFont typeface="Quattrocento Sans"/>
              <a:buNone/>
            </a:pPr>
            <a:r>
              <a:rPr lang="es" sz="1800">
                <a:latin typeface="Quattrocento Sans"/>
                <a:ea typeface="Quattrocento Sans"/>
                <a:cs typeface="Quattrocento Sans"/>
                <a:sym typeface="Quattrocento Sans"/>
              </a:rPr>
              <a:t>For example:</a:t>
            </a:r>
            <a:endParaRPr/>
          </a:p>
          <a:p>
            <a:pPr marL="0" marR="0" lvl="0" indent="0" algn="l" rtl="0">
              <a:lnSpc>
                <a:spcPct val="100000"/>
              </a:lnSpc>
              <a:spcBef>
                <a:spcPts val="0"/>
              </a:spcBef>
              <a:spcAft>
                <a:spcPts val="0"/>
              </a:spcAft>
              <a:buClr>
                <a:schemeClr val="dk1"/>
              </a:buClr>
              <a:buSzPts val="1200"/>
              <a:buFont typeface="Calibri"/>
              <a:buNone/>
            </a:pPr>
            <a:r>
              <a:rPr lang="es" sz="1200">
                <a:solidFill>
                  <a:schemeClr val="dk1"/>
                </a:solidFill>
                <a:latin typeface="Calibri"/>
                <a:ea typeface="Calibri"/>
                <a:cs typeface="Calibri"/>
                <a:sym typeface="Calibri"/>
              </a:rPr>
              <a:t>It includes guidance to adapt the tool for use in additional settings including rudimentary or temporary emergency health care facilities, larger facilities (e.g., regional or district hospitals), and those in middle-income settings where higher levels of services are sought. </a:t>
            </a:r>
            <a:endParaRPr/>
          </a:p>
          <a:p>
            <a:pPr marL="0" marR="0" lvl="0" indent="0" algn="l" rtl="0">
              <a:lnSpc>
                <a:spcPct val="100000"/>
              </a:lnSpc>
              <a:spcBef>
                <a:spcPts val="0"/>
              </a:spcBef>
              <a:spcAft>
                <a:spcPts val="0"/>
              </a:spcAft>
              <a:buClr>
                <a:schemeClr val="dk1"/>
              </a:buClr>
              <a:buSzPts val="1200"/>
              <a:buFont typeface="Calibri"/>
              <a:buNone/>
            </a:pPr>
            <a:r>
              <a:rPr lang="es" sz="1200">
                <a:solidFill>
                  <a:schemeClr val="dk1"/>
                </a:solidFill>
                <a:latin typeface="Calibri"/>
                <a:ea typeface="Calibri"/>
                <a:cs typeface="Calibri"/>
                <a:sym typeface="Calibri"/>
              </a:rPr>
              <a:t>WASH FIT 2.0 has a greater focus on climate resilience and change mitigation strategies such as water conservation, waste reduction and low-carbon energy.</a:t>
            </a:r>
            <a:r>
              <a:rPr lang="es" sz="1800"/>
              <a:t> </a:t>
            </a:r>
            <a:endParaRPr/>
          </a:p>
          <a:p>
            <a:pPr marL="0" marR="0" lvl="0" indent="0" algn="l" rtl="0">
              <a:lnSpc>
                <a:spcPct val="100000"/>
              </a:lnSpc>
              <a:spcBef>
                <a:spcPts val="0"/>
              </a:spcBef>
              <a:spcAft>
                <a:spcPts val="0"/>
              </a:spcAft>
              <a:buClr>
                <a:schemeClr val="dk1"/>
              </a:buClr>
              <a:buSzPts val="1200"/>
              <a:buFont typeface="Calibri"/>
              <a:buNone/>
            </a:pPr>
            <a:r>
              <a:rPr lang="es" sz="1200">
                <a:solidFill>
                  <a:schemeClr val="dk1"/>
                </a:solidFill>
                <a:latin typeface="Calibri"/>
                <a:ea typeface="Calibri"/>
                <a:cs typeface="Calibri"/>
                <a:sym typeface="Calibri"/>
              </a:rPr>
              <a:t>Through each of the five steps of WASH FIT from forming the team to continual improvements, specific guidance and examples are provided on how to ensure planning and decision making, assessments, infrastructure improvements and hygiene behaviours consider and include the needs of women, children, minorities, those with disabilities and other important but often overlooked stakeholders.</a:t>
            </a:r>
            <a:r>
              <a:rPr lang="es" sz="1800"/>
              <a:t> </a:t>
            </a:r>
            <a:endParaRPr/>
          </a:p>
          <a:p>
            <a:pPr marL="0" marR="0" lvl="0" indent="0" algn="l" rtl="0">
              <a:lnSpc>
                <a:spcPct val="100000"/>
              </a:lnSpc>
              <a:spcBef>
                <a:spcPts val="0"/>
              </a:spcBef>
              <a:spcAft>
                <a:spcPts val="0"/>
              </a:spcAft>
              <a:buClr>
                <a:schemeClr val="dk1"/>
              </a:buClr>
              <a:buSzPts val="1200"/>
              <a:buFont typeface="Calibri"/>
              <a:buNone/>
            </a:pPr>
            <a:r>
              <a:rPr lang="es" sz="1200">
                <a:solidFill>
                  <a:schemeClr val="dk1"/>
                </a:solidFill>
                <a:latin typeface="Calibri"/>
                <a:ea typeface="Calibri"/>
                <a:cs typeface="Calibri"/>
                <a:sym typeface="Calibri"/>
              </a:rPr>
              <a:t>It addresses additional WASH-related aspects of health care facilities, namely energy, vector control and occupational health. And it provides links to other resources tools that can help with the whole WASH FIT process including training.</a:t>
            </a:r>
            <a:r>
              <a:rPr lang="es" sz="1800"/>
              <a:t> </a:t>
            </a:r>
            <a:endParaRPr sz="1800">
              <a:latin typeface="Arial"/>
              <a:ea typeface="Arial"/>
              <a:cs typeface="Arial"/>
              <a:sym typeface="Arial"/>
            </a:endParaRPr>
          </a:p>
          <a:p>
            <a:pPr marL="0" lvl="0" indent="0" algn="l" rtl="0">
              <a:spcBef>
                <a:spcPts val="0"/>
              </a:spcBef>
              <a:spcAft>
                <a:spcPts val="0"/>
              </a:spcAft>
              <a:buNone/>
            </a:pPr>
            <a:endParaRPr/>
          </a:p>
        </p:txBody>
      </p:sp>
      <p:sp>
        <p:nvSpPr>
          <p:cNvPr id="1316" name="Google Shape;1316;p6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solidFill>
                  <a:srgbClr val="000000"/>
                </a:solidFill>
              </a:rPr>
              <a:t>World Health Organization</a:t>
            </a:r>
            <a:endParaRPr/>
          </a:p>
        </p:txBody>
      </p:sp>
      <p:sp>
        <p:nvSpPr>
          <p:cNvPr id="1317" name="Google Shape;1317;p6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solidFill>
                  <a:srgbClr val="000000"/>
                </a:solidFill>
              </a:rPr>
              <a:t>3 May, 2022</a:t>
            </a:r>
            <a:endParaRPr>
              <a:solidFill>
                <a:srgbClr val="000000"/>
              </a:solidFill>
            </a:endParaRPr>
          </a:p>
        </p:txBody>
      </p:sp>
      <p:sp>
        <p:nvSpPr>
          <p:cNvPr id="1318" name="Google Shape;1318;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solidFill>
                  <a:srgbClr val="000000"/>
                </a:solidFill>
              </a:rPr>
              <a:t>68</a:t>
            </a:fld>
            <a:endParaRPr>
              <a:solidFill>
                <a:srgbClr val="000000"/>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2"/>
        <p:cNvGrpSpPr/>
        <p:nvPr/>
      </p:nvGrpSpPr>
      <p:grpSpPr>
        <a:xfrm>
          <a:off x="0" y="0"/>
          <a:ext cx="0" cy="0"/>
          <a:chOff x="0" y="0"/>
          <a:chExt cx="0" cy="0"/>
        </a:xfrm>
      </p:grpSpPr>
      <p:sp>
        <p:nvSpPr>
          <p:cNvPr id="1333" name="Google Shape;1333;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4" name="Google Shape;1334;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what do you think needs to happens outside of the facility for WASH FIT to succeed? Shout out some answers</a:t>
            </a:r>
            <a:endParaRPr/>
          </a:p>
          <a:p>
            <a:pPr marL="0" lvl="0" indent="0" algn="l" rtl="0">
              <a:spcBef>
                <a:spcPts val="0"/>
              </a:spcBef>
              <a:spcAft>
                <a:spcPts val="0"/>
              </a:spcAft>
              <a:buNone/>
            </a:pPr>
            <a:r>
              <a:rPr lang="es" b="1"/>
              <a:t>NOTE FOR TRAINER:</a:t>
            </a:r>
            <a:endParaRPr/>
          </a:p>
          <a:p>
            <a:pPr marL="0" lvl="0" indent="0" algn="l" rtl="0">
              <a:spcBef>
                <a:spcPts val="0"/>
              </a:spcBef>
              <a:spcAft>
                <a:spcPts val="0"/>
              </a:spcAft>
              <a:buNone/>
            </a:pPr>
            <a:r>
              <a:rPr lang="es"/>
              <a:t>Answers are presented on the next slide followed by slides which explain each component in more detail. You may not have time to go into detail on these slides, and may want to select a few slides that are most relevant to the local context. </a:t>
            </a:r>
            <a:endParaRPr/>
          </a:p>
        </p:txBody>
      </p:sp>
      <p:sp>
        <p:nvSpPr>
          <p:cNvPr id="1335" name="Google Shape;1335;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A </a:t>
            </a:r>
            <a:r>
              <a:rPr lang="es" b="1"/>
              <a:t>framework</a:t>
            </a:r>
            <a:r>
              <a:rPr lang="es"/>
              <a:t>: </a:t>
            </a:r>
            <a:r>
              <a:rPr lang="es" sz="1400">
                <a:latin typeface="Arial"/>
                <a:ea typeface="Arial"/>
                <a:cs typeface="Arial"/>
                <a:sym typeface="Arial"/>
              </a:rPr>
              <a:t>to develop, monitor and continuously implement an improvement plan and prioritize specific WASH actions that are climate resilient, equitable and inclusive. U</a:t>
            </a:r>
            <a:r>
              <a:rPr lang="es"/>
              <a:t>sers are encouraged to use and adapt the framework to suit their needs. It can be used as it is or selected elements integrated into existing quality improvement programmes. </a:t>
            </a:r>
            <a:endParaRPr/>
          </a:p>
          <a:p>
            <a:pPr marL="0" lvl="0" indent="0" algn="l" rtl="0">
              <a:spcBef>
                <a:spcPts val="0"/>
              </a:spcBef>
              <a:spcAft>
                <a:spcPts val="0"/>
              </a:spcAft>
              <a:buNone/>
            </a:pPr>
            <a:endParaRPr/>
          </a:p>
          <a:p>
            <a:pPr marL="0" marR="0" lvl="0" indent="0" algn="l" rtl="0">
              <a:lnSpc>
                <a:spcPct val="100000"/>
              </a:lnSpc>
              <a:spcBef>
                <a:spcPts val="420"/>
              </a:spcBef>
              <a:spcAft>
                <a:spcPts val="0"/>
              </a:spcAft>
              <a:buClr>
                <a:schemeClr val="dk1"/>
              </a:buClr>
              <a:buSzPts val="1400"/>
              <a:buFont typeface="Arial"/>
              <a:buNone/>
            </a:pPr>
            <a:r>
              <a:rPr lang="es" sz="1400">
                <a:latin typeface="Arial"/>
                <a:ea typeface="Arial"/>
                <a:cs typeface="Arial"/>
                <a:sym typeface="Arial"/>
              </a:rPr>
              <a:t>A </a:t>
            </a:r>
            <a:r>
              <a:rPr lang="es" sz="1400" b="1">
                <a:latin typeface="Arial"/>
                <a:ea typeface="Arial"/>
                <a:cs typeface="Arial"/>
                <a:sym typeface="Arial"/>
              </a:rPr>
              <a:t>planning </a:t>
            </a:r>
            <a:r>
              <a:rPr lang="es" sz="1400">
                <a:latin typeface="Arial"/>
                <a:ea typeface="Arial"/>
                <a:cs typeface="Arial"/>
                <a:sym typeface="Arial"/>
              </a:rPr>
              <a:t>and </a:t>
            </a:r>
            <a:r>
              <a:rPr lang="es" sz="1400" b="1">
                <a:latin typeface="Arial"/>
                <a:ea typeface="Arial"/>
                <a:cs typeface="Arial"/>
                <a:sym typeface="Arial"/>
              </a:rPr>
              <a:t>implementation </a:t>
            </a:r>
            <a:r>
              <a:rPr lang="es" sz="1400">
                <a:latin typeface="Arial"/>
                <a:ea typeface="Arial"/>
                <a:cs typeface="Arial"/>
                <a:sym typeface="Arial"/>
              </a:rPr>
              <a:t>guide: to be used as </a:t>
            </a:r>
            <a:r>
              <a:rPr lang="es" sz="1400" b="1">
                <a:latin typeface="Arial"/>
                <a:ea typeface="Arial"/>
                <a:cs typeface="Arial"/>
                <a:sym typeface="Arial"/>
              </a:rPr>
              <a:t>part of wider quality improvement efforts </a:t>
            </a:r>
            <a:r>
              <a:rPr lang="es" sz="1400">
                <a:latin typeface="Arial"/>
                <a:ea typeface="Arial"/>
                <a:cs typeface="Arial"/>
                <a:sym typeface="Arial"/>
              </a:rPr>
              <a:t>and to meet local, national and/or global standards, </a:t>
            </a:r>
            <a:endParaRPr sz="1400">
              <a:latin typeface="Arial"/>
              <a:ea typeface="Arial"/>
              <a:cs typeface="Arial"/>
              <a:sym typeface="Arial"/>
            </a:endParaRPr>
          </a:p>
          <a:p>
            <a:pPr marL="0" marR="0" lvl="0" indent="0" algn="l" rtl="0">
              <a:lnSpc>
                <a:spcPct val="100000"/>
              </a:lnSpc>
              <a:spcBef>
                <a:spcPts val="420"/>
              </a:spcBef>
              <a:spcAft>
                <a:spcPts val="0"/>
              </a:spcAft>
              <a:buClr>
                <a:schemeClr val="dk1"/>
              </a:buClr>
              <a:buSzPts val="1400"/>
              <a:buFont typeface="Calibri"/>
              <a:buNone/>
            </a:pPr>
            <a:endParaRPr sz="1400">
              <a:latin typeface="Arial"/>
              <a:ea typeface="Arial"/>
              <a:cs typeface="Arial"/>
              <a:sym typeface="Arial"/>
            </a:endParaRPr>
          </a:p>
          <a:p>
            <a:pPr marL="0" marR="0" lvl="0" indent="0" algn="l" rtl="0">
              <a:lnSpc>
                <a:spcPct val="100000"/>
              </a:lnSpc>
              <a:spcBef>
                <a:spcPts val="420"/>
              </a:spcBef>
              <a:spcAft>
                <a:spcPts val="0"/>
              </a:spcAft>
              <a:buClr>
                <a:schemeClr val="dk1"/>
              </a:buClr>
              <a:buSzPts val="1400"/>
              <a:buFont typeface="Arial"/>
              <a:buNone/>
            </a:pPr>
            <a:r>
              <a:rPr lang="es" sz="1400">
                <a:latin typeface="Arial"/>
                <a:ea typeface="Arial"/>
                <a:cs typeface="Arial"/>
                <a:sym typeface="Arial"/>
              </a:rPr>
              <a:t>A tool that supports IPC: precautions according to national guidelines/standard operating procedures (SOPs)</a:t>
            </a:r>
            <a:endParaRPr sz="1400">
              <a:latin typeface="Arial"/>
              <a:ea typeface="Arial"/>
              <a:cs typeface="Arial"/>
              <a:sym typeface="Arial"/>
            </a:endParaRPr>
          </a:p>
          <a:p>
            <a:pPr marL="0" lvl="0" indent="0" algn="l" rtl="0">
              <a:spcBef>
                <a:spcPts val="0"/>
              </a:spcBef>
              <a:spcAft>
                <a:spcPts val="0"/>
              </a:spcAft>
              <a:buNone/>
            </a:pPr>
            <a:endParaRPr/>
          </a:p>
          <a:p>
            <a:pPr marL="0" marR="0" lvl="0" indent="0" algn="l" rtl="0">
              <a:lnSpc>
                <a:spcPct val="100000"/>
              </a:lnSpc>
              <a:spcBef>
                <a:spcPts val="420"/>
              </a:spcBef>
              <a:spcAft>
                <a:spcPts val="0"/>
              </a:spcAft>
              <a:buClr>
                <a:schemeClr val="dk1"/>
              </a:buClr>
              <a:buSzPts val="1200"/>
              <a:buFont typeface="Calibri"/>
              <a:buNone/>
            </a:pPr>
            <a:r>
              <a:rPr lang="es"/>
              <a:t>A stimulus for </a:t>
            </a:r>
            <a:r>
              <a:rPr lang="es" b="1"/>
              <a:t>collaboration</a:t>
            </a:r>
            <a:r>
              <a:rPr lang="es"/>
              <a:t>: and b</a:t>
            </a:r>
            <a:r>
              <a:rPr lang="es" sz="1400">
                <a:latin typeface="Arial"/>
                <a:ea typeface="Arial"/>
                <a:cs typeface="Arial"/>
                <a:sym typeface="Arial"/>
              </a:rPr>
              <a:t>rings together all those who share responsibility for providing WASH service. </a:t>
            </a:r>
            <a:endParaRPr/>
          </a:p>
          <a:p>
            <a:pPr marL="285750" marR="0" lvl="0" indent="-285750" algn="l" rtl="0">
              <a:lnSpc>
                <a:spcPct val="100000"/>
              </a:lnSpc>
              <a:spcBef>
                <a:spcPts val="360"/>
              </a:spcBef>
              <a:spcAft>
                <a:spcPts val="0"/>
              </a:spcAft>
              <a:buClr>
                <a:schemeClr val="dk1"/>
              </a:buClr>
              <a:buSzPts val="1200"/>
              <a:buFont typeface="Calibri"/>
              <a:buChar char="-"/>
            </a:pPr>
            <a:r>
              <a:rPr lang="es" b="1"/>
              <a:t>Ask participants: </a:t>
            </a:r>
            <a:r>
              <a:rPr lang="es"/>
              <a:t>who are the kinds of people that share responsibility for providing WASH services? </a:t>
            </a:r>
            <a:endParaRPr/>
          </a:p>
          <a:p>
            <a:pPr marL="0" marR="0" lvl="0" indent="0" algn="l" rtl="0">
              <a:lnSpc>
                <a:spcPct val="100000"/>
              </a:lnSpc>
              <a:spcBef>
                <a:spcPts val="420"/>
              </a:spcBef>
              <a:spcAft>
                <a:spcPts val="0"/>
              </a:spcAft>
              <a:buClr>
                <a:schemeClr val="dk1"/>
              </a:buClr>
              <a:buSzPts val="1200"/>
              <a:buFont typeface="Calibri"/>
              <a:buNone/>
            </a:pPr>
            <a:r>
              <a:rPr lang="es"/>
              <a:t>	</a:t>
            </a:r>
            <a:r>
              <a:rPr lang="es" b="1"/>
              <a:t>Answer</a:t>
            </a:r>
            <a:r>
              <a:rPr lang="es"/>
              <a:t>: L</a:t>
            </a:r>
            <a:r>
              <a:rPr lang="es" sz="1400">
                <a:latin typeface="Arial"/>
                <a:ea typeface="Arial"/>
                <a:cs typeface="Arial"/>
                <a:sym typeface="Arial"/>
              </a:rPr>
              <a:t>egislators/policymakers, district health officers, hospital administrators, water and sanitation engineers, climate and environmental specialists and users.</a:t>
            </a:r>
            <a:endParaRPr/>
          </a:p>
          <a:p>
            <a:pPr marL="0" lvl="0" indent="0" algn="l" rtl="0">
              <a:spcBef>
                <a:spcPts val="0"/>
              </a:spcBef>
              <a:spcAft>
                <a:spcPts val="0"/>
              </a:spcAft>
              <a:buNone/>
            </a:pPr>
            <a:endParaRPr/>
          </a:p>
        </p:txBody>
      </p:sp>
      <p:sp>
        <p:nvSpPr>
          <p:cNvPr id="241" name="Google Shape;241;p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242" name="Google Shape;242;p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243" name="Google Shape;24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1"/>
        <p:cNvGrpSpPr/>
        <p:nvPr/>
      </p:nvGrpSpPr>
      <p:grpSpPr>
        <a:xfrm>
          <a:off x="0" y="0"/>
          <a:ext cx="0" cy="0"/>
          <a:chOff x="0" y="0"/>
          <a:chExt cx="0" cy="0"/>
        </a:xfrm>
      </p:grpSpPr>
      <p:sp>
        <p:nvSpPr>
          <p:cNvPr id="1342" name="Google Shape;1342;p70: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3" name="Google Shape;1343;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READ THE SLIDE</a:t>
            </a:r>
            <a:endParaRPr/>
          </a:p>
        </p:txBody>
      </p:sp>
      <p:sp>
        <p:nvSpPr>
          <p:cNvPr id="1344" name="Google Shape;1344;p7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1345" name="Google Shape;1345;p7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1346" name="Google Shape;1346;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3"/>
        <p:cNvGrpSpPr/>
        <p:nvPr/>
      </p:nvGrpSpPr>
      <p:grpSpPr>
        <a:xfrm>
          <a:off x="0" y="0"/>
          <a:ext cx="0" cy="0"/>
          <a:chOff x="0" y="0"/>
          <a:chExt cx="0" cy="0"/>
        </a:xfrm>
      </p:grpSpPr>
      <p:sp>
        <p:nvSpPr>
          <p:cNvPr id="1354" name="Google Shape;1354;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5" name="Google Shape;1355;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READ THE SLIDE</a:t>
            </a:r>
            <a:endParaRPr/>
          </a:p>
        </p:txBody>
      </p:sp>
      <p:sp>
        <p:nvSpPr>
          <p:cNvPr id="1356" name="Google Shape;1356;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p:cNvGrpSpPr/>
        <p:nvPr/>
      </p:nvGrpSpPr>
      <p:grpSpPr>
        <a:xfrm>
          <a:off x="0" y="0"/>
          <a:ext cx="0" cy="0"/>
          <a:chOff x="0" y="0"/>
          <a:chExt cx="0" cy="0"/>
        </a:xfrm>
      </p:grpSpPr>
      <p:sp>
        <p:nvSpPr>
          <p:cNvPr id="1368" name="Google Shape;1368;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9" name="Google Shape;1369;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s" sz="1800" b="1">
                <a:latin typeface="Arial"/>
                <a:ea typeface="Arial"/>
                <a:cs typeface="Arial"/>
                <a:sym typeface="Arial"/>
              </a:rPr>
              <a:t>READ THE SLIDE</a:t>
            </a:r>
            <a:endParaRPr/>
          </a:p>
          <a:p>
            <a:pPr marL="0" marR="0" lvl="0" indent="0" algn="l" rtl="0">
              <a:lnSpc>
                <a:spcPct val="100000"/>
              </a:lnSpc>
              <a:spcBef>
                <a:spcPts val="540"/>
              </a:spcBef>
              <a:spcAft>
                <a:spcPts val="0"/>
              </a:spcAft>
              <a:buClr>
                <a:schemeClr val="dk1"/>
              </a:buClr>
              <a:buSzPts val="1800"/>
              <a:buFont typeface="Arial"/>
              <a:buNone/>
            </a:pPr>
            <a:r>
              <a:rPr lang="es" sz="1800" b="1">
                <a:latin typeface="Arial"/>
                <a:ea typeface="Arial"/>
                <a:cs typeface="Arial"/>
                <a:sym typeface="Arial"/>
              </a:rPr>
              <a:t>SAY:</a:t>
            </a:r>
            <a:endParaRPr/>
          </a:p>
          <a:p>
            <a:pPr marL="0" marR="0" lvl="0" indent="0" algn="l" rtl="0">
              <a:lnSpc>
                <a:spcPct val="100000"/>
              </a:lnSpc>
              <a:spcBef>
                <a:spcPts val="540"/>
              </a:spcBef>
              <a:spcAft>
                <a:spcPts val="0"/>
              </a:spcAft>
              <a:buClr>
                <a:schemeClr val="dk1"/>
              </a:buClr>
              <a:buSzPts val="1800"/>
              <a:buFont typeface="Calibri"/>
              <a:buNone/>
            </a:pPr>
            <a:endParaRPr sz="1800">
              <a:latin typeface="Arial"/>
              <a:ea typeface="Arial"/>
              <a:cs typeface="Arial"/>
              <a:sym typeface="Arial"/>
            </a:endParaRPr>
          </a:p>
          <a:p>
            <a:pPr marL="0" marR="0" lvl="0" indent="0" algn="l" rtl="0">
              <a:lnSpc>
                <a:spcPct val="100000"/>
              </a:lnSpc>
              <a:spcBef>
                <a:spcPts val="540"/>
              </a:spcBef>
              <a:spcAft>
                <a:spcPts val="0"/>
              </a:spcAft>
              <a:buClr>
                <a:schemeClr val="dk1"/>
              </a:buClr>
              <a:buSzPts val="1800"/>
              <a:buFont typeface="Arial"/>
              <a:buNone/>
            </a:pPr>
            <a:r>
              <a:rPr lang="es" sz="1800">
                <a:latin typeface="Arial"/>
                <a:ea typeface="Arial"/>
                <a:cs typeface="Arial"/>
                <a:sym typeface="Arial"/>
              </a:rPr>
              <a:t>Training starts with </a:t>
            </a:r>
            <a:r>
              <a:rPr lang="es" sz="1800" b="1">
                <a:latin typeface="Arial"/>
                <a:ea typeface="Arial"/>
                <a:cs typeface="Arial"/>
                <a:sym typeface="Arial"/>
              </a:rPr>
              <a:t>national level sensitization </a:t>
            </a:r>
            <a:r>
              <a:rPr lang="es" sz="1800">
                <a:latin typeface="Arial"/>
                <a:ea typeface="Arial"/>
                <a:cs typeface="Arial"/>
                <a:sym typeface="Arial"/>
              </a:rPr>
              <a:t>to familiarize government officials and partners to the process and provide them with the skills needed to adapt the tool to the national context. Following this, a training of trainers may be run by the Ministry of Health, with support from partners, commonly WHO and UNICEF and NGOs</a:t>
            </a:r>
            <a:endParaRPr/>
          </a:p>
          <a:p>
            <a:pPr marL="0" marR="0" lvl="0" indent="0" algn="l" rtl="0">
              <a:lnSpc>
                <a:spcPct val="100000"/>
              </a:lnSpc>
              <a:spcBef>
                <a:spcPts val="540"/>
              </a:spcBef>
              <a:spcAft>
                <a:spcPts val="0"/>
              </a:spcAft>
              <a:buClr>
                <a:schemeClr val="dk1"/>
              </a:buClr>
              <a:buSzPts val="1800"/>
              <a:buFont typeface="Calibri"/>
              <a:buNone/>
            </a:pPr>
            <a:endParaRPr sz="1800">
              <a:latin typeface="Arial"/>
              <a:ea typeface="Arial"/>
              <a:cs typeface="Arial"/>
              <a:sym typeface="Arial"/>
            </a:endParaRPr>
          </a:p>
          <a:p>
            <a:pPr marL="0" marR="0" lvl="0" indent="0" algn="l" rtl="0">
              <a:lnSpc>
                <a:spcPct val="100000"/>
              </a:lnSpc>
              <a:spcBef>
                <a:spcPts val="540"/>
              </a:spcBef>
              <a:spcAft>
                <a:spcPts val="0"/>
              </a:spcAft>
              <a:buClr>
                <a:schemeClr val="dk1"/>
              </a:buClr>
              <a:buSzPts val="1800"/>
              <a:buFont typeface="Arial"/>
              <a:buNone/>
            </a:pPr>
            <a:r>
              <a:rPr lang="es" sz="1800">
                <a:latin typeface="Arial"/>
                <a:ea typeface="Arial"/>
                <a:cs typeface="Arial"/>
                <a:sym typeface="Arial"/>
              </a:rPr>
              <a:t>The roster of trainers may then be responsible for cascading training from the national to district to facility level. Many facilities, particularly in rural areas, have high turnover of staff. Where this is common, contingency measures for training new staff should be in place to ensure a continuity of skills and knowledge. </a:t>
            </a:r>
            <a:endParaRPr/>
          </a:p>
          <a:p>
            <a:pPr marL="0" marR="0" lvl="0" indent="0" algn="l" rtl="0">
              <a:lnSpc>
                <a:spcPct val="100000"/>
              </a:lnSpc>
              <a:spcBef>
                <a:spcPts val="540"/>
              </a:spcBef>
              <a:spcAft>
                <a:spcPts val="0"/>
              </a:spcAft>
              <a:buClr>
                <a:schemeClr val="dk1"/>
              </a:buClr>
              <a:buSzPts val="1800"/>
              <a:buFont typeface="Calibri"/>
              <a:buNone/>
            </a:pPr>
            <a:endParaRPr sz="1800">
              <a:latin typeface="Arial"/>
              <a:ea typeface="Arial"/>
              <a:cs typeface="Arial"/>
              <a:sym typeface="Arial"/>
            </a:endParaRPr>
          </a:p>
          <a:p>
            <a:pPr marL="0" marR="0" lvl="0" indent="0" algn="l" rtl="0">
              <a:lnSpc>
                <a:spcPct val="100000"/>
              </a:lnSpc>
              <a:spcBef>
                <a:spcPts val="540"/>
              </a:spcBef>
              <a:spcAft>
                <a:spcPts val="0"/>
              </a:spcAft>
              <a:buClr>
                <a:schemeClr val="dk1"/>
              </a:buClr>
              <a:buSzPts val="1800"/>
              <a:buFont typeface="Arial"/>
              <a:buNone/>
            </a:pPr>
            <a:r>
              <a:rPr lang="es" sz="1800">
                <a:latin typeface="Arial"/>
                <a:ea typeface="Arial"/>
                <a:cs typeface="Arial"/>
                <a:sym typeface="Arial"/>
              </a:rPr>
              <a:t>Having a database of national trainers to continually build local capacity and support WASH FIT roll-out will be helpful. </a:t>
            </a:r>
            <a:endParaRPr sz="1800">
              <a:latin typeface="Arial"/>
              <a:ea typeface="Arial"/>
              <a:cs typeface="Arial"/>
              <a:sym typeface="Arial"/>
            </a:endParaRPr>
          </a:p>
          <a:p>
            <a:pPr marL="0" lvl="0" indent="0" algn="l" rtl="0">
              <a:spcBef>
                <a:spcPts val="0"/>
              </a:spcBef>
              <a:spcAft>
                <a:spcPts val="0"/>
              </a:spcAft>
              <a:buNone/>
            </a:pPr>
            <a:endParaRPr/>
          </a:p>
        </p:txBody>
      </p:sp>
      <p:sp>
        <p:nvSpPr>
          <p:cNvPr id="1370" name="Google Shape;1370;p7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1371" name="Google Shape;1371;p7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1372" name="Google Shape;1372;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p:cNvGrpSpPr/>
        <p:nvPr/>
      </p:nvGrpSpPr>
      <p:grpSpPr>
        <a:xfrm>
          <a:off x="0" y="0"/>
          <a:ext cx="0" cy="0"/>
          <a:chOff x="0" y="0"/>
          <a:chExt cx="0" cy="0"/>
        </a:xfrm>
      </p:grpSpPr>
      <p:sp>
        <p:nvSpPr>
          <p:cNvPr id="1386" name="Google Shape;1386;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7" name="Google Shape;1387;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READ THE SLIDE</a:t>
            </a:r>
            <a:endParaRPr/>
          </a:p>
        </p:txBody>
      </p:sp>
      <p:sp>
        <p:nvSpPr>
          <p:cNvPr id="1388" name="Google Shape;1388;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7"/>
        <p:cNvGrpSpPr/>
        <p:nvPr/>
      </p:nvGrpSpPr>
      <p:grpSpPr>
        <a:xfrm>
          <a:off x="0" y="0"/>
          <a:ext cx="0" cy="0"/>
          <a:chOff x="0" y="0"/>
          <a:chExt cx="0" cy="0"/>
        </a:xfrm>
      </p:grpSpPr>
      <p:sp>
        <p:nvSpPr>
          <p:cNvPr id="1398" name="Google Shape;1398;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9" name="Google Shape;1399;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Clr>
                <a:schemeClr val="dk1"/>
              </a:buClr>
              <a:buSzPts val="1995"/>
              <a:buFont typeface="Calibri"/>
              <a:buNone/>
            </a:pPr>
            <a:r>
              <a:rPr lang="es" sz="1995" b="1"/>
              <a:t>READ THE SLIDE</a:t>
            </a:r>
            <a:endParaRPr/>
          </a:p>
          <a:p>
            <a:pPr marL="0" lvl="0" indent="0" algn="l" rtl="0">
              <a:spcBef>
                <a:spcPts val="0"/>
              </a:spcBef>
              <a:spcAft>
                <a:spcPts val="0"/>
              </a:spcAft>
              <a:buClr>
                <a:schemeClr val="dk1"/>
              </a:buClr>
              <a:buSzPts val="1995"/>
              <a:buFont typeface="Calibri"/>
              <a:buNone/>
            </a:pPr>
            <a:r>
              <a:rPr lang="es" sz="1995" b="1"/>
              <a:t>SAY:</a:t>
            </a:r>
            <a:endParaRPr/>
          </a:p>
          <a:p>
            <a:pPr marL="342900" lvl="0" indent="-342900" algn="l" rtl="0">
              <a:spcBef>
                <a:spcPts val="0"/>
              </a:spcBef>
              <a:spcAft>
                <a:spcPts val="0"/>
              </a:spcAft>
              <a:buClr>
                <a:schemeClr val="dk1"/>
              </a:buClr>
              <a:buSzPts val="1995"/>
              <a:buFont typeface="Calibri"/>
              <a:buChar char="-"/>
            </a:pPr>
            <a:r>
              <a:rPr lang="es" sz="1995"/>
              <a:t>Supportive supervision can be done by district health (DH) management teams or integrated with existing monitoring efforts (quality, IPC, child &amp; maternal health). </a:t>
            </a:r>
            <a:endParaRPr/>
          </a:p>
          <a:p>
            <a:pPr marL="342900" lvl="0" indent="-342900" algn="l" rtl="0">
              <a:spcBef>
                <a:spcPts val="0"/>
              </a:spcBef>
              <a:spcAft>
                <a:spcPts val="0"/>
              </a:spcAft>
              <a:buClr>
                <a:schemeClr val="dk1"/>
              </a:buClr>
              <a:buSzPts val="1995"/>
              <a:buFont typeface="Calibri"/>
              <a:buChar char="-"/>
            </a:pPr>
            <a:r>
              <a:rPr lang="es" sz="1995"/>
              <a:t>Responsible teams/organizations should conduct regular visits to WASH FIT facilities: </a:t>
            </a:r>
            <a:endParaRPr/>
          </a:p>
          <a:p>
            <a:pPr marL="800100" lvl="1" indent="-342900" algn="l" rtl="0">
              <a:spcBef>
                <a:spcPts val="0"/>
              </a:spcBef>
              <a:spcAft>
                <a:spcPts val="0"/>
              </a:spcAft>
              <a:buClr>
                <a:schemeClr val="dk1"/>
              </a:buClr>
              <a:buSzPts val="1995"/>
              <a:buFont typeface="Calibri"/>
              <a:buChar char="-"/>
            </a:pPr>
            <a:r>
              <a:rPr lang="es" sz="1995"/>
              <a:t>To troubleshoot issues</a:t>
            </a:r>
            <a:endParaRPr/>
          </a:p>
          <a:p>
            <a:pPr marL="800100" lvl="1" indent="-342900" algn="l" rtl="0">
              <a:spcBef>
                <a:spcPts val="0"/>
              </a:spcBef>
              <a:spcAft>
                <a:spcPts val="0"/>
              </a:spcAft>
              <a:buClr>
                <a:schemeClr val="dk1"/>
              </a:buClr>
              <a:buSzPts val="1995"/>
              <a:buFont typeface="Calibri"/>
              <a:buChar char="-"/>
            </a:pPr>
            <a:r>
              <a:rPr lang="es" sz="1995"/>
              <a:t>To Provide technical support </a:t>
            </a:r>
            <a:endParaRPr/>
          </a:p>
          <a:p>
            <a:pPr marL="800100" lvl="1" indent="-342900" algn="l" rtl="0">
              <a:spcBef>
                <a:spcPts val="0"/>
              </a:spcBef>
              <a:spcAft>
                <a:spcPts val="0"/>
              </a:spcAft>
              <a:buClr>
                <a:schemeClr val="dk1"/>
              </a:buClr>
              <a:buSzPts val="1995"/>
              <a:buFont typeface="Calibri"/>
              <a:buChar char="-"/>
            </a:pPr>
            <a:r>
              <a:rPr lang="es" sz="1995"/>
              <a:t>To Conduct learning sessions &amp; exchange between facilities </a:t>
            </a:r>
            <a:endParaRPr/>
          </a:p>
          <a:p>
            <a:pPr marL="800100" lvl="1" indent="-342900" algn="l" rtl="0">
              <a:spcBef>
                <a:spcPts val="0"/>
              </a:spcBef>
              <a:spcAft>
                <a:spcPts val="0"/>
              </a:spcAft>
              <a:buClr>
                <a:schemeClr val="dk1"/>
              </a:buClr>
              <a:buSzPts val="1995"/>
              <a:buFont typeface="Calibri"/>
              <a:buChar char="-"/>
            </a:pPr>
            <a:r>
              <a:rPr lang="es" sz="1995"/>
              <a:t>Can be conducted remotely or in person </a:t>
            </a:r>
            <a:endParaRPr/>
          </a:p>
          <a:p>
            <a:pPr marL="800100" lvl="1" indent="-342900" algn="l" rtl="0">
              <a:spcBef>
                <a:spcPts val="0"/>
              </a:spcBef>
              <a:spcAft>
                <a:spcPts val="0"/>
              </a:spcAft>
              <a:buClr>
                <a:schemeClr val="dk1"/>
              </a:buClr>
              <a:buSzPts val="1995"/>
              <a:buFont typeface="Calibri"/>
              <a:buChar char="-"/>
            </a:pPr>
            <a:r>
              <a:rPr lang="es" sz="1995"/>
              <a:t>Should last at least a year (ideally longer, depending on budgetary constraints) </a:t>
            </a:r>
            <a:endParaRPr/>
          </a:p>
          <a:p>
            <a:pPr marL="0" lvl="0" indent="0" algn="l" rtl="0">
              <a:spcBef>
                <a:spcPts val="0"/>
              </a:spcBef>
              <a:spcAft>
                <a:spcPts val="0"/>
              </a:spcAft>
              <a:buNone/>
            </a:pPr>
            <a:endParaRPr/>
          </a:p>
        </p:txBody>
      </p:sp>
      <p:sp>
        <p:nvSpPr>
          <p:cNvPr id="1400" name="Google Shape;1400;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5" name="Google Shape;1415;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READ THE SLIDE</a:t>
            </a:r>
            <a:endParaRPr/>
          </a:p>
        </p:txBody>
      </p:sp>
      <p:sp>
        <p:nvSpPr>
          <p:cNvPr id="1416" name="Google Shape;1416;p7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1417" name="Google Shape;1417;p7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1418" name="Google Shape;1418;p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6"/>
        <p:cNvGrpSpPr/>
        <p:nvPr/>
      </p:nvGrpSpPr>
      <p:grpSpPr>
        <a:xfrm>
          <a:off x="0" y="0"/>
          <a:ext cx="0" cy="0"/>
          <a:chOff x="0" y="0"/>
          <a:chExt cx="0" cy="0"/>
        </a:xfrm>
      </p:grpSpPr>
      <p:sp>
        <p:nvSpPr>
          <p:cNvPr id="1427" name="Google Shape;1427;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8" name="Google Shape;1428;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READ THE SLIDE</a:t>
            </a:r>
            <a:endParaRPr/>
          </a:p>
        </p:txBody>
      </p:sp>
      <p:sp>
        <p:nvSpPr>
          <p:cNvPr id="1429" name="Google Shape;1429;p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9"/>
        <p:cNvGrpSpPr/>
        <p:nvPr/>
      </p:nvGrpSpPr>
      <p:grpSpPr>
        <a:xfrm>
          <a:off x="0" y="0"/>
          <a:ext cx="0" cy="0"/>
          <a:chOff x="0" y="0"/>
          <a:chExt cx="0" cy="0"/>
        </a:xfrm>
      </p:grpSpPr>
      <p:sp>
        <p:nvSpPr>
          <p:cNvPr id="1440" name="Google Shape;1440;p77:notes"/>
          <p:cNvSpPr>
            <a:spLocks noGrp="1" noRot="1" noChangeAspect="1"/>
          </p:cNvSpPr>
          <p:nvPr>
            <p:ph type="sldImg" idx="2"/>
          </p:nvPr>
        </p:nvSpPr>
        <p:spPr>
          <a:xfrm>
            <a:off x="57150" y="738188"/>
            <a:ext cx="6548438" cy="36845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1" name="Google Shape;1441;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endParaRPr/>
          </a:p>
          <a:p>
            <a:pPr marL="0" marR="0" lvl="0" indent="0" algn="l" rtl="0">
              <a:lnSpc>
                <a:spcPct val="100000"/>
              </a:lnSpc>
              <a:spcBef>
                <a:spcPts val="0"/>
              </a:spcBef>
              <a:spcAft>
                <a:spcPts val="0"/>
              </a:spcAft>
              <a:buClr>
                <a:schemeClr val="dk1"/>
              </a:buClr>
              <a:buSzPts val="1200"/>
              <a:buFont typeface="Calibri"/>
              <a:buNone/>
            </a:pPr>
            <a:r>
              <a:rPr lang="es"/>
              <a:t>This exercise is designed to consolidate learning from the previous section. Who will come forward to play each role? You can use everything you have heard, learned already as your script!</a:t>
            </a:r>
            <a:endParaRPr/>
          </a:p>
          <a:p>
            <a:pPr marL="0" lvl="0" indent="0" algn="l" rtl="0">
              <a:spcBef>
                <a:spcPts val="0"/>
              </a:spcBef>
              <a:spcAft>
                <a:spcPts val="0"/>
              </a:spcAft>
              <a:buNone/>
            </a:pPr>
            <a:endParaRPr/>
          </a:p>
          <a:p>
            <a:pPr marL="0" lvl="0" indent="0" algn="l" rtl="0">
              <a:spcBef>
                <a:spcPts val="0"/>
              </a:spcBef>
              <a:spcAft>
                <a:spcPts val="0"/>
              </a:spcAft>
              <a:buNone/>
            </a:pPr>
            <a:r>
              <a:rPr lang="es" b="1"/>
              <a:t>NOTE FOR TRAINER TO ASK AFTER ENACTMENT:</a:t>
            </a:r>
            <a:endParaRPr/>
          </a:p>
          <a:p>
            <a:pPr marL="0" lvl="0" indent="0" algn="l" rtl="0">
              <a:spcBef>
                <a:spcPts val="0"/>
              </a:spcBef>
              <a:spcAft>
                <a:spcPts val="0"/>
              </a:spcAft>
              <a:buNone/>
            </a:pPr>
            <a:r>
              <a:rPr lang="es"/>
              <a:t>Person 1 - how did you feel? </a:t>
            </a:r>
            <a:endParaRPr/>
          </a:p>
          <a:p>
            <a:pPr marL="0" lvl="0" indent="0" algn="l" rtl="0">
              <a:spcBef>
                <a:spcPts val="0"/>
              </a:spcBef>
              <a:spcAft>
                <a:spcPts val="0"/>
              </a:spcAft>
              <a:buNone/>
            </a:pPr>
            <a:r>
              <a:rPr lang="es"/>
              <a:t>What arguments did you both use? </a:t>
            </a:r>
            <a:endParaRPr/>
          </a:p>
          <a:p>
            <a:pPr marL="0" lvl="0" indent="0" algn="l" rtl="0">
              <a:spcBef>
                <a:spcPts val="0"/>
              </a:spcBef>
              <a:spcAft>
                <a:spcPts val="0"/>
              </a:spcAft>
              <a:buNone/>
            </a:pPr>
            <a:r>
              <a:rPr lang="es"/>
              <a:t>Did you use persuasion? Evidence? Jokes? </a:t>
            </a:r>
            <a:endParaRPr/>
          </a:p>
          <a:p>
            <a:pPr marL="0" lvl="0" indent="0" algn="l" rtl="0">
              <a:spcBef>
                <a:spcPts val="0"/>
              </a:spcBef>
              <a:spcAft>
                <a:spcPts val="0"/>
              </a:spcAft>
              <a:buNone/>
            </a:pPr>
            <a:r>
              <a:rPr lang="es"/>
              <a:t>What challenges do you think staff might find when they talk to management? </a:t>
            </a:r>
            <a:endParaRPr/>
          </a:p>
        </p:txBody>
      </p:sp>
      <p:sp>
        <p:nvSpPr>
          <p:cNvPr id="1442" name="Google Shape;1442;p7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solidFill>
                  <a:srgbClr val="000000"/>
                </a:solidFill>
              </a:rPr>
              <a:t>World Health Organization</a:t>
            </a:r>
            <a:endParaRPr/>
          </a:p>
        </p:txBody>
      </p:sp>
      <p:sp>
        <p:nvSpPr>
          <p:cNvPr id="1443" name="Google Shape;1443;p7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solidFill>
                  <a:srgbClr val="000000"/>
                </a:solidFill>
              </a:rPr>
              <a:t>3 May, 2022</a:t>
            </a:r>
            <a:endParaRPr>
              <a:solidFill>
                <a:srgbClr val="000000"/>
              </a:solidFill>
            </a:endParaRPr>
          </a:p>
        </p:txBody>
      </p:sp>
      <p:sp>
        <p:nvSpPr>
          <p:cNvPr id="1444" name="Google Shape;1444;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solidFill>
                  <a:srgbClr val="000000"/>
                </a:solidFill>
              </a:rPr>
              <a:t>77</a:t>
            </a:fld>
            <a:endParaRPr>
              <a:solidFill>
                <a:srgbClr val="000000"/>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p78: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a:p>
        </p:txBody>
      </p:sp>
      <p:sp>
        <p:nvSpPr>
          <p:cNvPr id="1459" name="Google Shape;1459;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1" name="Google Shape;1471;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READ THE SLIDE</a:t>
            </a:r>
            <a:endParaRPr/>
          </a:p>
        </p:txBody>
      </p:sp>
      <p:sp>
        <p:nvSpPr>
          <p:cNvPr id="1472" name="Google Shape;1472;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8: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WASH FIT was initially designed for small (e.g. primary health care) facilities in resource constrained setting. </a:t>
            </a:r>
            <a:endParaRPr/>
          </a:p>
          <a:p>
            <a:pPr marL="0" lvl="0" indent="0" algn="l" rtl="0">
              <a:spcBef>
                <a:spcPts val="0"/>
              </a:spcBef>
              <a:spcAft>
                <a:spcPts val="0"/>
              </a:spcAft>
              <a:buNone/>
            </a:pPr>
            <a:r>
              <a:rPr lang="es"/>
              <a:t>It has been used in bigger facilities (e.g. district hospitals and in some instances, larger national hospitals) but there are some limitations. </a:t>
            </a:r>
            <a:endParaRPr/>
          </a:p>
          <a:p>
            <a:pPr marL="0" lvl="0" indent="0" algn="l" rtl="0">
              <a:spcBef>
                <a:spcPts val="0"/>
              </a:spcBef>
              <a:spcAft>
                <a:spcPts val="0"/>
              </a:spcAft>
              <a:buNone/>
            </a:pPr>
            <a:endParaRPr/>
          </a:p>
          <a:p>
            <a:pPr marL="0" lvl="0" indent="0" algn="l" rtl="0">
              <a:spcBef>
                <a:spcPts val="0"/>
              </a:spcBef>
              <a:spcAft>
                <a:spcPts val="0"/>
              </a:spcAft>
              <a:buNone/>
            </a:pPr>
            <a:r>
              <a:rPr lang="es"/>
              <a:t>It works best in smaller facilities but can be adapted for bigger facilities. The basic 5-step methodology should remain the same, but the assessment form will need to be adapted to the national and local context (i.e. adding additional indicators to cover more complex settings such as requirements for major surgical and invasive procedures). This adaptation normally takes place at the national level by the Ministry of Health and WHO/UNICEF. </a:t>
            </a:r>
            <a:endParaRPr/>
          </a:p>
          <a:p>
            <a:pPr marL="0" lvl="0" indent="0" algn="l" rtl="0">
              <a:spcBef>
                <a:spcPts val="0"/>
              </a:spcBef>
              <a:spcAft>
                <a:spcPts val="0"/>
              </a:spcAft>
              <a:buNone/>
            </a:pPr>
            <a:endParaRPr/>
          </a:p>
          <a:p>
            <a:pPr marL="0" lvl="0" indent="0" algn="l" rtl="0">
              <a:spcBef>
                <a:spcPts val="0"/>
              </a:spcBef>
              <a:spcAft>
                <a:spcPts val="0"/>
              </a:spcAft>
              <a:buNone/>
            </a:pPr>
            <a:r>
              <a:rPr lang="es"/>
              <a:t>There are often requests to use WASH FIT for national estimates and country comparisons. Refer to the next slide for the differences between WASH FIT assessments and other survey formats using the JMP basic global indicators. </a:t>
            </a:r>
            <a:endParaRPr/>
          </a:p>
          <a:p>
            <a:pPr marL="0" lvl="0" indent="0" algn="l" rtl="0">
              <a:spcBef>
                <a:spcPts val="0"/>
              </a:spcBef>
              <a:spcAft>
                <a:spcPts val="0"/>
              </a:spcAft>
              <a:buNone/>
            </a:pPr>
            <a:endParaRPr/>
          </a:p>
          <a:p>
            <a:pPr marL="0" lvl="0" indent="0" algn="l" rtl="0">
              <a:spcBef>
                <a:spcPts val="0"/>
              </a:spcBef>
              <a:spcAft>
                <a:spcPts val="0"/>
              </a:spcAft>
              <a:buNone/>
            </a:pPr>
            <a:r>
              <a:rPr lang="es"/>
              <a:t>You can see the 5 steps of the cycle which we will focus on for much of this session – and this highlights the points made in the bullets.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54" name="Google Shape;254;p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255" name="Google Shape;255;p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256" name="Google Shape;25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8"/>
        <p:cNvGrpSpPr/>
        <p:nvPr/>
      </p:nvGrpSpPr>
      <p:grpSpPr>
        <a:xfrm>
          <a:off x="0" y="0"/>
          <a:ext cx="0" cy="0"/>
          <a:chOff x="0" y="0"/>
          <a:chExt cx="0" cy="0"/>
        </a:xfrm>
      </p:grpSpPr>
      <p:sp>
        <p:nvSpPr>
          <p:cNvPr id="1479" name="Google Shape;1479;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0" name="Google Shape;1480;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endParaRPr/>
          </a:p>
        </p:txBody>
      </p:sp>
      <p:sp>
        <p:nvSpPr>
          <p:cNvPr id="1481" name="Google Shape;1481;p8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1482" name="Google Shape;1482;p8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1483" name="Google Shape;1483;p8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p81: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1" name="Google Shape;1491;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This slide is included for background reference but does not need to presented/read out. </a:t>
            </a:r>
            <a:endParaRPr/>
          </a:p>
        </p:txBody>
      </p:sp>
      <p:sp>
        <p:nvSpPr>
          <p:cNvPr id="1492" name="Google Shape;1492;p8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1493" name="Google Shape;1493;p8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1494" name="Google Shape;1494;p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Google Shape;1501;p82: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a:p>
        </p:txBody>
      </p:sp>
      <p:sp>
        <p:nvSpPr>
          <p:cNvPr id="1502" name="Google Shape;1502;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7"/>
        <p:cNvGrpSpPr/>
        <p:nvPr/>
      </p:nvGrpSpPr>
      <p:grpSpPr>
        <a:xfrm>
          <a:off x="0" y="0"/>
          <a:ext cx="0" cy="0"/>
          <a:chOff x="0" y="0"/>
          <a:chExt cx="0" cy="0"/>
        </a:xfrm>
      </p:grpSpPr>
      <p:sp>
        <p:nvSpPr>
          <p:cNvPr id="1508" name="Google Shape;1508;p83: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a:p>
        </p:txBody>
      </p:sp>
      <p:sp>
        <p:nvSpPr>
          <p:cNvPr id="1509" name="Google Shape;1509;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
        <p:cNvGrpSpPr/>
        <p:nvPr/>
      </p:nvGrpSpPr>
      <p:grpSpPr>
        <a:xfrm>
          <a:off x="0" y="0"/>
          <a:ext cx="0" cy="0"/>
          <a:chOff x="0" y="0"/>
          <a:chExt cx="0" cy="0"/>
        </a:xfrm>
      </p:grpSpPr>
      <p:sp>
        <p:nvSpPr>
          <p:cNvPr id="1515" name="Google Shape;1515;p84: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a:p>
        </p:txBody>
      </p:sp>
      <p:sp>
        <p:nvSpPr>
          <p:cNvPr id="1516" name="Google Shape;1516;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p85: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5" name="Google Shape;1525;p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The ultimate aim of WASH FIT is to improve quality of care. It helps facility staff to understand the general situation in a facility, identify problems in a holistic way and prioritize where improvements are most needed. </a:t>
            </a:r>
            <a:endParaRPr/>
          </a:p>
          <a:p>
            <a:pPr marL="0" lvl="0" indent="0" algn="l" rtl="0">
              <a:spcBef>
                <a:spcPts val="0"/>
              </a:spcBef>
              <a:spcAft>
                <a:spcPts val="0"/>
              </a:spcAft>
              <a:buNone/>
            </a:pPr>
            <a:endParaRPr/>
          </a:p>
          <a:p>
            <a:pPr marL="0" lvl="0" indent="0" algn="l" rtl="0">
              <a:spcBef>
                <a:spcPts val="0"/>
              </a:spcBef>
              <a:spcAft>
                <a:spcPts val="0"/>
              </a:spcAft>
              <a:buNone/>
            </a:pPr>
            <a:r>
              <a:rPr lang="es"/>
              <a:t>Resources are limited in all health care facilities in all settings. This helps facilities to prioritize where to direct resources. </a:t>
            </a:r>
            <a:endParaRPr/>
          </a:p>
          <a:p>
            <a:pPr marL="0" lvl="0" indent="0" algn="l" rtl="0">
              <a:spcBef>
                <a:spcPts val="0"/>
              </a:spcBef>
              <a:spcAft>
                <a:spcPts val="0"/>
              </a:spcAft>
              <a:buNone/>
            </a:pPr>
            <a:endParaRPr/>
          </a:p>
          <a:p>
            <a:pPr marL="0" lvl="0" indent="0" algn="l" rtl="0">
              <a:spcBef>
                <a:spcPts val="0"/>
              </a:spcBef>
              <a:spcAft>
                <a:spcPts val="0"/>
              </a:spcAft>
              <a:buNone/>
            </a:pPr>
            <a:r>
              <a:rPr lang="es"/>
              <a:t>WASH FIT is particularly important during the COVID-19 pandemic. It helps facilities to improve the basic facilities and practices needed to effectively respond to COVID-19 as well as future outbreaks and pathogens, including cholera and Ebola. </a:t>
            </a:r>
            <a:endParaRPr/>
          </a:p>
        </p:txBody>
      </p:sp>
      <p:sp>
        <p:nvSpPr>
          <p:cNvPr id="1526" name="Google Shape;1526;p8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1527" name="Google Shape;1527;p8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3 May, 2022</a:t>
            </a:r>
            <a:endParaRPr/>
          </a:p>
        </p:txBody>
      </p:sp>
      <p:sp>
        <p:nvSpPr>
          <p:cNvPr id="1528" name="Google Shape;1528;p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7"/>
        <p:cNvGrpSpPr/>
        <p:nvPr/>
      </p:nvGrpSpPr>
      <p:grpSpPr>
        <a:xfrm>
          <a:off x="0" y="0"/>
          <a:ext cx="0" cy="0"/>
          <a:chOff x="0" y="0"/>
          <a:chExt cx="0" cy="0"/>
        </a:xfrm>
      </p:grpSpPr>
      <p:sp>
        <p:nvSpPr>
          <p:cNvPr id="1538" name="Google Shape;1538;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9" name="Google Shape;1539;p8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s" sz="1800">
                <a:latin typeface="Arial"/>
                <a:ea typeface="Arial"/>
                <a:cs typeface="Arial"/>
                <a:sym typeface="Arial"/>
              </a:rPr>
              <a:t>WASH FIT is one example of a QI methodology. Participants may be familiar with other QI tools (e.g. 5S, PDSA or Kaizen). </a:t>
            </a:r>
            <a:endParaRPr/>
          </a:p>
          <a:p>
            <a:pPr marL="0" marR="0" lvl="0" indent="0" algn="l" rtl="0">
              <a:lnSpc>
                <a:spcPct val="100000"/>
              </a:lnSpc>
              <a:spcBef>
                <a:spcPts val="540"/>
              </a:spcBef>
              <a:spcAft>
                <a:spcPts val="0"/>
              </a:spcAft>
              <a:buClr>
                <a:schemeClr val="dk1"/>
              </a:buClr>
              <a:buSzPts val="1800"/>
              <a:buFont typeface="Calibri"/>
              <a:buNone/>
            </a:pPr>
            <a:endParaRPr sz="1800">
              <a:latin typeface="Arial"/>
              <a:ea typeface="Arial"/>
              <a:cs typeface="Arial"/>
              <a:sym typeface="Arial"/>
            </a:endParaRPr>
          </a:p>
          <a:p>
            <a:pPr marL="0" marR="0" lvl="0" indent="0" algn="l" rtl="0">
              <a:lnSpc>
                <a:spcPct val="100000"/>
              </a:lnSpc>
              <a:spcBef>
                <a:spcPts val="540"/>
              </a:spcBef>
              <a:spcAft>
                <a:spcPts val="0"/>
              </a:spcAft>
              <a:buClr>
                <a:schemeClr val="dk1"/>
              </a:buClr>
              <a:buSzPts val="1800"/>
              <a:buFont typeface="Arial"/>
              <a:buNone/>
            </a:pPr>
            <a:r>
              <a:rPr lang="es" sz="1800">
                <a:latin typeface="Arial"/>
                <a:ea typeface="Arial"/>
                <a:cs typeface="Arial"/>
                <a:sym typeface="Arial"/>
              </a:rPr>
              <a:t>How is QI a part of WASH FIT? The approach consists of a continuous process of </a:t>
            </a:r>
            <a:r>
              <a:rPr lang="es" sz="1800" b="1">
                <a:latin typeface="Arial"/>
                <a:ea typeface="Arial"/>
                <a:cs typeface="Arial"/>
                <a:sym typeface="Arial"/>
              </a:rPr>
              <a:t>conducting assessments </a:t>
            </a:r>
            <a:r>
              <a:rPr lang="es" sz="1800">
                <a:latin typeface="Arial"/>
                <a:ea typeface="Arial"/>
                <a:cs typeface="Arial"/>
                <a:sym typeface="Arial"/>
              </a:rPr>
              <a:t>and </a:t>
            </a:r>
            <a:r>
              <a:rPr lang="es" sz="1800" b="1">
                <a:latin typeface="Arial"/>
                <a:ea typeface="Arial"/>
                <a:cs typeface="Arial"/>
                <a:sym typeface="Arial"/>
              </a:rPr>
              <a:t>spot checks</a:t>
            </a:r>
            <a:r>
              <a:rPr lang="es" sz="1800">
                <a:latin typeface="Arial"/>
                <a:ea typeface="Arial"/>
                <a:cs typeface="Arial"/>
                <a:sym typeface="Arial"/>
              </a:rPr>
              <a:t>, understanding how gaps in WASH infrastructure and practices may be </a:t>
            </a:r>
            <a:r>
              <a:rPr lang="es" sz="1800" b="1">
                <a:latin typeface="Arial"/>
                <a:ea typeface="Arial"/>
                <a:cs typeface="Arial"/>
                <a:sym typeface="Arial"/>
              </a:rPr>
              <a:t>affecting quality of care</a:t>
            </a:r>
            <a:r>
              <a:rPr lang="es" sz="1800">
                <a:latin typeface="Arial"/>
                <a:ea typeface="Arial"/>
                <a:cs typeface="Arial"/>
                <a:sym typeface="Arial"/>
              </a:rPr>
              <a:t>, </a:t>
            </a:r>
            <a:r>
              <a:rPr lang="es" sz="1800" b="1">
                <a:latin typeface="Arial"/>
                <a:ea typeface="Arial"/>
                <a:cs typeface="Arial"/>
                <a:sym typeface="Arial"/>
              </a:rPr>
              <a:t>designing an improvement plan </a:t>
            </a:r>
            <a:r>
              <a:rPr lang="es" sz="1800">
                <a:latin typeface="Arial"/>
                <a:ea typeface="Arial"/>
                <a:cs typeface="Arial"/>
                <a:sym typeface="Arial"/>
              </a:rPr>
              <a:t>to address these gaps and modifying the improvement plan based on ongoing monitoring and evaluation. </a:t>
            </a:r>
            <a:endParaRPr/>
          </a:p>
          <a:p>
            <a:pPr marL="0" marR="0" lvl="0" indent="0" algn="l" rtl="0">
              <a:lnSpc>
                <a:spcPct val="100000"/>
              </a:lnSpc>
              <a:spcBef>
                <a:spcPts val="540"/>
              </a:spcBef>
              <a:spcAft>
                <a:spcPts val="0"/>
              </a:spcAft>
              <a:buClr>
                <a:schemeClr val="dk1"/>
              </a:buClr>
              <a:buSzPts val="1800"/>
              <a:buFont typeface="Calibri"/>
              <a:buNone/>
            </a:pPr>
            <a:endParaRPr sz="1800">
              <a:latin typeface="Arial"/>
              <a:ea typeface="Arial"/>
              <a:cs typeface="Arial"/>
              <a:sym typeface="Arial"/>
            </a:endParaRPr>
          </a:p>
          <a:p>
            <a:pPr marL="0" marR="0" lvl="0" indent="0" algn="l" rtl="0">
              <a:lnSpc>
                <a:spcPct val="100000"/>
              </a:lnSpc>
              <a:spcBef>
                <a:spcPts val="540"/>
              </a:spcBef>
              <a:spcAft>
                <a:spcPts val="0"/>
              </a:spcAft>
              <a:buClr>
                <a:schemeClr val="dk1"/>
              </a:buClr>
              <a:buSzPts val="1800"/>
              <a:buFont typeface="Arial"/>
              <a:buNone/>
            </a:pPr>
            <a:r>
              <a:rPr lang="es" sz="1800">
                <a:latin typeface="Arial"/>
                <a:ea typeface="Arial"/>
                <a:cs typeface="Arial"/>
                <a:sym typeface="Arial"/>
              </a:rPr>
              <a:t>Mention that as part of the broader interventions package to improve quality health services, </a:t>
            </a:r>
            <a:r>
              <a:rPr lang="es" sz="1800" b="1">
                <a:latin typeface="Arial"/>
                <a:ea typeface="Arial"/>
                <a:cs typeface="Arial"/>
                <a:sym typeface="Arial"/>
              </a:rPr>
              <a:t>it may be more valuable to integrate WASH FIT including its indicators and processes rather than to implement WASH FIT separately. </a:t>
            </a:r>
            <a:endParaRPr sz="1800" b="1">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s"/>
              <a:t>References: </a:t>
            </a:r>
            <a:endParaRPr/>
          </a:p>
          <a:p>
            <a:pPr marL="0" lvl="0" indent="0" algn="l" rtl="0">
              <a:spcBef>
                <a:spcPts val="0"/>
              </a:spcBef>
              <a:spcAft>
                <a:spcPts val="0"/>
              </a:spcAft>
              <a:buNone/>
            </a:pPr>
            <a:r>
              <a:rPr lang="es" sz="1800">
                <a:latin typeface="Arial"/>
                <a:ea typeface="Arial"/>
                <a:cs typeface="Arial"/>
                <a:sym typeface="Arial"/>
              </a:rPr>
              <a:t>World Health Organization. Improving the quality of health services: tools and resources. Geneva: World Health Organization; 2019. https://apps.who.int/iris/bitstream/handle/10665/310944/9789241515085-eng.pdf </a:t>
            </a:r>
            <a:endParaRPr sz="1800">
              <a:latin typeface="Arial"/>
              <a:ea typeface="Arial"/>
              <a:cs typeface="Arial"/>
              <a:sym typeface="Arial"/>
            </a:endParaRPr>
          </a:p>
          <a:p>
            <a:pPr marL="0" lvl="0" indent="0" algn="l" rtl="0">
              <a:spcBef>
                <a:spcPts val="0"/>
              </a:spcBef>
              <a:spcAft>
                <a:spcPts val="0"/>
              </a:spcAft>
              <a:buNone/>
            </a:pPr>
            <a:r>
              <a:rPr lang="es" sz="1800">
                <a:latin typeface="Arial"/>
                <a:ea typeface="Arial"/>
                <a:cs typeface="Arial"/>
                <a:sym typeface="Arial"/>
              </a:rPr>
              <a:t>World Health Organization. Handbook for national quality policy and strategy. A practical approach for developing policy and strategy to improve quality of care. Geneva: World Health Organization; 2018. https://apps.who.int/iris/handle/10665/272357 </a:t>
            </a:r>
            <a:endParaRPr/>
          </a:p>
        </p:txBody>
      </p:sp>
      <p:sp>
        <p:nvSpPr>
          <p:cNvPr id="1540" name="Google Shape;1540;p8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rgbClr val="000000"/>
                </a:solidFill>
                <a:latin typeface="Arial"/>
                <a:ea typeface="Arial"/>
                <a:cs typeface="Arial"/>
                <a:sym typeface="Arial"/>
              </a:rPr>
              <a:t>World Health Organization</a:t>
            </a:r>
            <a:endParaRPr/>
          </a:p>
        </p:txBody>
      </p:sp>
      <p:sp>
        <p:nvSpPr>
          <p:cNvPr id="1541" name="Google Shape;1541;p8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 sz="1200" b="0" i="0" u="none" strike="noStrike" cap="none">
                <a:solidFill>
                  <a:srgbClr val="000000"/>
                </a:solidFill>
                <a:latin typeface="Arial"/>
                <a:ea typeface="Arial"/>
                <a:cs typeface="Arial"/>
                <a:sym typeface="Arial"/>
              </a:rPr>
              <a:t>3 May, 2022</a:t>
            </a:r>
            <a:endParaRPr sz="1200" b="0" i="0" u="none" strike="noStrike" cap="none">
              <a:solidFill>
                <a:srgbClr val="000000"/>
              </a:solidFill>
              <a:latin typeface="Arial"/>
              <a:ea typeface="Arial"/>
              <a:cs typeface="Arial"/>
              <a:sym typeface="Arial"/>
            </a:endParaRPr>
          </a:p>
        </p:txBody>
      </p:sp>
      <p:sp>
        <p:nvSpPr>
          <p:cNvPr id="1542" name="Google Shape;1542;p8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86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9"/>
        <p:cNvGrpSpPr/>
        <p:nvPr/>
      </p:nvGrpSpPr>
      <p:grpSpPr>
        <a:xfrm>
          <a:off x="0" y="0"/>
          <a:ext cx="0" cy="0"/>
          <a:chOff x="0" y="0"/>
          <a:chExt cx="0" cy="0"/>
        </a:xfrm>
      </p:grpSpPr>
      <p:sp>
        <p:nvSpPr>
          <p:cNvPr id="1560" name="Google Shape;1560;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1" name="Google Shape;1561;p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Download the JMP global core questions document at </a:t>
            </a:r>
            <a:r>
              <a:rPr lang="es" u="sng">
                <a:solidFill>
                  <a:schemeClr val="hlink"/>
                </a:solidFill>
                <a:hlinkClick r:id="rId3"/>
              </a:rPr>
              <a:t>https://www.who.int/publications/i/item/9789241514545</a:t>
            </a:r>
            <a:endParaRPr/>
          </a:p>
        </p:txBody>
      </p:sp>
      <p:sp>
        <p:nvSpPr>
          <p:cNvPr id="1562" name="Google Shape;1562;p8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rgbClr val="000000"/>
                </a:solidFill>
                <a:latin typeface="Arial"/>
                <a:ea typeface="Arial"/>
                <a:cs typeface="Arial"/>
                <a:sym typeface="Arial"/>
              </a:rPr>
              <a:t>World Health Organization</a:t>
            </a:r>
            <a:endParaRPr/>
          </a:p>
        </p:txBody>
      </p:sp>
      <p:sp>
        <p:nvSpPr>
          <p:cNvPr id="1563" name="Google Shape;1563;p8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 sz="1200" b="0" i="0" u="none" strike="noStrike" cap="none">
                <a:solidFill>
                  <a:srgbClr val="000000"/>
                </a:solidFill>
                <a:latin typeface="Arial"/>
                <a:ea typeface="Arial"/>
                <a:cs typeface="Arial"/>
                <a:sym typeface="Arial"/>
              </a:rPr>
              <a:t>3 May, 2022</a:t>
            </a:r>
            <a:endParaRPr sz="1200" b="0" i="0" u="none" strike="noStrike" cap="none">
              <a:solidFill>
                <a:srgbClr val="000000"/>
              </a:solidFill>
              <a:latin typeface="Arial"/>
              <a:ea typeface="Arial"/>
              <a:cs typeface="Arial"/>
              <a:sym typeface="Arial"/>
            </a:endParaRPr>
          </a:p>
        </p:txBody>
      </p:sp>
      <p:sp>
        <p:nvSpPr>
          <p:cNvPr id="1564" name="Google Shape;1564;p8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87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p88: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a:p>
        </p:txBody>
      </p:sp>
      <p:sp>
        <p:nvSpPr>
          <p:cNvPr id="1572" name="Google Shape;1572;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r>
              <a:rPr lang="es"/>
              <a:t>:</a:t>
            </a:r>
            <a:endParaRPr/>
          </a:p>
          <a:p>
            <a:pPr marL="0" lvl="0" indent="0" algn="l" rtl="0">
              <a:spcBef>
                <a:spcPts val="0"/>
              </a:spcBef>
              <a:spcAft>
                <a:spcPts val="0"/>
              </a:spcAft>
              <a:buNone/>
            </a:pPr>
            <a:r>
              <a:rPr lang="es"/>
              <a:t>This shows the supporting resources that are available to learn more about WASH FIT, how to use it, where it has been used so far. </a:t>
            </a:r>
            <a:endParaRPr/>
          </a:p>
        </p:txBody>
      </p:sp>
      <p:sp>
        <p:nvSpPr>
          <p:cNvPr id="267" name="Google Shape;26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p:cSld name="cover">
    <p:bg>
      <p:bgPr>
        <a:solidFill>
          <a:schemeClr val="dk1"/>
        </a:solidFill>
        <a:effectLst/>
      </p:bgPr>
    </p:bg>
    <p:spTree>
      <p:nvGrpSpPr>
        <p:cNvPr id="1" name="Shape 11"/>
        <p:cNvGrpSpPr/>
        <p:nvPr/>
      </p:nvGrpSpPr>
      <p:grpSpPr>
        <a:xfrm>
          <a:off x="0" y="0"/>
          <a:ext cx="0" cy="0"/>
          <a:chOff x="0" y="0"/>
          <a:chExt cx="0" cy="0"/>
        </a:xfrm>
      </p:grpSpPr>
      <p:sp>
        <p:nvSpPr>
          <p:cNvPr id="12" name="Google Shape;12;p2"/>
          <p:cNvSpPr>
            <a:spLocks noGrp="1"/>
          </p:cNvSpPr>
          <p:nvPr>
            <p:ph type="pic" idx="2"/>
          </p:nvPr>
        </p:nvSpPr>
        <p:spPr>
          <a:xfrm>
            <a:off x="0" y="0"/>
            <a:ext cx="12192000" cy="6858000"/>
          </a:xfrm>
          <a:prstGeom prst="rect">
            <a:avLst/>
          </a:prstGeom>
          <a:noFill/>
          <a:ln>
            <a:noFill/>
          </a:ln>
        </p:spPr>
      </p:sp>
      <p:pic>
        <p:nvPicPr>
          <p:cNvPr id="13" name="Google Shape;13;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4" name="Google Shape;14;p2"/>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5" name="Google Shape;15;p2"/>
          <p:cNvPicPr preferRelativeResize="0"/>
          <p:nvPr/>
        </p:nvPicPr>
        <p:blipFill rotWithShape="1">
          <a:blip r:embed="rId4">
            <a:alphaModFix/>
          </a:blip>
          <a:srcRect/>
          <a:stretch/>
        </p:blipFill>
        <p:spPr>
          <a:xfrm>
            <a:off x="0" y="0"/>
            <a:ext cx="12192000" cy="6858000"/>
          </a:xfrm>
          <a:prstGeom prst="rect">
            <a:avLst/>
          </a:prstGeom>
          <a:noFill/>
          <a:ln>
            <a:noFill/>
          </a:ln>
        </p:spPr>
      </p:pic>
      <p:pic>
        <p:nvPicPr>
          <p:cNvPr id="16" name="Google Shape;16;p2"/>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1 Stories_title + text">
  <p:cSld name="1_1 Stories_title + text">
    <p:spTree>
      <p:nvGrpSpPr>
        <p:cNvPr id="1" name="Shape 86"/>
        <p:cNvGrpSpPr/>
        <p:nvPr/>
      </p:nvGrpSpPr>
      <p:grpSpPr>
        <a:xfrm>
          <a:off x="0" y="0"/>
          <a:ext cx="0" cy="0"/>
          <a:chOff x="0" y="0"/>
          <a:chExt cx="0" cy="0"/>
        </a:xfrm>
      </p:grpSpPr>
      <p:sp>
        <p:nvSpPr>
          <p:cNvPr id="87" name="Google Shape;87;p12"/>
          <p:cNvSpPr/>
          <p:nvPr/>
        </p:nvSpPr>
        <p:spPr>
          <a:xfrm>
            <a:off x="0" y="0"/>
            <a:ext cx="5257800" cy="789140"/>
          </a:xfrm>
          <a:prstGeom prst="rect">
            <a:avLst/>
          </a:prstGeom>
          <a:solidFill>
            <a:schemeClr val="dk2"/>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 name="Google Shape;88;p12"/>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89" name="Google Shape;89;p12"/>
          <p:cNvSpPr txBox="1">
            <a:spLocks noGrp="1"/>
          </p:cNvSpPr>
          <p:nvPr>
            <p:ph type="body" idx="1"/>
          </p:nvPr>
        </p:nvSpPr>
        <p:spPr>
          <a:xfrm>
            <a:off x="839788" y="983152"/>
            <a:ext cx="5076825" cy="5239848"/>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90" name="Google Shape;90;p12"/>
          <p:cNvSpPr/>
          <p:nvPr/>
        </p:nvSpPr>
        <p:spPr>
          <a:xfrm>
            <a:off x="0" y="3770945"/>
            <a:ext cx="215900" cy="3093929"/>
          </a:xfrm>
          <a:prstGeom prst="rect">
            <a:avLst/>
          </a:prstGeom>
          <a:solidFill>
            <a:schemeClr val="dk1"/>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91;p12"/>
          <p:cNvSpPr/>
          <p:nvPr/>
        </p:nvSpPr>
        <p:spPr>
          <a:xfrm>
            <a:off x="11976100" y="0"/>
            <a:ext cx="215900" cy="1079500"/>
          </a:xfrm>
          <a:prstGeom prst="rect">
            <a:avLst/>
          </a:prstGeom>
          <a:solidFill>
            <a:schemeClr val="dk1"/>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 name="Google Shape;92;p12"/>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93" name="Google Shape;93;p12"/>
          <p:cNvSpPr txBox="1">
            <a:spLocks noGrp="1"/>
          </p:cNvSpPr>
          <p:nvPr>
            <p:ph type="body" idx="2"/>
          </p:nvPr>
        </p:nvSpPr>
        <p:spPr>
          <a:xfrm>
            <a:off x="6240463" y="982663"/>
            <a:ext cx="5111750" cy="5232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94" name="Google Shape;94;p12"/>
          <p:cNvSpPr txBox="1">
            <a:spLocks noGrp="1"/>
          </p:cNvSpPr>
          <p:nvPr>
            <p:ph type="body" idx="3"/>
          </p:nvPr>
        </p:nvSpPr>
        <p:spPr>
          <a:xfrm>
            <a:off x="839788" y="495300"/>
            <a:ext cx="4116387" cy="223631"/>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lt2"/>
              </a:buClr>
              <a:buSzPts val="1400"/>
              <a:buFont typeface="Arial"/>
              <a:buNone/>
              <a:defRPr sz="1400" b="1" i="0" u="none" strike="noStrike" cap="none">
                <a:solidFill>
                  <a:schemeClr val="lt2"/>
                </a:solidFill>
                <a:latin typeface="Arial"/>
                <a:ea typeface="Arial"/>
                <a:cs typeface="Arial"/>
                <a:sym typeface="Arial"/>
              </a:defRPr>
            </a:lvl1pPr>
            <a:lvl2pPr marL="914400" marR="0" lvl="1"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paragraph + graph">
  <p:cSld name="title + paragraph + graph">
    <p:spTree>
      <p:nvGrpSpPr>
        <p:cNvPr id="1" name="Shape 95"/>
        <p:cNvGrpSpPr/>
        <p:nvPr/>
      </p:nvGrpSpPr>
      <p:grpSpPr>
        <a:xfrm>
          <a:off x="0" y="0"/>
          <a:ext cx="0" cy="0"/>
          <a:chOff x="0" y="0"/>
          <a:chExt cx="0" cy="0"/>
        </a:xfrm>
      </p:grpSpPr>
      <p:sp>
        <p:nvSpPr>
          <p:cNvPr id="96" name="Google Shape;96;p13"/>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dk2"/>
              </a:buClr>
              <a:buSzPts val="4400"/>
              <a:buFont typeface="Arial Narrow"/>
              <a:buNone/>
              <a:defRPr sz="4400" b="1" i="0" u="none" strike="noStrike" cap="none">
                <a:solidFill>
                  <a:schemeClr val="dk2"/>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97" name="Google Shape;97;p13"/>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98" name="Google Shape;98;p13"/>
          <p:cNvSpPr>
            <a:spLocks noGrp="1"/>
          </p:cNvSpPr>
          <p:nvPr>
            <p:ph type="chart" idx="2"/>
          </p:nvPr>
        </p:nvSpPr>
        <p:spPr>
          <a:xfrm>
            <a:off x="838200" y="1777999"/>
            <a:ext cx="5092601" cy="4579767"/>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99" name="Google Shape;99;p13"/>
          <p:cNvSpPr txBox="1">
            <a:spLocks noGrp="1"/>
          </p:cNvSpPr>
          <p:nvPr>
            <p:ph type="body" idx="1"/>
          </p:nvPr>
        </p:nvSpPr>
        <p:spPr>
          <a:xfrm>
            <a:off x="838199" y="1254125"/>
            <a:ext cx="5092602" cy="365125"/>
          </a:xfrm>
          <a:prstGeom prst="rect">
            <a:avLst/>
          </a:prstGeom>
          <a:solidFill>
            <a:schemeClr val="dk1"/>
          </a:solid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00" name="Google Shape;100;p13"/>
          <p:cNvSpPr txBox="1">
            <a:spLocks noGrp="1"/>
          </p:cNvSpPr>
          <p:nvPr>
            <p:ph type="body" idx="3"/>
          </p:nvPr>
        </p:nvSpPr>
        <p:spPr>
          <a:xfrm>
            <a:off x="6261198" y="1254125"/>
            <a:ext cx="5092602" cy="36512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2"/>
              </a:buClr>
              <a:buSzPts val="2000"/>
              <a:buFont typeface="Arial"/>
              <a:buNone/>
              <a:defRPr sz="2000" b="1" i="0" u="none" strike="noStrike" cap="none">
                <a:solidFill>
                  <a:schemeClr val="dk2"/>
                </a:solidFill>
                <a:latin typeface="Arial Narrow"/>
                <a:ea typeface="Arial Narrow"/>
                <a:cs typeface="Arial Narrow"/>
                <a:sym typeface="Arial Narrow"/>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01" name="Google Shape;101;p13"/>
          <p:cNvSpPr txBox="1">
            <a:spLocks noGrp="1"/>
          </p:cNvSpPr>
          <p:nvPr>
            <p:ph type="body" idx="4"/>
          </p:nvPr>
        </p:nvSpPr>
        <p:spPr>
          <a:xfrm>
            <a:off x="6261198" y="1778000"/>
            <a:ext cx="5092602" cy="4579766"/>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02" name="Google Shape;102;p13"/>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p13"/>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 name="Google Shape;104;p13"/>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p:cSld name="Image">
    <p:spTree>
      <p:nvGrpSpPr>
        <p:cNvPr id="1" name="Shape 105"/>
        <p:cNvGrpSpPr/>
        <p:nvPr/>
      </p:nvGrpSpPr>
      <p:grpSpPr>
        <a:xfrm>
          <a:off x="0" y="0"/>
          <a:ext cx="0" cy="0"/>
          <a:chOff x="0" y="0"/>
          <a:chExt cx="0" cy="0"/>
        </a:xfrm>
      </p:grpSpPr>
      <p:sp>
        <p:nvSpPr>
          <p:cNvPr id="106" name="Google Shape;106;p14"/>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107" name="Google Shape;107;p14"/>
          <p:cNvSpPr>
            <a:spLocks noGrp="1"/>
          </p:cNvSpPr>
          <p:nvPr>
            <p:ph type="pic" idx="2"/>
          </p:nvPr>
        </p:nvSpPr>
        <p:spPr>
          <a:xfrm>
            <a:off x="839788" y="0"/>
            <a:ext cx="10512424" cy="6161484"/>
          </a:xfrm>
          <a:prstGeom prst="rect">
            <a:avLst/>
          </a:prstGeom>
          <a:noFill/>
          <a:ln>
            <a:noFill/>
          </a:ln>
        </p:spPr>
      </p:sp>
      <p:sp>
        <p:nvSpPr>
          <p:cNvPr id="108" name="Google Shape;108;p14"/>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14"/>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14"/>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 cover">
  <p:cSld name="back cover">
    <p:bg>
      <p:bgPr>
        <a:solidFill>
          <a:schemeClr val="dk1"/>
        </a:solidFill>
        <a:effectLst/>
      </p:bgPr>
    </p:bg>
    <p:spTree>
      <p:nvGrpSpPr>
        <p:cNvPr id="1" name="Shape 111"/>
        <p:cNvGrpSpPr/>
        <p:nvPr/>
      </p:nvGrpSpPr>
      <p:grpSpPr>
        <a:xfrm>
          <a:off x="0" y="0"/>
          <a:ext cx="0" cy="0"/>
          <a:chOff x="0" y="0"/>
          <a:chExt cx="0" cy="0"/>
        </a:xfrm>
      </p:grpSpPr>
      <p:sp>
        <p:nvSpPr>
          <p:cNvPr id="112" name="Google Shape;112;p15"/>
          <p:cNvSpPr>
            <a:spLocks noGrp="1"/>
          </p:cNvSpPr>
          <p:nvPr>
            <p:ph type="pic" idx="2"/>
          </p:nvPr>
        </p:nvSpPr>
        <p:spPr>
          <a:xfrm>
            <a:off x="0" y="0"/>
            <a:ext cx="12192000" cy="6858000"/>
          </a:xfrm>
          <a:prstGeom prst="rect">
            <a:avLst/>
          </a:prstGeom>
          <a:noFill/>
          <a:ln>
            <a:noFill/>
          </a:ln>
        </p:spPr>
      </p:sp>
      <p:pic>
        <p:nvPicPr>
          <p:cNvPr id="113" name="Google Shape;113;p15" descr="Immagine che contiene testo, elettronico, screenshot&#10;&#10;Descrizione generata automaticamente"/>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14" name="Google Shape;114;p15" descr="Immagine che contiene testo, elettronico, screenshot&#10;&#10;Descrizione generata automaticamente"/>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ver">
  <p:cSld name="cover">
    <p:bg>
      <p:bgPr>
        <a:solidFill>
          <a:schemeClr val="dk1"/>
        </a:solidFill>
        <a:effectLst/>
      </p:bgPr>
    </p:bg>
    <p:spTree>
      <p:nvGrpSpPr>
        <p:cNvPr id="1" name="Shape 115"/>
        <p:cNvGrpSpPr/>
        <p:nvPr/>
      </p:nvGrpSpPr>
      <p:grpSpPr>
        <a:xfrm>
          <a:off x="0" y="0"/>
          <a:ext cx="0" cy="0"/>
          <a:chOff x="0" y="0"/>
          <a:chExt cx="0" cy="0"/>
        </a:xfrm>
      </p:grpSpPr>
      <p:sp>
        <p:nvSpPr>
          <p:cNvPr id="116" name="Google Shape;116;p16"/>
          <p:cNvSpPr>
            <a:spLocks noGrp="1"/>
          </p:cNvSpPr>
          <p:nvPr>
            <p:ph type="pic" idx="2"/>
          </p:nvPr>
        </p:nvSpPr>
        <p:spPr>
          <a:xfrm>
            <a:off x="0" y="0"/>
            <a:ext cx="12192000" cy="6858000"/>
          </a:xfrm>
          <a:prstGeom prst="rect">
            <a:avLst/>
          </a:prstGeom>
          <a:noFill/>
          <a:ln>
            <a:noFill/>
          </a:ln>
        </p:spPr>
      </p:sp>
      <p:pic>
        <p:nvPicPr>
          <p:cNvPr id="117" name="Google Shape;117;p1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18" name="Google Shape;118;p16"/>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19" name="Google Shape;119;p16"/>
          <p:cNvPicPr preferRelativeResize="0"/>
          <p:nvPr/>
        </p:nvPicPr>
        <p:blipFill rotWithShape="1">
          <a:blip r:embed="rId4">
            <a:alphaModFix/>
          </a:blip>
          <a:srcRect/>
          <a:stretch/>
        </p:blipFill>
        <p:spPr>
          <a:xfrm>
            <a:off x="0" y="0"/>
            <a:ext cx="12192000" cy="6858000"/>
          </a:xfrm>
          <a:prstGeom prst="rect">
            <a:avLst/>
          </a:prstGeom>
          <a:noFill/>
          <a:ln>
            <a:noFill/>
          </a:ln>
        </p:spPr>
      </p:pic>
      <p:pic>
        <p:nvPicPr>
          <p:cNvPr id="120" name="Google Shape;120;p16"/>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subtitle" type="title">
  <p:cSld name="TITLE">
    <p:bg>
      <p:bgPr>
        <a:solidFill>
          <a:schemeClr val="dk1"/>
        </a:solidFill>
        <a:effectLst/>
      </p:bgPr>
    </p:bg>
    <p:spTree>
      <p:nvGrpSpPr>
        <p:cNvPr id="1" name="Shape 121"/>
        <p:cNvGrpSpPr/>
        <p:nvPr/>
      </p:nvGrpSpPr>
      <p:grpSpPr>
        <a:xfrm>
          <a:off x="0" y="0"/>
          <a:ext cx="0" cy="0"/>
          <a:chOff x="0" y="0"/>
          <a:chExt cx="0" cy="0"/>
        </a:xfrm>
      </p:grpSpPr>
      <p:sp>
        <p:nvSpPr>
          <p:cNvPr id="122" name="Google Shape;122;p17"/>
          <p:cNvSpPr txBox="1">
            <a:spLocks noGrp="1"/>
          </p:cNvSpPr>
          <p:nvPr>
            <p:ph type="ctrTitle"/>
          </p:nvPr>
        </p:nvSpPr>
        <p:spPr>
          <a:xfrm>
            <a:off x="838200" y="602166"/>
            <a:ext cx="10515600" cy="3728534"/>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lt1"/>
              </a:buClr>
              <a:buSzPts val="8000"/>
              <a:buFont typeface="Arial Narrow"/>
              <a:buNone/>
              <a:defRPr sz="8000" b="1" i="0">
                <a:solidFill>
                  <a:schemeClr val="l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123" name="Google Shape;123;p17"/>
          <p:cNvSpPr txBox="1">
            <a:spLocks noGrp="1"/>
          </p:cNvSpPr>
          <p:nvPr>
            <p:ph type="subTitle" idx="1"/>
          </p:nvPr>
        </p:nvSpPr>
        <p:spPr>
          <a:xfrm>
            <a:off x="838200" y="4496373"/>
            <a:ext cx="10515600" cy="1759461"/>
          </a:xfrm>
          <a:prstGeom prst="rect">
            <a:avLst/>
          </a:prstGeom>
          <a:noFill/>
          <a:ln>
            <a:noFill/>
          </a:ln>
        </p:spPr>
        <p:txBody>
          <a:bodyPr spcFirstLastPara="1" wrap="square" lIns="91425" tIns="45700" rIns="91425" bIns="45700" rtlCol="0" anchor="t" anchorCtr="0">
            <a:normAutofit/>
          </a:bodyPr>
          <a:lstStyle>
            <a:lvl1pPr marR="0" lvl="0" algn="ctr" rtl="0">
              <a:lnSpc>
                <a:spcPct val="90000"/>
              </a:lnSpc>
              <a:spcBef>
                <a:spcPts val="1000"/>
              </a:spcBef>
              <a:spcAft>
                <a:spcPts val="0"/>
              </a:spcAft>
              <a:buClr>
                <a:schemeClr val="lt2"/>
              </a:buClr>
              <a:buSzPts val="2400"/>
              <a:buFont typeface="Arial"/>
              <a:buNone/>
              <a:defRPr sz="2400" b="1" i="0" u="none" strike="noStrike" cap="none">
                <a:solidFill>
                  <a:schemeClr val="lt2"/>
                </a:solidFill>
                <a:latin typeface="Arial"/>
                <a:ea typeface="Arial"/>
                <a:cs typeface="Arial"/>
                <a:sym typeface="Arial"/>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9pPr>
          </a:lstStyle>
          <a:p>
            <a:pPr rtl="0"/>
            <a:endParaRPr/>
          </a:p>
        </p:txBody>
      </p:sp>
      <p:sp>
        <p:nvSpPr>
          <p:cNvPr id="124" name="Google Shape;124;p17"/>
          <p:cNvSpPr/>
          <p:nvPr/>
        </p:nvSpPr>
        <p:spPr>
          <a:xfrm>
            <a:off x="5968240" y="6412570"/>
            <a:ext cx="255520" cy="255520"/>
          </a:xfrm>
          <a:prstGeom prst="ellipse">
            <a:avLst/>
          </a:prstGeom>
          <a:no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125" name="Google Shape;125;p17"/>
          <p:cNvSpPr/>
          <p:nvPr/>
        </p:nvSpPr>
        <p:spPr>
          <a:xfrm>
            <a:off x="0" y="3759200"/>
            <a:ext cx="215900" cy="3098800"/>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 name="Google Shape;126;p17"/>
          <p:cNvSpPr/>
          <p:nvPr/>
        </p:nvSpPr>
        <p:spPr>
          <a:xfrm>
            <a:off x="11976100" y="0"/>
            <a:ext cx="215900" cy="1079500"/>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 name="Google Shape;127;p17"/>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sz="1000" b="0" i="0" u="none" strike="noStrike" cap="none">
                <a:solidFill>
                  <a:schemeClr val="lt2"/>
                </a:solidFill>
                <a:latin typeface="Arial"/>
                <a:ea typeface="Arial"/>
                <a:cs typeface="Arial"/>
                <a:sym typeface="Arial"/>
              </a:defRPr>
            </a:lvl1pPr>
            <a:lvl2pPr marL="0" lvl="1" indent="0" algn="ctr">
              <a:spcBef>
                <a:spcPts val="0"/>
              </a:spcBef>
              <a:buNone/>
              <a:defRPr sz="1000" b="0" i="0" u="none" strike="noStrike" cap="none">
                <a:solidFill>
                  <a:schemeClr val="lt2"/>
                </a:solidFill>
                <a:latin typeface="Arial"/>
                <a:ea typeface="Arial"/>
                <a:cs typeface="Arial"/>
                <a:sym typeface="Arial"/>
              </a:defRPr>
            </a:lvl2pPr>
            <a:lvl3pPr marL="0" lvl="2" indent="0" algn="ctr">
              <a:spcBef>
                <a:spcPts val="0"/>
              </a:spcBef>
              <a:buNone/>
              <a:defRPr sz="1000" b="0" i="0" u="none" strike="noStrike" cap="none">
                <a:solidFill>
                  <a:schemeClr val="lt2"/>
                </a:solidFill>
                <a:latin typeface="Arial"/>
                <a:ea typeface="Arial"/>
                <a:cs typeface="Arial"/>
                <a:sym typeface="Arial"/>
              </a:defRPr>
            </a:lvl3pPr>
            <a:lvl4pPr marL="0" lvl="3" indent="0" algn="ctr">
              <a:spcBef>
                <a:spcPts val="0"/>
              </a:spcBef>
              <a:buNone/>
              <a:defRPr sz="1000" b="0" i="0" u="none" strike="noStrike" cap="none">
                <a:solidFill>
                  <a:schemeClr val="lt2"/>
                </a:solidFill>
                <a:latin typeface="Arial"/>
                <a:ea typeface="Arial"/>
                <a:cs typeface="Arial"/>
                <a:sym typeface="Arial"/>
              </a:defRPr>
            </a:lvl4pPr>
            <a:lvl5pPr marL="0" lvl="4" indent="0" algn="ctr">
              <a:spcBef>
                <a:spcPts val="0"/>
              </a:spcBef>
              <a:buNone/>
              <a:defRPr sz="1000" b="0" i="0" u="none" strike="noStrike" cap="none">
                <a:solidFill>
                  <a:schemeClr val="lt2"/>
                </a:solidFill>
                <a:latin typeface="Arial"/>
                <a:ea typeface="Arial"/>
                <a:cs typeface="Arial"/>
                <a:sym typeface="Arial"/>
              </a:defRPr>
            </a:lvl5pPr>
            <a:lvl6pPr marL="0" lvl="5" indent="0" algn="ctr">
              <a:spcBef>
                <a:spcPts val="0"/>
              </a:spcBef>
              <a:buNone/>
              <a:defRPr sz="1000" b="0" i="0" u="none" strike="noStrike" cap="none">
                <a:solidFill>
                  <a:schemeClr val="lt2"/>
                </a:solidFill>
                <a:latin typeface="Arial"/>
                <a:ea typeface="Arial"/>
                <a:cs typeface="Arial"/>
                <a:sym typeface="Arial"/>
              </a:defRPr>
            </a:lvl6pPr>
            <a:lvl7pPr marL="0" lvl="6" indent="0" algn="ctr">
              <a:spcBef>
                <a:spcPts val="0"/>
              </a:spcBef>
              <a:buNone/>
              <a:defRPr sz="1000" b="0" i="0" u="none" strike="noStrike" cap="none">
                <a:solidFill>
                  <a:schemeClr val="lt2"/>
                </a:solidFill>
                <a:latin typeface="Arial"/>
                <a:ea typeface="Arial"/>
                <a:cs typeface="Arial"/>
                <a:sym typeface="Arial"/>
              </a:defRPr>
            </a:lvl7pPr>
            <a:lvl8pPr marL="0" lvl="7" indent="0" algn="ctr">
              <a:spcBef>
                <a:spcPts val="0"/>
              </a:spcBef>
              <a:buNone/>
              <a:defRPr sz="1000" b="0" i="0" u="none" strike="noStrike" cap="none">
                <a:solidFill>
                  <a:schemeClr val="lt2"/>
                </a:solidFill>
                <a:latin typeface="Arial"/>
                <a:ea typeface="Arial"/>
                <a:cs typeface="Arial"/>
                <a:sym typeface="Arial"/>
              </a:defRPr>
            </a:lvl8pPr>
            <a:lvl9pPr marL="0" lvl="8" indent="0" algn="ctr">
              <a:spcBef>
                <a:spcPts val="0"/>
              </a:spcBef>
              <a:buNone/>
              <a:defRPr sz="1000" b="0" i="0" u="none" strike="noStrike" cap="none">
                <a:solidFill>
                  <a:schemeClr val="lt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graphs">
  <p:cSld name="title + 2 graphs">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dk2"/>
              </a:buClr>
              <a:buSzPts val="4400"/>
              <a:buFont typeface="Arial Narrow"/>
              <a:buNone/>
              <a:defRPr sz="4400" b="1" i="0">
                <a:solidFill>
                  <a:schemeClr val="dk2"/>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130" name="Google Shape;130;p18"/>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131" name="Google Shape;131;p18"/>
          <p:cNvSpPr>
            <a:spLocks noGrp="1"/>
          </p:cNvSpPr>
          <p:nvPr>
            <p:ph type="chart" idx="2"/>
          </p:nvPr>
        </p:nvSpPr>
        <p:spPr>
          <a:xfrm>
            <a:off x="838200" y="1778000"/>
            <a:ext cx="5078413" cy="4579767"/>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32" name="Google Shape;132;p18"/>
          <p:cNvSpPr txBox="1">
            <a:spLocks noGrp="1"/>
          </p:cNvSpPr>
          <p:nvPr>
            <p:ph type="body" idx="1"/>
          </p:nvPr>
        </p:nvSpPr>
        <p:spPr>
          <a:xfrm>
            <a:off x="838199" y="1254125"/>
            <a:ext cx="5078414" cy="365125"/>
          </a:xfrm>
          <a:prstGeom prst="rect">
            <a:avLst/>
          </a:prstGeom>
          <a:solidFill>
            <a:schemeClr val="dk1"/>
          </a:solid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33" name="Google Shape;133;p18"/>
          <p:cNvSpPr>
            <a:spLocks noGrp="1"/>
          </p:cNvSpPr>
          <p:nvPr>
            <p:ph type="chart" idx="3"/>
          </p:nvPr>
        </p:nvSpPr>
        <p:spPr>
          <a:xfrm>
            <a:off x="6240463" y="1739900"/>
            <a:ext cx="5113337" cy="4617867"/>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34" name="Google Shape;134;p18"/>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 name="Google Shape;135;p18"/>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18"/>
          <p:cNvSpPr txBox="1">
            <a:spLocks noGrp="1"/>
          </p:cNvSpPr>
          <p:nvPr>
            <p:ph type="body" idx="4"/>
          </p:nvPr>
        </p:nvSpPr>
        <p:spPr>
          <a:xfrm>
            <a:off x="6238875" y="1253869"/>
            <a:ext cx="5113337" cy="365381"/>
          </a:xfrm>
          <a:prstGeom prst="rect">
            <a:avLst/>
          </a:prstGeom>
          <a:solidFill>
            <a:schemeClr val="dk1"/>
          </a:solid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3pPr>
            <a:lvl4pPr marL="1828800" marR="0" lvl="3"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4pPr>
            <a:lvl5pPr marL="2286000" marR="0" lvl="4"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37" name="Google Shape;137;p18"/>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 table">
  <p:cSld name="text + table">
    <p:spTree>
      <p:nvGrpSpPr>
        <p:cNvPr id="1" name="Shape 138"/>
        <p:cNvGrpSpPr/>
        <p:nvPr/>
      </p:nvGrpSpPr>
      <p:grpSpPr>
        <a:xfrm>
          <a:off x="0" y="0"/>
          <a:ext cx="0" cy="0"/>
          <a:chOff x="0" y="0"/>
          <a:chExt cx="0" cy="0"/>
        </a:xfrm>
      </p:grpSpPr>
      <p:sp>
        <p:nvSpPr>
          <p:cNvPr id="139" name="Google Shape;139;p19"/>
          <p:cNvSpPr txBox="1">
            <a:spLocks noGrp="1"/>
          </p:cNvSpPr>
          <p:nvPr>
            <p:ph type="body" idx="1"/>
          </p:nvPr>
        </p:nvSpPr>
        <p:spPr>
          <a:xfrm>
            <a:off x="839788" y="584200"/>
            <a:ext cx="5076825" cy="5576887"/>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rgbClr val="898A9B"/>
              </a:buClr>
              <a:buSzPts val="2000"/>
              <a:buFont typeface="Arial"/>
              <a:buNone/>
              <a:defRPr sz="2000" b="0" i="0" u="none" strike="noStrike" cap="none">
                <a:solidFill>
                  <a:srgbClr val="898A9B"/>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98A9B"/>
              </a:buClr>
              <a:buSzPts val="1800"/>
              <a:buFont typeface="Arial"/>
              <a:buNone/>
              <a:defRPr sz="1800" b="0" i="0" u="none" strike="noStrike" cap="none">
                <a:solidFill>
                  <a:srgbClr val="898A9B"/>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9pPr>
          </a:lstStyle>
          <a:p>
            <a:pPr rtl="0"/>
            <a:endParaRPr/>
          </a:p>
        </p:txBody>
      </p:sp>
      <p:sp>
        <p:nvSpPr>
          <p:cNvPr id="140" name="Google Shape;140;p19"/>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141" name="Google Shape;141;p19"/>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142" name="Google Shape;142;p19"/>
          <p:cNvSpPr>
            <a:spLocks noGrp="1"/>
          </p:cNvSpPr>
          <p:nvPr>
            <p:ph type="tbl" idx="2"/>
          </p:nvPr>
        </p:nvSpPr>
        <p:spPr>
          <a:xfrm>
            <a:off x="6240463" y="1161535"/>
            <a:ext cx="5111750" cy="4999553"/>
          </a:xfrm>
          <a:prstGeom prst="rect">
            <a:avLst/>
          </a:prstGeom>
          <a:noFill/>
          <a:ln>
            <a:noFill/>
          </a:ln>
        </p:spPr>
        <p:txBody>
          <a:bodyPr spcFirstLastPara="1" wrap="square" lIns="91425" tIns="45700" rIns="91425" bIns="45700" rtlCol="0" anchor="t" anchorCtr="0">
            <a:noAutofit/>
          </a:bodyPr>
          <a:lstStyle>
            <a:lvl1pPr marR="0" lvl="0" algn="l" rtl="0">
              <a:spcBef>
                <a:spcPts val="0"/>
              </a:spcBef>
              <a:spcAft>
                <a:spcPts val="0"/>
              </a:spcAft>
              <a:buClr>
                <a:schemeClr val="dk1"/>
              </a:buClr>
              <a:buSzPts val="2400"/>
              <a:buFont typeface="Calibri"/>
              <a:buNone/>
              <a:defRPr sz="24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a:p>
        </p:txBody>
      </p:sp>
      <p:sp>
        <p:nvSpPr>
          <p:cNvPr id="143" name="Google Shape;143;p19"/>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19"/>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19"/>
          <p:cNvSpPr txBox="1">
            <a:spLocks noGrp="1"/>
          </p:cNvSpPr>
          <p:nvPr>
            <p:ph type="body" idx="3"/>
          </p:nvPr>
        </p:nvSpPr>
        <p:spPr>
          <a:xfrm>
            <a:off x="6240463" y="584200"/>
            <a:ext cx="5076825" cy="313724"/>
          </a:xfrm>
          <a:prstGeom prst="rect">
            <a:avLst/>
          </a:prstGeom>
          <a:solidFill>
            <a:schemeClr val="dk2"/>
          </a:solid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cons">
  <p:cSld name="Icons">
    <p:spTree>
      <p:nvGrpSpPr>
        <p:cNvPr id="1" name="Shape 146"/>
        <p:cNvGrpSpPr/>
        <p:nvPr/>
      </p:nvGrpSpPr>
      <p:grpSpPr>
        <a:xfrm>
          <a:off x="0" y="0"/>
          <a:ext cx="0" cy="0"/>
          <a:chOff x="0" y="0"/>
          <a:chExt cx="0" cy="0"/>
        </a:xfrm>
      </p:grpSpPr>
      <p:sp>
        <p:nvSpPr>
          <p:cNvPr id="147" name="Google Shape;147;p20"/>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148" name="Google Shape;148;p20"/>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20"/>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20"/>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pic>
        <p:nvPicPr>
          <p:cNvPr id="151" name="Google Shape;151;p20"/>
          <p:cNvPicPr preferRelativeResize="0"/>
          <p:nvPr/>
        </p:nvPicPr>
        <p:blipFill rotWithShape="1">
          <a:blip r:embed="rId2">
            <a:alphaModFix/>
          </a:blip>
          <a:srcRect/>
          <a:stretch/>
        </p:blipFill>
        <p:spPr>
          <a:xfrm>
            <a:off x="7938732" y="2870113"/>
            <a:ext cx="896712" cy="1171184"/>
          </a:xfrm>
          <a:prstGeom prst="rect">
            <a:avLst/>
          </a:prstGeom>
          <a:noFill/>
          <a:ln>
            <a:noFill/>
          </a:ln>
        </p:spPr>
      </p:pic>
      <p:pic>
        <p:nvPicPr>
          <p:cNvPr id="152" name="Google Shape;152;p20" descr="Immagine che contiene cielo notturno&#10;&#10;Descrizione generata automaticamente"/>
          <p:cNvPicPr preferRelativeResize="0"/>
          <p:nvPr/>
        </p:nvPicPr>
        <p:blipFill rotWithShape="1">
          <a:blip r:embed="rId3">
            <a:alphaModFix/>
          </a:blip>
          <a:srcRect/>
          <a:stretch/>
        </p:blipFill>
        <p:spPr>
          <a:xfrm>
            <a:off x="1089834" y="1056043"/>
            <a:ext cx="1009814" cy="1171184"/>
          </a:xfrm>
          <a:prstGeom prst="rect">
            <a:avLst/>
          </a:prstGeom>
          <a:noFill/>
          <a:ln>
            <a:noFill/>
          </a:ln>
        </p:spPr>
      </p:pic>
      <p:pic>
        <p:nvPicPr>
          <p:cNvPr id="153" name="Google Shape;153;p20"/>
          <p:cNvPicPr preferRelativeResize="0"/>
          <p:nvPr/>
        </p:nvPicPr>
        <p:blipFill rotWithShape="1">
          <a:blip r:embed="rId4">
            <a:alphaModFix/>
          </a:blip>
          <a:srcRect/>
          <a:stretch/>
        </p:blipFill>
        <p:spPr>
          <a:xfrm>
            <a:off x="3033657" y="1056043"/>
            <a:ext cx="1146627" cy="1171184"/>
          </a:xfrm>
          <a:prstGeom prst="rect">
            <a:avLst/>
          </a:prstGeom>
          <a:noFill/>
          <a:ln>
            <a:noFill/>
          </a:ln>
        </p:spPr>
      </p:pic>
      <p:pic>
        <p:nvPicPr>
          <p:cNvPr id="154" name="Google Shape;154;p20" descr="Immagine che contiene testo, cielo notturno&#10;&#10;Descrizione generata automaticamente"/>
          <p:cNvPicPr preferRelativeResize="0"/>
          <p:nvPr/>
        </p:nvPicPr>
        <p:blipFill rotWithShape="1">
          <a:blip r:embed="rId5">
            <a:alphaModFix/>
          </a:blip>
          <a:srcRect/>
          <a:stretch/>
        </p:blipFill>
        <p:spPr>
          <a:xfrm>
            <a:off x="5613097" y="1049283"/>
            <a:ext cx="965804" cy="1171184"/>
          </a:xfrm>
          <a:prstGeom prst="rect">
            <a:avLst/>
          </a:prstGeom>
          <a:noFill/>
          <a:ln>
            <a:noFill/>
          </a:ln>
        </p:spPr>
      </p:pic>
      <p:pic>
        <p:nvPicPr>
          <p:cNvPr id="155" name="Google Shape;155;p20" descr="Immagine che contiene elettronico, altoparlante&#10;&#10;Descrizione generata automaticamente"/>
          <p:cNvPicPr preferRelativeResize="0"/>
          <p:nvPr/>
        </p:nvPicPr>
        <p:blipFill rotWithShape="1">
          <a:blip r:embed="rId6">
            <a:alphaModFix/>
          </a:blip>
          <a:srcRect/>
          <a:stretch/>
        </p:blipFill>
        <p:spPr>
          <a:xfrm>
            <a:off x="7885523" y="1012568"/>
            <a:ext cx="969930" cy="1171184"/>
          </a:xfrm>
          <a:prstGeom prst="rect">
            <a:avLst/>
          </a:prstGeom>
          <a:noFill/>
          <a:ln>
            <a:noFill/>
          </a:ln>
        </p:spPr>
      </p:pic>
      <p:pic>
        <p:nvPicPr>
          <p:cNvPr id="156" name="Google Shape;156;p20"/>
          <p:cNvPicPr preferRelativeResize="0"/>
          <p:nvPr/>
        </p:nvPicPr>
        <p:blipFill rotWithShape="1">
          <a:blip r:embed="rId7">
            <a:alphaModFix/>
          </a:blip>
          <a:srcRect/>
          <a:stretch/>
        </p:blipFill>
        <p:spPr>
          <a:xfrm>
            <a:off x="10147621" y="1012568"/>
            <a:ext cx="847930" cy="1171184"/>
          </a:xfrm>
          <a:prstGeom prst="rect">
            <a:avLst/>
          </a:prstGeom>
          <a:noFill/>
          <a:ln>
            <a:noFill/>
          </a:ln>
        </p:spPr>
      </p:pic>
      <p:pic>
        <p:nvPicPr>
          <p:cNvPr id="157" name="Google Shape;157;p20"/>
          <p:cNvPicPr preferRelativeResize="0"/>
          <p:nvPr/>
        </p:nvPicPr>
        <p:blipFill rotWithShape="1">
          <a:blip r:embed="rId8">
            <a:alphaModFix/>
          </a:blip>
          <a:srcRect/>
          <a:stretch/>
        </p:blipFill>
        <p:spPr>
          <a:xfrm>
            <a:off x="1070926" y="2966674"/>
            <a:ext cx="1171184" cy="1171184"/>
          </a:xfrm>
          <a:prstGeom prst="rect">
            <a:avLst/>
          </a:prstGeom>
          <a:noFill/>
          <a:ln>
            <a:noFill/>
          </a:ln>
        </p:spPr>
      </p:pic>
      <p:pic>
        <p:nvPicPr>
          <p:cNvPr id="158" name="Google Shape;158;p20"/>
          <p:cNvPicPr preferRelativeResize="0"/>
          <p:nvPr/>
        </p:nvPicPr>
        <p:blipFill rotWithShape="1">
          <a:blip r:embed="rId9">
            <a:alphaModFix/>
          </a:blip>
          <a:srcRect/>
          <a:stretch/>
        </p:blipFill>
        <p:spPr>
          <a:xfrm>
            <a:off x="3305434" y="2897837"/>
            <a:ext cx="732997" cy="1171184"/>
          </a:xfrm>
          <a:prstGeom prst="rect">
            <a:avLst/>
          </a:prstGeom>
          <a:noFill/>
          <a:ln>
            <a:noFill/>
          </a:ln>
        </p:spPr>
      </p:pic>
      <p:pic>
        <p:nvPicPr>
          <p:cNvPr id="159" name="Google Shape;159;p20"/>
          <p:cNvPicPr preferRelativeResize="0"/>
          <p:nvPr/>
        </p:nvPicPr>
        <p:blipFill rotWithShape="1">
          <a:blip r:embed="rId10">
            <a:alphaModFix/>
          </a:blip>
          <a:srcRect/>
          <a:stretch/>
        </p:blipFill>
        <p:spPr>
          <a:xfrm>
            <a:off x="5582146" y="2870113"/>
            <a:ext cx="896712" cy="1171184"/>
          </a:xfrm>
          <a:prstGeom prst="rect">
            <a:avLst/>
          </a:prstGeom>
          <a:noFill/>
          <a:ln>
            <a:noFill/>
          </a:ln>
        </p:spPr>
      </p:pic>
      <p:pic>
        <p:nvPicPr>
          <p:cNvPr id="160" name="Google Shape;160;p20" descr="Immagine che contiene silhouette, cielo notturno&#10;&#10;Descrizione generata automaticamente"/>
          <p:cNvPicPr preferRelativeResize="0"/>
          <p:nvPr/>
        </p:nvPicPr>
        <p:blipFill rotWithShape="1">
          <a:blip r:embed="rId11">
            <a:alphaModFix/>
          </a:blip>
          <a:srcRect/>
          <a:stretch/>
        </p:blipFill>
        <p:spPr>
          <a:xfrm>
            <a:off x="10044310" y="2931392"/>
            <a:ext cx="1054552" cy="1171184"/>
          </a:xfrm>
          <a:prstGeom prst="rect">
            <a:avLst/>
          </a:prstGeom>
          <a:noFill/>
          <a:ln>
            <a:noFill/>
          </a:ln>
        </p:spPr>
      </p:pic>
      <p:pic>
        <p:nvPicPr>
          <p:cNvPr id="161" name="Google Shape;161;p20"/>
          <p:cNvPicPr preferRelativeResize="0"/>
          <p:nvPr/>
        </p:nvPicPr>
        <p:blipFill rotWithShape="1">
          <a:blip r:embed="rId12">
            <a:alphaModFix/>
          </a:blip>
          <a:srcRect/>
          <a:stretch/>
        </p:blipFill>
        <p:spPr>
          <a:xfrm>
            <a:off x="3065755" y="4739631"/>
            <a:ext cx="1312602" cy="1171184"/>
          </a:xfrm>
          <a:prstGeom prst="rect">
            <a:avLst/>
          </a:prstGeom>
          <a:noFill/>
          <a:ln>
            <a:noFill/>
          </a:ln>
        </p:spPr>
      </p:pic>
      <p:pic>
        <p:nvPicPr>
          <p:cNvPr id="162" name="Google Shape;162;p20"/>
          <p:cNvPicPr preferRelativeResize="0"/>
          <p:nvPr/>
        </p:nvPicPr>
        <p:blipFill rotWithShape="1">
          <a:blip r:embed="rId13">
            <a:alphaModFix/>
          </a:blip>
          <a:srcRect/>
          <a:stretch/>
        </p:blipFill>
        <p:spPr>
          <a:xfrm>
            <a:off x="5420089" y="4819034"/>
            <a:ext cx="1220826" cy="1171184"/>
          </a:xfrm>
          <a:prstGeom prst="rect">
            <a:avLst/>
          </a:prstGeom>
          <a:noFill/>
          <a:ln>
            <a:noFill/>
          </a:ln>
        </p:spPr>
      </p:pic>
      <p:pic>
        <p:nvPicPr>
          <p:cNvPr id="163" name="Google Shape;163;p20"/>
          <p:cNvPicPr preferRelativeResize="0"/>
          <p:nvPr/>
        </p:nvPicPr>
        <p:blipFill rotWithShape="1">
          <a:blip r:embed="rId14">
            <a:alphaModFix/>
          </a:blip>
          <a:srcRect/>
          <a:stretch/>
        </p:blipFill>
        <p:spPr>
          <a:xfrm>
            <a:off x="7886252" y="4631401"/>
            <a:ext cx="1001671" cy="117118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subtitle" type="title">
  <p:cSld name="TITLE">
    <p:bg>
      <p:bgPr>
        <a:solidFill>
          <a:schemeClr val="dk1"/>
        </a:solidFill>
        <a:effectLst/>
      </p:bgPr>
    </p:bg>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838200" y="602166"/>
            <a:ext cx="10515600" cy="3728534"/>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lt1"/>
              </a:buClr>
              <a:buSzPts val="8000"/>
              <a:buFont typeface="Arial Narrow"/>
              <a:buNone/>
              <a:defRPr sz="8000" b="1" i="0" u="none" strike="noStrike" cap="none">
                <a:solidFill>
                  <a:schemeClr val="l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19" name="Google Shape;19;p3"/>
          <p:cNvSpPr txBox="1">
            <a:spLocks noGrp="1"/>
          </p:cNvSpPr>
          <p:nvPr>
            <p:ph type="subTitle" idx="1"/>
          </p:nvPr>
        </p:nvSpPr>
        <p:spPr>
          <a:xfrm>
            <a:off x="838200" y="4496373"/>
            <a:ext cx="10515600" cy="1759461"/>
          </a:xfrm>
          <a:prstGeom prst="rect">
            <a:avLst/>
          </a:prstGeom>
          <a:noFill/>
          <a:ln>
            <a:noFill/>
          </a:ln>
        </p:spPr>
        <p:txBody>
          <a:bodyPr spcFirstLastPara="1" wrap="square" lIns="91425" tIns="45700" rIns="91425" bIns="45700" rtlCol="0" anchor="t" anchorCtr="0">
            <a:normAutofit/>
          </a:bodyPr>
          <a:lstStyle>
            <a:lvl1pPr marR="0" lvl="0" algn="ctr" rtl="0">
              <a:lnSpc>
                <a:spcPct val="90000"/>
              </a:lnSpc>
              <a:spcBef>
                <a:spcPts val="1000"/>
              </a:spcBef>
              <a:spcAft>
                <a:spcPts val="0"/>
              </a:spcAft>
              <a:buClr>
                <a:schemeClr val="lt2"/>
              </a:buClr>
              <a:buSzPts val="2400"/>
              <a:buFont typeface="Arial"/>
              <a:buNone/>
              <a:defRPr sz="2400" b="1" i="0" u="none" strike="noStrike" cap="none">
                <a:solidFill>
                  <a:schemeClr val="lt2"/>
                </a:solidFill>
                <a:latin typeface="Arial"/>
                <a:ea typeface="Arial"/>
                <a:cs typeface="Arial"/>
                <a:sym typeface="Arial"/>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9pPr>
          </a:lstStyle>
          <a:p>
            <a:pPr rtl="0"/>
            <a:endParaRPr/>
          </a:p>
        </p:txBody>
      </p:sp>
      <p:sp>
        <p:nvSpPr>
          <p:cNvPr id="20" name="Google Shape;20;p3"/>
          <p:cNvSpPr/>
          <p:nvPr/>
        </p:nvSpPr>
        <p:spPr>
          <a:xfrm>
            <a:off x="5968240" y="6412570"/>
            <a:ext cx="255520" cy="255520"/>
          </a:xfrm>
          <a:prstGeom prst="ellipse">
            <a:avLst/>
          </a:prstGeom>
          <a:no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latin typeface="Calibri"/>
              <a:ea typeface="Calibri"/>
              <a:cs typeface="Calibri"/>
              <a:sym typeface="Calibri"/>
            </a:endParaRPr>
          </a:p>
        </p:txBody>
      </p:sp>
      <p:sp>
        <p:nvSpPr>
          <p:cNvPr id="21" name="Google Shape;21;p3"/>
          <p:cNvSpPr/>
          <p:nvPr/>
        </p:nvSpPr>
        <p:spPr>
          <a:xfrm>
            <a:off x="0" y="3759200"/>
            <a:ext cx="215900" cy="3098800"/>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3"/>
          <p:cNvSpPr/>
          <p:nvPr/>
        </p:nvSpPr>
        <p:spPr>
          <a:xfrm>
            <a:off x="11976100" y="0"/>
            <a:ext cx="215900" cy="1079500"/>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3"/>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sz="1000" b="0" i="0" u="none" strike="noStrike" cap="none">
                <a:solidFill>
                  <a:schemeClr val="lt2"/>
                </a:solidFill>
                <a:latin typeface="Arial"/>
                <a:ea typeface="Arial"/>
                <a:cs typeface="Arial"/>
                <a:sym typeface="Arial"/>
              </a:defRPr>
            </a:lvl1pPr>
            <a:lvl2pPr marL="0" lvl="1" indent="0" algn="ctr">
              <a:spcBef>
                <a:spcPts val="0"/>
              </a:spcBef>
              <a:buNone/>
              <a:defRPr sz="1000" b="0" i="0" u="none" strike="noStrike" cap="none">
                <a:solidFill>
                  <a:schemeClr val="lt2"/>
                </a:solidFill>
                <a:latin typeface="Arial"/>
                <a:ea typeface="Arial"/>
                <a:cs typeface="Arial"/>
                <a:sym typeface="Arial"/>
              </a:defRPr>
            </a:lvl2pPr>
            <a:lvl3pPr marL="0" lvl="2" indent="0" algn="ctr">
              <a:spcBef>
                <a:spcPts val="0"/>
              </a:spcBef>
              <a:buNone/>
              <a:defRPr sz="1000" b="0" i="0" u="none" strike="noStrike" cap="none">
                <a:solidFill>
                  <a:schemeClr val="lt2"/>
                </a:solidFill>
                <a:latin typeface="Arial"/>
                <a:ea typeface="Arial"/>
                <a:cs typeface="Arial"/>
                <a:sym typeface="Arial"/>
              </a:defRPr>
            </a:lvl3pPr>
            <a:lvl4pPr marL="0" lvl="3" indent="0" algn="ctr">
              <a:spcBef>
                <a:spcPts val="0"/>
              </a:spcBef>
              <a:buNone/>
              <a:defRPr sz="1000" b="0" i="0" u="none" strike="noStrike" cap="none">
                <a:solidFill>
                  <a:schemeClr val="lt2"/>
                </a:solidFill>
                <a:latin typeface="Arial"/>
                <a:ea typeface="Arial"/>
                <a:cs typeface="Arial"/>
                <a:sym typeface="Arial"/>
              </a:defRPr>
            </a:lvl4pPr>
            <a:lvl5pPr marL="0" lvl="4" indent="0" algn="ctr">
              <a:spcBef>
                <a:spcPts val="0"/>
              </a:spcBef>
              <a:buNone/>
              <a:defRPr sz="1000" b="0" i="0" u="none" strike="noStrike" cap="none">
                <a:solidFill>
                  <a:schemeClr val="lt2"/>
                </a:solidFill>
                <a:latin typeface="Arial"/>
                <a:ea typeface="Arial"/>
                <a:cs typeface="Arial"/>
                <a:sym typeface="Arial"/>
              </a:defRPr>
            </a:lvl5pPr>
            <a:lvl6pPr marL="0" lvl="5" indent="0" algn="ctr">
              <a:spcBef>
                <a:spcPts val="0"/>
              </a:spcBef>
              <a:buNone/>
              <a:defRPr sz="1000" b="0" i="0" u="none" strike="noStrike" cap="none">
                <a:solidFill>
                  <a:schemeClr val="lt2"/>
                </a:solidFill>
                <a:latin typeface="Arial"/>
                <a:ea typeface="Arial"/>
                <a:cs typeface="Arial"/>
                <a:sym typeface="Arial"/>
              </a:defRPr>
            </a:lvl6pPr>
            <a:lvl7pPr marL="0" lvl="6" indent="0" algn="ctr">
              <a:spcBef>
                <a:spcPts val="0"/>
              </a:spcBef>
              <a:buNone/>
              <a:defRPr sz="1000" b="0" i="0" u="none" strike="noStrike" cap="none">
                <a:solidFill>
                  <a:schemeClr val="lt2"/>
                </a:solidFill>
                <a:latin typeface="Arial"/>
                <a:ea typeface="Arial"/>
                <a:cs typeface="Arial"/>
                <a:sym typeface="Arial"/>
              </a:defRPr>
            </a:lvl7pPr>
            <a:lvl8pPr marL="0" lvl="7" indent="0" algn="ctr">
              <a:spcBef>
                <a:spcPts val="0"/>
              </a:spcBef>
              <a:buNone/>
              <a:defRPr sz="1000" b="0" i="0" u="none" strike="noStrike" cap="none">
                <a:solidFill>
                  <a:schemeClr val="lt2"/>
                </a:solidFill>
                <a:latin typeface="Arial"/>
                <a:ea typeface="Arial"/>
                <a:cs typeface="Arial"/>
                <a:sym typeface="Arial"/>
              </a:defRPr>
            </a:lvl8pPr>
            <a:lvl9pPr marL="0" lvl="8" indent="0" algn="ctr">
              <a:spcBef>
                <a:spcPts val="0"/>
              </a:spcBef>
              <a:buNone/>
              <a:defRPr sz="1000" b="0" i="0" u="none" strike="noStrike" cap="none">
                <a:solidFill>
                  <a:schemeClr val="lt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paragraph + text">
  <p:cSld name="1_title paragraph + text">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dk2"/>
              </a:buClr>
              <a:buSzPts val="4400"/>
              <a:buFont typeface="Arial Narrow"/>
              <a:buNone/>
              <a:defRPr sz="4400" b="1" i="0" u="none" strike="noStrike" cap="none">
                <a:solidFill>
                  <a:schemeClr val="dk2"/>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28" name="Google Shape;28;p5"/>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29" name="Google Shape;29;p5"/>
          <p:cNvSpPr txBox="1">
            <a:spLocks noGrp="1"/>
          </p:cNvSpPr>
          <p:nvPr>
            <p:ph type="body" idx="1"/>
          </p:nvPr>
        </p:nvSpPr>
        <p:spPr>
          <a:xfrm>
            <a:off x="838199" y="1384300"/>
            <a:ext cx="10514013" cy="4973466"/>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30" name="Google Shape;30;p5"/>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5"/>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32;p5"/>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graphs">
  <p:cSld name="title + 1 graph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dk2"/>
              </a:buClr>
              <a:buSzPts val="4400"/>
              <a:buFont typeface="Arial Narrow"/>
              <a:buNone/>
              <a:defRPr sz="4400" b="1" i="0" u="none" strike="noStrike" cap="none">
                <a:solidFill>
                  <a:schemeClr val="dk2"/>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35" name="Google Shape;35;p6"/>
          <p:cNvSpPr txBox="1">
            <a:spLocks noGrp="1"/>
          </p:cNvSpPr>
          <p:nvPr>
            <p:ph type="sldNum" idx="12"/>
          </p:nvPr>
        </p:nvSpPr>
        <p:spPr>
          <a:xfrm>
            <a:off x="1" y="6363031"/>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36" name="Google Shape;36;p6"/>
          <p:cNvSpPr>
            <a:spLocks noGrp="1"/>
          </p:cNvSpPr>
          <p:nvPr>
            <p:ph type="chart" idx="2"/>
          </p:nvPr>
        </p:nvSpPr>
        <p:spPr>
          <a:xfrm>
            <a:off x="838200" y="1778000"/>
            <a:ext cx="10515599" cy="4579938"/>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37" name="Google Shape;37;p6"/>
          <p:cNvSpPr txBox="1">
            <a:spLocks noGrp="1"/>
          </p:cNvSpPr>
          <p:nvPr>
            <p:ph type="body" idx="1"/>
          </p:nvPr>
        </p:nvSpPr>
        <p:spPr>
          <a:xfrm>
            <a:off x="838199" y="1254125"/>
            <a:ext cx="10515600" cy="365125"/>
          </a:xfrm>
          <a:prstGeom prst="rect">
            <a:avLst/>
          </a:prstGeom>
          <a:solidFill>
            <a:schemeClr val="dk1"/>
          </a:solid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38" name="Google Shape;38;p6"/>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39;p6"/>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40;p6"/>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 box">
  <p:cSld name="text + box">
    <p:spTree>
      <p:nvGrpSpPr>
        <p:cNvPr id="1" name="Shape 41"/>
        <p:cNvGrpSpPr/>
        <p:nvPr/>
      </p:nvGrpSpPr>
      <p:grpSpPr>
        <a:xfrm>
          <a:off x="0" y="0"/>
          <a:ext cx="0" cy="0"/>
          <a:chOff x="0" y="0"/>
          <a:chExt cx="0" cy="0"/>
        </a:xfrm>
      </p:grpSpPr>
      <p:sp>
        <p:nvSpPr>
          <p:cNvPr id="42" name="Google Shape;42;p7"/>
          <p:cNvSpPr txBox="1">
            <a:spLocks noGrp="1"/>
          </p:cNvSpPr>
          <p:nvPr>
            <p:ph type="body" idx="1"/>
          </p:nvPr>
        </p:nvSpPr>
        <p:spPr>
          <a:xfrm>
            <a:off x="839788" y="584200"/>
            <a:ext cx="5076825" cy="3000739"/>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rgbClr val="898A9B"/>
              </a:buClr>
              <a:buSzPts val="2000"/>
              <a:buFont typeface="Arial"/>
              <a:buNone/>
              <a:defRPr sz="2000" b="0" i="0" u="none" strike="noStrike" cap="none">
                <a:solidFill>
                  <a:srgbClr val="898A9B"/>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98A9B"/>
              </a:buClr>
              <a:buSzPts val="1800"/>
              <a:buFont typeface="Arial"/>
              <a:buNone/>
              <a:defRPr sz="1800" b="0" i="0" u="none" strike="noStrike" cap="none">
                <a:solidFill>
                  <a:srgbClr val="898A9B"/>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9pPr>
          </a:lstStyle>
          <a:p>
            <a:pPr rtl="0"/>
            <a:endParaRPr/>
          </a:p>
        </p:txBody>
      </p:sp>
      <p:sp>
        <p:nvSpPr>
          <p:cNvPr id="43" name="Google Shape;43;p7"/>
          <p:cNvSpPr/>
          <p:nvPr/>
        </p:nvSpPr>
        <p:spPr>
          <a:xfrm>
            <a:off x="219206" y="3757807"/>
            <a:ext cx="11972794" cy="3100193"/>
          </a:xfrm>
          <a:prstGeom prst="rect">
            <a:avLst/>
          </a:prstGeom>
          <a:solidFill>
            <a:schemeClr val="dk1"/>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44;p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45" name="Google Shape;45;p7"/>
          <p:cNvSpPr txBox="1">
            <a:spLocks noGrp="1"/>
          </p:cNvSpPr>
          <p:nvPr>
            <p:ph type="body" idx="2"/>
          </p:nvPr>
        </p:nvSpPr>
        <p:spPr>
          <a:xfrm>
            <a:off x="839788" y="4381500"/>
            <a:ext cx="10507661" cy="1803400"/>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46" name="Google Shape;46;p7"/>
          <p:cNvSpPr txBox="1">
            <a:spLocks noGrp="1"/>
          </p:cNvSpPr>
          <p:nvPr>
            <p:ph type="title"/>
          </p:nvPr>
        </p:nvSpPr>
        <p:spPr>
          <a:xfrm>
            <a:off x="839788" y="4038600"/>
            <a:ext cx="10515600" cy="207791"/>
          </a:xfrm>
          <a:prstGeom prst="rect">
            <a:avLst/>
          </a:prstGeom>
          <a:solidFill>
            <a:schemeClr val="dk2"/>
          </a:solidFill>
          <a:ln>
            <a:noFill/>
          </a:ln>
        </p:spPr>
        <p:txBody>
          <a:bodyPr spcFirstLastPara="1" wrap="square" lIns="91425" tIns="45700" rIns="91425" bIns="45700" rtlCol="0" anchor="t" anchorCtr="0">
            <a:noAutofit/>
          </a:bodyPr>
          <a:lstStyle>
            <a:lvl1pPr marR="0" lvl="0" algn="l" rtl="0">
              <a:lnSpc>
                <a:spcPct val="90000"/>
              </a:lnSpc>
              <a:spcBef>
                <a:spcPts val="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47" name="Google Shape;47;p7"/>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48;p7"/>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 name="Google Shape;49;p7"/>
          <p:cNvSpPr txBox="1">
            <a:spLocks noGrp="1"/>
          </p:cNvSpPr>
          <p:nvPr>
            <p:ph type="body" idx="3"/>
          </p:nvPr>
        </p:nvSpPr>
        <p:spPr>
          <a:xfrm>
            <a:off x="6240463" y="584199"/>
            <a:ext cx="5106987" cy="300073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50" name="Google Shape;50;p7"/>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paragraph + text double coloumn">
  <p:cSld name="title paragraph + text double coloumn">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dk2"/>
              </a:buClr>
              <a:buSzPts val="4400"/>
              <a:buFont typeface="Arial Narrow"/>
              <a:buNone/>
              <a:defRPr sz="4400" b="1" i="0" u="none" strike="noStrike" cap="none">
                <a:solidFill>
                  <a:schemeClr val="dk2"/>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53" name="Google Shape;53;p8"/>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54" name="Google Shape;54;p8"/>
          <p:cNvSpPr txBox="1">
            <a:spLocks noGrp="1"/>
          </p:cNvSpPr>
          <p:nvPr>
            <p:ph type="body" idx="1"/>
          </p:nvPr>
        </p:nvSpPr>
        <p:spPr>
          <a:xfrm>
            <a:off x="838200" y="1384300"/>
            <a:ext cx="5092602" cy="4973466"/>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55" name="Google Shape;55;p8"/>
          <p:cNvSpPr txBox="1">
            <a:spLocks noGrp="1"/>
          </p:cNvSpPr>
          <p:nvPr>
            <p:ph type="body" idx="2"/>
          </p:nvPr>
        </p:nvSpPr>
        <p:spPr>
          <a:xfrm>
            <a:off x="6261198" y="1384300"/>
            <a:ext cx="5092602" cy="4973638"/>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56" name="Google Shape;56;p8"/>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 name="Google Shape;57;p8"/>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 name="Google Shape;58;p8"/>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image + Title + text">
  <p:cSld name="1_image + Title + text">
    <p:spTree>
      <p:nvGrpSpPr>
        <p:cNvPr id="1" name="Shape 59"/>
        <p:cNvGrpSpPr/>
        <p:nvPr/>
      </p:nvGrpSpPr>
      <p:grpSpPr>
        <a:xfrm>
          <a:off x="0" y="0"/>
          <a:ext cx="0" cy="0"/>
          <a:chOff x="0" y="0"/>
          <a:chExt cx="0" cy="0"/>
        </a:xfrm>
      </p:grpSpPr>
      <p:sp>
        <p:nvSpPr>
          <p:cNvPr id="60" name="Google Shape;60;p9"/>
          <p:cNvSpPr txBox="1">
            <a:spLocks noGrp="1"/>
          </p:cNvSpPr>
          <p:nvPr>
            <p:ph type="body" idx="1"/>
          </p:nvPr>
        </p:nvSpPr>
        <p:spPr>
          <a:xfrm>
            <a:off x="839788" y="1400432"/>
            <a:ext cx="5076825" cy="4761053"/>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rgbClr val="898A9B"/>
              </a:buClr>
              <a:buSzPts val="2000"/>
              <a:buFont typeface="Arial"/>
              <a:buNone/>
              <a:defRPr sz="2000" b="0" i="0" u="none" strike="noStrike" cap="none">
                <a:solidFill>
                  <a:srgbClr val="898A9B"/>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98A9B"/>
              </a:buClr>
              <a:buSzPts val="1800"/>
              <a:buFont typeface="Arial"/>
              <a:buNone/>
              <a:defRPr sz="1800" b="0" i="0" u="none" strike="noStrike" cap="none">
                <a:solidFill>
                  <a:srgbClr val="898A9B"/>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9pPr>
          </a:lstStyle>
          <a:p>
            <a:pPr rtl="0"/>
            <a:endParaRPr/>
          </a:p>
        </p:txBody>
      </p:sp>
      <p:sp>
        <p:nvSpPr>
          <p:cNvPr id="61" name="Google Shape;61;p9"/>
          <p:cNvSpPr/>
          <p:nvPr/>
        </p:nvSpPr>
        <p:spPr>
          <a:xfrm>
            <a:off x="6502400" y="3771900"/>
            <a:ext cx="5689600" cy="3086100"/>
          </a:xfrm>
          <a:prstGeom prst="rect">
            <a:avLst/>
          </a:prstGeom>
          <a:solidFill>
            <a:schemeClr val="dk1"/>
          </a:solidFill>
          <a:ln w="12700" cap="flat" cmpd="sng">
            <a:solidFill>
              <a:srgbClr val="B4AB88"/>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 name="Google Shape;62;p9"/>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63" name="Google Shape;63;p9"/>
          <p:cNvSpPr>
            <a:spLocks noGrp="1"/>
          </p:cNvSpPr>
          <p:nvPr>
            <p:ph type="pic" idx="2"/>
          </p:nvPr>
        </p:nvSpPr>
        <p:spPr>
          <a:xfrm>
            <a:off x="6502400" y="1400432"/>
            <a:ext cx="4849812" cy="4761052"/>
          </a:xfrm>
          <a:prstGeom prst="rect">
            <a:avLst/>
          </a:prstGeom>
          <a:noFill/>
          <a:ln>
            <a:noFill/>
          </a:ln>
        </p:spPr>
      </p:sp>
      <p:sp>
        <p:nvSpPr>
          <p:cNvPr id="64" name="Google Shape;64;p9"/>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 name="Google Shape;65;p9"/>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9"/>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67" name="Google Shape;67;p9"/>
          <p:cNvSpPr txBox="1">
            <a:spLocks noGrp="1"/>
          </p:cNvSpPr>
          <p:nvPr>
            <p:ph type="body" idx="3"/>
          </p:nvPr>
        </p:nvSpPr>
        <p:spPr>
          <a:xfrm>
            <a:off x="839788" y="356992"/>
            <a:ext cx="10512425" cy="722508"/>
          </a:xfrm>
          <a:prstGeom prst="rect">
            <a:avLst/>
          </a:prstGeom>
          <a:noFill/>
          <a:ln>
            <a:noFill/>
          </a:ln>
        </p:spPr>
        <p:txBody>
          <a:bodyPr spcFirstLastPara="1" wrap="square" lIns="91425" tIns="45700" rIns="91425" bIns="45700" rtlCol="0" anchor="t" anchorCtr="0">
            <a:noAutofit/>
          </a:bodyPr>
          <a:lstStyle>
            <a:lvl1pPr marL="457200" marR="0" lvl="0" indent="-228600" algn="ctr" rtl="0">
              <a:lnSpc>
                <a:spcPct val="90000"/>
              </a:lnSpc>
              <a:spcBef>
                <a:spcPts val="1000"/>
              </a:spcBef>
              <a:spcAft>
                <a:spcPts val="0"/>
              </a:spcAft>
              <a:buClr>
                <a:schemeClr val="dk2"/>
              </a:buClr>
              <a:buSzPts val="4400"/>
              <a:buFont typeface="Arial"/>
              <a:buNone/>
              <a:defRPr sz="4400" b="1" i="0" u="none" strike="noStrike" cap="none">
                <a:solidFill>
                  <a:schemeClr val="dk2"/>
                </a:solidFill>
                <a:latin typeface="Arial Narrow"/>
                <a:ea typeface="Arial Narrow"/>
                <a:cs typeface="Arial Narrow"/>
                <a:sym typeface="Arial Narr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 Stories_title + text">
  <p:cSld name="1 Stories_title + text">
    <p:spTree>
      <p:nvGrpSpPr>
        <p:cNvPr id="1" name="Shape 68"/>
        <p:cNvGrpSpPr/>
        <p:nvPr/>
      </p:nvGrpSpPr>
      <p:grpSpPr>
        <a:xfrm>
          <a:off x="0" y="0"/>
          <a:ext cx="0" cy="0"/>
          <a:chOff x="0" y="0"/>
          <a:chExt cx="0" cy="0"/>
        </a:xfrm>
      </p:grpSpPr>
      <p:sp>
        <p:nvSpPr>
          <p:cNvPr id="69" name="Google Shape;69;p10"/>
          <p:cNvSpPr/>
          <p:nvPr/>
        </p:nvSpPr>
        <p:spPr>
          <a:xfrm>
            <a:off x="0" y="-1"/>
            <a:ext cx="5257800" cy="3764071"/>
          </a:xfrm>
          <a:prstGeom prst="rect">
            <a:avLst/>
          </a:prstGeom>
          <a:solidFill>
            <a:schemeClr val="dk2"/>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 name="Google Shape;70;p10"/>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71" name="Google Shape;71;p10"/>
          <p:cNvSpPr txBox="1">
            <a:spLocks noGrp="1"/>
          </p:cNvSpPr>
          <p:nvPr>
            <p:ph type="title"/>
          </p:nvPr>
        </p:nvSpPr>
        <p:spPr>
          <a:xfrm>
            <a:off x="838200" y="853698"/>
            <a:ext cx="4102100" cy="2734100"/>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0"/>
              </a:spcBef>
              <a:spcAft>
                <a:spcPts val="0"/>
              </a:spcAft>
              <a:buClr>
                <a:schemeClr val="lt1"/>
              </a:buClr>
              <a:buSzPts val="4400"/>
              <a:buFont typeface="Arial Narrow"/>
              <a:buNone/>
              <a:defRPr sz="4400" b="1" i="0" u="none" strike="noStrike" cap="none">
                <a:solidFill>
                  <a:schemeClr val="l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72" name="Google Shape;72;p10"/>
          <p:cNvSpPr txBox="1">
            <a:spLocks noGrp="1"/>
          </p:cNvSpPr>
          <p:nvPr>
            <p:ph type="body" idx="1"/>
          </p:nvPr>
        </p:nvSpPr>
        <p:spPr>
          <a:xfrm>
            <a:off x="839788" y="4038600"/>
            <a:ext cx="4418012" cy="2184400"/>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2"/>
              </a:buClr>
              <a:buSzPts val="2400"/>
              <a:buFont typeface="Arial"/>
              <a:buNone/>
              <a:defRPr sz="2400" b="1" i="0" u="none" strike="noStrike" cap="none">
                <a:solidFill>
                  <a:schemeClr val="dk2"/>
                </a:solidFill>
                <a:latin typeface="Arial Narrow"/>
                <a:ea typeface="Arial Narrow"/>
                <a:cs typeface="Arial Narrow"/>
                <a:sym typeface="Arial Narrow"/>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73" name="Google Shape;73;p10"/>
          <p:cNvSpPr txBox="1">
            <a:spLocks noGrp="1"/>
          </p:cNvSpPr>
          <p:nvPr>
            <p:ph type="body" idx="2"/>
          </p:nvPr>
        </p:nvSpPr>
        <p:spPr>
          <a:xfrm>
            <a:off x="5422899" y="495300"/>
            <a:ext cx="5929313" cy="57277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74" name="Google Shape;74;p10"/>
          <p:cNvSpPr txBox="1">
            <a:spLocks noGrp="1"/>
          </p:cNvSpPr>
          <p:nvPr>
            <p:ph type="body" idx="3"/>
          </p:nvPr>
        </p:nvSpPr>
        <p:spPr>
          <a:xfrm>
            <a:off x="839788" y="495300"/>
            <a:ext cx="4116387" cy="223631"/>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lt2"/>
              </a:buClr>
              <a:buSzPts val="1400"/>
              <a:buFont typeface="Arial"/>
              <a:buNone/>
              <a:defRPr sz="1400" b="1" i="0" u="none" strike="noStrike" cap="none">
                <a:solidFill>
                  <a:schemeClr val="lt2"/>
                </a:solidFill>
                <a:latin typeface="Arial"/>
                <a:ea typeface="Arial"/>
                <a:cs typeface="Arial"/>
                <a:sym typeface="Arial"/>
              </a:defRPr>
            </a:lvl1pPr>
            <a:lvl2pPr marL="914400" marR="0" lvl="1"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75" name="Google Shape;75;p10"/>
          <p:cNvSpPr/>
          <p:nvPr/>
        </p:nvSpPr>
        <p:spPr>
          <a:xfrm>
            <a:off x="0" y="3770945"/>
            <a:ext cx="215900" cy="3093929"/>
          </a:xfrm>
          <a:prstGeom prst="rect">
            <a:avLst/>
          </a:prstGeom>
          <a:solidFill>
            <a:schemeClr val="dk1"/>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 name="Google Shape;76;p10"/>
          <p:cNvSpPr/>
          <p:nvPr/>
        </p:nvSpPr>
        <p:spPr>
          <a:xfrm>
            <a:off x="11976100" y="0"/>
            <a:ext cx="215900" cy="1079500"/>
          </a:xfrm>
          <a:prstGeom prst="rect">
            <a:avLst/>
          </a:prstGeom>
          <a:solidFill>
            <a:schemeClr val="dk1"/>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 name="Google Shape;77;p10"/>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 text">
  <p:cSld name="image + text">
    <p:spTree>
      <p:nvGrpSpPr>
        <p:cNvPr id="1" name="Shape 78"/>
        <p:cNvGrpSpPr/>
        <p:nvPr/>
      </p:nvGrpSpPr>
      <p:grpSpPr>
        <a:xfrm>
          <a:off x="0" y="0"/>
          <a:ext cx="0" cy="0"/>
          <a:chOff x="0" y="0"/>
          <a:chExt cx="0" cy="0"/>
        </a:xfrm>
      </p:grpSpPr>
      <p:sp>
        <p:nvSpPr>
          <p:cNvPr id="79" name="Google Shape;79;p11"/>
          <p:cNvSpPr txBox="1">
            <a:spLocks noGrp="1"/>
          </p:cNvSpPr>
          <p:nvPr>
            <p:ph type="body" idx="1"/>
          </p:nvPr>
        </p:nvSpPr>
        <p:spPr>
          <a:xfrm>
            <a:off x="839788" y="584200"/>
            <a:ext cx="5076825" cy="5577285"/>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rgbClr val="898A9B"/>
              </a:buClr>
              <a:buSzPts val="2000"/>
              <a:buFont typeface="Arial"/>
              <a:buNone/>
              <a:defRPr sz="2000" b="0" i="0" u="none" strike="noStrike" cap="none">
                <a:solidFill>
                  <a:srgbClr val="898A9B"/>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98A9B"/>
              </a:buClr>
              <a:buSzPts val="1800"/>
              <a:buFont typeface="Arial"/>
              <a:buNone/>
              <a:defRPr sz="1800" b="0" i="0" u="none" strike="noStrike" cap="none">
                <a:solidFill>
                  <a:srgbClr val="898A9B"/>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9pPr>
          </a:lstStyle>
          <a:p>
            <a:pPr rtl="0"/>
            <a:endParaRPr/>
          </a:p>
        </p:txBody>
      </p:sp>
      <p:sp>
        <p:nvSpPr>
          <p:cNvPr id="80" name="Google Shape;80;p11"/>
          <p:cNvSpPr/>
          <p:nvPr/>
        </p:nvSpPr>
        <p:spPr>
          <a:xfrm>
            <a:off x="6502400" y="3771900"/>
            <a:ext cx="5689600" cy="3086100"/>
          </a:xfrm>
          <a:prstGeom prst="rect">
            <a:avLst/>
          </a:prstGeom>
          <a:solidFill>
            <a:schemeClr val="dk1"/>
          </a:solidFill>
          <a:ln w="12700" cap="flat" cmpd="sng">
            <a:solidFill>
              <a:srgbClr val="B4AB88"/>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81;p1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82" name="Google Shape;82;p11"/>
          <p:cNvSpPr>
            <a:spLocks noGrp="1"/>
          </p:cNvSpPr>
          <p:nvPr>
            <p:ph type="pic" idx="2"/>
          </p:nvPr>
        </p:nvSpPr>
        <p:spPr>
          <a:xfrm>
            <a:off x="6502400" y="0"/>
            <a:ext cx="4849812" cy="6161484"/>
          </a:xfrm>
          <a:prstGeom prst="rect">
            <a:avLst/>
          </a:prstGeom>
          <a:noFill/>
          <a:ln>
            <a:noFill/>
          </a:ln>
        </p:spPr>
      </p:sp>
      <p:sp>
        <p:nvSpPr>
          <p:cNvPr id="83" name="Google Shape;83;p11"/>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 name="Google Shape;84;p11"/>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 name="Google Shape;85;p11"/>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lvl1pPr marL="0" marR="0" lvl="0" indent="0" algn="ctr" rtl="0">
              <a:spcBef>
                <a:spcPts val="0"/>
              </a:spcBef>
              <a:buNone/>
              <a:defRPr sz="1000" b="0" i="0" u="none" strike="noStrike" cap="none">
                <a:solidFill>
                  <a:schemeClr val="lt2"/>
                </a:solidFill>
                <a:latin typeface="Arial"/>
                <a:ea typeface="Arial"/>
                <a:cs typeface="Arial"/>
                <a:sym typeface="Arial"/>
              </a:defRPr>
            </a:lvl1pPr>
            <a:lvl2pPr marL="0" marR="0" lvl="1" indent="0" algn="ctr" rtl="0">
              <a:spcBef>
                <a:spcPts val="0"/>
              </a:spcBef>
              <a:buNone/>
              <a:defRPr sz="1000" b="0" i="0" u="none" strike="noStrike" cap="none">
                <a:solidFill>
                  <a:schemeClr val="lt2"/>
                </a:solidFill>
                <a:latin typeface="Arial"/>
                <a:ea typeface="Arial"/>
                <a:cs typeface="Arial"/>
                <a:sym typeface="Arial"/>
              </a:defRPr>
            </a:lvl2pPr>
            <a:lvl3pPr marL="0" marR="0" lvl="2" indent="0" algn="ctr" rtl="0">
              <a:spcBef>
                <a:spcPts val="0"/>
              </a:spcBef>
              <a:buNone/>
              <a:defRPr sz="1000" b="0" i="0" u="none" strike="noStrike" cap="none">
                <a:solidFill>
                  <a:schemeClr val="lt2"/>
                </a:solidFill>
                <a:latin typeface="Arial"/>
                <a:ea typeface="Arial"/>
                <a:cs typeface="Arial"/>
                <a:sym typeface="Arial"/>
              </a:defRPr>
            </a:lvl3pPr>
            <a:lvl4pPr marL="0" marR="0" lvl="3" indent="0" algn="ctr" rtl="0">
              <a:spcBef>
                <a:spcPts val="0"/>
              </a:spcBef>
              <a:buNone/>
              <a:defRPr sz="1000" b="0" i="0" u="none" strike="noStrike" cap="none">
                <a:solidFill>
                  <a:schemeClr val="lt2"/>
                </a:solidFill>
                <a:latin typeface="Arial"/>
                <a:ea typeface="Arial"/>
                <a:cs typeface="Arial"/>
                <a:sym typeface="Arial"/>
              </a:defRPr>
            </a:lvl4pPr>
            <a:lvl5pPr marL="0" marR="0" lvl="4" indent="0" algn="ctr" rtl="0">
              <a:spcBef>
                <a:spcPts val="0"/>
              </a:spcBef>
              <a:buNone/>
              <a:defRPr sz="1000" b="0" i="0" u="none" strike="noStrike" cap="none">
                <a:solidFill>
                  <a:schemeClr val="lt2"/>
                </a:solidFill>
                <a:latin typeface="Arial"/>
                <a:ea typeface="Arial"/>
                <a:cs typeface="Arial"/>
                <a:sym typeface="Arial"/>
              </a:defRPr>
            </a:lvl5pPr>
            <a:lvl6pPr marL="0" marR="0" lvl="5" indent="0" algn="ctr" rtl="0">
              <a:spcBef>
                <a:spcPts val="0"/>
              </a:spcBef>
              <a:buNone/>
              <a:defRPr sz="1000" b="0" i="0" u="none" strike="noStrike" cap="none">
                <a:solidFill>
                  <a:schemeClr val="lt2"/>
                </a:solidFill>
                <a:latin typeface="Arial"/>
                <a:ea typeface="Arial"/>
                <a:cs typeface="Arial"/>
                <a:sym typeface="Arial"/>
              </a:defRPr>
            </a:lvl6pPr>
            <a:lvl7pPr marL="0" marR="0" lvl="6" indent="0" algn="ctr" rtl="0">
              <a:spcBef>
                <a:spcPts val="0"/>
              </a:spcBef>
              <a:buNone/>
              <a:defRPr sz="1000" b="0" i="0" u="none" strike="noStrike" cap="none">
                <a:solidFill>
                  <a:schemeClr val="lt2"/>
                </a:solidFill>
                <a:latin typeface="Arial"/>
                <a:ea typeface="Arial"/>
                <a:cs typeface="Arial"/>
                <a:sym typeface="Arial"/>
              </a:defRPr>
            </a:lvl7pPr>
            <a:lvl8pPr marL="0" marR="0" lvl="7" indent="0" algn="ctr" rtl="0">
              <a:spcBef>
                <a:spcPts val="0"/>
              </a:spcBef>
              <a:buNone/>
              <a:defRPr sz="1000" b="0" i="0" u="none" strike="noStrike" cap="none">
                <a:solidFill>
                  <a:schemeClr val="lt2"/>
                </a:solidFill>
                <a:latin typeface="Arial"/>
                <a:ea typeface="Arial"/>
                <a:cs typeface="Arial"/>
                <a:sym typeface="Arial"/>
              </a:defRPr>
            </a:lvl8pPr>
            <a:lvl9pPr marL="0" marR="0" lvl="8" indent="0" algn="ctr" rtl="0">
              <a:spcBef>
                <a:spcPts val="0"/>
              </a:spcBef>
              <a:buNone/>
              <a:defRPr sz="1000" b="0" i="0" u="none" strike="noStrike" cap="none">
                <a:solidFill>
                  <a:schemeClr val="lt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29">
          <p15:clr>
            <a:srgbClr val="F26B43"/>
          </p15:clr>
        </p15:guide>
        <p15:guide id="2" pos="7151">
          <p15:clr>
            <a:srgbClr val="F26B43"/>
          </p15:clr>
        </p15:guide>
        <p15:guide id="3" orient="horz" pos="368">
          <p15:clr>
            <a:srgbClr val="F26B43"/>
          </p15:clr>
        </p15:guide>
        <p15:guide id="4" orient="horz" pos="3997">
          <p15:clr>
            <a:srgbClr val="F26B43"/>
          </p15:clr>
        </p15:guide>
        <p15:guide id="5" pos="3727">
          <p15:clr>
            <a:srgbClr val="F26B43"/>
          </p15:clr>
        </p15:guide>
        <p15:guide id="6" pos="393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sp>
        <p:nvSpPr>
          <p:cNvPr id="25" name="Google Shape;25;p4"/>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lvl1pPr marL="0" marR="0" lvl="0" indent="0" algn="ctr" rtl="0">
              <a:spcBef>
                <a:spcPts val="0"/>
              </a:spcBef>
              <a:buNone/>
              <a:defRPr sz="1000" b="0" i="0" u="none" strike="noStrike" cap="none">
                <a:solidFill>
                  <a:schemeClr val="dk2"/>
                </a:solidFill>
                <a:latin typeface="Arial"/>
                <a:ea typeface="Arial"/>
                <a:cs typeface="Arial"/>
                <a:sym typeface="Arial"/>
              </a:defRPr>
            </a:lvl1pPr>
            <a:lvl2pPr marL="0" marR="0" lvl="1" indent="0" algn="ctr" rtl="0">
              <a:spcBef>
                <a:spcPts val="0"/>
              </a:spcBef>
              <a:buNone/>
              <a:defRPr sz="1000" b="0" i="0" u="none" strike="noStrike" cap="none">
                <a:solidFill>
                  <a:schemeClr val="dk2"/>
                </a:solidFill>
                <a:latin typeface="Arial"/>
                <a:ea typeface="Arial"/>
                <a:cs typeface="Arial"/>
                <a:sym typeface="Arial"/>
              </a:defRPr>
            </a:lvl2pPr>
            <a:lvl3pPr marL="0" marR="0" lvl="2" indent="0" algn="ctr" rtl="0">
              <a:spcBef>
                <a:spcPts val="0"/>
              </a:spcBef>
              <a:buNone/>
              <a:defRPr sz="1000" b="0" i="0" u="none" strike="noStrike" cap="none">
                <a:solidFill>
                  <a:schemeClr val="dk2"/>
                </a:solidFill>
                <a:latin typeface="Arial"/>
                <a:ea typeface="Arial"/>
                <a:cs typeface="Arial"/>
                <a:sym typeface="Arial"/>
              </a:defRPr>
            </a:lvl3pPr>
            <a:lvl4pPr marL="0" marR="0" lvl="3" indent="0" algn="ctr" rtl="0">
              <a:spcBef>
                <a:spcPts val="0"/>
              </a:spcBef>
              <a:buNone/>
              <a:defRPr sz="1000" b="0" i="0" u="none" strike="noStrike" cap="none">
                <a:solidFill>
                  <a:schemeClr val="dk2"/>
                </a:solidFill>
                <a:latin typeface="Arial"/>
                <a:ea typeface="Arial"/>
                <a:cs typeface="Arial"/>
                <a:sym typeface="Arial"/>
              </a:defRPr>
            </a:lvl4pPr>
            <a:lvl5pPr marL="0" marR="0" lvl="4" indent="0" algn="ctr" rtl="0">
              <a:spcBef>
                <a:spcPts val="0"/>
              </a:spcBef>
              <a:buNone/>
              <a:defRPr sz="1000" b="0" i="0" u="none" strike="noStrike" cap="none">
                <a:solidFill>
                  <a:schemeClr val="dk2"/>
                </a:solidFill>
                <a:latin typeface="Arial"/>
                <a:ea typeface="Arial"/>
                <a:cs typeface="Arial"/>
                <a:sym typeface="Arial"/>
              </a:defRPr>
            </a:lvl5pPr>
            <a:lvl6pPr marL="0" marR="0" lvl="5" indent="0" algn="ctr" rtl="0">
              <a:spcBef>
                <a:spcPts val="0"/>
              </a:spcBef>
              <a:buNone/>
              <a:defRPr sz="1000" b="0" i="0" u="none" strike="noStrike" cap="none">
                <a:solidFill>
                  <a:schemeClr val="dk2"/>
                </a:solidFill>
                <a:latin typeface="Arial"/>
                <a:ea typeface="Arial"/>
                <a:cs typeface="Arial"/>
                <a:sym typeface="Arial"/>
              </a:defRPr>
            </a:lvl6pPr>
            <a:lvl7pPr marL="0" marR="0" lvl="6" indent="0" algn="ctr" rtl="0">
              <a:spcBef>
                <a:spcPts val="0"/>
              </a:spcBef>
              <a:buNone/>
              <a:defRPr sz="1000" b="0" i="0" u="none" strike="noStrike" cap="none">
                <a:solidFill>
                  <a:schemeClr val="dk2"/>
                </a:solidFill>
                <a:latin typeface="Arial"/>
                <a:ea typeface="Arial"/>
                <a:cs typeface="Arial"/>
                <a:sym typeface="Arial"/>
              </a:defRPr>
            </a:lvl7pPr>
            <a:lvl8pPr marL="0" marR="0" lvl="7" indent="0" algn="ctr" rtl="0">
              <a:spcBef>
                <a:spcPts val="0"/>
              </a:spcBef>
              <a:buNone/>
              <a:defRPr sz="1000" b="0" i="0" u="none" strike="noStrike" cap="none">
                <a:solidFill>
                  <a:schemeClr val="dk2"/>
                </a:solidFill>
                <a:latin typeface="Arial"/>
                <a:ea typeface="Arial"/>
                <a:cs typeface="Arial"/>
                <a:sym typeface="Arial"/>
              </a:defRPr>
            </a:lvl8pPr>
            <a:lvl9pPr marL="0" marR="0" lvl="8" indent="0" algn="ctr" rtl="0">
              <a:spcBef>
                <a:spcPts val="0"/>
              </a:spcBef>
              <a:buNone/>
              <a:defRPr sz="10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29">
          <p15:clr>
            <a:srgbClr val="F26B43"/>
          </p15:clr>
        </p15:guide>
        <p15:guide id="2" pos="7151">
          <p15:clr>
            <a:srgbClr val="F26B43"/>
          </p15:clr>
        </p15:guide>
        <p15:guide id="3" orient="horz" pos="368">
          <p15:clr>
            <a:srgbClr val="F26B43"/>
          </p15:clr>
        </p15:guide>
        <p15:guide id="4" orient="horz" pos="3997">
          <p15:clr>
            <a:srgbClr val="F26B43"/>
          </p15:clr>
        </p15:guide>
        <p15:guide id="5" pos="3727">
          <p15:clr>
            <a:srgbClr val="F26B43"/>
          </p15:clr>
        </p15:guide>
        <p15:guide id="6" pos="393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2.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3.jp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2.png"/><Relationship Id="rId9"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53.jp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68.png"/><Relationship Id="rId4" Type="http://schemas.openxmlformats.org/officeDocument/2006/relationships/image" Target="../media/image67.jpg"/></Relationships>
</file>

<file path=ppt/slides/_rels/slide26.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2.png"/><Relationship Id="rId4" Type="http://schemas.openxmlformats.org/officeDocument/2006/relationships/image" Target="../media/image70.jpg"/></Relationships>
</file>

<file path=ppt/slides/_rels/slide27.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2.jpg"/><Relationship Id="rId7" Type="http://schemas.openxmlformats.org/officeDocument/2006/relationships/image" Target="../media/image76.jp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32.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37.xml"/><Relationship Id="rId1" Type="http://schemas.openxmlformats.org/officeDocument/2006/relationships/slideLayout" Target="../slideLayouts/slideLayout10.xml"/><Relationship Id="rId6" Type="http://schemas.openxmlformats.org/officeDocument/2006/relationships/image" Target="../media/image84.jpg"/><Relationship Id="rId5" Type="http://schemas.openxmlformats.org/officeDocument/2006/relationships/image" Target="../media/image83.jpg"/><Relationship Id="rId4" Type="http://schemas.openxmlformats.org/officeDocument/2006/relationships/image" Target="../media/image82.jpg"/><Relationship Id="rId9"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39.xml"/><Relationship Id="rId1" Type="http://schemas.openxmlformats.org/officeDocument/2006/relationships/slideLayout" Target="../slideLayouts/slideLayout9.xml"/><Relationship Id="rId4" Type="http://schemas.openxmlformats.org/officeDocument/2006/relationships/image" Target="../media/image89.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1.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1.png"/><Relationship Id="rId7" Type="http://schemas.openxmlformats.org/officeDocument/2006/relationships/image" Target="../media/image93.jpg"/><Relationship Id="rId2" Type="http://schemas.openxmlformats.org/officeDocument/2006/relationships/notesSlide" Target="../notesSlides/notesSlide42.xml"/><Relationship Id="rId1" Type="http://schemas.openxmlformats.org/officeDocument/2006/relationships/slideLayout" Target="../slideLayouts/slideLayout9.xml"/><Relationship Id="rId6" Type="http://schemas.openxmlformats.org/officeDocument/2006/relationships/image" Target="../media/image92.jpg"/><Relationship Id="rId5" Type="http://schemas.openxmlformats.org/officeDocument/2006/relationships/image" Target="../media/image91.jpg"/><Relationship Id="rId4" Type="http://schemas.openxmlformats.org/officeDocument/2006/relationships/image" Target="../media/image79.png"/></Relationships>
</file>

<file path=ppt/slides/_rels/slide43.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96.jpg"/><Relationship Id="rId4" Type="http://schemas.openxmlformats.org/officeDocument/2006/relationships/image" Target="../media/image95.jpg"/></Relationships>
</file>

<file path=ppt/slides/_rels/slide44.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58.png"/><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notesSlide" Target="../notesSlides/notesSlide48.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98.jpg"/></Relationships>
</file>

<file path=ppt/slides/_rels/slide49.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notesSlide" Target="../notesSlides/notesSlide49.xml"/><Relationship Id="rId1" Type="http://schemas.openxmlformats.org/officeDocument/2006/relationships/slideLayout" Target="../slideLayouts/slideLayout9.xml"/><Relationship Id="rId4" Type="http://schemas.openxmlformats.org/officeDocument/2006/relationships/image" Target="../media/image100.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58.png"/><Relationship Id="rId2" Type="http://schemas.openxmlformats.org/officeDocument/2006/relationships/notesSlide" Target="../notesSlides/notesSlide54.xml"/><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58.png"/><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104.png"/><Relationship Id="rId4" Type="http://schemas.openxmlformats.org/officeDocument/2006/relationships/image" Target="../media/image103.png"/></Relationships>
</file>

<file path=ppt/slides/_rels/slide58.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78.png"/><Relationship Id="rId7" Type="http://schemas.openxmlformats.org/officeDocument/2006/relationships/image" Target="../media/image58.png"/><Relationship Id="rId2" Type="http://schemas.openxmlformats.org/officeDocument/2006/relationships/notesSlide" Target="../notesSlides/notesSlide58.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104.png"/><Relationship Id="rId4" Type="http://schemas.openxmlformats.org/officeDocument/2006/relationships/image" Target="../media/image103.png"/><Relationship Id="rId9" Type="http://schemas.openxmlformats.org/officeDocument/2006/relationships/image" Target="../media/image106.png"/></Relationships>
</file>

<file path=ppt/slides/_rels/slide59.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notesSlide" Target="../notesSlides/notesSlide59.xml"/><Relationship Id="rId1" Type="http://schemas.openxmlformats.org/officeDocument/2006/relationships/slideLayout" Target="../slideLayouts/slideLayout8.xml"/><Relationship Id="rId6" Type="http://schemas.openxmlformats.org/officeDocument/2006/relationships/image" Target="../media/image108.jpg"/><Relationship Id="rId5" Type="http://schemas.openxmlformats.org/officeDocument/2006/relationships/image" Target="../media/image21.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60.xml.rels><?xml version="1.0" encoding="UTF-8" standalone="yes"?>
<Relationships xmlns="http://schemas.openxmlformats.org/package/2006/relationships"><Relationship Id="rId3" Type="http://schemas.openxmlformats.org/officeDocument/2006/relationships/image" Target="../media/image109.jpg"/><Relationship Id="rId2" Type="http://schemas.openxmlformats.org/officeDocument/2006/relationships/notesSlide" Target="../notesSlides/notesSlide60.xml"/><Relationship Id="rId1" Type="http://schemas.openxmlformats.org/officeDocument/2006/relationships/slideLayout" Target="../slideLayouts/slideLayout3.xml"/><Relationship Id="rId6" Type="http://schemas.openxmlformats.org/officeDocument/2006/relationships/comments" Target="../comments/comment2.xml"/><Relationship Id="rId5" Type="http://schemas.openxmlformats.org/officeDocument/2006/relationships/image" Target="../media/image111.jpg"/><Relationship Id="rId4" Type="http://schemas.openxmlformats.org/officeDocument/2006/relationships/image" Target="../media/image110.jpg"/></Relationships>
</file>

<file path=ppt/slides/_rels/slide61.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notesSlide" Target="../notesSlides/notesSlide61.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14.jpg"/><Relationship Id="rId4" Type="http://schemas.openxmlformats.org/officeDocument/2006/relationships/image" Target="../media/image113.jpg"/></Relationships>
</file>

<file path=ppt/slides/_rels/slide62.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17.jpg"/><Relationship Id="rId4" Type="http://schemas.openxmlformats.org/officeDocument/2006/relationships/image" Target="../media/image116.jpg"/></Relationships>
</file>

<file path=ppt/slides/_rels/slide63.xml.rels><?xml version="1.0" encoding="UTF-8" standalone="yes"?>
<Relationships xmlns="http://schemas.openxmlformats.org/package/2006/relationships"><Relationship Id="rId3" Type="http://schemas.openxmlformats.org/officeDocument/2006/relationships/image" Target="../media/image118.jpg"/><Relationship Id="rId2" Type="http://schemas.openxmlformats.org/officeDocument/2006/relationships/notesSlide" Target="../notesSlides/notesSlide63.xml"/><Relationship Id="rId1" Type="http://schemas.openxmlformats.org/officeDocument/2006/relationships/slideLayout" Target="../slideLayouts/slideLayout3.xml"/><Relationship Id="rId6" Type="http://schemas.openxmlformats.org/officeDocument/2006/relationships/image" Target="../media/image120.jpg"/><Relationship Id="rId5" Type="http://schemas.openxmlformats.org/officeDocument/2006/relationships/image" Target="../media/image119.jpg"/><Relationship Id="rId4" Type="http://schemas.openxmlformats.org/officeDocument/2006/relationships/image" Target="../media/image20.png"/></Relationships>
</file>

<file path=ppt/slides/_rels/slide6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7.png"/><Relationship Id="rId7" Type="http://schemas.openxmlformats.org/officeDocument/2006/relationships/image" Target="../media/image16.png"/><Relationship Id="rId12" Type="http://schemas.openxmlformats.org/officeDocument/2006/relationships/image" Target="../media/image123.png"/><Relationship Id="rId2" Type="http://schemas.openxmlformats.org/officeDocument/2006/relationships/notesSlide" Target="../notesSlides/notesSlide64.xml"/><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22.png"/><Relationship Id="rId5" Type="http://schemas.openxmlformats.org/officeDocument/2006/relationships/image" Target="../media/image13.png"/><Relationship Id="rId10" Type="http://schemas.openxmlformats.org/officeDocument/2006/relationships/image" Target="../media/image121.png"/><Relationship Id="rId4" Type="http://schemas.openxmlformats.org/officeDocument/2006/relationships/image" Target="../media/image9.png"/><Relationship Id="rId9" Type="http://schemas.openxmlformats.org/officeDocument/2006/relationships/image" Target="../media/image36.png"/></Relationships>
</file>

<file path=ppt/slides/_rels/slide65.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58.png"/><Relationship Id="rId2" Type="http://schemas.openxmlformats.org/officeDocument/2006/relationships/notesSlide" Target="../notesSlides/notesSlide65.xml"/><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66.xml.rels><?xml version="1.0" encoding="UTF-8" standalone="yes"?>
<Relationships xmlns="http://schemas.openxmlformats.org/package/2006/relationships"><Relationship Id="rId3" Type="http://schemas.openxmlformats.org/officeDocument/2006/relationships/image" Target="../media/image124.jp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8.xml"/><Relationship Id="rId1" Type="http://schemas.openxmlformats.org/officeDocument/2006/relationships/slideLayout" Target="../slideLayouts/slideLayout8.xml"/><Relationship Id="rId5" Type="http://schemas.openxmlformats.org/officeDocument/2006/relationships/image" Target="../media/image126.jpg"/><Relationship Id="rId4" Type="http://schemas.openxmlformats.org/officeDocument/2006/relationships/image" Target="../media/image21.png"/></Relationships>
</file>

<file path=ppt/slides/_rels/slide69.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129.jpg"/></Relationships>
</file>

<file path=ppt/slides/_rels/slide7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2.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20.png"/><Relationship Id="rId4" Type="http://schemas.openxmlformats.org/officeDocument/2006/relationships/image" Target="../media/image18.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notesSlide" Target="../notesSlides/notesSlide74.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33.jpg"/></Relationships>
</file>

<file path=ppt/slides/_rels/slide75.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notesSlide" Target="../notesSlides/notesSlide75.xml"/><Relationship Id="rId1" Type="http://schemas.openxmlformats.org/officeDocument/2006/relationships/slideLayout" Target="../slideLayouts/slideLayout9.xml"/><Relationship Id="rId4" Type="http://schemas.openxmlformats.org/officeDocument/2006/relationships/hyperlink" Target="http://www.washinhcf.org/wash-fit"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135.jp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7.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136.jpg"/></Relationships>
</file>

<file path=ppt/slides/_rels/slide7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8.xml"/><Relationship Id="rId1" Type="http://schemas.openxmlformats.org/officeDocument/2006/relationships/slideLayout" Target="../slideLayouts/slideLayout9.xml"/><Relationship Id="rId4" Type="http://schemas.openxmlformats.org/officeDocument/2006/relationships/image" Target="../media/image137.jpg"/></Relationships>
</file>

<file path=ppt/slides/_rels/slide79.xml.rels><?xml version="1.0" encoding="UTF-8" standalone="yes"?>
<Relationships xmlns="http://schemas.openxmlformats.org/package/2006/relationships"><Relationship Id="rId3" Type="http://schemas.openxmlformats.org/officeDocument/2006/relationships/image" Target="../media/image138.jpg"/><Relationship Id="rId2" Type="http://schemas.openxmlformats.org/officeDocument/2006/relationships/notesSlide" Target="../notesSlides/notesSlide79.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8" Type="http://schemas.openxmlformats.org/officeDocument/2006/relationships/hyperlink" Target="https://apps.who.int/iris/handle/10665/277399" TargetMode="External"/><Relationship Id="rId3" Type="http://schemas.openxmlformats.org/officeDocument/2006/relationships/hyperlink" Target="https://apps.who.int/iris/handle/10665/246209" TargetMode="External"/><Relationship Id="rId7" Type="http://schemas.openxmlformats.org/officeDocument/2006/relationships/hyperlink" Target="https://www.who.int/publications/i/item/9789241511216" TargetMode="External"/><Relationship Id="rId2" Type="http://schemas.openxmlformats.org/officeDocument/2006/relationships/notesSlide" Target="../notesSlides/notesSlide80.xml"/><Relationship Id="rId1" Type="http://schemas.openxmlformats.org/officeDocument/2006/relationships/slideLayout" Target="../slideLayouts/slideLayout3.xml"/><Relationship Id="rId6" Type="http://schemas.openxmlformats.org/officeDocument/2006/relationships/hyperlink" Target="https://apps.who.int/iris/handle/10665/333586" TargetMode="External"/><Relationship Id="rId11" Type="http://schemas.openxmlformats.org/officeDocument/2006/relationships/comments" Target="../comments/comment3.xml"/><Relationship Id="rId5" Type="http://schemas.openxmlformats.org/officeDocument/2006/relationships/hyperlink" Target="https://apps.who.int/iris/handle/10665/352327" TargetMode="External"/><Relationship Id="rId10" Type="http://schemas.openxmlformats.org/officeDocument/2006/relationships/hyperlink" Target="https://washinhcf.org/resource/summary-of-all-who-and-related-resources-on-wash-in-hcf/" TargetMode="External"/><Relationship Id="rId4" Type="http://schemas.openxmlformats.org/officeDocument/2006/relationships/hyperlink" Target="https://www.who.int/publications/i/item/9789241548564" TargetMode="External"/><Relationship Id="rId9" Type="http://schemas.openxmlformats.org/officeDocument/2006/relationships/hyperlink" Target="https://www.who.int/campaigns/world-hand-hygiene-day"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washinhcf.org/resource/summary-of-all-who-and-related-resources-on-wash-in-hcf/" TargetMode="External"/><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85.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85.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86.xml"/><Relationship Id="rId1" Type="http://schemas.openxmlformats.org/officeDocument/2006/relationships/slideLayout" Target="../slideLayouts/slideLayout3.xml"/><Relationship Id="rId5" Type="http://schemas.openxmlformats.org/officeDocument/2006/relationships/image" Target="../media/image144.png"/><Relationship Id="rId4" Type="http://schemas.openxmlformats.org/officeDocument/2006/relationships/image" Target="../media/image143.png"/></Relationships>
</file>

<file path=ppt/slides/_rels/slide87.xml.rels><?xml version="1.0" encoding="UTF-8" standalone="yes"?>
<Relationships xmlns="http://schemas.openxmlformats.org/package/2006/relationships"><Relationship Id="rId3" Type="http://schemas.openxmlformats.org/officeDocument/2006/relationships/hyperlink" Target="https://www.who.int/publications/i/item/9789241514545" TargetMode="External"/><Relationship Id="rId2" Type="http://schemas.openxmlformats.org/officeDocument/2006/relationships/notesSlide" Target="../notesSlides/notesSlide87.xml"/><Relationship Id="rId1" Type="http://schemas.openxmlformats.org/officeDocument/2006/relationships/slideLayout" Target="../slideLayouts/slideLayout4.xml"/><Relationship Id="rId4" Type="http://schemas.openxmlformats.org/officeDocument/2006/relationships/image" Target="../media/image145.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4.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hyperlink" Target="mailto:washinhcf@who.in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image" Target="../media/image33.png"/><Relationship Id="rId5" Type="http://schemas.openxmlformats.org/officeDocument/2006/relationships/image" Target="../media/image28.png"/><Relationship Id="rId15" Type="http://schemas.openxmlformats.org/officeDocument/2006/relationships/image" Target="../media/image36.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hyperlink" Target="http://www.washinhcf.org/wash-fit" TargetMode="External"/><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0"/>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a:t>2.ª edición del WASH FIT </a:t>
            </a:r>
            <a:br>
              <a:rPr lang="en-US" dirty="0"/>
            </a:br>
            <a:r>
              <a:rPr lang="es" dirty="0"/>
              <a:t>¿Qué novedades trae? </a:t>
            </a:r>
            <a:endParaRPr dirty="0"/>
          </a:p>
        </p:txBody>
      </p:sp>
      <p:sp>
        <p:nvSpPr>
          <p:cNvPr id="322" name="Google Shape;322;p30"/>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10</a:t>
            </a:fld>
            <a:endParaRPr/>
          </a:p>
        </p:txBody>
      </p:sp>
      <p:sp>
        <p:nvSpPr>
          <p:cNvPr id="323" name="Google Shape;323;p30"/>
          <p:cNvSpPr txBox="1">
            <a:spLocks noGrp="1"/>
          </p:cNvSpPr>
          <p:nvPr>
            <p:ph type="body" idx="1"/>
          </p:nvPr>
        </p:nvSpPr>
        <p:spPr>
          <a:xfrm>
            <a:off x="839787" y="1795580"/>
            <a:ext cx="10514013" cy="4973466"/>
          </a:xfrm>
          <a:prstGeom prst="rect">
            <a:avLst/>
          </a:prstGeom>
          <a:noFill/>
          <a:ln>
            <a:noFill/>
          </a:ln>
        </p:spPr>
        <p:txBody>
          <a:bodyPr spcFirstLastPara="1" wrap="square" lIns="91425" tIns="45700" rIns="91425" bIns="45700" rtlCol="0" anchor="t" anchorCtr="0">
            <a:normAutofit lnSpcReduction="10000"/>
          </a:bodyPr>
          <a:lstStyle/>
          <a:p>
            <a:pPr marL="342900" lvl="0" indent="-342900" algn="l" rtl="0">
              <a:lnSpc>
                <a:spcPct val="115000"/>
              </a:lnSpc>
              <a:spcBef>
                <a:spcPts val="0"/>
              </a:spcBef>
              <a:spcAft>
                <a:spcPts val="0"/>
              </a:spcAft>
              <a:buClr>
                <a:schemeClr val="dk1"/>
              </a:buClr>
              <a:buSzPts val="1995"/>
              <a:buFont typeface="Arial"/>
              <a:buChar char="•"/>
            </a:pPr>
            <a:r>
              <a:rPr lang="es" sz="1995"/>
              <a:t>Directrices para adaptar la herramienta a establecimientos muy rudimentarios o que se han abierto temporalmente con motivo de una emergencia, instalaciones de mayor envergadura (como hospitales regionales o de distrito) y las ubicadas en entornos de ingreso mediano donde los usuarios buscan niveles más altos de servicio</a:t>
            </a:r>
            <a:endParaRPr sz="1995"/>
          </a:p>
          <a:p>
            <a:pPr marL="342900" lvl="0" indent="-342900" algn="l" rtl="0">
              <a:lnSpc>
                <a:spcPct val="115000"/>
              </a:lnSpc>
              <a:spcBef>
                <a:spcPts val="0"/>
              </a:spcBef>
              <a:spcAft>
                <a:spcPts val="0"/>
              </a:spcAft>
              <a:buClr>
                <a:schemeClr val="dk1"/>
              </a:buClr>
              <a:buSzPts val="1995"/>
              <a:buFont typeface="Arial"/>
              <a:buChar char="•"/>
            </a:pPr>
            <a:r>
              <a:rPr lang="es" sz="1995"/>
              <a:t>Más hincapié en la </a:t>
            </a:r>
            <a:r>
              <a:rPr lang="es" sz="1995" b="1"/>
              <a:t>resiliencia climática</a:t>
            </a:r>
            <a:r>
              <a:rPr lang="es" sz="1995"/>
              <a:t> y las estrategias de mitigación del cambio climático</a:t>
            </a:r>
            <a:endParaRPr sz="1995"/>
          </a:p>
          <a:p>
            <a:pPr marL="342900" lvl="0" indent="-342900" algn="l" rtl="0">
              <a:lnSpc>
                <a:spcPct val="115000"/>
              </a:lnSpc>
              <a:spcBef>
                <a:spcPts val="0"/>
              </a:spcBef>
              <a:spcAft>
                <a:spcPts val="0"/>
              </a:spcAft>
              <a:buClr>
                <a:schemeClr val="dk1"/>
              </a:buClr>
              <a:buSzPts val="1995"/>
              <a:buFont typeface="Arial"/>
              <a:buChar char="•"/>
            </a:pPr>
            <a:r>
              <a:rPr lang="es" sz="1995"/>
              <a:t>Reconocimiento del proceso para velar por que los servicios de WASH </a:t>
            </a:r>
            <a:r>
              <a:rPr lang="es" sz="1995" b="1"/>
              <a:t>prevengan la propagación de microorganismos patógenos </a:t>
            </a:r>
            <a:r>
              <a:rPr lang="es" sz="1995"/>
              <a:t>(entre ellos, el virus de la COVID-19) y resistencia a los antimicrobianos</a:t>
            </a:r>
            <a:endParaRPr/>
          </a:p>
          <a:p>
            <a:pPr marL="342900" lvl="0" indent="-342900" algn="l" rtl="0">
              <a:lnSpc>
                <a:spcPct val="115000"/>
              </a:lnSpc>
              <a:spcBef>
                <a:spcPts val="0"/>
              </a:spcBef>
              <a:spcAft>
                <a:spcPts val="0"/>
              </a:spcAft>
              <a:buClr>
                <a:schemeClr val="dk1"/>
              </a:buClr>
              <a:buSzPts val="1995"/>
              <a:buFont typeface="Arial"/>
              <a:buChar char="•"/>
            </a:pPr>
            <a:r>
              <a:rPr lang="es" sz="1995"/>
              <a:t>Un nuevo </a:t>
            </a:r>
            <a:r>
              <a:rPr lang="es" sz="1995" b="1"/>
              <a:t>formulario de evaluación</a:t>
            </a:r>
            <a:r>
              <a:rPr lang="es" sz="1995"/>
              <a:t> que incluye consideraciones e indicadores en materia de clima, género y equidad para instalaciones más avanzadas y entornos terciarios </a:t>
            </a:r>
            <a:endParaRPr/>
          </a:p>
          <a:p>
            <a:pPr marL="342900" lvl="0" indent="-342900" algn="l" rtl="0">
              <a:lnSpc>
                <a:spcPct val="115000"/>
              </a:lnSpc>
              <a:spcBef>
                <a:spcPts val="0"/>
              </a:spcBef>
              <a:spcAft>
                <a:spcPts val="0"/>
              </a:spcAft>
              <a:buClr>
                <a:schemeClr val="dk1"/>
              </a:buClr>
              <a:buSzPts val="1995"/>
              <a:buFont typeface="Arial"/>
              <a:buChar char="•"/>
            </a:pPr>
            <a:r>
              <a:rPr lang="es" sz="1995"/>
              <a:t>Da respuesta a otras cuestiones relacionadas con el WASH en establecimientos de salud; más concretamente, la energía, el control de vectores y la salud en el trabajo</a:t>
            </a:r>
            <a:endParaRPr/>
          </a:p>
          <a:p>
            <a:pPr marL="342900" lvl="0" indent="-216217" algn="l" rtl="0">
              <a:lnSpc>
                <a:spcPct val="90000"/>
              </a:lnSpc>
              <a:spcBef>
                <a:spcPts val="1000"/>
              </a:spcBef>
              <a:spcAft>
                <a:spcPts val="0"/>
              </a:spcAft>
              <a:buClr>
                <a:schemeClr val="dk1"/>
              </a:buClr>
              <a:buSzPts val="1995"/>
              <a:buFont typeface="Arial"/>
              <a:buNone/>
            </a:pPr>
            <a:endParaRPr sz="1995"/>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11</a:t>
            </a:fld>
            <a:endParaRPr>
              <a:solidFill>
                <a:srgbClr val="000000"/>
              </a:solidFill>
            </a:endParaRPr>
          </a:p>
        </p:txBody>
      </p:sp>
      <p:sp>
        <p:nvSpPr>
          <p:cNvPr id="330" name="Google Shape;330;p31"/>
          <p:cNvSpPr/>
          <p:nvPr/>
        </p:nvSpPr>
        <p:spPr>
          <a:xfrm>
            <a:off x="0" y="6305059"/>
            <a:ext cx="12192000" cy="552762"/>
          </a:xfrm>
          <a:prstGeom prst="rect">
            <a:avLst/>
          </a:prstGeom>
          <a:solidFill>
            <a:srgbClr val="FFFF99"/>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r>
              <a:rPr lang="es" sz="1632">
                <a:solidFill>
                  <a:srgbClr val="9B9B9B"/>
                </a:solidFill>
                <a:latin typeface="Calibri"/>
                <a:ea typeface="Calibri"/>
                <a:cs typeface="Calibri"/>
                <a:sym typeface="Calibri"/>
              </a:rPr>
              <a:t>Trasfondo</a:t>
            </a:r>
            <a:endParaRPr/>
          </a:p>
        </p:txBody>
      </p:sp>
      <p:pic>
        <p:nvPicPr>
          <p:cNvPr id="331" name="Google Shape;331;p31"/>
          <p:cNvPicPr preferRelativeResize="0"/>
          <p:nvPr/>
        </p:nvPicPr>
        <p:blipFill rotWithShape="1">
          <a:blip r:embed="rId3">
            <a:alphaModFix/>
          </a:blip>
          <a:srcRect/>
          <a:stretch/>
        </p:blipFill>
        <p:spPr>
          <a:xfrm>
            <a:off x="1422398" y="733144"/>
            <a:ext cx="8451144" cy="5989748"/>
          </a:xfrm>
          <a:prstGeom prst="rect">
            <a:avLst/>
          </a:prstGeom>
          <a:noFill/>
          <a:ln>
            <a:noFill/>
          </a:ln>
        </p:spPr>
      </p:pic>
      <p:sp>
        <p:nvSpPr>
          <p:cNvPr id="332" name="Google Shape;332;p31"/>
          <p:cNvSpPr txBox="1">
            <a:spLocks noGrp="1"/>
          </p:cNvSpPr>
          <p:nvPr>
            <p:ph type="title"/>
          </p:nvPr>
        </p:nvSpPr>
        <p:spPr>
          <a:xfrm>
            <a:off x="838199" y="135108"/>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sz="4400" b="1">
                <a:solidFill>
                  <a:schemeClr val="dk2"/>
                </a:solidFill>
                <a:latin typeface="Arial Narrow"/>
                <a:ea typeface="Arial Narrow"/>
                <a:cs typeface="Arial Narrow"/>
                <a:sym typeface="Arial Narrow"/>
              </a:rPr>
              <a:t>¿Qué propósito tiene el WASH FIT? </a:t>
            </a:r>
            <a:endParaRPr/>
          </a:p>
        </p:txBody>
      </p:sp>
      <p:sp>
        <p:nvSpPr>
          <p:cNvPr id="333" name="Google Shape;333;p31"/>
          <p:cNvSpPr/>
          <p:nvPr/>
        </p:nvSpPr>
        <p:spPr>
          <a:xfrm>
            <a:off x="2573867" y="3996267"/>
            <a:ext cx="7636933" cy="2861733"/>
          </a:xfrm>
          <a:prstGeom prst="ellipse">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2"/>
          <p:cNvSpPr txBox="1">
            <a:spLocks noGrp="1"/>
          </p:cNvSpPr>
          <p:nvPr>
            <p:ph type="title"/>
          </p:nvPr>
        </p:nvSpPr>
        <p:spPr>
          <a:xfrm>
            <a:off x="838199" y="36522"/>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sz="4000" dirty="0"/>
              <a:t>El WASH FIT contribuye a mejorar estos elementos </a:t>
            </a:r>
            <a:endParaRPr sz="4000" dirty="0"/>
          </a:p>
        </p:txBody>
      </p:sp>
      <p:sp>
        <p:nvSpPr>
          <p:cNvPr id="342" name="Google Shape;342;p32"/>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latin typeface="Arial"/>
                <a:ea typeface="Arial"/>
                <a:cs typeface="Arial"/>
                <a:sym typeface="Arial"/>
              </a:rPr>
              <a:t>12</a:t>
            </a:fld>
            <a:endParaRPr>
              <a:solidFill>
                <a:srgbClr val="000000"/>
              </a:solidFill>
              <a:latin typeface="Arial"/>
              <a:ea typeface="Arial"/>
              <a:cs typeface="Arial"/>
              <a:sym typeface="Arial"/>
            </a:endParaRPr>
          </a:p>
        </p:txBody>
      </p:sp>
      <p:grpSp>
        <p:nvGrpSpPr>
          <p:cNvPr id="343" name="Google Shape;343;p32"/>
          <p:cNvGrpSpPr/>
          <p:nvPr/>
        </p:nvGrpSpPr>
        <p:grpSpPr>
          <a:xfrm>
            <a:off x="3489746" y="2829743"/>
            <a:ext cx="4088181" cy="4023631"/>
            <a:chOff x="3845352" y="1838166"/>
            <a:chExt cx="4507645" cy="4436472"/>
          </a:xfrm>
        </p:grpSpPr>
        <p:sp>
          <p:nvSpPr>
            <p:cNvPr id="344" name="Google Shape;344;p32"/>
            <p:cNvSpPr/>
            <p:nvPr/>
          </p:nvSpPr>
          <p:spPr>
            <a:xfrm>
              <a:off x="5669417" y="1838166"/>
              <a:ext cx="853168" cy="4436472"/>
            </a:xfrm>
            <a:custGeom>
              <a:avLst/>
              <a:gdLst/>
              <a:ahLst/>
              <a:cxnLst/>
              <a:rect l="l" t="t" r="r" b="b"/>
              <a:pathLst>
                <a:path w="160" h="832" extrusionOk="0">
                  <a:moveTo>
                    <a:pt x="80" y="0"/>
                  </a:moveTo>
                  <a:lnTo>
                    <a:pt x="0" y="138"/>
                  </a:lnTo>
                  <a:lnTo>
                    <a:pt x="40" y="138"/>
                  </a:lnTo>
                  <a:lnTo>
                    <a:pt x="40" y="832"/>
                  </a:lnTo>
                  <a:lnTo>
                    <a:pt x="80" y="832"/>
                  </a:lnTo>
                  <a:lnTo>
                    <a:pt x="120" y="832"/>
                  </a:lnTo>
                  <a:lnTo>
                    <a:pt x="120" y="138"/>
                  </a:lnTo>
                  <a:lnTo>
                    <a:pt x="160" y="138"/>
                  </a:lnTo>
                  <a:lnTo>
                    <a:pt x="80" y="0"/>
                  </a:lnTo>
                  <a:close/>
                </a:path>
              </a:pathLst>
            </a:custGeom>
            <a:solidFill>
              <a:srgbClr val="C00000"/>
            </a:solidFill>
            <a:ln>
              <a:noFill/>
            </a:ln>
          </p:spPr>
          <p:txBody>
            <a:bodyPr spcFirstLastPara="1" wrap="square" lIns="165850" tIns="82925" rIns="165850" bIns="82925" rtlCol="0" anchor="t" anchorCtr="0">
              <a:noAutofit/>
            </a:bodyPr>
            <a:lstStyle/>
            <a:p>
              <a:pPr marL="0" marR="0" lvl="0" indent="0" algn="l" rtl="0">
                <a:spcBef>
                  <a:spcPts val="0"/>
                </a:spcBef>
                <a:spcAft>
                  <a:spcPts val="0"/>
                </a:spcAft>
                <a:buNone/>
              </a:pPr>
              <a:endParaRPr sz="3265">
                <a:solidFill>
                  <a:schemeClr val="dk1"/>
                </a:solidFill>
                <a:latin typeface="Arial"/>
                <a:ea typeface="Arial"/>
                <a:cs typeface="Arial"/>
                <a:sym typeface="Arial"/>
              </a:endParaRPr>
            </a:p>
          </p:txBody>
        </p:sp>
        <p:sp>
          <p:nvSpPr>
            <p:cNvPr id="345" name="Google Shape;345;p32"/>
            <p:cNvSpPr/>
            <p:nvPr/>
          </p:nvSpPr>
          <p:spPr>
            <a:xfrm>
              <a:off x="3845352" y="3747128"/>
              <a:ext cx="1621019" cy="2527509"/>
            </a:xfrm>
            <a:custGeom>
              <a:avLst/>
              <a:gdLst/>
              <a:ahLst/>
              <a:cxnLst/>
              <a:rect l="l" t="t" r="r" b="b"/>
              <a:pathLst>
                <a:path w="174" h="271" extrusionOk="0">
                  <a:moveTo>
                    <a:pt x="120" y="23"/>
                  </a:moveTo>
                  <a:cubicBezTo>
                    <a:pt x="79" y="23"/>
                    <a:pt x="79" y="23"/>
                    <a:pt x="79" y="23"/>
                  </a:cubicBezTo>
                  <a:cubicBezTo>
                    <a:pt x="79" y="0"/>
                    <a:pt x="79" y="0"/>
                    <a:pt x="79" y="0"/>
                  </a:cubicBezTo>
                  <a:cubicBezTo>
                    <a:pt x="0" y="46"/>
                    <a:pt x="0" y="46"/>
                    <a:pt x="0" y="46"/>
                  </a:cubicBezTo>
                  <a:cubicBezTo>
                    <a:pt x="79" y="92"/>
                    <a:pt x="79" y="92"/>
                    <a:pt x="79" y="92"/>
                  </a:cubicBezTo>
                  <a:cubicBezTo>
                    <a:pt x="79" y="69"/>
                    <a:pt x="79" y="69"/>
                    <a:pt x="79" y="69"/>
                  </a:cubicBezTo>
                  <a:cubicBezTo>
                    <a:pt x="120" y="69"/>
                    <a:pt x="120" y="69"/>
                    <a:pt x="120" y="69"/>
                  </a:cubicBezTo>
                  <a:cubicBezTo>
                    <a:pt x="125" y="69"/>
                    <a:pt x="129" y="73"/>
                    <a:pt x="129" y="78"/>
                  </a:cubicBezTo>
                  <a:cubicBezTo>
                    <a:pt x="129" y="271"/>
                    <a:pt x="129" y="271"/>
                    <a:pt x="129" y="271"/>
                  </a:cubicBezTo>
                  <a:cubicBezTo>
                    <a:pt x="151" y="271"/>
                    <a:pt x="151" y="271"/>
                    <a:pt x="151" y="271"/>
                  </a:cubicBezTo>
                  <a:cubicBezTo>
                    <a:pt x="174" y="271"/>
                    <a:pt x="174" y="271"/>
                    <a:pt x="174" y="271"/>
                  </a:cubicBezTo>
                  <a:cubicBezTo>
                    <a:pt x="174" y="78"/>
                    <a:pt x="174" y="78"/>
                    <a:pt x="174" y="78"/>
                  </a:cubicBezTo>
                  <a:cubicBezTo>
                    <a:pt x="174" y="48"/>
                    <a:pt x="150" y="23"/>
                    <a:pt x="120" y="23"/>
                  </a:cubicBezTo>
                  <a:close/>
                </a:path>
              </a:pathLst>
            </a:custGeom>
            <a:solidFill>
              <a:srgbClr val="FF9933"/>
            </a:solidFill>
            <a:ln>
              <a:noFill/>
            </a:ln>
          </p:spPr>
          <p:txBody>
            <a:bodyPr spcFirstLastPara="1" wrap="square" lIns="165850" tIns="82925" rIns="165850" bIns="82925" rtlCol="0" anchor="t" anchorCtr="0">
              <a:noAutofit/>
            </a:bodyPr>
            <a:lstStyle/>
            <a:p>
              <a:pPr marL="0" marR="0" lvl="0" indent="0" algn="l" rtl="0">
                <a:spcBef>
                  <a:spcPts val="0"/>
                </a:spcBef>
                <a:spcAft>
                  <a:spcPts val="0"/>
                </a:spcAft>
                <a:buNone/>
              </a:pPr>
              <a:endParaRPr sz="3265">
                <a:solidFill>
                  <a:srgbClr val="FFC000"/>
                </a:solidFill>
                <a:latin typeface="Arial"/>
                <a:ea typeface="Arial"/>
                <a:cs typeface="Arial"/>
                <a:sym typeface="Arial"/>
              </a:endParaRPr>
            </a:p>
          </p:txBody>
        </p:sp>
        <p:sp>
          <p:nvSpPr>
            <p:cNvPr id="346" name="Google Shape;346;p32"/>
            <p:cNvSpPr/>
            <p:nvPr/>
          </p:nvSpPr>
          <p:spPr>
            <a:xfrm>
              <a:off x="6299768" y="2499371"/>
              <a:ext cx="1295750" cy="3775267"/>
            </a:xfrm>
            <a:custGeom>
              <a:avLst/>
              <a:gdLst/>
              <a:ahLst/>
              <a:cxnLst/>
              <a:rect l="l" t="t" r="r" b="b"/>
              <a:pathLst>
                <a:path w="139" h="405" extrusionOk="0">
                  <a:moveTo>
                    <a:pt x="139" y="0"/>
                  </a:moveTo>
                  <a:cubicBezTo>
                    <a:pt x="139" y="0"/>
                    <a:pt x="139" y="0"/>
                    <a:pt x="139" y="0"/>
                  </a:cubicBezTo>
                  <a:cubicBezTo>
                    <a:pt x="52" y="27"/>
                    <a:pt x="52" y="27"/>
                    <a:pt x="52" y="27"/>
                  </a:cubicBezTo>
                  <a:cubicBezTo>
                    <a:pt x="68" y="42"/>
                    <a:pt x="68" y="42"/>
                    <a:pt x="68" y="42"/>
                  </a:cubicBezTo>
                  <a:cubicBezTo>
                    <a:pt x="35" y="79"/>
                    <a:pt x="35" y="79"/>
                    <a:pt x="35" y="79"/>
                  </a:cubicBezTo>
                  <a:cubicBezTo>
                    <a:pt x="12" y="103"/>
                    <a:pt x="0" y="135"/>
                    <a:pt x="0" y="169"/>
                  </a:cubicBezTo>
                  <a:cubicBezTo>
                    <a:pt x="0" y="405"/>
                    <a:pt x="0" y="405"/>
                    <a:pt x="0" y="405"/>
                  </a:cubicBezTo>
                  <a:cubicBezTo>
                    <a:pt x="23" y="405"/>
                    <a:pt x="23" y="405"/>
                    <a:pt x="23" y="405"/>
                  </a:cubicBezTo>
                  <a:cubicBezTo>
                    <a:pt x="46" y="405"/>
                    <a:pt x="46" y="405"/>
                    <a:pt x="46" y="405"/>
                  </a:cubicBezTo>
                  <a:cubicBezTo>
                    <a:pt x="46" y="169"/>
                    <a:pt x="46" y="169"/>
                    <a:pt x="46" y="169"/>
                  </a:cubicBezTo>
                  <a:cubicBezTo>
                    <a:pt x="46" y="147"/>
                    <a:pt x="54" y="125"/>
                    <a:pt x="68" y="110"/>
                  </a:cubicBezTo>
                  <a:cubicBezTo>
                    <a:pt x="102" y="73"/>
                    <a:pt x="102" y="73"/>
                    <a:pt x="102" y="73"/>
                  </a:cubicBezTo>
                  <a:cubicBezTo>
                    <a:pt x="119" y="89"/>
                    <a:pt x="119" y="89"/>
                    <a:pt x="119" y="89"/>
                  </a:cubicBezTo>
                  <a:cubicBezTo>
                    <a:pt x="139" y="0"/>
                    <a:pt x="139" y="0"/>
                    <a:pt x="139" y="0"/>
                  </a:cubicBezTo>
                  <a:close/>
                </a:path>
              </a:pathLst>
            </a:custGeom>
            <a:solidFill>
              <a:srgbClr val="7030A0"/>
            </a:solidFill>
            <a:ln>
              <a:noFill/>
            </a:ln>
          </p:spPr>
          <p:txBody>
            <a:bodyPr spcFirstLastPara="1" wrap="square" lIns="165850" tIns="82925" rIns="165850" bIns="82925" rtlCol="0" anchor="t" anchorCtr="0">
              <a:noAutofit/>
            </a:bodyPr>
            <a:lstStyle/>
            <a:p>
              <a:pPr marL="0" marR="0" lvl="0" indent="0" algn="l" rtl="0">
                <a:spcBef>
                  <a:spcPts val="0"/>
                </a:spcBef>
                <a:spcAft>
                  <a:spcPts val="0"/>
                </a:spcAft>
                <a:buNone/>
              </a:pPr>
              <a:endParaRPr sz="3265">
                <a:solidFill>
                  <a:srgbClr val="FF00FF"/>
                </a:solidFill>
                <a:latin typeface="Arial"/>
                <a:ea typeface="Arial"/>
                <a:cs typeface="Arial"/>
                <a:sym typeface="Arial"/>
              </a:endParaRPr>
            </a:p>
          </p:txBody>
        </p:sp>
        <p:sp>
          <p:nvSpPr>
            <p:cNvPr id="347" name="Google Shape;347;p32"/>
            <p:cNvSpPr/>
            <p:nvPr/>
          </p:nvSpPr>
          <p:spPr>
            <a:xfrm>
              <a:off x="6731978" y="3747128"/>
              <a:ext cx="1621019" cy="2527509"/>
            </a:xfrm>
            <a:custGeom>
              <a:avLst/>
              <a:gdLst/>
              <a:ahLst/>
              <a:cxnLst/>
              <a:rect l="l" t="t" r="r" b="b"/>
              <a:pathLst>
                <a:path w="174" h="271" extrusionOk="0">
                  <a:moveTo>
                    <a:pt x="174" y="46"/>
                  </a:moveTo>
                  <a:cubicBezTo>
                    <a:pt x="95" y="0"/>
                    <a:pt x="95" y="0"/>
                    <a:pt x="95" y="0"/>
                  </a:cubicBezTo>
                  <a:cubicBezTo>
                    <a:pt x="95" y="23"/>
                    <a:pt x="95" y="23"/>
                    <a:pt x="95" y="23"/>
                  </a:cubicBezTo>
                  <a:cubicBezTo>
                    <a:pt x="54" y="23"/>
                    <a:pt x="54" y="23"/>
                    <a:pt x="54" y="23"/>
                  </a:cubicBezTo>
                  <a:cubicBezTo>
                    <a:pt x="52" y="23"/>
                    <a:pt x="51" y="23"/>
                    <a:pt x="49" y="23"/>
                  </a:cubicBezTo>
                  <a:cubicBezTo>
                    <a:pt x="21" y="26"/>
                    <a:pt x="0" y="50"/>
                    <a:pt x="0" y="78"/>
                  </a:cubicBezTo>
                  <a:cubicBezTo>
                    <a:pt x="0" y="271"/>
                    <a:pt x="0" y="271"/>
                    <a:pt x="0" y="271"/>
                  </a:cubicBezTo>
                  <a:cubicBezTo>
                    <a:pt x="0" y="271"/>
                    <a:pt x="0" y="271"/>
                    <a:pt x="0" y="271"/>
                  </a:cubicBezTo>
                  <a:cubicBezTo>
                    <a:pt x="23" y="271"/>
                    <a:pt x="23" y="271"/>
                    <a:pt x="23" y="271"/>
                  </a:cubicBezTo>
                  <a:cubicBezTo>
                    <a:pt x="46" y="271"/>
                    <a:pt x="46" y="271"/>
                    <a:pt x="46" y="271"/>
                  </a:cubicBezTo>
                  <a:cubicBezTo>
                    <a:pt x="46" y="78"/>
                    <a:pt x="46" y="78"/>
                    <a:pt x="46" y="78"/>
                  </a:cubicBezTo>
                  <a:cubicBezTo>
                    <a:pt x="46" y="73"/>
                    <a:pt x="49" y="69"/>
                    <a:pt x="54" y="69"/>
                  </a:cubicBezTo>
                  <a:cubicBezTo>
                    <a:pt x="95" y="69"/>
                    <a:pt x="95" y="69"/>
                    <a:pt x="95" y="69"/>
                  </a:cubicBezTo>
                  <a:cubicBezTo>
                    <a:pt x="95" y="92"/>
                    <a:pt x="95" y="92"/>
                    <a:pt x="95" y="92"/>
                  </a:cubicBezTo>
                  <a:lnTo>
                    <a:pt x="174" y="46"/>
                  </a:lnTo>
                  <a:close/>
                </a:path>
              </a:pathLst>
            </a:custGeom>
            <a:solidFill>
              <a:srgbClr val="0070C0"/>
            </a:solidFill>
            <a:ln>
              <a:noFill/>
            </a:ln>
          </p:spPr>
          <p:txBody>
            <a:bodyPr spcFirstLastPara="1" wrap="square" lIns="165850" tIns="82925" rIns="165850" bIns="82925" rtlCol="0" anchor="t" anchorCtr="0">
              <a:noAutofit/>
            </a:bodyPr>
            <a:lstStyle/>
            <a:p>
              <a:pPr marL="0" marR="0" lvl="0" indent="0" algn="l" rtl="0">
                <a:spcBef>
                  <a:spcPts val="0"/>
                </a:spcBef>
                <a:spcAft>
                  <a:spcPts val="0"/>
                </a:spcAft>
                <a:buNone/>
              </a:pPr>
              <a:endParaRPr sz="3265">
                <a:solidFill>
                  <a:schemeClr val="dk1"/>
                </a:solidFill>
                <a:latin typeface="Arial"/>
                <a:ea typeface="Arial"/>
                <a:cs typeface="Arial"/>
                <a:sym typeface="Arial"/>
              </a:endParaRPr>
            </a:p>
          </p:txBody>
        </p:sp>
        <p:sp>
          <p:nvSpPr>
            <p:cNvPr id="348" name="Google Shape;348;p32"/>
            <p:cNvSpPr/>
            <p:nvPr/>
          </p:nvSpPr>
          <p:spPr>
            <a:xfrm flipH="1">
              <a:off x="4590610" y="2499371"/>
              <a:ext cx="1298448" cy="3775267"/>
            </a:xfrm>
            <a:custGeom>
              <a:avLst/>
              <a:gdLst/>
              <a:ahLst/>
              <a:cxnLst/>
              <a:rect l="l" t="t" r="r" b="b"/>
              <a:pathLst>
                <a:path w="139" h="405" extrusionOk="0">
                  <a:moveTo>
                    <a:pt x="139" y="0"/>
                  </a:moveTo>
                  <a:cubicBezTo>
                    <a:pt x="139" y="0"/>
                    <a:pt x="139" y="0"/>
                    <a:pt x="139" y="0"/>
                  </a:cubicBezTo>
                  <a:cubicBezTo>
                    <a:pt x="52" y="27"/>
                    <a:pt x="52" y="27"/>
                    <a:pt x="52" y="27"/>
                  </a:cubicBezTo>
                  <a:cubicBezTo>
                    <a:pt x="68" y="42"/>
                    <a:pt x="68" y="42"/>
                    <a:pt x="68" y="42"/>
                  </a:cubicBezTo>
                  <a:cubicBezTo>
                    <a:pt x="35" y="79"/>
                    <a:pt x="35" y="79"/>
                    <a:pt x="35" y="79"/>
                  </a:cubicBezTo>
                  <a:cubicBezTo>
                    <a:pt x="12" y="103"/>
                    <a:pt x="0" y="135"/>
                    <a:pt x="0" y="169"/>
                  </a:cubicBezTo>
                  <a:cubicBezTo>
                    <a:pt x="0" y="405"/>
                    <a:pt x="0" y="405"/>
                    <a:pt x="0" y="405"/>
                  </a:cubicBezTo>
                  <a:cubicBezTo>
                    <a:pt x="23" y="405"/>
                    <a:pt x="23" y="405"/>
                    <a:pt x="23" y="405"/>
                  </a:cubicBezTo>
                  <a:cubicBezTo>
                    <a:pt x="46" y="405"/>
                    <a:pt x="46" y="405"/>
                    <a:pt x="46" y="405"/>
                  </a:cubicBezTo>
                  <a:cubicBezTo>
                    <a:pt x="46" y="169"/>
                    <a:pt x="46" y="169"/>
                    <a:pt x="46" y="169"/>
                  </a:cubicBezTo>
                  <a:cubicBezTo>
                    <a:pt x="46" y="147"/>
                    <a:pt x="54" y="125"/>
                    <a:pt x="68" y="110"/>
                  </a:cubicBezTo>
                  <a:cubicBezTo>
                    <a:pt x="102" y="73"/>
                    <a:pt x="102" y="73"/>
                    <a:pt x="102" y="73"/>
                  </a:cubicBezTo>
                  <a:cubicBezTo>
                    <a:pt x="119" y="89"/>
                    <a:pt x="119" y="89"/>
                    <a:pt x="119" y="89"/>
                  </a:cubicBezTo>
                  <a:cubicBezTo>
                    <a:pt x="139" y="0"/>
                    <a:pt x="139" y="0"/>
                    <a:pt x="139" y="0"/>
                  </a:cubicBezTo>
                  <a:close/>
                </a:path>
              </a:pathLst>
            </a:custGeom>
            <a:solidFill>
              <a:srgbClr val="29811B"/>
            </a:solidFill>
            <a:ln>
              <a:noFill/>
            </a:ln>
          </p:spPr>
          <p:txBody>
            <a:bodyPr spcFirstLastPara="1" wrap="square" lIns="165850" tIns="82925" rIns="165850" bIns="82925" rtlCol="0" anchor="t" anchorCtr="0">
              <a:noAutofit/>
            </a:bodyPr>
            <a:lstStyle/>
            <a:p>
              <a:pPr marL="0" marR="0" lvl="0" indent="0" algn="l" rtl="0">
                <a:spcBef>
                  <a:spcPts val="0"/>
                </a:spcBef>
                <a:spcAft>
                  <a:spcPts val="0"/>
                </a:spcAft>
                <a:buNone/>
              </a:pPr>
              <a:endParaRPr sz="3265">
                <a:solidFill>
                  <a:srgbClr val="29811B"/>
                </a:solidFill>
                <a:latin typeface="Arial"/>
                <a:ea typeface="Arial"/>
                <a:cs typeface="Arial"/>
                <a:sym typeface="Arial"/>
              </a:endParaRPr>
            </a:p>
          </p:txBody>
        </p:sp>
      </p:grpSp>
      <p:grpSp>
        <p:nvGrpSpPr>
          <p:cNvPr id="349" name="Google Shape;349;p32"/>
          <p:cNvGrpSpPr/>
          <p:nvPr/>
        </p:nvGrpSpPr>
        <p:grpSpPr>
          <a:xfrm>
            <a:off x="9059594" y="1213980"/>
            <a:ext cx="2671535" cy="2696700"/>
            <a:chOff x="10561825" y="689000"/>
            <a:chExt cx="2945646" cy="2973394"/>
          </a:xfrm>
        </p:grpSpPr>
        <p:sp>
          <p:nvSpPr>
            <p:cNvPr id="350" name="Google Shape;350;p32"/>
            <p:cNvSpPr txBox="1"/>
            <p:nvPr/>
          </p:nvSpPr>
          <p:spPr>
            <a:xfrm>
              <a:off x="10570383" y="689000"/>
              <a:ext cx="2937088" cy="1210016"/>
            </a:xfrm>
            <a:prstGeom prst="rect">
              <a:avLst/>
            </a:prstGeom>
            <a:noFill/>
            <a:ln>
              <a:noFill/>
            </a:ln>
          </p:spPr>
          <p:txBody>
            <a:bodyPr spcFirstLastPara="1" wrap="square" lIns="0" tIns="45700" rIns="0" bIns="45700" rtlCol="0" anchor="b" anchorCtr="0">
              <a:spAutoFit/>
            </a:bodyPr>
            <a:lstStyle/>
            <a:p>
              <a:pPr marL="0" marR="0" lvl="0" indent="0" algn="l" rtl="0">
                <a:spcBef>
                  <a:spcPts val="0"/>
                </a:spcBef>
                <a:spcAft>
                  <a:spcPts val="0"/>
                </a:spcAft>
                <a:buNone/>
              </a:pPr>
              <a:r>
                <a:rPr lang="es" sz="2177" b="1">
                  <a:solidFill>
                    <a:srgbClr val="7030A0"/>
                  </a:solidFill>
                  <a:latin typeface="Arial"/>
                  <a:ea typeface="Arial"/>
                  <a:cs typeface="Arial"/>
                  <a:sym typeface="Arial"/>
                </a:rPr>
                <a:t>Género, equidad, discapacidad e inclusión social </a:t>
              </a:r>
              <a:endParaRPr/>
            </a:p>
          </p:txBody>
        </p:sp>
        <p:sp>
          <p:nvSpPr>
            <p:cNvPr id="351" name="Google Shape;351;p32"/>
            <p:cNvSpPr txBox="1"/>
            <p:nvPr/>
          </p:nvSpPr>
          <p:spPr>
            <a:xfrm>
              <a:off x="10561825" y="1899016"/>
              <a:ext cx="2929293" cy="1763378"/>
            </a:xfrm>
            <a:prstGeom prst="rect">
              <a:avLst/>
            </a:prstGeom>
            <a:noFill/>
            <a:ln>
              <a:noFill/>
            </a:ln>
          </p:spPr>
          <p:txBody>
            <a:bodyPr spcFirstLastPara="1" wrap="square" lIns="0" tIns="45700" rIns="0" bIns="45700" rtlCol="0" anchor="t" anchorCtr="0">
              <a:spAutoFit/>
            </a:bodyPr>
            <a:lstStyle/>
            <a:p>
              <a:pPr marL="0" marR="0" lvl="0" indent="0" algn="r" rtl="0">
                <a:spcBef>
                  <a:spcPts val="0"/>
                </a:spcBef>
                <a:spcAft>
                  <a:spcPts val="0"/>
                </a:spcAft>
                <a:buNone/>
              </a:pPr>
              <a:r>
                <a:rPr lang="es" sz="1632">
                  <a:solidFill>
                    <a:schemeClr val="dk2"/>
                  </a:solidFill>
                  <a:latin typeface="Arial"/>
                  <a:ea typeface="Arial"/>
                  <a:cs typeface="Arial"/>
                  <a:sym typeface="Arial"/>
                </a:rPr>
                <a:t>Planificación, diseño y gestión de los servicios de WASH en aras de la accesibilidad, la seguridad, la confidencialidad, la adecuación social y la aceptabilidad </a:t>
              </a:r>
              <a:endParaRPr/>
            </a:p>
          </p:txBody>
        </p:sp>
      </p:grpSp>
      <p:grpSp>
        <p:nvGrpSpPr>
          <p:cNvPr id="352" name="Google Shape;352;p32"/>
          <p:cNvGrpSpPr/>
          <p:nvPr/>
        </p:nvGrpSpPr>
        <p:grpSpPr>
          <a:xfrm>
            <a:off x="7689125" y="4369907"/>
            <a:ext cx="3647628" cy="2275529"/>
            <a:chOff x="8921977" y="4063841"/>
            <a:chExt cx="2937088" cy="2509008"/>
          </a:xfrm>
        </p:grpSpPr>
        <p:sp>
          <p:nvSpPr>
            <p:cNvPr id="353" name="Google Shape;353;p32"/>
            <p:cNvSpPr txBox="1"/>
            <p:nvPr/>
          </p:nvSpPr>
          <p:spPr>
            <a:xfrm>
              <a:off x="8921977" y="4063841"/>
              <a:ext cx="2937088" cy="471210"/>
            </a:xfrm>
            <a:prstGeom prst="rect">
              <a:avLst/>
            </a:prstGeom>
            <a:noFill/>
            <a:ln>
              <a:noFill/>
            </a:ln>
          </p:spPr>
          <p:txBody>
            <a:bodyPr spcFirstLastPara="1" wrap="square" lIns="0" tIns="45700" rIns="0" bIns="45700" rtlCol="0" anchor="b" anchorCtr="0">
              <a:spAutoFit/>
            </a:bodyPr>
            <a:lstStyle/>
            <a:p>
              <a:pPr marL="0" marR="0" lvl="0" indent="0" algn="l" rtl="0">
                <a:spcBef>
                  <a:spcPts val="0"/>
                </a:spcBef>
                <a:spcAft>
                  <a:spcPts val="0"/>
                </a:spcAft>
                <a:buNone/>
              </a:pPr>
              <a:r>
                <a:rPr lang="es" sz="2177" b="1">
                  <a:solidFill>
                    <a:srgbClr val="EBCE59"/>
                  </a:solidFill>
                  <a:latin typeface="Arial"/>
                  <a:ea typeface="Arial"/>
                  <a:cs typeface="Arial"/>
                  <a:sym typeface="Arial"/>
                </a:rPr>
                <a:t>Calidad de la atención sanitaria</a:t>
              </a:r>
              <a:endParaRPr/>
            </a:p>
          </p:txBody>
        </p:sp>
        <p:sp>
          <p:nvSpPr>
            <p:cNvPr id="354" name="Google Shape;354;p32"/>
            <p:cNvSpPr txBox="1"/>
            <p:nvPr/>
          </p:nvSpPr>
          <p:spPr>
            <a:xfrm>
              <a:off x="8929772" y="4532543"/>
              <a:ext cx="2929293" cy="2040306"/>
            </a:xfrm>
            <a:prstGeom prst="rect">
              <a:avLst/>
            </a:prstGeom>
            <a:noFill/>
            <a:ln>
              <a:noFill/>
            </a:ln>
          </p:spPr>
          <p:txBody>
            <a:bodyPr spcFirstLastPara="1" wrap="square" lIns="0" tIns="45700" rIns="0" bIns="45700" rtlCol="0" anchor="t" anchorCtr="0">
              <a:spAutoFit/>
            </a:bodyPr>
            <a:lstStyle/>
            <a:p>
              <a:pPr marL="259147" marR="0" lvl="0" indent="-259147" algn="l" rtl="0">
                <a:spcBef>
                  <a:spcPts val="0"/>
                </a:spcBef>
                <a:spcAft>
                  <a:spcPts val="0"/>
                </a:spcAft>
                <a:buClr>
                  <a:schemeClr val="dk2"/>
                </a:buClr>
                <a:buSzPts val="1632"/>
                <a:buFont typeface="Arial"/>
                <a:buChar char="-"/>
              </a:pPr>
              <a:r>
                <a:rPr lang="es" sz="1632">
                  <a:solidFill>
                    <a:schemeClr val="dk2"/>
                  </a:solidFill>
                  <a:latin typeface="Arial"/>
                  <a:ea typeface="Arial"/>
                  <a:cs typeface="Arial"/>
                  <a:sym typeface="Arial"/>
                </a:rPr>
                <a:t>El WASH protege la dignidad y el respeto, además de generar un entorno de apoyo </a:t>
              </a:r>
              <a:endParaRPr/>
            </a:p>
            <a:p>
              <a:pPr marL="259147" marR="0" lvl="0" indent="-259147" algn="l" rtl="0">
                <a:spcBef>
                  <a:spcPts val="0"/>
                </a:spcBef>
                <a:spcAft>
                  <a:spcPts val="0"/>
                </a:spcAft>
                <a:buClr>
                  <a:schemeClr val="dk2"/>
                </a:buClr>
                <a:buSzPts val="1632"/>
                <a:buFont typeface="Arial"/>
                <a:buChar char="-"/>
              </a:pPr>
              <a:r>
                <a:rPr lang="es" sz="1632">
                  <a:solidFill>
                    <a:schemeClr val="dk2"/>
                  </a:solidFill>
                  <a:latin typeface="Arial"/>
                  <a:ea typeface="Arial"/>
                  <a:cs typeface="Arial"/>
                  <a:sym typeface="Arial"/>
                </a:rPr>
                <a:t>Comunidades más sanas y productivas</a:t>
              </a:r>
              <a:endParaRPr/>
            </a:p>
            <a:p>
              <a:pPr marL="0" marR="0" lvl="0" indent="0" algn="l" rtl="0">
                <a:spcBef>
                  <a:spcPts val="0"/>
                </a:spcBef>
                <a:spcAft>
                  <a:spcPts val="0"/>
                </a:spcAft>
                <a:buNone/>
              </a:pPr>
              <a:r>
                <a:rPr lang="es" sz="1632">
                  <a:solidFill>
                    <a:schemeClr val="dk2"/>
                  </a:solidFill>
                  <a:latin typeface="Arial"/>
                  <a:ea typeface="Arial"/>
                  <a:cs typeface="Arial"/>
                  <a:sym typeface="Arial"/>
                </a:rPr>
                <a:t>- Atención digna y segura durante el embarazo y tras el parto </a:t>
              </a:r>
              <a:endParaRPr/>
            </a:p>
          </p:txBody>
        </p:sp>
      </p:grpSp>
      <p:grpSp>
        <p:nvGrpSpPr>
          <p:cNvPr id="355" name="Google Shape;355;p32"/>
          <p:cNvGrpSpPr/>
          <p:nvPr/>
        </p:nvGrpSpPr>
        <p:grpSpPr>
          <a:xfrm>
            <a:off x="1007565" y="1033708"/>
            <a:ext cx="2663774" cy="1940950"/>
            <a:chOff x="332936" y="1879415"/>
            <a:chExt cx="2937088" cy="2140100"/>
          </a:xfrm>
        </p:grpSpPr>
        <p:sp>
          <p:nvSpPr>
            <p:cNvPr id="356" name="Google Shape;356;p32"/>
            <p:cNvSpPr txBox="1"/>
            <p:nvPr/>
          </p:nvSpPr>
          <p:spPr>
            <a:xfrm>
              <a:off x="332936" y="1879415"/>
              <a:ext cx="2937088" cy="1210016"/>
            </a:xfrm>
            <a:prstGeom prst="rect">
              <a:avLst/>
            </a:prstGeom>
            <a:noFill/>
            <a:ln>
              <a:noFill/>
            </a:ln>
          </p:spPr>
          <p:txBody>
            <a:bodyPr spcFirstLastPara="1" wrap="square" lIns="0" tIns="45700" rIns="0" bIns="45700" rtlCol="0" anchor="b" anchorCtr="0">
              <a:spAutoFit/>
            </a:bodyPr>
            <a:lstStyle/>
            <a:p>
              <a:pPr marL="0" marR="0" lvl="0" indent="0" algn="r" rtl="0">
                <a:spcBef>
                  <a:spcPts val="0"/>
                </a:spcBef>
                <a:spcAft>
                  <a:spcPts val="0"/>
                </a:spcAft>
                <a:buNone/>
              </a:pPr>
              <a:r>
                <a:rPr lang="es" sz="2177" b="1">
                  <a:solidFill>
                    <a:srgbClr val="29811B"/>
                  </a:solidFill>
                  <a:latin typeface="Arial"/>
                  <a:ea typeface="Arial"/>
                  <a:cs typeface="Arial"/>
                  <a:sym typeface="Arial"/>
                </a:rPr>
                <a:t>Sostenibilidad ambiental y resiliencia climática </a:t>
              </a:r>
              <a:endParaRPr/>
            </a:p>
          </p:txBody>
        </p:sp>
        <p:sp>
          <p:nvSpPr>
            <p:cNvPr id="357" name="Google Shape;357;p32"/>
            <p:cNvSpPr txBox="1"/>
            <p:nvPr/>
          </p:nvSpPr>
          <p:spPr>
            <a:xfrm>
              <a:off x="340731" y="3086922"/>
              <a:ext cx="2929293" cy="932593"/>
            </a:xfrm>
            <a:prstGeom prst="rect">
              <a:avLst/>
            </a:prstGeom>
            <a:noFill/>
            <a:ln>
              <a:noFill/>
            </a:ln>
          </p:spPr>
          <p:txBody>
            <a:bodyPr spcFirstLastPara="1" wrap="square" lIns="0" tIns="45700" rIns="0" bIns="45700" rtlCol="0" anchor="t" anchorCtr="0">
              <a:spAutoFit/>
            </a:bodyPr>
            <a:lstStyle/>
            <a:p>
              <a:pPr marL="0" marR="0" lvl="0" indent="0" algn="r" rtl="0">
                <a:spcBef>
                  <a:spcPts val="0"/>
                </a:spcBef>
                <a:spcAft>
                  <a:spcPts val="0"/>
                </a:spcAft>
                <a:buNone/>
              </a:pPr>
              <a:r>
                <a:rPr lang="es" sz="1632">
                  <a:solidFill>
                    <a:schemeClr val="dk2"/>
                  </a:solidFill>
                  <a:latin typeface="Arial"/>
                  <a:ea typeface="Arial"/>
                  <a:cs typeface="Arial"/>
                  <a:sym typeface="Arial"/>
                </a:rPr>
                <a:t>Potencia la resiliencia y la sostenibilidad de los servicios de WASH y energéticos</a:t>
              </a:r>
              <a:endParaRPr/>
            </a:p>
          </p:txBody>
        </p:sp>
      </p:grpSp>
      <p:grpSp>
        <p:nvGrpSpPr>
          <p:cNvPr id="358" name="Google Shape;358;p32"/>
          <p:cNvGrpSpPr/>
          <p:nvPr/>
        </p:nvGrpSpPr>
        <p:grpSpPr>
          <a:xfrm>
            <a:off x="636065" y="3567468"/>
            <a:ext cx="2656704" cy="2498935"/>
            <a:chOff x="701327" y="4948410"/>
            <a:chExt cx="2929293" cy="2755336"/>
          </a:xfrm>
        </p:grpSpPr>
        <p:sp>
          <p:nvSpPr>
            <p:cNvPr id="359" name="Google Shape;359;p32"/>
            <p:cNvSpPr txBox="1"/>
            <p:nvPr/>
          </p:nvSpPr>
          <p:spPr>
            <a:xfrm>
              <a:off x="856214" y="4948410"/>
              <a:ext cx="2726296" cy="1210016"/>
            </a:xfrm>
            <a:prstGeom prst="rect">
              <a:avLst/>
            </a:prstGeom>
            <a:noFill/>
            <a:ln>
              <a:noFill/>
            </a:ln>
          </p:spPr>
          <p:txBody>
            <a:bodyPr spcFirstLastPara="1" wrap="square" lIns="0" tIns="45700" rIns="0" bIns="45700" rtlCol="0" anchor="b" anchorCtr="0">
              <a:spAutoFit/>
            </a:bodyPr>
            <a:lstStyle/>
            <a:p>
              <a:pPr marL="0" marR="0" lvl="0" indent="0" algn="r" rtl="0">
                <a:spcBef>
                  <a:spcPts val="0"/>
                </a:spcBef>
                <a:spcAft>
                  <a:spcPts val="0"/>
                </a:spcAft>
                <a:buNone/>
              </a:pPr>
              <a:r>
                <a:rPr lang="es" sz="2177" b="1">
                  <a:solidFill>
                    <a:srgbClr val="FF9933"/>
                  </a:solidFill>
                  <a:latin typeface="Arial"/>
                  <a:ea typeface="Arial"/>
                  <a:cs typeface="Arial"/>
                  <a:sym typeface="Arial"/>
                </a:rPr>
                <a:t>Prevención y control de las infecciones </a:t>
              </a:r>
              <a:endParaRPr/>
            </a:p>
          </p:txBody>
        </p:sp>
        <p:sp>
          <p:nvSpPr>
            <p:cNvPr id="360" name="Google Shape;360;p32"/>
            <p:cNvSpPr txBox="1"/>
            <p:nvPr/>
          </p:nvSpPr>
          <p:spPr>
            <a:xfrm>
              <a:off x="701327" y="6217297"/>
              <a:ext cx="2929293" cy="1486449"/>
            </a:xfrm>
            <a:prstGeom prst="rect">
              <a:avLst/>
            </a:prstGeom>
            <a:noFill/>
            <a:ln>
              <a:noFill/>
            </a:ln>
          </p:spPr>
          <p:txBody>
            <a:bodyPr spcFirstLastPara="1" wrap="square" lIns="0" tIns="45700" rIns="0" bIns="45700" rtlCol="0" anchor="t" anchorCtr="0">
              <a:spAutoFit/>
            </a:bodyPr>
            <a:lstStyle/>
            <a:p>
              <a:pPr marL="0" marR="0" lvl="0" indent="0" algn="r" rtl="0">
                <a:spcBef>
                  <a:spcPts val="0"/>
                </a:spcBef>
                <a:spcAft>
                  <a:spcPts val="0"/>
                </a:spcAft>
                <a:buNone/>
              </a:pPr>
              <a:r>
                <a:rPr lang="es" sz="1632">
                  <a:solidFill>
                    <a:schemeClr val="dk2"/>
                  </a:solidFill>
                  <a:latin typeface="Arial"/>
                  <a:ea typeface="Arial"/>
                  <a:cs typeface="Arial"/>
                  <a:sym typeface="Arial"/>
                </a:rPr>
                <a:t>El WASH es un elemento básico y un requisito mínimo de los programas de prevención y control de las infecciones (PCI)</a:t>
              </a:r>
              <a:endParaRPr/>
            </a:p>
            <a:p>
              <a:pPr marL="0" marR="0" lvl="0" indent="0" algn="r" rtl="0">
                <a:spcBef>
                  <a:spcPts val="0"/>
                </a:spcBef>
                <a:spcAft>
                  <a:spcPts val="0"/>
                </a:spcAft>
                <a:buNone/>
              </a:pPr>
              <a:r>
                <a:rPr lang="es" sz="1632">
                  <a:solidFill>
                    <a:schemeClr val="dk2"/>
                  </a:solidFill>
                  <a:latin typeface="Arial"/>
                  <a:ea typeface="Arial"/>
                  <a:cs typeface="Arial"/>
                  <a:sym typeface="Arial"/>
                </a:rPr>
                <a:t>También ayuda a reducir la resistencia a los antimicrobianos </a:t>
              </a:r>
              <a:endParaRPr/>
            </a:p>
          </p:txBody>
        </p:sp>
      </p:grpSp>
      <p:sp>
        <p:nvSpPr>
          <p:cNvPr id="361" name="Google Shape;361;p32"/>
          <p:cNvSpPr/>
          <p:nvPr/>
        </p:nvSpPr>
        <p:spPr>
          <a:xfrm>
            <a:off x="4579702" y="5850964"/>
            <a:ext cx="1916718" cy="1002411"/>
          </a:xfrm>
          <a:custGeom>
            <a:avLst/>
            <a:gdLst/>
            <a:ahLst/>
            <a:cxnLst/>
            <a:rect l="l" t="t" r="r" b="b"/>
            <a:pathLst>
              <a:path w="2113381" h="318965" extrusionOk="0">
                <a:moveTo>
                  <a:pt x="1684837" y="0"/>
                </a:moveTo>
                <a:lnTo>
                  <a:pt x="1690961" y="0"/>
                </a:lnTo>
                <a:lnTo>
                  <a:pt x="1690962" y="0"/>
                </a:lnTo>
                <a:lnTo>
                  <a:pt x="2113381" y="0"/>
                </a:lnTo>
                <a:lnTo>
                  <a:pt x="2113381" y="110654"/>
                </a:lnTo>
                <a:cubicBezTo>
                  <a:pt x="2113381" y="156853"/>
                  <a:pt x="2113381" y="204644"/>
                  <a:pt x="2113381" y="254083"/>
                </a:cubicBezTo>
                <a:lnTo>
                  <a:pt x="2113381" y="318965"/>
                </a:lnTo>
                <a:lnTo>
                  <a:pt x="1690962" y="318965"/>
                </a:lnTo>
                <a:lnTo>
                  <a:pt x="1690961" y="318965"/>
                </a:lnTo>
                <a:lnTo>
                  <a:pt x="1684837" y="318965"/>
                </a:lnTo>
                <a:lnTo>
                  <a:pt x="1684837" y="250568"/>
                </a:lnTo>
                <a:cubicBezTo>
                  <a:pt x="1684837" y="214971"/>
                  <a:pt x="1684837" y="175420"/>
                  <a:pt x="1684837" y="131474"/>
                </a:cubicBezTo>
                <a:close/>
                <a:moveTo>
                  <a:pt x="835568" y="0"/>
                </a:moveTo>
                <a:lnTo>
                  <a:pt x="841916" y="0"/>
                </a:lnTo>
                <a:lnTo>
                  <a:pt x="841917" y="0"/>
                </a:lnTo>
                <a:lnTo>
                  <a:pt x="1262151" y="0"/>
                </a:lnTo>
                <a:lnTo>
                  <a:pt x="1684836" y="0"/>
                </a:lnTo>
                <a:lnTo>
                  <a:pt x="1684836" y="131474"/>
                </a:lnTo>
                <a:cubicBezTo>
                  <a:pt x="1684836" y="175420"/>
                  <a:pt x="1684836" y="214971"/>
                  <a:pt x="1684836" y="250568"/>
                </a:cubicBezTo>
                <a:lnTo>
                  <a:pt x="1684836" y="318965"/>
                </a:lnTo>
                <a:lnTo>
                  <a:pt x="1262151" y="318965"/>
                </a:lnTo>
                <a:lnTo>
                  <a:pt x="841917" y="318965"/>
                </a:lnTo>
                <a:lnTo>
                  <a:pt x="841916" y="318965"/>
                </a:lnTo>
                <a:lnTo>
                  <a:pt x="835568" y="318965"/>
                </a:lnTo>
                <a:close/>
                <a:moveTo>
                  <a:pt x="412215" y="0"/>
                </a:moveTo>
                <a:lnTo>
                  <a:pt x="419229" y="0"/>
                </a:lnTo>
                <a:lnTo>
                  <a:pt x="419230" y="0"/>
                </a:lnTo>
                <a:lnTo>
                  <a:pt x="835567" y="0"/>
                </a:lnTo>
                <a:lnTo>
                  <a:pt x="835567" y="318965"/>
                </a:lnTo>
                <a:lnTo>
                  <a:pt x="419230" y="318965"/>
                </a:lnTo>
                <a:lnTo>
                  <a:pt x="419229" y="318965"/>
                </a:lnTo>
                <a:lnTo>
                  <a:pt x="412215" y="318965"/>
                </a:lnTo>
                <a:lnTo>
                  <a:pt x="412215" y="183696"/>
                </a:lnTo>
                <a:cubicBezTo>
                  <a:pt x="412215" y="123274"/>
                  <a:pt x="412215" y="64866"/>
                  <a:pt x="412215" y="8405"/>
                </a:cubicBezTo>
                <a:close/>
                <a:moveTo>
                  <a:pt x="0" y="0"/>
                </a:moveTo>
                <a:lnTo>
                  <a:pt x="412214" y="0"/>
                </a:lnTo>
                <a:lnTo>
                  <a:pt x="412214" y="8405"/>
                </a:lnTo>
                <a:cubicBezTo>
                  <a:pt x="412214" y="64866"/>
                  <a:pt x="412214" y="123274"/>
                  <a:pt x="412214" y="183696"/>
                </a:cubicBezTo>
                <a:lnTo>
                  <a:pt x="412214" y="318965"/>
                </a:lnTo>
                <a:lnTo>
                  <a:pt x="0" y="318965"/>
                </a:lnTo>
                <a:lnTo>
                  <a:pt x="0" y="250568"/>
                </a:lnTo>
                <a:cubicBezTo>
                  <a:pt x="0" y="214971"/>
                  <a:pt x="0" y="175420"/>
                  <a:pt x="0" y="131474"/>
                </a:cubicBezTo>
                <a:close/>
              </a:path>
            </a:pathLst>
          </a:custGeom>
          <a:gradFill>
            <a:gsLst>
              <a:gs pos="0">
                <a:srgbClr val="1C245F">
                  <a:alpha val="29803"/>
                </a:srgbClr>
              </a:gs>
              <a:gs pos="17000">
                <a:srgbClr val="1C245F">
                  <a:alpha val="29803"/>
                </a:srgbClr>
              </a:gs>
              <a:gs pos="100000">
                <a:srgbClr val="1C245F">
                  <a:alpha val="0"/>
                </a:srgbClr>
              </a:gs>
            </a:gsLst>
            <a:lin ang="16200000" scaled="0"/>
          </a:gra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632">
              <a:solidFill>
                <a:schemeClr val="lt1"/>
              </a:solidFill>
              <a:latin typeface="Arial"/>
              <a:ea typeface="Arial"/>
              <a:cs typeface="Arial"/>
              <a:sym typeface="Arial"/>
            </a:endParaRPr>
          </a:p>
        </p:txBody>
      </p:sp>
      <p:pic>
        <p:nvPicPr>
          <p:cNvPr id="362" name="Google Shape;362;p32" descr="Inpatient outline"/>
          <p:cNvPicPr preferRelativeResize="0"/>
          <p:nvPr/>
        </p:nvPicPr>
        <p:blipFill rotWithShape="1">
          <a:blip r:embed="rId3">
            <a:alphaModFix/>
          </a:blip>
          <a:srcRect/>
          <a:stretch/>
        </p:blipFill>
        <p:spPr>
          <a:xfrm>
            <a:off x="9984588" y="4092458"/>
            <a:ext cx="829309" cy="829309"/>
          </a:xfrm>
          <a:prstGeom prst="rect">
            <a:avLst/>
          </a:prstGeom>
          <a:noFill/>
          <a:ln>
            <a:noFill/>
          </a:ln>
        </p:spPr>
      </p:pic>
      <p:grpSp>
        <p:nvGrpSpPr>
          <p:cNvPr id="363" name="Google Shape;363;p32"/>
          <p:cNvGrpSpPr/>
          <p:nvPr/>
        </p:nvGrpSpPr>
        <p:grpSpPr>
          <a:xfrm>
            <a:off x="4932629" y="1186948"/>
            <a:ext cx="2663774" cy="1605922"/>
            <a:chOff x="8921977" y="1087778"/>
            <a:chExt cx="2937088" cy="1770696"/>
          </a:xfrm>
        </p:grpSpPr>
        <p:sp>
          <p:nvSpPr>
            <p:cNvPr id="364" name="Google Shape;364;p32"/>
            <p:cNvSpPr txBox="1"/>
            <p:nvPr/>
          </p:nvSpPr>
          <p:spPr>
            <a:xfrm>
              <a:off x="8921977" y="1087778"/>
              <a:ext cx="2937088" cy="840612"/>
            </a:xfrm>
            <a:prstGeom prst="rect">
              <a:avLst/>
            </a:prstGeom>
            <a:noFill/>
            <a:ln>
              <a:noFill/>
            </a:ln>
          </p:spPr>
          <p:txBody>
            <a:bodyPr spcFirstLastPara="1" wrap="square" lIns="0" tIns="45700" rIns="0" bIns="45700" rtlCol="0" anchor="b" anchorCtr="0">
              <a:spAutoFit/>
            </a:bodyPr>
            <a:lstStyle/>
            <a:p>
              <a:pPr marL="0" marR="0" lvl="0" indent="0" algn="ctr" rtl="0">
                <a:spcBef>
                  <a:spcPts val="0"/>
                </a:spcBef>
                <a:spcAft>
                  <a:spcPts val="0"/>
                </a:spcAft>
                <a:buNone/>
              </a:pPr>
              <a:r>
                <a:rPr lang="es" sz="2177">
                  <a:solidFill>
                    <a:srgbClr val="C00000"/>
                  </a:solidFill>
                  <a:latin typeface="Arial"/>
                  <a:ea typeface="Arial"/>
                  <a:cs typeface="Arial"/>
                  <a:sym typeface="Arial"/>
                </a:rPr>
                <a:t>Respuesta y </a:t>
              </a:r>
              <a:r>
                <a:rPr lang="es" sz="2177" b="1">
                  <a:solidFill>
                    <a:srgbClr val="C00000"/>
                  </a:solidFill>
                  <a:latin typeface="Arial"/>
                  <a:ea typeface="Arial"/>
                  <a:cs typeface="Arial"/>
                  <a:sym typeface="Arial"/>
                </a:rPr>
                <a:t>resiliencia </a:t>
              </a:r>
              <a:r>
                <a:rPr lang="es" sz="2177">
                  <a:solidFill>
                    <a:srgbClr val="C00000"/>
                  </a:solidFill>
                  <a:latin typeface="Arial"/>
                  <a:ea typeface="Arial"/>
                  <a:cs typeface="Arial"/>
                  <a:sym typeface="Arial"/>
                </a:rPr>
                <a:t>frente a los brotes epidémicos</a:t>
              </a:r>
              <a:endParaRPr/>
            </a:p>
          </p:txBody>
        </p:sp>
        <p:sp>
          <p:nvSpPr>
            <p:cNvPr id="365" name="Google Shape;365;p32"/>
            <p:cNvSpPr txBox="1"/>
            <p:nvPr/>
          </p:nvSpPr>
          <p:spPr>
            <a:xfrm>
              <a:off x="8929772" y="1925882"/>
              <a:ext cx="2929293" cy="932592"/>
            </a:xfrm>
            <a:prstGeom prst="rect">
              <a:avLst/>
            </a:prstGeom>
            <a:noFill/>
            <a:ln>
              <a:noFill/>
            </a:ln>
          </p:spPr>
          <p:txBody>
            <a:bodyPr spcFirstLastPara="1" wrap="square" lIns="0" tIns="45700" rIns="0" bIns="45700" rtlCol="0" anchor="t" anchorCtr="0">
              <a:spAutoFit/>
            </a:bodyPr>
            <a:lstStyle/>
            <a:p>
              <a:pPr marL="0" marR="0" lvl="0" indent="0" algn="ctr" rtl="0">
                <a:spcBef>
                  <a:spcPts val="0"/>
                </a:spcBef>
                <a:spcAft>
                  <a:spcPts val="0"/>
                </a:spcAft>
                <a:buNone/>
              </a:pPr>
              <a:r>
                <a:rPr lang="es" sz="1632">
                  <a:solidFill>
                    <a:schemeClr val="dk2"/>
                  </a:solidFill>
                  <a:latin typeface="Arial"/>
                  <a:ea typeface="Arial"/>
                  <a:cs typeface="Arial"/>
                  <a:sym typeface="Arial"/>
                </a:rPr>
                <a:t>La disponibilidad de servicios básicos permite que los establecimientos reaccionen ante brotes epidémicos y situaciones de emergencia</a:t>
              </a:r>
              <a:endParaRPr/>
            </a:p>
          </p:txBody>
        </p:sp>
      </p:grpSp>
      <p:pic>
        <p:nvPicPr>
          <p:cNvPr id="366" name="Google Shape;366;p32" descr="Covid-19 outline"/>
          <p:cNvPicPr preferRelativeResize="0"/>
          <p:nvPr/>
        </p:nvPicPr>
        <p:blipFill rotWithShape="1">
          <a:blip r:embed="rId4">
            <a:alphaModFix/>
          </a:blip>
          <a:srcRect/>
          <a:stretch/>
        </p:blipFill>
        <p:spPr>
          <a:xfrm>
            <a:off x="7603473" y="1019434"/>
            <a:ext cx="1097416" cy="1097416"/>
          </a:xfrm>
          <a:prstGeom prst="rect">
            <a:avLst/>
          </a:prstGeom>
          <a:noFill/>
          <a:ln>
            <a:noFill/>
          </a:ln>
        </p:spPr>
      </p:pic>
      <p:pic>
        <p:nvPicPr>
          <p:cNvPr id="367" name="Google Shape;367;p32"/>
          <p:cNvPicPr preferRelativeResize="0"/>
          <p:nvPr/>
        </p:nvPicPr>
        <p:blipFill rotWithShape="1">
          <a:blip r:embed="rId5">
            <a:alphaModFix/>
          </a:blip>
          <a:srcRect/>
          <a:stretch/>
        </p:blipFill>
        <p:spPr>
          <a:xfrm>
            <a:off x="358653" y="776544"/>
            <a:ext cx="1146627" cy="1171184"/>
          </a:xfrm>
          <a:prstGeom prst="rect">
            <a:avLst/>
          </a:prstGeom>
          <a:noFill/>
          <a:ln>
            <a:noFill/>
          </a:ln>
        </p:spPr>
      </p:pic>
      <p:pic>
        <p:nvPicPr>
          <p:cNvPr id="368" name="Google Shape;368;p32"/>
          <p:cNvPicPr preferRelativeResize="0"/>
          <p:nvPr/>
        </p:nvPicPr>
        <p:blipFill rotWithShape="1">
          <a:blip r:embed="rId6">
            <a:alphaModFix/>
          </a:blip>
          <a:srcRect/>
          <a:stretch/>
        </p:blipFill>
        <p:spPr>
          <a:xfrm>
            <a:off x="738528" y="3389880"/>
            <a:ext cx="732997" cy="1171184"/>
          </a:xfrm>
          <a:prstGeom prst="rect">
            <a:avLst/>
          </a:prstGeom>
          <a:noFill/>
          <a:ln>
            <a:noFill/>
          </a:ln>
        </p:spPr>
      </p:pic>
      <p:pic>
        <p:nvPicPr>
          <p:cNvPr id="369" name="Google Shape;369;p32"/>
          <p:cNvPicPr preferRelativeResize="0"/>
          <p:nvPr/>
        </p:nvPicPr>
        <p:blipFill rotWithShape="1">
          <a:blip r:embed="rId7">
            <a:alphaModFix/>
          </a:blip>
          <a:srcRect/>
          <a:stretch/>
        </p:blipFill>
        <p:spPr>
          <a:xfrm>
            <a:off x="11184435" y="742099"/>
            <a:ext cx="939754" cy="93975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33" descr="A cluttered kitchen&#10;&#10;Description generated with high confidence"/>
          <p:cNvPicPr preferRelativeResize="0"/>
          <p:nvPr/>
        </p:nvPicPr>
        <p:blipFill rotWithShape="1">
          <a:blip r:embed="rId3">
            <a:alphaModFix/>
          </a:blip>
          <a:srcRect/>
          <a:stretch/>
        </p:blipFill>
        <p:spPr>
          <a:xfrm>
            <a:off x="2560096" y="-17259"/>
            <a:ext cx="9698313" cy="6892518"/>
          </a:xfrm>
          <a:prstGeom prst="rect">
            <a:avLst/>
          </a:prstGeom>
          <a:noFill/>
          <a:ln>
            <a:noFill/>
          </a:ln>
        </p:spPr>
      </p:pic>
      <p:sp>
        <p:nvSpPr>
          <p:cNvPr id="378" name="Google Shape;378;p33"/>
          <p:cNvSpPr txBox="1"/>
          <p:nvPr/>
        </p:nvSpPr>
        <p:spPr>
          <a:xfrm>
            <a:off x="55194" y="181"/>
            <a:ext cx="2504903" cy="2502663"/>
          </a:xfrm>
          <a:prstGeom prst="rect">
            <a:avLst/>
          </a:prstGeom>
          <a:noFill/>
          <a:ln>
            <a:noFill/>
          </a:ln>
        </p:spPr>
        <p:txBody>
          <a:bodyPr spcFirstLastPara="1" wrap="square" lIns="94125" tIns="47050" rIns="94125" bIns="47050" rtlCol="0" anchor="ctr" anchorCtr="0">
            <a:noAutofit/>
          </a:bodyPr>
          <a:lstStyle/>
          <a:p>
            <a:pPr marL="0" marR="0" lvl="0" indent="0" algn="l" rtl="0">
              <a:spcBef>
                <a:spcPts val="0"/>
              </a:spcBef>
              <a:spcAft>
                <a:spcPts val="0"/>
              </a:spcAft>
              <a:buNone/>
            </a:pPr>
            <a:r>
              <a:rPr lang="es" sz="2900" b="1" dirty="0">
                <a:solidFill>
                  <a:schemeClr val="dk2"/>
                </a:solidFill>
                <a:latin typeface="Arial Narrow"/>
                <a:ea typeface="Arial Narrow"/>
                <a:cs typeface="Arial Narrow"/>
                <a:sym typeface="Arial Narrow"/>
              </a:rPr>
              <a:t>¿Qué zonas de un establecimiento abarca el WASH FIT? </a:t>
            </a:r>
            <a:endParaRPr sz="2900" dirty="0"/>
          </a:p>
        </p:txBody>
      </p:sp>
      <p:pic>
        <p:nvPicPr>
          <p:cNvPr id="379" name="Google Shape;379;p33" descr="A person in a green room&#10;&#10;Description generated with high confidence"/>
          <p:cNvPicPr preferRelativeResize="0"/>
          <p:nvPr/>
        </p:nvPicPr>
        <p:blipFill rotWithShape="1">
          <a:blip r:embed="rId4">
            <a:alphaModFix/>
          </a:blip>
          <a:srcRect/>
          <a:stretch/>
        </p:blipFill>
        <p:spPr>
          <a:xfrm rot="-5400000" flipH="1">
            <a:off x="1003428" y="2583743"/>
            <a:ext cx="6541260" cy="3427921"/>
          </a:xfrm>
          <a:prstGeom prst="rect">
            <a:avLst/>
          </a:prstGeom>
          <a:noFill/>
          <a:ln>
            <a:noFill/>
          </a:ln>
        </p:spPr>
      </p:pic>
      <p:sp>
        <p:nvSpPr>
          <p:cNvPr id="380" name="Google Shape;380;p33"/>
          <p:cNvSpPr txBox="1"/>
          <p:nvPr/>
        </p:nvSpPr>
        <p:spPr>
          <a:xfrm>
            <a:off x="151096" y="2483912"/>
            <a:ext cx="2383963" cy="1209049"/>
          </a:xfrm>
          <a:prstGeom prst="rect">
            <a:avLst/>
          </a:prstGeom>
          <a:solidFill>
            <a:schemeClr val="lt1"/>
          </a:solid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814">
                <a:solidFill>
                  <a:schemeClr val="dk1"/>
                </a:solidFill>
                <a:latin typeface="Arial"/>
                <a:ea typeface="Arial"/>
                <a:cs typeface="Arial"/>
                <a:sym typeface="Arial"/>
              </a:rPr>
              <a:t>Escriba las sugerencias en el chat o el rotafolio. </a:t>
            </a:r>
            <a:endParaRPr/>
          </a:p>
          <a:p>
            <a:pPr marL="0" marR="0" lvl="0" indent="0" algn="ctr" rtl="0">
              <a:spcBef>
                <a:spcPts val="0"/>
              </a:spcBef>
              <a:spcAft>
                <a:spcPts val="0"/>
              </a:spcAft>
              <a:buNone/>
            </a:pPr>
            <a:r>
              <a:rPr lang="es" sz="1814" i="1">
                <a:solidFill>
                  <a:schemeClr val="dk1"/>
                </a:solidFill>
                <a:latin typeface="Arial"/>
                <a:ea typeface="Arial"/>
                <a:cs typeface="Arial"/>
                <a:sym typeface="Arial"/>
              </a:rPr>
              <a:t>Tiempo: de 1 a 2 minutos. </a:t>
            </a:r>
            <a:endParaRPr/>
          </a:p>
        </p:txBody>
      </p:sp>
      <p:grpSp>
        <p:nvGrpSpPr>
          <p:cNvPr id="381" name="Google Shape;381;p33"/>
          <p:cNvGrpSpPr/>
          <p:nvPr/>
        </p:nvGrpSpPr>
        <p:grpSpPr>
          <a:xfrm>
            <a:off x="613776" y="3890110"/>
            <a:ext cx="1458601" cy="1556638"/>
            <a:chOff x="10475415" y="275913"/>
            <a:chExt cx="1458677" cy="1556719"/>
          </a:xfrm>
        </p:grpSpPr>
        <p:pic>
          <p:nvPicPr>
            <p:cNvPr id="382" name="Google Shape;382;p33"/>
            <p:cNvPicPr preferRelativeResize="0"/>
            <p:nvPr/>
          </p:nvPicPr>
          <p:blipFill rotWithShape="1">
            <a:blip r:embed="rId5">
              <a:alphaModFix/>
            </a:blip>
            <a:srcRect/>
            <a:stretch/>
          </p:blipFill>
          <p:spPr>
            <a:xfrm>
              <a:off x="10727487" y="275913"/>
              <a:ext cx="1030462" cy="1030462"/>
            </a:xfrm>
            <a:prstGeom prst="rect">
              <a:avLst/>
            </a:prstGeom>
            <a:noFill/>
            <a:ln>
              <a:noFill/>
            </a:ln>
          </p:spPr>
        </p:pic>
        <p:sp>
          <p:nvSpPr>
            <p:cNvPr id="383" name="Google Shape;383;p33"/>
            <p:cNvSpPr txBox="1"/>
            <p:nvPr/>
          </p:nvSpPr>
          <p:spPr>
            <a:xfrm>
              <a:off x="10475415" y="1279626"/>
              <a:ext cx="1458677" cy="553006"/>
            </a:xfrm>
            <a:prstGeom prst="rect">
              <a:avLst/>
            </a:prstGeom>
            <a:noFill/>
            <a:ln>
              <a:noFill/>
            </a:ln>
          </p:spPr>
          <p:txBody>
            <a:bodyPr spcFirstLastPara="1" wrap="square" lIns="91425" tIns="45700" rIns="91425" bIns="45700" rtlCol="0" anchor="t" anchorCtr="0">
              <a:normAutofit/>
            </a:bodyPr>
            <a:lstStyle/>
            <a:p>
              <a:pPr marL="0" marR="0" lvl="0" indent="0" algn="l" rtl="0">
                <a:lnSpc>
                  <a:spcPct val="90000"/>
                </a:lnSpc>
                <a:spcBef>
                  <a:spcPts val="0"/>
                </a:spcBef>
                <a:spcAft>
                  <a:spcPts val="0"/>
                </a:spcAft>
                <a:buClr>
                  <a:srgbClr val="002060"/>
                </a:buClr>
                <a:buSzPts val="2800"/>
                <a:buFont typeface="Arial"/>
                <a:buNone/>
              </a:pPr>
              <a:r>
                <a:rPr lang="es" sz="2800">
                  <a:solidFill>
                    <a:srgbClr val="002060"/>
                  </a:solidFill>
                  <a:latin typeface="Arial"/>
                  <a:ea typeface="Arial"/>
                  <a:cs typeface="Arial"/>
                  <a:sym typeface="Arial"/>
                </a:rPr>
                <a:t>5 min.</a:t>
              </a:r>
              <a:endParaRPr/>
            </a:p>
          </p:txBody>
        </p:sp>
      </p:grpSp>
      <p:grpSp>
        <p:nvGrpSpPr>
          <p:cNvPr id="384" name="Google Shape;384;p33"/>
          <p:cNvGrpSpPr/>
          <p:nvPr/>
        </p:nvGrpSpPr>
        <p:grpSpPr>
          <a:xfrm>
            <a:off x="800490" y="5457288"/>
            <a:ext cx="1161098" cy="1171184"/>
            <a:chOff x="9555224" y="5116370"/>
            <a:chExt cx="1161098" cy="1171184"/>
          </a:xfrm>
        </p:grpSpPr>
        <p:pic>
          <p:nvPicPr>
            <p:cNvPr id="385" name="Google Shape;385;p33" descr="Shape&#10;&#10;Description automatically generated with low confidence"/>
            <p:cNvPicPr preferRelativeResize="0"/>
            <p:nvPr/>
          </p:nvPicPr>
          <p:blipFill rotWithShape="1">
            <a:blip r:embed="rId6">
              <a:alphaModFix/>
            </a:blip>
            <a:srcRect/>
            <a:stretch/>
          </p:blipFill>
          <p:spPr>
            <a:xfrm>
              <a:off x="9623552" y="5313519"/>
              <a:ext cx="1004243" cy="847983"/>
            </a:xfrm>
            <a:prstGeom prst="rect">
              <a:avLst/>
            </a:prstGeom>
            <a:noFill/>
            <a:ln>
              <a:noFill/>
            </a:ln>
          </p:spPr>
        </p:pic>
        <p:sp>
          <p:nvSpPr>
            <p:cNvPr id="386" name="Google Shape;386;p33"/>
            <p:cNvSpPr/>
            <p:nvPr/>
          </p:nvSpPr>
          <p:spPr>
            <a:xfrm>
              <a:off x="9555224" y="5116370"/>
              <a:ext cx="1161098"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87" name="Google Shape;387;p33"/>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p34" descr="A cluttered kitchen&#10;&#10;Description generated with high confidence"/>
          <p:cNvPicPr preferRelativeResize="0"/>
          <p:nvPr/>
        </p:nvPicPr>
        <p:blipFill rotWithShape="1">
          <a:blip r:embed="rId3">
            <a:alphaModFix/>
          </a:blip>
          <a:srcRect/>
          <a:stretch/>
        </p:blipFill>
        <p:spPr>
          <a:xfrm>
            <a:off x="2831971" y="669505"/>
            <a:ext cx="7393869" cy="5483047"/>
          </a:xfrm>
          <a:prstGeom prst="rect">
            <a:avLst/>
          </a:prstGeom>
          <a:noFill/>
          <a:ln>
            <a:noFill/>
          </a:ln>
        </p:spPr>
      </p:pic>
      <p:sp>
        <p:nvSpPr>
          <p:cNvPr id="396" name="Google Shape;396;p34"/>
          <p:cNvSpPr/>
          <p:nvPr/>
        </p:nvSpPr>
        <p:spPr>
          <a:xfrm>
            <a:off x="9250233" y="1365329"/>
            <a:ext cx="1984017" cy="968787"/>
          </a:xfrm>
          <a:prstGeom prst="rect">
            <a:avLst/>
          </a:prstGeom>
          <a:solidFill>
            <a:srgbClr val="D8D8D8"/>
          </a:solidFill>
          <a:ln>
            <a:noFill/>
          </a:ln>
        </p:spPr>
        <p:txBody>
          <a:bodyPr spcFirstLastPara="1" wrap="square" lIns="74975" tIns="37475" rIns="74975" bIns="37475" rtlCol="0" anchor="t" anchorCtr="0">
            <a:noAutofit/>
          </a:bodyPr>
          <a:lstStyle/>
          <a:p>
            <a:pPr marL="0" marR="0" lvl="0" indent="0" algn="ctr" rtl="0">
              <a:spcBef>
                <a:spcPts val="0"/>
              </a:spcBef>
              <a:spcAft>
                <a:spcPts val="0"/>
              </a:spcAft>
              <a:buNone/>
            </a:pPr>
            <a:r>
              <a:rPr lang="es" sz="1200" b="1" dirty="0">
                <a:solidFill>
                  <a:srgbClr val="C00000"/>
                </a:solidFill>
                <a:sym typeface="Arial"/>
              </a:rPr>
              <a:t>3. GESTIÓN DE DESECHOS </a:t>
            </a:r>
            <a:endParaRPr sz="1200" dirty="0"/>
          </a:p>
          <a:p>
            <a:pPr marL="0" marR="0" lvl="0" indent="0" algn="ctr" rtl="0">
              <a:spcBef>
                <a:spcPts val="0"/>
              </a:spcBef>
              <a:spcAft>
                <a:spcPts val="0"/>
              </a:spcAft>
              <a:buNone/>
            </a:pPr>
            <a:r>
              <a:rPr lang="es" sz="1200" b="1" dirty="0">
                <a:solidFill>
                  <a:srgbClr val="C00000"/>
                </a:solidFill>
                <a:sym typeface="Arial"/>
              </a:rPr>
              <a:t> (desde que se generan hasta su eliminación definitiva)</a:t>
            </a:r>
            <a:endParaRPr sz="1200" b="1" dirty="0">
              <a:solidFill>
                <a:srgbClr val="C00000"/>
              </a:solidFill>
              <a:sym typeface="Arial"/>
            </a:endParaRPr>
          </a:p>
        </p:txBody>
      </p:sp>
      <p:sp>
        <p:nvSpPr>
          <p:cNvPr id="397" name="Google Shape;397;p34"/>
          <p:cNvSpPr/>
          <p:nvPr/>
        </p:nvSpPr>
        <p:spPr>
          <a:xfrm>
            <a:off x="4605380" y="5479380"/>
            <a:ext cx="1850885" cy="1192054"/>
          </a:xfrm>
          <a:prstGeom prst="rect">
            <a:avLst/>
          </a:prstGeom>
          <a:solidFill>
            <a:srgbClr val="D8D8D8"/>
          </a:solidFill>
          <a:ln>
            <a:noFill/>
          </a:ln>
        </p:spPr>
        <p:txBody>
          <a:bodyPr spcFirstLastPara="1" wrap="square" lIns="74975" tIns="37475" rIns="74975" bIns="37475" rtlCol="0" anchor="t" anchorCtr="0">
            <a:noAutofit/>
          </a:bodyPr>
          <a:lstStyle/>
          <a:p>
            <a:pPr marL="0" marR="0" lvl="0" indent="0" algn="ctr" rtl="0">
              <a:spcBef>
                <a:spcPts val="0"/>
              </a:spcBef>
              <a:spcAft>
                <a:spcPts val="0"/>
              </a:spcAft>
              <a:buNone/>
            </a:pPr>
            <a:r>
              <a:rPr lang="es" sz="1200" b="1" dirty="0">
                <a:solidFill>
                  <a:srgbClr val="FFC000"/>
                </a:solidFill>
                <a:sym typeface="Arial"/>
              </a:rPr>
              <a:t>6. ENERGÍA Y ENTORNO</a:t>
            </a:r>
            <a:endParaRPr sz="1200" dirty="0"/>
          </a:p>
          <a:p>
            <a:pPr marL="0" marR="0" lvl="0" indent="0" algn="ctr" rtl="0">
              <a:spcBef>
                <a:spcPts val="0"/>
              </a:spcBef>
              <a:spcAft>
                <a:spcPts val="0"/>
              </a:spcAft>
              <a:buNone/>
            </a:pPr>
            <a:r>
              <a:rPr lang="es" sz="1200" b="1" dirty="0">
                <a:solidFill>
                  <a:srgbClr val="FFC000"/>
                </a:solidFill>
                <a:sym typeface="Arial"/>
              </a:rPr>
              <a:t>(iluminación, bombeo, calefacción y ventilación)</a:t>
            </a:r>
            <a:endParaRPr sz="1200" dirty="0"/>
          </a:p>
        </p:txBody>
      </p:sp>
      <p:sp>
        <p:nvSpPr>
          <p:cNvPr id="398" name="Google Shape;398;p34"/>
          <p:cNvSpPr/>
          <p:nvPr/>
        </p:nvSpPr>
        <p:spPr>
          <a:xfrm>
            <a:off x="9220157" y="3368537"/>
            <a:ext cx="1593461" cy="1192054"/>
          </a:xfrm>
          <a:prstGeom prst="rect">
            <a:avLst/>
          </a:prstGeom>
          <a:solidFill>
            <a:srgbClr val="D8D8D8"/>
          </a:solidFill>
          <a:ln>
            <a:noFill/>
          </a:ln>
        </p:spPr>
        <p:txBody>
          <a:bodyPr spcFirstLastPara="1" wrap="square" lIns="74975" tIns="37475" rIns="74975" bIns="37475" rtlCol="0" anchor="t" anchorCtr="0">
            <a:noAutofit/>
          </a:bodyPr>
          <a:lstStyle/>
          <a:p>
            <a:pPr marL="0" marR="0" lvl="0" indent="0" algn="ctr" rtl="0">
              <a:spcBef>
                <a:spcPts val="0"/>
              </a:spcBef>
              <a:spcAft>
                <a:spcPts val="0"/>
              </a:spcAft>
              <a:buNone/>
            </a:pPr>
            <a:r>
              <a:rPr lang="es" sz="1200" b="1" dirty="0">
                <a:solidFill>
                  <a:srgbClr val="7030A0"/>
                </a:solidFill>
                <a:sym typeface="Arial"/>
              </a:rPr>
              <a:t>4. HIGIENE DE LAS MANOS </a:t>
            </a:r>
            <a:endParaRPr sz="1200" dirty="0"/>
          </a:p>
          <a:p>
            <a:pPr marL="0" marR="0" lvl="0" indent="0" algn="ctr" rtl="0">
              <a:spcBef>
                <a:spcPts val="0"/>
              </a:spcBef>
              <a:spcAft>
                <a:spcPts val="0"/>
              </a:spcAft>
              <a:buNone/>
            </a:pPr>
            <a:r>
              <a:rPr lang="es" sz="1200" b="1" dirty="0">
                <a:solidFill>
                  <a:srgbClr val="7030A0"/>
                </a:solidFill>
                <a:sym typeface="Arial"/>
              </a:rPr>
              <a:t>(infraestructura, cumplimiento de las normas y capacitación)</a:t>
            </a:r>
            <a:endParaRPr sz="1200" b="1" dirty="0">
              <a:solidFill>
                <a:srgbClr val="7030A0"/>
              </a:solidFill>
              <a:sym typeface="Arial"/>
            </a:endParaRPr>
          </a:p>
        </p:txBody>
      </p:sp>
      <p:sp>
        <p:nvSpPr>
          <p:cNvPr id="399" name="Google Shape;399;p34"/>
          <p:cNvSpPr/>
          <p:nvPr/>
        </p:nvSpPr>
        <p:spPr>
          <a:xfrm>
            <a:off x="8190210" y="5715565"/>
            <a:ext cx="1947812" cy="968787"/>
          </a:xfrm>
          <a:prstGeom prst="rect">
            <a:avLst/>
          </a:prstGeom>
          <a:solidFill>
            <a:srgbClr val="D8D8D8"/>
          </a:solidFill>
          <a:ln>
            <a:noFill/>
          </a:ln>
        </p:spPr>
        <p:txBody>
          <a:bodyPr spcFirstLastPara="1" wrap="square" lIns="74975" tIns="37475" rIns="74975" bIns="37475" rtlCol="0" anchor="t" anchorCtr="0">
            <a:noAutofit/>
          </a:bodyPr>
          <a:lstStyle/>
          <a:p>
            <a:pPr marL="0" marR="0" lvl="0" indent="0" algn="ctr" rtl="0">
              <a:spcBef>
                <a:spcPts val="0"/>
              </a:spcBef>
              <a:spcAft>
                <a:spcPts val="0"/>
              </a:spcAft>
              <a:buNone/>
            </a:pPr>
            <a:r>
              <a:rPr lang="es" sz="1200" b="1" dirty="0">
                <a:solidFill>
                  <a:srgbClr val="FF00FF"/>
                </a:solidFill>
                <a:sym typeface="Arial"/>
              </a:rPr>
              <a:t>5. LIMPIEZA AMBIENTAL</a:t>
            </a:r>
            <a:endParaRPr sz="1200" dirty="0"/>
          </a:p>
          <a:p>
            <a:pPr marL="0" marR="0" lvl="0" indent="0" algn="ctr" rtl="0">
              <a:spcBef>
                <a:spcPts val="0"/>
              </a:spcBef>
              <a:spcAft>
                <a:spcPts val="0"/>
              </a:spcAft>
              <a:buNone/>
            </a:pPr>
            <a:r>
              <a:rPr lang="es" sz="1200" b="1" dirty="0">
                <a:solidFill>
                  <a:srgbClr val="FF00FF"/>
                </a:solidFill>
                <a:sym typeface="Arial"/>
              </a:rPr>
              <a:t>(personal, protocolos, equipo y capacitación)</a:t>
            </a:r>
            <a:endParaRPr sz="1200" b="1" dirty="0">
              <a:solidFill>
                <a:srgbClr val="FF00FF"/>
              </a:solidFill>
              <a:sym typeface="Arial"/>
            </a:endParaRPr>
          </a:p>
        </p:txBody>
      </p:sp>
      <p:sp>
        <p:nvSpPr>
          <p:cNvPr id="400" name="Google Shape;400;p34"/>
          <p:cNvSpPr/>
          <p:nvPr/>
        </p:nvSpPr>
        <p:spPr>
          <a:xfrm>
            <a:off x="6122487" y="508026"/>
            <a:ext cx="1911606" cy="745521"/>
          </a:xfrm>
          <a:prstGeom prst="rect">
            <a:avLst/>
          </a:prstGeom>
          <a:solidFill>
            <a:srgbClr val="D8D8D8"/>
          </a:solidFill>
          <a:ln>
            <a:noFill/>
          </a:ln>
        </p:spPr>
        <p:txBody>
          <a:bodyPr spcFirstLastPara="1" wrap="square" lIns="74975" tIns="37475" rIns="74975" bIns="37475" rtlCol="0" anchor="t" anchorCtr="0">
            <a:noAutofit/>
          </a:bodyPr>
          <a:lstStyle/>
          <a:p>
            <a:pPr marL="0" marR="0" lvl="0" indent="0" algn="ctr" rtl="0">
              <a:spcBef>
                <a:spcPts val="0"/>
              </a:spcBef>
              <a:spcAft>
                <a:spcPts val="0"/>
              </a:spcAft>
              <a:buNone/>
            </a:pPr>
            <a:r>
              <a:rPr lang="es" sz="1200" b="1" dirty="0">
                <a:solidFill>
                  <a:srgbClr val="00B050"/>
                </a:solidFill>
                <a:sym typeface="Arial"/>
              </a:rPr>
              <a:t>2. SANEAMIENTO </a:t>
            </a:r>
            <a:endParaRPr sz="1200" dirty="0"/>
          </a:p>
          <a:p>
            <a:pPr marL="0" marR="0" lvl="0" indent="0" algn="ctr" rtl="0">
              <a:spcBef>
                <a:spcPts val="0"/>
              </a:spcBef>
              <a:spcAft>
                <a:spcPts val="0"/>
              </a:spcAft>
              <a:buNone/>
            </a:pPr>
            <a:r>
              <a:rPr lang="es" sz="1200" b="1" dirty="0">
                <a:solidFill>
                  <a:srgbClr val="00B050"/>
                </a:solidFill>
                <a:sym typeface="Arial"/>
              </a:rPr>
              <a:t>(retretes y tratamiento de aguas residuales)</a:t>
            </a:r>
            <a:endParaRPr sz="1200" dirty="0"/>
          </a:p>
        </p:txBody>
      </p:sp>
      <p:sp>
        <p:nvSpPr>
          <p:cNvPr id="401" name="Google Shape;401;p34"/>
          <p:cNvSpPr/>
          <p:nvPr/>
        </p:nvSpPr>
        <p:spPr>
          <a:xfrm>
            <a:off x="286226" y="2250323"/>
            <a:ext cx="1983439" cy="2867512"/>
          </a:xfrm>
          <a:prstGeom prst="rect">
            <a:avLst/>
          </a:prstGeom>
          <a:solidFill>
            <a:srgbClr val="D8D8D8"/>
          </a:solidFill>
          <a:ln>
            <a:noFill/>
          </a:ln>
        </p:spPr>
        <p:txBody>
          <a:bodyPr spcFirstLastPara="1" wrap="square" lIns="74975" tIns="37475" rIns="74975" bIns="37475" rtlCol="0" anchor="t" anchorCtr="0">
            <a:noAutofit/>
          </a:bodyPr>
          <a:lstStyle/>
          <a:p>
            <a:pPr marL="0" marR="0" lvl="0" indent="0" algn="ctr" rtl="0">
              <a:spcBef>
                <a:spcPts val="0"/>
              </a:spcBef>
              <a:spcAft>
                <a:spcPts val="0"/>
              </a:spcAft>
              <a:buNone/>
            </a:pPr>
            <a:endParaRPr lang="es" b="1" u="sng" dirty="0">
              <a:solidFill>
                <a:srgbClr val="09164D"/>
              </a:solidFill>
              <a:sym typeface="Arial"/>
            </a:endParaRPr>
          </a:p>
          <a:p>
            <a:pPr marL="0" marR="0" lvl="0" indent="0" algn="ctr" rtl="0">
              <a:spcBef>
                <a:spcPts val="0"/>
              </a:spcBef>
              <a:spcAft>
                <a:spcPts val="0"/>
              </a:spcAft>
              <a:buNone/>
            </a:pPr>
            <a:r>
              <a:rPr lang="es" b="1" u="sng" dirty="0">
                <a:solidFill>
                  <a:srgbClr val="09164D"/>
                </a:solidFill>
                <a:sym typeface="Arial"/>
              </a:rPr>
              <a:t>+ dos temas transversales</a:t>
            </a:r>
            <a:endParaRPr dirty="0"/>
          </a:p>
          <a:p>
            <a:pPr marL="0" marR="0" lvl="0" indent="0" algn="ctr" rtl="0">
              <a:spcBef>
                <a:spcPts val="0"/>
              </a:spcBef>
              <a:spcAft>
                <a:spcPts val="0"/>
              </a:spcAft>
              <a:buNone/>
            </a:pPr>
            <a:endParaRPr b="1" dirty="0">
              <a:solidFill>
                <a:srgbClr val="09164D"/>
              </a:solidFill>
              <a:sym typeface="Arial"/>
            </a:endParaRPr>
          </a:p>
          <a:p>
            <a:pPr marL="0" marR="0" lvl="0" indent="0" algn="l" rtl="0">
              <a:spcBef>
                <a:spcPts val="0"/>
              </a:spcBef>
              <a:spcAft>
                <a:spcPts val="0"/>
              </a:spcAft>
              <a:buNone/>
            </a:pPr>
            <a:r>
              <a:rPr lang="es" b="1" dirty="0">
                <a:solidFill>
                  <a:srgbClr val="09164D"/>
                </a:solidFill>
                <a:sym typeface="Arial"/>
              </a:rPr>
              <a:t>Clima </a:t>
            </a:r>
            <a:endParaRPr dirty="0"/>
          </a:p>
          <a:p>
            <a:pPr marL="0" marR="0" lvl="0" indent="0" algn="ctr" rtl="0">
              <a:spcBef>
                <a:spcPts val="0"/>
              </a:spcBef>
              <a:spcAft>
                <a:spcPts val="0"/>
              </a:spcAft>
              <a:buNone/>
            </a:pPr>
            <a:endParaRPr b="1" dirty="0">
              <a:solidFill>
                <a:srgbClr val="09164D"/>
              </a:solidFill>
              <a:sym typeface="Arial"/>
            </a:endParaRPr>
          </a:p>
          <a:p>
            <a:pPr marL="0" marR="0" lvl="0" indent="0" algn="l" rtl="0">
              <a:spcBef>
                <a:spcPts val="0"/>
              </a:spcBef>
              <a:spcAft>
                <a:spcPts val="0"/>
              </a:spcAft>
              <a:buNone/>
            </a:pPr>
            <a:endParaRPr lang="es" b="1" dirty="0">
              <a:solidFill>
                <a:srgbClr val="09164D"/>
              </a:solidFill>
              <a:sym typeface="Arial"/>
            </a:endParaRPr>
          </a:p>
          <a:p>
            <a:pPr marL="0" marR="0" lvl="0" indent="0" algn="l" rtl="0">
              <a:spcBef>
                <a:spcPts val="0"/>
              </a:spcBef>
              <a:spcAft>
                <a:spcPts val="0"/>
              </a:spcAft>
              <a:buNone/>
            </a:pPr>
            <a:r>
              <a:rPr lang="es" b="1" dirty="0">
                <a:solidFill>
                  <a:srgbClr val="09164D"/>
                </a:solidFill>
                <a:sym typeface="Arial"/>
              </a:rPr>
              <a:t>Igualdad de género, discapacidad e inclusión social (IGDIS)</a:t>
            </a:r>
            <a:endParaRPr dirty="0"/>
          </a:p>
          <a:p>
            <a:pPr marL="0" marR="0" lvl="0" indent="0" algn="l" rtl="0">
              <a:spcBef>
                <a:spcPts val="0"/>
              </a:spcBef>
              <a:spcAft>
                <a:spcPts val="0"/>
              </a:spcAft>
              <a:buNone/>
            </a:pPr>
            <a:endParaRPr sz="1814" b="1" dirty="0">
              <a:solidFill>
                <a:srgbClr val="09164D"/>
              </a:solidFill>
              <a:latin typeface="Arial"/>
              <a:ea typeface="Arial"/>
              <a:cs typeface="Arial"/>
              <a:sym typeface="Arial"/>
            </a:endParaRPr>
          </a:p>
        </p:txBody>
      </p:sp>
      <p:sp>
        <p:nvSpPr>
          <p:cNvPr id="402" name="Google Shape;402;p34"/>
          <p:cNvSpPr/>
          <p:nvPr/>
        </p:nvSpPr>
        <p:spPr>
          <a:xfrm>
            <a:off x="414828" y="100941"/>
            <a:ext cx="6315337" cy="538930"/>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2902" b="1">
                <a:solidFill>
                  <a:srgbClr val="09164D"/>
                </a:solidFill>
                <a:latin typeface="Arial"/>
                <a:ea typeface="Arial"/>
                <a:cs typeface="Arial"/>
                <a:sym typeface="Arial"/>
              </a:rPr>
              <a:t>Los siete “ámbitos” del WASH FIT</a:t>
            </a:r>
            <a:endParaRPr sz="1632" b="1">
              <a:solidFill>
                <a:srgbClr val="09164D"/>
              </a:solidFill>
              <a:latin typeface="Arial"/>
              <a:ea typeface="Arial"/>
              <a:cs typeface="Arial"/>
              <a:sym typeface="Arial"/>
            </a:endParaRPr>
          </a:p>
        </p:txBody>
      </p:sp>
      <p:pic>
        <p:nvPicPr>
          <p:cNvPr id="403" name="Google Shape;403;p34" descr="A person in a green room&#10;&#10;Description generated with high confidence"/>
          <p:cNvPicPr preferRelativeResize="0"/>
          <p:nvPr/>
        </p:nvPicPr>
        <p:blipFill rotWithShape="1">
          <a:blip r:embed="rId4">
            <a:alphaModFix/>
          </a:blip>
          <a:srcRect/>
          <a:stretch/>
        </p:blipFill>
        <p:spPr>
          <a:xfrm rot="-5400000" flipH="1">
            <a:off x="1048179" y="2690696"/>
            <a:ext cx="5795611" cy="3037166"/>
          </a:xfrm>
          <a:prstGeom prst="rect">
            <a:avLst/>
          </a:prstGeom>
          <a:noFill/>
          <a:ln>
            <a:noFill/>
          </a:ln>
        </p:spPr>
      </p:pic>
      <p:sp>
        <p:nvSpPr>
          <p:cNvPr id="404" name="Google Shape;404;p34"/>
          <p:cNvSpPr/>
          <p:nvPr/>
        </p:nvSpPr>
        <p:spPr>
          <a:xfrm>
            <a:off x="240443" y="961820"/>
            <a:ext cx="1597075" cy="968787"/>
          </a:xfrm>
          <a:prstGeom prst="rect">
            <a:avLst/>
          </a:prstGeom>
          <a:solidFill>
            <a:srgbClr val="D8D8D8"/>
          </a:solidFill>
          <a:ln>
            <a:noFill/>
          </a:ln>
        </p:spPr>
        <p:txBody>
          <a:bodyPr spcFirstLastPara="1" wrap="square" lIns="74975" tIns="37475" rIns="74975" bIns="37475" rtlCol="0" anchor="t" anchorCtr="0">
            <a:noAutofit/>
          </a:bodyPr>
          <a:lstStyle/>
          <a:p>
            <a:pPr marL="0" marR="0" lvl="0" indent="0" algn="ctr" rtl="0">
              <a:spcBef>
                <a:spcPts val="0"/>
              </a:spcBef>
              <a:spcAft>
                <a:spcPts val="0"/>
              </a:spcAft>
              <a:buNone/>
            </a:pPr>
            <a:r>
              <a:rPr lang="es" sz="1200" b="1" dirty="0">
                <a:solidFill>
                  <a:srgbClr val="009CDE"/>
                </a:solidFill>
                <a:sym typeface="Arial"/>
              </a:rPr>
              <a:t>1. AGUA </a:t>
            </a:r>
            <a:endParaRPr sz="1200" dirty="0"/>
          </a:p>
          <a:p>
            <a:pPr marL="0" marR="0" lvl="0" indent="0" algn="ctr" rtl="0">
              <a:spcBef>
                <a:spcPts val="0"/>
              </a:spcBef>
              <a:spcAft>
                <a:spcPts val="0"/>
              </a:spcAft>
              <a:buNone/>
            </a:pPr>
            <a:r>
              <a:rPr lang="es" sz="1200" b="1" dirty="0">
                <a:solidFill>
                  <a:srgbClr val="009CDE"/>
                </a:solidFill>
                <a:sym typeface="Arial"/>
              </a:rPr>
              <a:t>(suministro, almacenamiento, calidad y conservación) </a:t>
            </a:r>
            <a:endParaRPr sz="1200" dirty="0"/>
          </a:p>
        </p:txBody>
      </p:sp>
      <p:sp>
        <p:nvSpPr>
          <p:cNvPr id="405" name="Google Shape;405;p34"/>
          <p:cNvSpPr/>
          <p:nvPr/>
        </p:nvSpPr>
        <p:spPr>
          <a:xfrm>
            <a:off x="1492090" y="5585340"/>
            <a:ext cx="2130036" cy="968787"/>
          </a:xfrm>
          <a:prstGeom prst="rect">
            <a:avLst/>
          </a:prstGeom>
          <a:solidFill>
            <a:srgbClr val="D8D8D8"/>
          </a:solidFill>
          <a:ln>
            <a:noFill/>
          </a:ln>
        </p:spPr>
        <p:txBody>
          <a:bodyPr spcFirstLastPara="1" wrap="square" lIns="74975" tIns="37475" rIns="74975" bIns="37475" rtlCol="0" anchor="t" anchorCtr="0">
            <a:noAutofit/>
          </a:bodyPr>
          <a:lstStyle/>
          <a:p>
            <a:pPr marL="0" marR="0" lvl="0" indent="0" algn="ctr" rtl="0">
              <a:spcBef>
                <a:spcPts val="0"/>
              </a:spcBef>
              <a:spcAft>
                <a:spcPts val="0"/>
              </a:spcAft>
              <a:buNone/>
            </a:pPr>
            <a:r>
              <a:rPr lang="es" sz="1200" b="1" dirty="0">
                <a:solidFill>
                  <a:srgbClr val="7F7F7F"/>
                </a:solidFill>
                <a:sym typeface="Arial"/>
              </a:rPr>
              <a:t>7. GESTIÓN Y PERSONAL </a:t>
            </a:r>
            <a:endParaRPr sz="1200" dirty="0"/>
          </a:p>
          <a:p>
            <a:pPr marL="0" marR="0" lvl="0" indent="0" algn="ctr" rtl="0">
              <a:spcBef>
                <a:spcPts val="0"/>
              </a:spcBef>
              <a:spcAft>
                <a:spcPts val="0"/>
              </a:spcAft>
              <a:buNone/>
            </a:pPr>
            <a:r>
              <a:rPr lang="es" sz="1200" b="1" dirty="0">
                <a:solidFill>
                  <a:srgbClr val="7F7F7F"/>
                </a:solidFill>
                <a:sym typeface="Arial"/>
              </a:rPr>
              <a:t>(capacitación, salud en el trabajo y protocolos)</a:t>
            </a:r>
            <a:endParaRPr sz="1200" dirty="0"/>
          </a:p>
        </p:txBody>
      </p:sp>
      <p:pic>
        <p:nvPicPr>
          <p:cNvPr id="406" name="Google Shape;406;p34"/>
          <p:cNvPicPr preferRelativeResize="0"/>
          <p:nvPr/>
        </p:nvPicPr>
        <p:blipFill rotWithShape="1">
          <a:blip r:embed="rId5">
            <a:alphaModFix/>
          </a:blip>
          <a:srcRect/>
          <a:stretch/>
        </p:blipFill>
        <p:spPr>
          <a:xfrm>
            <a:off x="1577204" y="671240"/>
            <a:ext cx="692462" cy="809647"/>
          </a:xfrm>
          <a:prstGeom prst="rect">
            <a:avLst/>
          </a:prstGeom>
          <a:noFill/>
          <a:ln>
            <a:noFill/>
          </a:ln>
        </p:spPr>
      </p:pic>
      <p:pic>
        <p:nvPicPr>
          <p:cNvPr id="407" name="Google Shape;407;p34" descr="Immagine che contiene silhouette, cielo notturno&#10;&#10;Descrizione generata automaticamente"/>
          <p:cNvPicPr preferRelativeResize="0"/>
          <p:nvPr/>
        </p:nvPicPr>
        <p:blipFill rotWithShape="1">
          <a:blip r:embed="rId6">
            <a:alphaModFix/>
          </a:blip>
          <a:srcRect/>
          <a:stretch/>
        </p:blipFill>
        <p:spPr>
          <a:xfrm>
            <a:off x="7853191" y="145884"/>
            <a:ext cx="627083" cy="696437"/>
          </a:xfrm>
          <a:prstGeom prst="rect">
            <a:avLst/>
          </a:prstGeom>
          <a:noFill/>
          <a:ln>
            <a:noFill/>
          </a:ln>
        </p:spPr>
      </p:pic>
      <p:pic>
        <p:nvPicPr>
          <p:cNvPr id="408" name="Google Shape;408;p34"/>
          <p:cNvPicPr preferRelativeResize="0"/>
          <p:nvPr/>
        </p:nvPicPr>
        <p:blipFill rotWithShape="1">
          <a:blip r:embed="rId7">
            <a:alphaModFix/>
          </a:blip>
          <a:srcRect/>
          <a:stretch/>
        </p:blipFill>
        <p:spPr>
          <a:xfrm>
            <a:off x="10880460" y="846260"/>
            <a:ext cx="627083" cy="819025"/>
          </a:xfrm>
          <a:prstGeom prst="rect">
            <a:avLst/>
          </a:prstGeom>
          <a:noFill/>
          <a:ln>
            <a:noFill/>
          </a:ln>
        </p:spPr>
      </p:pic>
      <p:pic>
        <p:nvPicPr>
          <p:cNvPr id="409" name="Google Shape;409;p34"/>
          <p:cNvPicPr preferRelativeResize="0"/>
          <p:nvPr/>
        </p:nvPicPr>
        <p:blipFill rotWithShape="1">
          <a:blip r:embed="rId8">
            <a:alphaModFix/>
          </a:blip>
          <a:srcRect/>
          <a:stretch/>
        </p:blipFill>
        <p:spPr>
          <a:xfrm>
            <a:off x="10591341" y="2960033"/>
            <a:ext cx="606325" cy="968788"/>
          </a:xfrm>
          <a:prstGeom prst="rect">
            <a:avLst/>
          </a:prstGeom>
          <a:noFill/>
          <a:ln>
            <a:noFill/>
          </a:ln>
        </p:spPr>
      </p:pic>
      <p:pic>
        <p:nvPicPr>
          <p:cNvPr id="410" name="Google Shape;410;p34" descr="Immagine che contiene testo, cielo notturno&#10;&#10;Descrizione generata automaticamente"/>
          <p:cNvPicPr preferRelativeResize="0"/>
          <p:nvPr/>
        </p:nvPicPr>
        <p:blipFill rotWithShape="1">
          <a:blip r:embed="rId9">
            <a:alphaModFix/>
          </a:blip>
          <a:srcRect/>
          <a:stretch/>
        </p:blipFill>
        <p:spPr>
          <a:xfrm>
            <a:off x="9963519" y="5366829"/>
            <a:ext cx="822220" cy="997067"/>
          </a:xfrm>
          <a:prstGeom prst="rect">
            <a:avLst/>
          </a:prstGeom>
          <a:noFill/>
          <a:ln>
            <a:noFill/>
          </a:ln>
        </p:spPr>
      </p:pic>
      <p:pic>
        <p:nvPicPr>
          <p:cNvPr id="411" name="Google Shape;411;p34" descr="Immagine che contiene cielo notturno&#10;&#10;Descrizione generata automaticamente"/>
          <p:cNvPicPr preferRelativeResize="0"/>
          <p:nvPr/>
        </p:nvPicPr>
        <p:blipFill rotWithShape="1">
          <a:blip r:embed="rId10">
            <a:alphaModFix/>
          </a:blip>
          <a:srcRect/>
          <a:stretch/>
        </p:blipFill>
        <p:spPr>
          <a:xfrm>
            <a:off x="4105639" y="5984676"/>
            <a:ext cx="696702" cy="808036"/>
          </a:xfrm>
          <a:prstGeom prst="rect">
            <a:avLst/>
          </a:prstGeom>
          <a:noFill/>
          <a:ln>
            <a:noFill/>
          </a:ln>
        </p:spPr>
      </p:pic>
      <p:pic>
        <p:nvPicPr>
          <p:cNvPr id="412" name="Google Shape;412;p34" descr="Immagine che contiene elettronico, altoparlante&#10;&#10;Descrizione generata automaticamente"/>
          <p:cNvPicPr preferRelativeResize="0"/>
          <p:nvPr/>
        </p:nvPicPr>
        <p:blipFill rotWithShape="1">
          <a:blip r:embed="rId11">
            <a:alphaModFix/>
          </a:blip>
          <a:srcRect/>
          <a:stretch/>
        </p:blipFill>
        <p:spPr>
          <a:xfrm>
            <a:off x="890277" y="5759165"/>
            <a:ext cx="817084" cy="986623"/>
          </a:xfrm>
          <a:prstGeom prst="rect">
            <a:avLst/>
          </a:prstGeom>
          <a:noFill/>
          <a:ln>
            <a:noFill/>
          </a:ln>
        </p:spPr>
      </p:pic>
      <p:pic>
        <p:nvPicPr>
          <p:cNvPr id="413" name="Google Shape;413;p34"/>
          <p:cNvPicPr preferRelativeResize="0"/>
          <p:nvPr/>
        </p:nvPicPr>
        <p:blipFill rotWithShape="1">
          <a:blip r:embed="rId12">
            <a:alphaModFix/>
          </a:blip>
          <a:srcRect/>
          <a:stretch/>
        </p:blipFill>
        <p:spPr>
          <a:xfrm>
            <a:off x="1397866" y="2897815"/>
            <a:ext cx="735062" cy="750805"/>
          </a:xfrm>
          <a:prstGeom prst="rect">
            <a:avLst/>
          </a:prstGeom>
          <a:noFill/>
          <a:ln>
            <a:noFill/>
          </a:ln>
        </p:spPr>
      </p:pic>
      <p:pic>
        <p:nvPicPr>
          <p:cNvPr id="414" name="Google Shape;414;p34"/>
          <p:cNvPicPr preferRelativeResize="0"/>
          <p:nvPr/>
        </p:nvPicPr>
        <p:blipFill rotWithShape="1">
          <a:blip r:embed="rId13">
            <a:alphaModFix/>
          </a:blip>
          <a:srcRect/>
          <a:stretch/>
        </p:blipFill>
        <p:spPr>
          <a:xfrm>
            <a:off x="1381654" y="4416926"/>
            <a:ext cx="750805" cy="750805"/>
          </a:xfrm>
          <a:prstGeom prst="rect">
            <a:avLst/>
          </a:prstGeom>
          <a:noFill/>
          <a:ln>
            <a:noFill/>
          </a:ln>
        </p:spPr>
      </p:pic>
      <p:sp>
        <p:nvSpPr>
          <p:cNvPr id="415" name="Google Shape;415;p34"/>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04"/>
                                        </p:tgtEl>
                                        <p:attrNameLst>
                                          <p:attrName>style.visibility</p:attrName>
                                        </p:attrNameLst>
                                      </p:cBhvr>
                                      <p:to>
                                        <p:strVal val="visible"/>
                                      </p:to>
                                    </p:set>
                                    <p:anim calcmode="lin" valueType="num">
                                      <p:cBhvr additive="base">
                                        <p:cTn id="7" dur="500"/>
                                        <p:tgtEl>
                                          <p:spTgt spid="404"/>
                                        </p:tgtEl>
                                        <p:attrNameLst>
                                          <p:attrName>ppt_w</p:attrName>
                                        </p:attrNameLst>
                                      </p:cBhvr>
                                      <p:tavLst>
                                        <p:tav tm="0">
                                          <p:val>
                                            <p:strVal val="0"/>
                                          </p:val>
                                        </p:tav>
                                        <p:tav tm="100000">
                                          <p:val>
                                            <p:strVal val="#ppt_w"/>
                                          </p:val>
                                        </p:tav>
                                      </p:tavLst>
                                    </p:anim>
                                    <p:anim calcmode="lin" valueType="num">
                                      <p:cBhvr additive="base">
                                        <p:cTn id="8" dur="500"/>
                                        <p:tgtEl>
                                          <p:spTgt spid="404"/>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96"/>
                                        </p:tgtEl>
                                        <p:attrNameLst>
                                          <p:attrName>style.visibility</p:attrName>
                                        </p:attrNameLst>
                                      </p:cBhvr>
                                      <p:to>
                                        <p:strVal val="visible"/>
                                      </p:to>
                                    </p:set>
                                    <p:anim calcmode="lin" valueType="num">
                                      <p:cBhvr additive="base">
                                        <p:cTn id="11" dur="500"/>
                                        <p:tgtEl>
                                          <p:spTgt spid="396"/>
                                        </p:tgtEl>
                                        <p:attrNameLst>
                                          <p:attrName>ppt_w</p:attrName>
                                        </p:attrNameLst>
                                      </p:cBhvr>
                                      <p:tavLst>
                                        <p:tav tm="0">
                                          <p:val>
                                            <p:strVal val="0"/>
                                          </p:val>
                                        </p:tav>
                                        <p:tav tm="100000">
                                          <p:val>
                                            <p:strVal val="#ppt_w"/>
                                          </p:val>
                                        </p:tav>
                                      </p:tavLst>
                                    </p:anim>
                                    <p:anim calcmode="lin" valueType="num">
                                      <p:cBhvr additive="base">
                                        <p:cTn id="12" dur="500"/>
                                        <p:tgtEl>
                                          <p:spTgt spid="396"/>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97"/>
                                        </p:tgtEl>
                                        <p:attrNameLst>
                                          <p:attrName>style.visibility</p:attrName>
                                        </p:attrNameLst>
                                      </p:cBhvr>
                                      <p:to>
                                        <p:strVal val="visible"/>
                                      </p:to>
                                    </p:set>
                                    <p:anim calcmode="lin" valueType="num">
                                      <p:cBhvr additive="base">
                                        <p:cTn id="15" dur="500"/>
                                        <p:tgtEl>
                                          <p:spTgt spid="397"/>
                                        </p:tgtEl>
                                        <p:attrNameLst>
                                          <p:attrName>ppt_w</p:attrName>
                                        </p:attrNameLst>
                                      </p:cBhvr>
                                      <p:tavLst>
                                        <p:tav tm="0">
                                          <p:val>
                                            <p:strVal val="0"/>
                                          </p:val>
                                        </p:tav>
                                        <p:tav tm="100000">
                                          <p:val>
                                            <p:strVal val="#ppt_w"/>
                                          </p:val>
                                        </p:tav>
                                      </p:tavLst>
                                    </p:anim>
                                    <p:anim calcmode="lin" valueType="num">
                                      <p:cBhvr additive="base">
                                        <p:cTn id="16" dur="500"/>
                                        <p:tgtEl>
                                          <p:spTgt spid="397"/>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05"/>
                                        </p:tgtEl>
                                        <p:attrNameLst>
                                          <p:attrName>style.visibility</p:attrName>
                                        </p:attrNameLst>
                                      </p:cBhvr>
                                      <p:to>
                                        <p:strVal val="visible"/>
                                      </p:to>
                                    </p:set>
                                    <p:anim calcmode="lin" valueType="num">
                                      <p:cBhvr additive="base">
                                        <p:cTn id="19" dur="500"/>
                                        <p:tgtEl>
                                          <p:spTgt spid="405"/>
                                        </p:tgtEl>
                                        <p:attrNameLst>
                                          <p:attrName>ppt_w</p:attrName>
                                        </p:attrNameLst>
                                      </p:cBhvr>
                                      <p:tavLst>
                                        <p:tav tm="0">
                                          <p:val>
                                            <p:strVal val="0"/>
                                          </p:val>
                                        </p:tav>
                                        <p:tav tm="100000">
                                          <p:val>
                                            <p:strVal val="#ppt_w"/>
                                          </p:val>
                                        </p:tav>
                                      </p:tavLst>
                                    </p:anim>
                                    <p:anim calcmode="lin" valueType="num">
                                      <p:cBhvr additive="base">
                                        <p:cTn id="20" dur="500"/>
                                        <p:tgtEl>
                                          <p:spTgt spid="405"/>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98"/>
                                        </p:tgtEl>
                                        <p:attrNameLst>
                                          <p:attrName>style.visibility</p:attrName>
                                        </p:attrNameLst>
                                      </p:cBhvr>
                                      <p:to>
                                        <p:strVal val="visible"/>
                                      </p:to>
                                    </p:set>
                                    <p:anim calcmode="lin" valueType="num">
                                      <p:cBhvr additive="base">
                                        <p:cTn id="23" dur="500"/>
                                        <p:tgtEl>
                                          <p:spTgt spid="398"/>
                                        </p:tgtEl>
                                        <p:attrNameLst>
                                          <p:attrName>ppt_w</p:attrName>
                                        </p:attrNameLst>
                                      </p:cBhvr>
                                      <p:tavLst>
                                        <p:tav tm="0">
                                          <p:val>
                                            <p:strVal val="0"/>
                                          </p:val>
                                        </p:tav>
                                        <p:tav tm="100000">
                                          <p:val>
                                            <p:strVal val="#ppt_w"/>
                                          </p:val>
                                        </p:tav>
                                      </p:tavLst>
                                    </p:anim>
                                    <p:anim calcmode="lin" valueType="num">
                                      <p:cBhvr additive="base">
                                        <p:cTn id="24" dur="500"/>
                                        <p:tgtEl>
                                          <p:spTgt spid="398"/>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400"/>
                                        </p:tgtEl>
                                        <p:attrNameLst>
                                          <p:attrName>style.visibility</p:attrName>
                                        </p:attrNameLst>
                                      </p:cBhvr>
                                      <p:to>
                                        <p:strVal val="visible"/>
                                      </p:to>
                                    </p:set>
                                    <p:anim calcmode="lin" valueType="num">
                                      <p:cBhvr additive="base">
                                        <p:cTn id="27" dur="500"/>
                                        <p:tgtEl>
                                          <p:spTgt spid="400"/>
                                        </p:tgtEl>
                                        <p:attrNameLst>
                                          <p:attrName>ppt_w</p:attrName>
                                        </p:attrNameLst>
                                      </p:cBhvr>
                                      <p:tavLst>
                                        <p:tav tm="0">
                                          <p:val>
                                            <p:strVal val="0"/>
                                          </p:val>
                                        </p:tav>
                                        <p:tav tm="100000">
                                          <p:val>
                                            <p:strVal val="#ppt_w"/>
                                          </p:val>
                                        </p:tav>
                                      </p:tavLst>
                                    </p:anim>
                                    <p:anim calcmode="lin" valueType="num">
                                      <p:cBhvr additive="base">
                                        <p:cTn id="28" dur="500"/>
                                        <p:tgtEl>
                                          <p:spTgt spid="400"/>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399"/>
                                        </p:tgtEl>
                                        <p:attrNameLst>
                                          <p:attrName>style.visibility</p:attrName>
                                        </p:attrNameLst>
                                      </p:cBhvr>
                                      <p:to>
                                        <p:strVal val="visible"/>
                                      </p:to>
                                    </p:set>
                                    <p:anim calcmode="lin" valueType="num">
                                      <p:cBhvr additive="base">
                                        <p:cTn id="31" dur="500"/>
                                        <p:tgtEl>
                                          <p:spTgt spid="399"/>
                                        </p:tgtEl>
                                        <p:attrNameLst>
                                          <p:attrName>ppt_w</p:attrName>
                                        </p:attrNameLst>
                                      </p:cBhvr>
                                      <p:tavLst>
                                        <p:tav tm="0">
                                          <p:val>
                                            <p:strVal val="0"/>
                                          </p:val>
                                        </p:tav>
                                        <p:tav tm="100000">
                                          <p:val>
                                            <p:strVal val="#ppt_w"/>
                                          </p:val>
                                        </p:tav>
                                      </p:tavLst>
                                    </p:anim>
                                    <p:anim calcmode="lin" valueType="num">
                                      <p:cBhvr additive="base">
                                        <p:cTn id="32" dur="500"/>
                                        <p:tgtEl>
                                          <p:spTgt spid="399"/>
                                        </p:tgtEl>
                                        <p:attrNameLst>
                                          <p:attrName>ppt_h</p:attrName>
                                        </p:attrNameLst>
                                      </p:cBhvr>
                                      <p:tavLst>
                                        <p:tav tm="0">
                                          <p:val>
                                            <p:str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401"/>
                                        </p:tgtEl>
                                        <p:attrNameLst>
                                          <p:attrName>style.visibility</p:attrName>
                                        </p:attrNameLst>
                                      </p:cBhvr>
                                      <p:to>
                                        <p:strVal val="visible"/>
                                      </p:to>
                                    </p:set>
                                    <p:anim calcmode="lin" valueType="num">
                                      <p:cBhvr additive="base">
                                        <p:cTn id="37" dur="500"/>
                                        <p:tgtEl>
                                          <p:spTgt spid="401"/>
                                        </p:tgtEl>
                                        <p:attrNameLst>
                                          <p:attrName>ppt_w</p:attrName>
                                        </p:attrNameLst>
                                      </p:cBhvr>
                                      <p:tavLst>
                                        <p:tav tm="0">
                                          <p:val>
                                            <p:strVal val="0"/>
                                          </p:val>
                                        </p:tav>
                                        <p:tav tm="100000">
                                          <p:val>
                                            <p:strVal val="#ppt_w"/>
                                          </p:val>
                                        </p:tav>
                                      </p:tavLst>
                                    </p:anim>
                                    <p:anim calcmode="lin" valueType="num">
                                      <p:cBhvr additive="base">
                                        <p:cTn id="38" dur="500"/>
                                        <p:tgtEl>
                                          <p:spTgt spid="40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5"/>
          <p:cNvSpPr txBox="1">
            <a:spLocks noGrp="1"/>
          </p:cNvSpPr>
          <p:nvPr>
            <p:ph type="title"/>
          </p:nvPr>
        </p:nvSpPr>
        <p:spPr>
          <a:xfrm>
            <a:off x="838200" y="283291"/>
            <a:ext cx="9510132"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dirty="0"/>
              <a:t>¿Con qué problemas se han topado en relación con el WASH en los establecimientos de salud? </a:t>
            </a:r>
            <a:endParaRPr dirty="0"/>
          </a:p>
        </p:txBody>
      </p:sp>
      <p:sp>
        <p:nvSpPr>
          <p:cNvPr id="424" name="Google Shape;424;p35"/>
          <p:cNvSpPr txBox="1">
            <a:spLocks noGrp="1"/>
          </p:cNvSpPr>
          <p:nvPr>
            <p:ph type="body" idx="1"/>
          </p:nvPr>
        </p:nvSpPr>
        <p:spPr>
          <a:xfrm>
            <a:off x="838200" y="2440629"/>
            <a:ext cx="5092602" cy="4282263"/>
          </a:xfrm>
          <a:prstGeom prst="rect">
            <a:avLst/>
          </a:prstGeom>
          <a:noFill/>
          <a:ln>
            <a:noFill/>
          </a:ln>
        </p:spPr>
        <p:txBody>
          <a:bodyPr spcFirstLastPara="1" wrap="square" lIns="91425" tIns="45700" rIns="91425" bIns="45700" rtlCol="0" anchor="t" anchorCtr="0">
            <a:normAutofit/>
          </a:bodyPr>
          <a:lstStyle/>
          <a:p>
            <a:pPr marL="0" lvl="0" indent="0" algn="l" rtl="0">
              <a:lnSpc>
                <a:spcPct val="90000"/>
              </a:lnSpc>
              <a:spcBef>
                <a:spcPts val="0"/>
              </a:spcBef>
              <a:spcAft>
                <a:spcPts val="0"/>
              </a:spcAft>
              <a:buClr>
                <a:schemeClr val="dk1"/>
              </a:buClr>
              <a:buSzPts val="2400"/>
              <a:buFont typeface="Arial"/>
              <a:buNone/>
            </a:pPr>
            <a:r>
              <a:rPr lang="es" sz="2400" dirty="0"/>
              <a:t>Piensen en su establecimiento, distrito o país.</a:t>
            </a:r>
            <a:endParaRPr dirty="0"/>
          </a:p>
          <a:p>
            <a:pPr marL="0" lvl="0" indent="0" algn="l" rtl="0">
              <a:lnSpc>
                <a:spcPct val="90000"/>
              </a:lnSpc>
              <a:spcBef>
                <a:spcPts val="1000"/>
              </a:spcBef>
              <a:spcAft>
                <a:spcPts val="0"/>
              </a:spcAft>
              <a:buClr>
                <a:schemeClr val="dk1"/>
              </a:buClr>
              <a:buSzPts val="2400"/>
              <a:buFont typeface="Arial"/>
              <a:buNone/>
            </a:pPr>
            <a:endParaRPr sz="2400" dirty="0"/>
          </a:p>
          <a:p>
            <a:pPr marL="0" lvl="0" indent="0" algn="l" rtl="0">
              <a:lnSpc>
                <a:spcPct val="90000"/>
              </a:lnSpc>
              <a:spcBef>
                <a:spcPts val="1000"/>
              </a:spcBef>
              <a:spcAft>
                <a:spcPts val="0"/>
              </a:spcAft>
              <a:buClr>
                <a:schemeClr val="dk1"/>
              </a:buClr>
              <a:buSzPts val="2400"/>
              <a:buFont typeface="Arial"/>
              <a:buNone/>
            </a:pPr>
            <a:r>
              <a:rPr lang="es" sz="2400" dirty="0"/>
              <a:t>¿Cuáles son las carencias más importantes a las que se enfrentan ustedes, el personal o los pacientes en lo relativo a los siete ámbitos? </a:t>
            </a:r>
            <a:endParaRPr dirty="0"/>
          </a:p>
          <a:p>
            <a:pPr marL="0" lvl="0" indent="0" algn="l" rtl="0">
              <a:lnSpc>
                <a:spcPct val="90000"/>
              </a:lnSpc>
              <a:spcBef>
                <a:spcPts val="1000"/>
              </a:spcBef>
              <a:spcAft>
                <a:spcPts val="0"/>
              </a:spcAft>
              <a:buClr>
                <a:schemeClr val="dk1"/>
              </a:buClr>
              <a:buSzPts val="2400"/>
              <a:buFont typeface="Arial"/>
              <a:buNone/>
            </a:pPr>
            <a:endParaRPr sz="2400" dirty="0"/>
          </a:p>
          <a:p>
            <a:pPr marL="0" lvl="0" indent="0" algn="l" rtl="0">
              <a:lnSpc>
                <a:spcPct val="90000"/>
              </a:lnSpc>
              <a:spcBef>
                <a:spcPts val="1000"/>
              </a:spcBef>
              <a:spcAft>
                <a:spcPts val="0"/>
              </a:spcAft>
              <a:buClr>
                <a:schemeClr val="dk1"/>
              </a:buClr>
              <a:buSzPts val="2400"/>
              <a:buFont typeface="Arial"/>
              <a:buNone/>
            </a:pPr>
            <a:r>
              <a:rPr lang="es" sz="2400" dirty="0"/>
              <a:t>¿De qué forma mejoraría la sanidad y el clima si se subsanaran dichas carencias? </a:t>
            </a:r>
            <a:endParaRPr dirty="0"/>
          </a:p>
          <a:p>
            <a:pPr marL="0" lvl="0" indent="0" algn="l" rtl="0">
              <a:lnSpc>
                <a:spcPct val="90000"/>
              </a:lnSpc>
              <a:spcBef>
                <a:spcPts val="1000"/>
              </a:spcBef>
              <a:spcAft>
                <a:spcPts val="0"/>
              </a:spcAft>
              <a:buClr>
                <a:schemeClr val="dk1"/>
              </a:buClr>
              <a:buSzPts val="2400"/>
              <a:buFont typeface="Arial"/>
              <a:buNone/>
            </a:pPr>
            <a:endParaRPr sz="2400" dirty="0"/>
          </a:p>
          <a:p>
            <a:pPr marL="0" lvl="0" indent="0" algn="l" rtl="0">
              <a:lnSpc>
                <a:spcPct val="90000"/>
              </a:lnSpc>
              <a:spcBef>
                <a:spcPts val="1000"/>
              </a:spcBef>
              <a:spcAft>
                <a:spcPts val="0"/>
              </a:spcAft>
              <a:buClr>
                <a:schemeClr val="dk1"/>
              </a:buClr>
              <a:buSzPts val="2400"/>
              <a:buFont typeface="Arial"/>
              <a:buNone/>
            </a:pPr>
            <a:endParaRPr sz="2400" dirty="0"/>
          </a:p>
        </p:txBody>
      </p:sp>
      <p:grpSp>
        <p:nvGrpSpPr>
          <p:cNvPr id="425" name="Google Shape;425;p35"/>
          <p:cNvGrpSpPr/>
          <p:nvPr/>
        </p:nvGrpSpPr>
        <p:grpSpPr>
          <a:xfrm>
            <a:off x="10551199" y="148492"/>
            <a:ext cx="1458601" cy="1642366"/>
            <a:chOff x="10475415" y="275913"/>
            <a:chExt cx="1458677" cy="1642453"/>
          </a:xfrm>
        </p:grpSpPr>
        <p:pic>
          <p:nvPicPr>
            <p:cNvPr id="426" name="Google Shape;426;p35"/>
            <p:cNvPicPr preferRelativeResize="0"/>
            <p:nvPr/>
          </p:nvPicPr>
          <p:blipFill rotWithShape="1">
            <a:blip r:embed="rId3">
              <a:alphaModFix/>
            </a:blip>
            <a:srcRect/>
            <a:stretch/>
          </p:blipFill>
          <p:spPr>
            <a:xfrm>
              <a:off x="10727487" y="275913"/>
              <a:ext cx="1030462" cy="1030462"/>
            </a:xfrm>
            <a:prstGeom prst="rect">
              <a:avLst/>
            </a:prstGeom>
            <a:noFill/>
            <a:ln>
              <a:noFill/>
            </a:ln>
          </p:spPr>
        </p:pic>
        <p:sp>
          <p:nvSpPr>
            <p:cNvPr id="427" name="Google Shape;427;p35"/>
            <p:cNvSpPr txBox="1"/>
            <p:nvPr/>
          </p:nvSpPr>
          <p:spPr>
            <a:xfrm>
              <a:off x="10475415" y="1365360"/>
              <a:ext cx="1458677" cy="553006"/>
            </a:xfrm>
            <a:prstGeom prst="rect">
              <a:avLst/>
            </a:prstGeom>
            <a:noFill/>
            <a:ln>
              <a:noFill/>
            </a:ln>
          </p:spPr>
          <p:txBody>
            <a:bodyPr spcFirstLastPara="1" wrap="square" lIns="91425" tIns="45700" rIns="91425" bIns="45700" rtlCol="0" anchor="t" anchorCtr="0">
              <a:normAutofit fontScale="70000" lnSpcReduction="20000"/>
            </a:bodyPr>
            <a:lstStyle/>
            <a:p>
              <a:pPr marL="0" marR="0" lvl="0" indent="0" algn="l" rtl="0">
                <a:lnSpc>
                  <a:spcPct val="90000"/>
                </a:lnSpc>
                <a:spcBef>
                  <a:spcPts val="0"/>
                </a:spcBef>
                <a:spcAft>
                  <a:spcPts val="0"/>
                </a:spcAft>
                <a:buClr>
                  <a:srgbClr val="002060"/>
                </a:buClr>
                <a:buSzPct val="100000"/>
                <a:buFont typeface="Arial"/>
                <a:buNone/>
              </a:pPr>
              <a:r>
                <a:rPr lang="es" sz="2800">
                  <a:solidFill>
                    <a:srgbClr val="002060"/>
                  </a:solidFill>
                  <a:latin typeface="Arial"/>
                  <a:ea typeface="Arial"/>
                  <a:cs typeface="Arial"/>
                  <a:sym typeface="Arial"/>
                </a:rPr>
                <a:t>De 8 a 10 min.</a:t>
              </a:r>
              <a:endParaRPr/>
            </a:p>
          </p:txBody>
        </p:sp>
      </p:grpSp>
      <p:pic>
        <p:nvPicPr>
          <p:cNvPr id="428" name="Google Shape;428;p35" descr="A house with trees in the background&#10;&#10;Description generated with very high confidence"/>
          <p:cNvPicPr preferRelativeResize="0"/>
          <p:nvPr/>
        </p:nvPicPr>
        <p:blipFill rotWithShape="1">
          <a:blip r:embed="rId4">
            <a:alphaModFix/>
          </a:blip>
          <a:srcRect b="-3"/>
          <a:stretch/>
        </p:blipFill>
        <p:spPr>
          <a:xfrm>
            <a:off x="6868305" y="3022491"/>
            <a:ext cx="5092602" cy="3426672"/>
          </a:xfrm>
          <a:prstGeom prst="rect">
            <a:avLst/>
          </a:prstGeom>
          <a:noFill/>
          <a:ln>
            <a:noFill/>
          </a:ln>
        </p:spPr>
      </p:pic>
      <p:grpSp>
        <p:nvGrpSpPr>
          <p:cNvPr id="429" name="Google Shape;429;p35"/>
          <p:cNvGrpSpPr/>
          <p:nvPr/>
        </p:nvGrpSpPr>
        <p:grpSpPr>
          <a:xfrm>
            <a:off x="10671549" y="1705130"/>
            <a:ext cx="1161098" cy="1171184"/>
            <a:chOff x="9555224" y="5116370"/>
            <a:chExt cx="1161098" cy="1171184"/>
          </a:xfrm>
        </p:grpSpPr>
        <p:pic>
          <p:nvPicPr>
            <p:cNvPr id="430" name="Google Shape;430;p35" descr="Shape&#10;&#10;Description automatically generated with low confidence"/>
            <p:cNvPicPr preferRelativeResize="0"/>
            <p:nvPr/>
          </p:nvPicPr>
          <p:blipFill rotWithShape="1">
            <a:blip r:embed="rId5">
              <a:alphaModFix/>
            </a:blip>
            <a:srcRect/>
            <a:stretch/>
          </p:blipFill>
          <p:spPr>
            <a:xfrm>
              <a:off x="9623552" y="5313519"/>
              <a:ext cx="1004243" cy="847983"/>
            </a:xfrm>
            <a:prstGeom prst="rect">
              <a:avLst/>
            </a:prstGeom>
            <a:noFill/>
            <a:ln>
              <a:noFill/>
            </a:ln>
          </p:spPr>
        </p:pic>
        <p:sp>
          <p:nvSpPr>
            <p:cNvPr id="431" name="Google Shape;431;p35"/>
            <p:cNvSpPr/>
            <p:nvPr/>
          </p:nvSpPr>
          <p:spPr>
            <a:xfrm>
              <a:off x="9555224" y="5116370"/>
              <a:ext cx="1161098"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32" name="Google Shape;432;p35"/>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36"/>
          <p:cNvSpPr txBox="1">
            <a:spLocks noGrp="1"/>
          </p:cNvSpPr>
          <p:nvPr>
            <p:ph type="ctrTitle"/>
          </p:nvPr>
        </p:nvSpPr>
        <p:spPr>
          <a:xfrm>
            <a:off x="838200" y="316958"/>
            <a:ext cx="10515600" cy="3728534"/>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lt1"/>
              </a:buClr>
              <a:buSzPts val="8000"/>
              <a:buFont typeface="Arial Narrow"/>
              <a:buNone/>
            </a:pPr>
            <a:r>
              <a:rPr lang="es" dirty="0"/>
              <a:t>Parte 2: El ciclo del WASH FIT</a:t>
            </a:r>
            <a:endParaRPr dirty="0"/>
          </a:p>
        </p:txBody>
      </p:sp>
      <p:sp>
        <p:nvSpPr>
          <p:cNvPr id="439" name="Google Shape;439;p36"/>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16</a:t>
            </a:fld>
            <a:endParaRPr/>
          </a:p>
        </p:txBody>
      </p:sp>
      <p:pic>
        <p:nvPicPr>
          <p:cNvPr id="440" name="Google Shape;440;p36" descr="A picture containing sky, outdoor, building, house&#10;&#10;Description automatically generated"/>
          <p:cNvPicPr preferRelativeResize="0"/>
          <p:nvPr/>
        </p:nvPicPr>
        <p:blipFill rotWithShape="1">
          <a:blip r:embed="rId3">
            <a:alphaModFix/>
          </a:blip>
          <a:srcRect/>
          <a:stretch/>
        </p:blipFill>
        <p:spPr>
          <a:xfrm>
            <a:off x="6564300" y="2500274"/>
            <a:ext cx="5405825" cy="3728534"/>
          </a:xfrm>
          <a:prstGeom prst="rect">
            <a:avLst/>
          </a:prstGeom>
          <a:noFill/>
          <a:ln>
            <a:noFill/>
          </a:ln>
        </p:spPr>
      </p:pic>
      <p:sp>
        <p:nvSpPr>
          <p:cNvPr id="441" name="Google Shape;441;p36"/>
          <p:cNvSpPr txBox="1"/>
          <p:nvPr/>
        </p:nvSpPr>
        <p:spPr>
          <a:xfrm>
            <a:off x="528227" y="2807390"/>
            <a:ext cx="5929313" cy="2108200"/>
          </a:xfrm>
          <a:prstGeom prst="rect">
            <a:avLst/>
          </a:prstGeom>
          <a:noFill/>
          <a:ln>
            <a:noFill/>
          </a:ln>
        </p:spPr>
        <p:txBody>
          <a:bodyPr spcFirstLastPara="1" wrap="square" lIns="91425" tIns="45700" rIns="91425" bIns="45700" rtlCol="0" anchor="t" anchorCtr="0">
            <a:noAutofit/>
          </a:bodyPr>
          <a:lstStyle/>
          <a:p>
            <a:pPr marL="228600" marR="0" lvl="0" indent="-228600" algn="l" rtl="0">
              <a:lnSpc>
                <a:spcPct val="90000"/>
              </a:lnSpc>
              <a:spcBef>
                <a:spcPts val="0"/>
              </a:spcBef>
              <a:spcAft>
                <a:spcPts val="0"/>
              </a:spcAft>
              <a:buClr>
                <a:schemeClr val="lt1"/>
              </a:buClr>
              <a:buSzPts val="2400"/>
              <a:buFont typeface="Arial"/>
              <a:buChar char="•"/>
            </a:pPr>
            <a:r>
              <a:rPr lang="es" sz="2400" b="0" i="0" dirty="0">
                <a:solidFill>
                  <a:schemeClr val="lt1"/>
                </a:solidFill>
                <a:latin typeface="Arial"/>
                <a:ea typeface="Arial"/>
                <a:cs typeface="Arial"/>
                <a:sym typeface="Arial"/>
              </a:rPr>
              <a:t>¿De qué cinco fases se compone el ciclo del WASH FIT? </a:t>
            </a:r>
            <a:endParaRPr dirty="0"/>
          </a:p>
          <a:p>
            <a:pPr marL="228600" marR="0" lvl="0" indent="-228600" algn="l" rtl="0">
              <a:lnSpc>
                <a:spcPct val="90000"/>
              </a:lnSpc>
              <a:spcBef>
                <a:spcPts val="1000"/>
              </a:spcBef>
              <a:spcAft>
                <a:spcPts val="0"/>
              </a:spcAft>
              <a:buClr>
                <a:schemeClr val="lt1"/>
              </a:buClr>
              <a:buSzPts val="2400"/>
              <a:buFont typeface="Arial"/>
              <a:buChar char="•"/>
            </a:pPr>
            <a:r>
              <a:rPr lang="es" sz="2400" b="0" i="0" dirty="0">
                <a:solidFill>
                  <a:schemeClr val="lt1"/>
                </a:solidFill>
                <a:latin typeface="Arial"/>
                <a:ea typeface="Arial"/>
                <a:cs typeface="Arial"/>
                <a:sym typeface="Arial"/>
              </a:rPr>
              <a:t>¿Cuáles son los productos y tareas principales en cada fase? </a:t>
            </a:r>
            <a:endParaRPr dirty="0"/>
          </a:p>
          <a:p>
            <a:pPr marL="228600" marR="0" lvl="0" indent="-228600" algn="l" rtl="0">
              <a:lnSpc>
                <a:spcPct val="90000"/>
              </a:lnSpc>
              <a:spcBef>
                <a:spcPts val="1000"/>
              </a:spcBef>
              <a:spcAft>
                <a:spcPts val="0"/>
              </a:spcAft>
              <a:buClr>
                <a:schemeClr val="lt1"/>
              </a:buClr>
              <a:buSzPts val="2400"/>
              <a:buFont typeface="Arial"/>
              <a:buChar char="•"/>
            </a:pPr>
            <a:r>
              <a:rPr lang="es" sz="2400" b="0" i="0" dirty="0">
                <a:solidFill>
                  <a:schemeClr val="lt1"/>
                </a:solidFill>
                <a:latin typeface="Arial"/>
                <a:ea typeface="Arial"/>
                <a:cs typeface="Arial"/>
                <a:sym typeface="Arial"/>
              </a:rPr>
              <a:t>¿Qué recursos de asistencia tienen a su disposición y cómo los emplean?</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7"/>
          <p:cNvSpPr txBox="1">
            <a:spLocks noGrp="1"/>
          </p:cNvSpPr>
          <p:nvPr>
            <p:ph type="title"/>
          </p:nvPr>
        </p:nvSpPr>
        <p:spPr>
          <a:xfrm>
            <a:off x="521097" y="98615"/>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a:t>El ciclo de mejora del WASH FIT</a:t>
            </a:r>
            <a:endParaRPr/>
          </a:p>
        </p:txBody>
      </p:sp>
      <p:sp>
        <p:nvSpPr>
          <p:cNvPr id="450" name="Google Shape;450;p37"/>
          <p:cNvSpPr/>
          <p:nvPr/>
        </p:nvSpPr>
        <p:spPr>
          <a:xfrm>
            <a:off x="4032677" y="1510249"/>
            <a:ext cx="4112545" cy="3945807"/>
          </a:xfrm>
          <a:custGeom>
            <a:avLst/>
            <a:gdLst/>
            <a:ahLst/>
            <a:cxnLst/>
            <a:rect l="l" t="t" r="r" b="b"/>
            <a:pathLst>
              <a:path w="21300" h="21482" extrusionOk="0">
                <a:moveTo>
                  <a:pt x="16159" y="21482"/>
                </a:moveTo>
                <a:lnTo>
                  <a:pt x="5164" y="21482"/>
                </a:lnTo>
                <a:cubicBezTo>
                  <a:pt x="4397" y="21482"/>
                  <a:pt x="3724" y="20973"/>
                  <a:pt x="3487" y="20203"/>
                </a:cubicBezTo>
                <a:lnTo>
                  <a:pt x="86" y="9217"/>
                </a:lnTo>
                <a:cubicBezTo>
                  <a:pt x="-150" y="8448"/>
                  <a:pt x="110" y="7616"/>
                  <a:pt x="724" y="7144"/>
                </a:cubicBezTo>
                <a:lnTo>
                  <a:pt x="9617" y="354"/>
                </a:lnTo>
                <a:cubicBezTo>
                  <a:pt x="10231" y="-118"/>
                  <a:pt x="11069" y="-118"/>
                  <a:pt x="11683" y="354"/>
                </a:cubicBezTo>
                <a:lnTo>
                  <a:pt x="20576" y="7144"/>
                </a:lnTo>
                <a:cubicBezTo>
                  <a:pt x="21190" y="7616"/>
                  <a:pt x="21450" y="8448"/>
                  <a:pt x="21214" y="9217"/>
                </a:cubicBezTo>
                <a:lnTo>
                  <a:pt x="17813" y="20203"/>
                </a:lnTo>
                <a:cubicBezTo>
                  <a:pt x="17600" y="20973"/>
                  <a:pt x="16927" y="21482"/>
                  <a:pt x="16159" y="21482"/>
                </a:cubicBezTo>
                <a:close/>
                <a:moveTo>
                  <a:pt x="10668" y="1347"/>
                </a:moveTo>
                <a:cubicBezTo>
                  <a:pt x="10573" y="1347"/>
                  <a:pt x="10467" y="1384"/>
                  <a:pt x="10384" y="1446"/>
                </a:cubicBezTo>
                <a:lnTo>
                  <a:pt x="10384" y="1446"/>
                </a:lnTo>
                <a:lnTo>
                  <a:pt x="1492" y="8236"/>
                </a:lnTo>
                <a:cubicBezTo>
                  <a:pt x="1326" y="8361"/>
                  <a:pt x="1255" y="8584"/>
                  <a:pt x="1314" y="8795"/>
                </a:cubicBezTo>
                <a:lnTo>
                  <a:pt x="4716" y="19781"/>
                </a:lnTo>
                <a:cubicBezTo>
                  <a:pt x="4775" y="19992"/>
                  <a:pt x="4964" y="20129"/>
                  <a:pt x="5164" y="20129"/>
                </a:cubicBezTo>
                <a:lnTo>
                  <a:pt x="16159" y="20129"/>
                </a:lnTo>
                <a:cubicBezTo>
                  <a:pt x="16360" y="20129"/>
                  <a:pt x="16549" y="19992"/>
                  <a:pt x="16608" y="19781"/>
                </a:cubicBezTo>
                <a:lnTo>
                  <a:pt x="20009" y="8795"/>
                </a:lnTo>
                <a:cubicBezTo>
                  <a:pt x="20068" y="8584"/>
                  <a:pt x="20009" y="8361"/>
                  <a:pt x="19832" y="8236"/>
                </a:cubicBezTo>
                <a:lnTo>
                  <a:pt x="10939" y="1446"/>
                </a:lnTo>
                <a:cubicBezTo>
                  <a:pt x="10857" y="1384"/>
                  <a:pt x="10762" y="1347"/>
                  <a:pt x="10668" y="1347"/>
                </a:cubicBezTo>
                <a:close/>
              </a:path>
            </a:pathLst>
          </a:custGeom>
          <a:solidFill>
            <a:srgbClr val="D8D8D8"/>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FFFFFF"/>
              </a:solidFill>
              <a:latin typeface="Arial"/>
              <a:ea typeface="Arial"/>
              <a:cs typeface="Arial"/>
              <a:sym typeface="Arial"/>
            </a:endParaRPr>
          </a:p>
        </p:txBody>
      </p:sp>
      <p:sp>
        <p:nvSpPr>
          <p:cNvPr id="451" name="Google Shape;451;p37"/>
          <p:cNvSpPr/>
          <p:nvPr/>
        </p:nvSpPr>
        <p:spPr>
          <a:xfrm>
            <a:off x="5560378" y="1031419"/>
            <a:ext cx="1894378" cy="1846927"/>
          </a:xfrm>
          <a:custGeom>
            <a:avLst/>
            <a:gdLst/>
            <a:ahLst/>
            <a:cxnLst/>
            <a:rect l="l" t="t" r="r" b="b"/>
            <a:pathLst>
              <a:path w="21389" h="21441" extrusionOk="0">
                <a:moveTo>
                  <a:pt x="21389" y="21441"/>
                </a:moveTo>
                <a:lnTo>
                  <a:pt x="18686" y="14717"/>
                </a:lnTo>
                <a:lnTo>
                  <a:pt x="17373" y="16570"/>
                </a:lnTo>
                <a:lnTo>
                  <a:pt x="10525" y="11462"/>
                </a:lnTo>
                <a:cubicBezTo>
                  <a:pt x="10679" y="11250"/>
                  <a:pt x="10782" y="11012"/>
                  <a:pt x="10885" y="10747"/>
                </a:cubicBezTo>
                <a:lnTo>
                  <a:pt x="12353" y="6141"/>
                </a:lnTo>
                <a:cubicBezTo>
                  <a:pt x="12687" y="5109"/>
                  <a:pt x="12327" y="3970"/>
                  <a:pt x="11477" y="3335"/>
                </a:cubicBezTo>
                <a:lnTo>
                  <a:pt x="7667" y="476"/>
                </a:lnTo>
                <a:cubicBezTo>
                  <a:pt x="6817" y="-159"/>
                  <a:pt x="5659" y="-159"/>
                  <a:pt x="4809" y="476"/>
                </a:cubicBezTo>
                <a:lnTo>
                  <a:pt x="999" y="3335"/>
                </a:lnTo>
                <a:cubicBezTo>
                  <a:pt x="149" y="3970"/>
                  <a:pt x="-211" y="5109"/>
                  <a:pt x="124" y="6141"/>
                </a:cubicBezTo>
                <a:lnTo>
                  <a:pt x="1591" y="10747"/>
                </a:lnTo>
                <a:cubicBezTo>
                  <a:pt x="1926" y="11779"/>
                  <a:pt x="2853" y="12467"/>
                  <a:pt x="3908" y="12467"/>
                </a:cubicBezTo>
                <a:lnTo>
                  <a:pt x="7178" y="12467"/>
                </a:lnTo>
                <a:lnTo>
                  <a:pt x="15777" y="18900"/>
                </a:lnTo>
                <a:lnTo>
                  <a:pt x="14386" y="20859"/>
                </a:lnTo>
                <a:lnTo>
                  <a:pt x="21389" y="21441"/>
                </a:lnTo>
                <a:close/>
              </a:path>
            </a:pathLst>
          </a:custGeom>
          <a:solidFill>
            <a:srgbClr val="009999"/>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FFFFFF"/>
              </a:solidFill>
              <a:latin typeface="Arial"/>
              <a:ea typeface="Arial"/>
              <a:cs typeface="Arial"/>
              <a:sym typeface="Arial"/>
            </a:endParaRPr>
          </a:p>
        </p:txBody>
      </p:sp>
      <p:sp>
        <p:nvSpPr>
          <p:cNvPr id="452" name="Google Shape;452;p37"/>
          <p:cNvSpPr/>
          <p:nvPr/>
        </p:nvSpPr>
        <p:spPr>
          <a:xfrm>
            <a:off x="3576644" y="2148691"/>
            <a:ext cx="2186241" cy="1395455"/>
          </a:xfrm>
          <a:custGeom>
            <a:avLst/>
            <a:gdLst/>
            <a:ahLst/>
            <a:cxnLst/>
            <a:rect l="l" t="t" r="r" b="b"/>
            <a:pathLst>
              <a:path w="21417" h="21600" extrusionOk="0">
                <a:moveTo>
                  <a:pt x="15297" y="741"/>
                </a:moveTo>
                <a:lnTo>
                  <a:pt x="16458" y="3247"/>
                </a:lnTo>
                <a:lnTo>
                  <a:pt x="10427" y="10165"/>
                </a:lnTo>
                <a:cubicBezTo>
                  <a:pt x="10293" y="9882"/>
                  <a:pt x="10137" y="9635"/>
                  <a:pt x="9958" y="9424"/>
                </a:cubicBezTo>
                <a:lnTo>
                  <a:pt x="6652" y="5612"/>
                </a:lnTo>
                <a:cubicBezTo>
                  <a:pt x="5915" y="4765"/>
                  <a:pt x="4910" y="4765"/>
                  <a:pt x="4173" y="5612"/>
                </a:cubicBezTo>
                <a:lnTo>
                  <a:pt x="867" y="9424"/>
                </a:lnTo>
                <a:cubicBezTo>
                  <a:pt x="130" y="10271"/>
                  <a:pt x="-183" y="11788"/>
                  <a:pt x="107" y="13165"/>
                </a:cubicBezTo>
                <a:lnTo>
                  <a:pt x="1381" y="19306"/>
                </a:lnTo>
                <a:cubicBezTo>
                  <a:pt x="1671" y="20682"/>
                  <a:pt x="2475" y="21600"/>
                  <a:pt x="3391" y="21600"/>
                </a:cubicBezTo>
                <a:lnTo>
                  <a:pt x="7479" y="21600"/>
                </a:lnTo>
                <a:cubicBezTo>
                  <a:pt x="8394" y="21600"/>
                  <a:pt x="9199" y="20682"/>
                  <a:pt x="9489" y="19306"/>
                </a:cubicBezTo>
                <a:lnTo>
                  <a:pt x="10360" y="15035"/>
                </a:lnTo>
                <a:lnTo>
                  <a:pt x="17910" y="6353"/>
                </a:lnTo>
                <a:lnTo>
                  <a:pt x="19094" y="8965"/>
                </a:lnTo>
                <a:lnTo>
                  <a:pt x="21417" y="0"/>
                </a:lnTo>
                <a:lnTo>
                  <a:pt x="15297" y="741"/>
                </a:lnTo>
                <a:close/>
              </a:path>
            </a:pathLst>
          </a:custGeom>
          <a:solidFill>
            <a:srgbClr val="FFC000"/>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FFFFFF"/>
              </a:solidFill>
              <a:latin typeface="Arial"/>
              <a:ea typeface="Arial"/>
              <a:cs typeface="Arial"/>
              <a:sym typeface="Arial"/>
            </a:endParaRPr>
          </a:p>
        </p:txBody>
      </p:sp>
      <p:sp>
        <p:nvSpPr>
          <p:cNvPr id="453" name="Google Shape;453;p37"/>
          <p:cNvSpPr/>
          <p:nvPr/>
        </p:nvSpPr>
        <p:spPr>
          <a:xfrm>
            <a:off x="4329095" y="3516785"/>
            <a:ext cx="1107316" cy="2309795"/>
          </a:xfrm>
          <a:custGeom>
            <a:avLst/>
            <a:gdLst/>
            <a:ahLst/>
            <a:cxnLst/>
            <a:rect l="l" t="t" r="r" b="b"/>
            <a:pathLst>
              <a:path w="20937" h="21600" extrusionOk="0">
                <a:moveTo>
                  <a:pt x="19221" y="14244"/>
                </a:moveTo>
                <a:lnTo>
                  <a:pt x="14737" y="12623"/>
                </a:lnTo>
                <a:lnTo>
                  <a:pt x="9304" y="4393"/>
                </a:lnTo>
                <a:lnTo>
                  <a:pt x="13012" y="3795"/>
                </a:lnTo>
                <a:lnTo>
                  <a:pt x="4001" y="0"/>
                </a:lnTo>
                <a:lnTo>
                  <a:pt x="1242" y="5693"/>
                </a:lnTo>
                <a:lnTo>
                  <a:pt x="4864" y="5117"/>
                </a:lnTo>
                <a:lnTo>
                  <a:pt x="9175" y="11664"/>
                </a:lnTo>
                <a:cubicBezTo>
                  <a:pt x="8787" y="11728"/>
                  <a:pt x="8399" y="11813"/>
                  <a:pt x="8054" y="11941"/>
                </a:cubicBezTo>
                <a:lnTo>
                  <a:pt x="1673" y="14244"/>
                </a:lnTo>
                <a:cubicBezTo>
                  <a:pt x="251" y="14755"/>
                  <a:pt x="-353" y="15672"/>
                  <a:pt x="207" y="16504"/>
                </a:cubicBezTo>
                <a:lnTo>
                  <a:pt x="2665" y="20214"/>
                </a:lnTo>
                <a:cubicBezTo>
                  <a:pt x="3225" y="21046"/>
                  <a:pt x="4778" y="21600"/>
                  <a:pt x="6545" y="21600"/>
                </a:cubicBezTo>
                <a:lnTo>
                  <a:pt x="14435" y="21600"/>
                </a:lnTo>
                <a:cubicBezTo>
                  <a:pt x="16203" y="21600"/>
                  <a:pt x="17755" y="21046"/>
                  <a:pt x="18315" y="20214"/>
                </a:cubicBezTo>
                <a:lnTo>
                  <a:pt x="20773" y="16504"/>
                </a:lnTo>
                <a:cubicBezTo>
                  <a:pt x="21247" y="15672"/>
                  <a:pt x="20687" y="14755"/>
                  <a:pt x="19221" y="14244"/>
                </a:cubicBezTo>
                <a:close/>
              </a:path>
            </a:pathLst>
          </a:custGeom>
          <a:solidFill>
            <a:srgbClr val="7030A0"/>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FFFFFF"/>
              </a:solidFill>
              <a:latin typeface="Arial"/>
              <a:ea typeface="Arial"/>
              <a:cs typeface="Arial"/>
              <a:sym typeface="Arial"/>
            </a:endParaRPr>
          </a:p>
        </p:txBody>
      </p:sp>
      <p:pic>
        <p:nvPicPr>
          <p:cNvPr id="454" name="Google Shape;454;p37" descr="Gears with solid fill"/>
          <p:cNvPicPr preferRelativeResize="0"/>
          <p:nvPr/>
        </p:nvPicPr>
        <p:blipFill rotWithShape="1">
          <a:blip r:embed="rId3">
            <a:alphaModFix/>
          </a:blip>
          <a:srcRect/>
          <a:stretch/>
        </p:blipFill>
        <p:spPr>
          <a:xfrm>
            <a:off x="3708732" y="2642954"/>
            <a:ext cx="786046" cy="786046"/>
          </a:xfrm>
          <a:prstGeom prst="rect">
            <a:avLst/>
          </a:prstGeom>
          <a:noFill/>
          <a:ln>
            <a:noFill/>
          </a:ln>
          <a:effectLst>
            <a:outerShdw blurRad="50800" dist="38100" dir="2700000" algn="tl" rotWithShape="0">
              <a:srgbClr val="000000">
                <a:alpha val="40000"/>
              </a:srgbClr>
            </a:outerShdw>
          </a:effectLst>
        </p:spPr>
      </p:pic>
      <p:grpSp>
        <p:nvGrpSpPr>
          <p:cNvPr id="455" name="Google Shape;455;p37"/>
          <p:cNvGrpSpPr/>
          <p:nvPr/>
        </p:nvGrpSpPr>
        <p:grpSpPr>
          <a:xfrm>
            <a:off x="8327998" y="4739418"/>
            <a:ext cx="2925927" cy="1668205"/>
            <a:chOff x="8921977" y="4073362"/>
            <a:chExt cx="2926080" cy="1668292"/>
          </a:xfrm>
        </p:grpSpPr>
        <p:sp>
          <p:nvSpPr>
            <p:cNvPr id="456" name="Google Shape;456;p37"/>
            <p:cNvSpPr txBox="1"/>
            <p:nvPr/>
          </p:nvSpPr>
          <p:spPr>
            <a:xfrm>
              <a:off x="8921977" y="4073362"/>
              <a:ext cx="2926080" cy="461689"/>
            </a:xfrm>
            <a:prstGeom prst="rect">
              <a:avLst/>
            </a:prstGeom>
            <a:noFill/>
            <a:ln>
              <a:noFill/>
            </a:ln>
          </p:spPr>
          <p:txBody>
            <a:bodyPr spcFirstLastPara="1" wrap="square" lIns="0" tIns="45700" rIns="0" bIns="45700" rtlCol="0" anchor="b" anchorCtr="0">
              <a:spAutoFit/>
            </a:bodyPr>
            <a:lstStyle/>
            <a:p>
              <a:pPr marL="0" marR="0" lvl="0" indent="0" algn="l" rtl="0">
                <a:spcBef>
                  <a:spcPts val="0"/>
                </a:spcBef>
                <a:spcAft>
                  <a:spcPts val="0"/>
                </a:spcAft>
                <a:buNone/>
              </a:pPr>
              <a:r>
                <a:rPr lang="es" sz="2400" b="1">
                  <a:solidFill>
                    <a:srgbClr val="009CDE"/>
                  </a:solidFill>
                  <a:latin typeface="Arial"/>
                  <a:ea typeface="Arial"/>
                  <a:cs typeface="Arial"/>
                  <a:sym typeface="Arial"/>
                </a:rPr>
                <a:t>Fase 3</a:t>
              </a:r>
              <a:endParaRPr/>
            </a:p>
          </p:txBody>
        </p:sp>
        <p:sp>
          <p:nvSpPr>
            <p:cNvPr id="457" name="Google Shape;457;p37"/>
            <p:cNvSpPr txBox="1"/>
            <p:nvPr/>
          </p:nvSpPr>
          <p:spPr>
            <a:xfrm>
              <a:off x="8921977" y="4532542"/>
              <a:ext cx="2926080" cy="1209112"/>
            </a:xfrm>
            <a:prstGeom prst="rect">
              <a:avLst/>
            </a:prstGeom>
            <a:noFill/>
            <a:ln>
              <a:noFill/>
            </a:ln>
          </p:spPr>
          <p:txBody>
            <a:bodyPr spcFirstLastPara="1" wrap="square" lIns="0" tIns="45700" rIns="0" bIns="45700" rtlCol="0" anchor="t" anchorCtr="0">
              <a:spAutoFit/>
            </a:bodyPr>
            <a:lstStyle/>
            <a:p>
              <a:pPr marL="0" marR="0" lvl="0" indent="0" algn="l" rtl="0">
                <a:spcBef>
                  <a:spcPts val="0"/>
                </a:spcBef>
                <a:spcAft>
                  <a:spcPts val="0"/>
                </a:spcAft>
                <a:buNone/>
              </a:pPr>
              <a:r>
                <a:rPr lang="es" sz="1814" b="1">
                  <a:solidFill>
                    <a:srgbClr val="595959"/>
                  </a:solidFill>
                  <a:latin typeface="Arial"/>
                  <a:ea typeface="Arial"/>
                  <a:cs typeface="Arial"/>
                  <a:sym typeface="Arial"/>
                </a:rPr>
                <a:t>Evaluar los riesgos a fin de detectar y priorizar las esferas susceptibles de mejora</a:t>
              </a:r>
              <a:endParaRPr/>
            </a:p>
          </p:txBody>
        </p:sp>
      </p:grpSp>
      <p:grpSp>
        <p:nvGrpSpPr>
          <p:cNvPr id="458" name="Google Shape;458;p37"/>
          <p:cNvGrpSpPr/>
          <p:nvPr/>
        </p:nvGrpSpPr>
        <p:grpSpPr>
          <a:xfrm>
            <a:off x="455902" y="4903589"/>
            <a:ext cx="2925927" cy="1389026"/>
            <a:chOff x="332936" y="4652314"/>
            <a:chExt cx="2926080" cy="1389099"/>
          </a:xfrm>
        </p:grpSpPr>
        <p:sp>
          <p:nvSpPr>
            <p:cNvPr id="459" name="Google Shape;459;p37"/>
            <p:cNvSpPr txBox="1"/>
            <p:nvPr/>
          </p:nvSpPr>
          <p:spPr>
            <a:xfrm>
              <a:off x="332936" y="4652314"/>
              <a:ext cx="2926080" cy="461689"/>
            </a:xfrm>
            <a:prstGeom prst="rect">
              <a:avLst/>
            </a:prstGeom>
            <a:noFill/>
            <a:ln>
              <a:noFill/>
            </a:ln>
          </p:spPr>
          <p:txBody>
            <a:bodyPr spcFirstLastPara="1" wrap="square" lIns="0" tIns="45700" rIns="0" bIns="45700" rtlCol="0" anchor="b" anchorCtr="0">
              <a:spAutoFit/>
            </a:bodyPr>
            <a:lstStyle/>
            <a:p>
              <a:pPr marL="0" marR="0" lvl="0" indent="0" algn="r" rtl="0">
                <a:spcBef>
                  <a:spcPts val="0"/>
                </a:spcBef>
                <a:spcAft>
                  <a:spcPts val="0"/>
                </a:spcAft>
                <a:buNone/>
              </a:pPr>
              <a:r>
                <a:rPr lang="es" sz="2400" b="1">
                  <a:solidFill>
                    <a:srgbClr val="7030A0"/>
                  </a:solidFill>
                  <a:latin typeface="Arial"/>
                  <a:ea typeface="Arial"/>
                  <a:cs typeface="Arial"/>
                  <a:sym typeface="Arial"/>
                </a:rPr>
                <a:t>Fase 4</a:t>
              </a:r>
              <a:endParaRPr/>
            </a:p>
          </p:txBody>
        </p:sp>
        <p:sp>
          <p:nvSpPr>
            <p:cNvPr id="460" name="Google Shape;460;p37"/>
            <p:cNvSpPr txBox="1"/>
            <p:nvPr/>
          </p:nvSpPr>
          <p:spPr>
            <a:xfrm>
              <a:off x="332936" y="5111494"/>
              <a:ext cx="2926080" cy="929919"/>
            </a:xfrm>
            <a:prstGeom prst="rect">
              <a:avLst/>
            </a:prstGeom>
            <a:noFill/>
            <a:ln>
              <a:noFill/>
            </a:ln>
          </p:spPr>
          <p:txBody>
            <a:bodyPr spcFirstLastPara="1" wrap="square" lIns="0" tIns="45700" rIns="0" bIns="45700" rtlCol="0" anchor="t" anchorCtr="0">
              <a:spAutoFit/>
            </a:bodyPr>
            <a:lstStyle/>
            <a:p>
              <a:pPr marL="0" marR="0" lvl="0" indent="0" algn="r" rtl="0">
                <a:spcBef>
                  <a:spcPts val="0"/>
                </a:spcBef>
                <a:spcAft>
                  <a:spcPts val="0"/>
                </a:spcAft>
                <a:buNone/>
              </a:pPr>
              <a:r>
                <a:rPr lang="es" sz="1814" b="1">
                  <a:solidFill>
                    <a:srgbClr val="595959"/>
                  </a:solidFill>
                  <a:latin typeface="Arial"/>
                  <a:ea typeface="Arial"/>
                  <a:cs typeface="Arial"/>
                  <a:sym typeface="Arial"/>
                </a:rPr>
                <a:t>Formular un plan de mejora gradual y tomar medidas </a:t>
              </a:r>
              <a:endParaRPr/>
            </a:p>
          </p:txBody>
        </p:sp>
      </p:grpSp>
      <p:grpSp>
        <p:nvGrpSpPr>
          <p:cNvPr id="461" name="Google Shape;461;p37"/>
          <p:cNvGrpSpPr/>
          <p:nvPr/>
        </p:nvGrpSpPr>
        <p:grpSpPr>
          <a:xfrm>
            <a:off x="7454756" y="812614"/>
            <a:ext cx="2925927" cy="1389027"/>
            <a:chOff x="8921977" y="1466701"/>
            <a:chExt cx="2926080" cy="1389098"/>
          </a:xfrm>
        </p:grpSpPr>
        <p:sp>
          <p:nvSpPr>
            <p:cNvPr id="462" name="Google Shape;462;p37"/>
            <p:cNvSpPr txBox="1"/>
            <p:nvPr/>
          </p:nvSpPr>
          <p:spPr>
            <a:xfrm>
              <a:off x="8921977" y="1466701"/>
              <a:ext cx="2926080" cy="461689"/>
            </a:xfrm>
            <a:prstGeom prst="rect">
              <a:avLst/>
            </a:prstGeom>
            <a:noFill/>
            <a:ln>
              <a:noFill/>
            </a:ln>
          </p:spPr>
          <p:txBody>
            <a:bodyPr spcFirstLastPara="1" wrap="square" lIns="0" tIns="45700" rIns="0" bIns="45700" rtlCol="0" anchor="b" anchorCtr="0">
              <a:spAutoFit/>
            </a:bodyPr>
            <a:lstStyle/>
            <a:p>
              <a:pPr marL="0" marR="0" lvl="0" indent="0" algn="l" rtl="0">
                <a:spcBef>
                  <a:spcPts val="0"/>
                </a:spcBef>
                <a:spcAft>
                  <a:spcPts val="0"/>
                </a:spcAft>
                <a:buNone/>
              </a:pPr>
              <a:r>
                <a:rPr lang="es" sz="2400" b="1">
                  <a:solidFill>
                    <a:srgbClr val="009999"/>
                  </a:solidFill>
                  <a:latin typeface="Arial"/>
                  <a:ea typeface="Arial"/>
                  <a:cs typeface="Arial"/>
                  <a:sym typeface="Arial"/>
                </a:rPr>
                <a:t>Fase 1</a:t>
              </a:r>
              <a:endParaRPr/>
            </a:p>
          </p:txBody>
        </p:sp>
        <p:sp>
          <p:nvSpPr>
            <p:cNvPr id="463" name="Google Shape;463;p37"/>
            <p:cNvSpPr txBox="1"/>
            <p:nvPr/>
          </p:nvSpPr>
          <p:spPr>
            <a:xfrm>
              <a:off x="8921977" y="1925881"/>
              <a:ext cx="2926080" cy="929918"/>
            </a:xfrm>
            <a:prstGeom prst="rect">
              <a:avLst/>
            </a:prstGeom>
            <a:noFill/>
            <a:ln>
              <a:noFill/>
            </a:ln>
          </p:spPr>
          <p:txBody>
            <a:bodyPr spcFirstLastPara="1" wrap="square" lIns="0" tIns="45700" rIns="0" bIns="45700" rtlCol="0" anchor="t" anchorCtr="0">
              <a:spAutoFit/>
            </a:bodyPr>
            <a:lstStyle/>
            <a:p>
              <a:pPr marL="0" marR="0" lvl="0" indent="0" algn="l" rtl="0">
                <a:spcBef>
                  <a:spcPts val="0"/>
                </a:spcBef>
                <a:spcAft>
                  <a:spcPts val="0"/>
                </a:spcAft>
                <a:buNone/>
              </a:pPr>
              <a:r>
                <a:rPr lang="es" sz="1814" b="1">
                  <a:solidFill>
                    <a:srgbClr val="595959"/>
                  </a:solidFill>
                  <a:latin typeface="Arial"/>
                  <a:ea typeface="Arial"/>
                  <a:cs typeface="Arial"/>
                  <a:sym typeface="Arial"/>
                </a:rPr>
                <a:t>Formar el equipo, capacitarlo y documentar las decisiones</a:t>
              </a:r>
              <a:endParaRPr/>
            </a:p>
          </p:txBody>
        </p:sp>
      </p:grpSp>
      <p:grpSp>
        <p:nvGrpSpPr>
          <p:cNvPr id="464" name="Google Shape;464;p37"/>
          <p:cNvGrpSpPr/>
          <p:nvPr/>
        </p:nvGrpSpPr>
        <p:grpSpPr>
          <a:xfrm>
            <a:off x="9210821" y="2392137"/>
            <a:ext cx="2771637" cy="1389027"/>
            <a:chOff x="8921977" y="1466700"/>
            <a:chExt cx="2926080" cy="1389100"/>
          </a:xfrm>
        </p:grpSpPr>
        <p:sp>
          <p:nvSpPr>
            <p:cNvPr id="465" name="Google Shape;465;p37"/>
            <p:cNvSpPr txBox="1"/>
            <p:nvPr/>
          </p:nvSpPr>
          <p:spPr>
            <a:xfrm>
              <a:off x="8921977" y="1466700"/>
              <a:ext cx="2926080" cy="461689"/>
            </a:xfrm>
            <a:prstGeom prst="rect">
              <a:avLst/>
            </a:prstGeom>
            <a:noFill/>
            <a:ln>
              <a:noFill/>
            </a:ln>
          </p:spPr>
          <p:txBody>
            <a:bodyPr spcFirstLastPara="1" wrap="square" lIns="0" tIns="45700" rIns="0" bIns="45700" rtlCol="0" anchor="b" anchorCtr="0">
              <a:spAutoFit/>
            </a:bodyPr>
            <a:lstStyle/>
            <a:p>
              <a:pPr marL="0" marR="0" lvl="0" indent="0" algn="l" rtl="0">
                <a:spcBef>
                  <a:spcPts val="0"/>
                </a:spcBef>
                <a:spcAft>
                  <a:spcPts val="0"/>
                </a:spcAft>
                <a:buNone/>
              </a:pPr>
              <a:r>
                <a:rPr lang="es" sz="2400" b="1">
                  <a:solidFill>
                    <a:srgbClr val="FF0066"/>
                  </a:solidFill>
                  <a:latin typeface="Arial"/>
                  <a:ea typeface="Arial"/>
                  <a:cs typeface="Arial"/>
                  <a:sym typeface="Arial"/>
                </a:rPr>
                <a:t>Fase 2</a:t>
              </a:r>
              <a:endParaRPr/>
            </a:p>
          </p:txBody>
        </p:sp>
        <p:sp>
          <p:nvSpPr>
            <p:cNvPr id="466" name="Google Shape;466;p37"/>
            <p:cNvSpPr txBox="1"/>
            <p:nvPr/>
          </p:nvSpPr>
          <p:spPr>
            <a:xfrm>
              <a:off x="8921977" y="1925881"/>
              <a:ext cx="2926080" cy="929919"/>
            </a:xfrm>
            <a:prstGeom prst="rect">
              <a:avLst/>
            </a:prstGeom>
            <a:noFill/>
            <a:ln>
              <a:noFill/>
            </a:ln>
          </p:spPr>
          <p:txBody>
            <a:bodyPr spcFirstLastPara="1" wrap="square" lIns="0" tIns="45700" rIns="0" bIns="45700" rtlCol="0" anchor="t" anchorCtr="0">
              <a:spAutoFit/>
            </a:bodyPr>
            <a:lstStyle/>
            <a:p>
              <a:pPr marL="0" marR="0" lvl="0" indent="0" algn="l" rtl="0">
                <a:spcBef>
                  <a:spcPts val="0"/>
                </a:spcBef>
                <a:spcAft>
                  <a:spcPts val="0"/>
                </a:spcAft>
                <a:buNone/>
              </a:pPr>
              <a:r>
                <a:rPr lang="es" sz="1814" b="1">
                  <a:solidFill>
                    <a:srgbClr val="595959"/>
                  </a:solidFill>
                  <a:latin typeface="Arial"/>
                  <a:ea typeface="Arial"/>
                  <a:cs typeface="Arial"/>
                  <a:sym typeface="Arial"/>
                </a:rPr>
                <a:t>Llevar a cabo una evaluación del establecimiento </a:t>
              </a:r>
              <a:endParaRPr/>
            </a:p>
          </p:txBody>
        </p:sp>
      </p:grpSp>
      <p:grpSp>
        <p:nvGrpSpPr>
          <p:cNvPr id="467" name="Google Shape;467;p37"/>
          <p:cNvGrpSpPr/>
          <p:nvPr/>
        </p:nvGrpSpPr>
        <p:grpSpPr>
          <a:xfrm>
            <a:off x="455902" y="2674757"/>
            <a:ext cx="2463824" cy="1109847"/>
            <a:chOff x="8921977" y="1466701"/>
            <a:chExt cx="2926080" cy="1109905"/>
          </a:xfrm>
        </p:grpSpPr>
        <p:sp>
          <p:nvSpPr>
            <p:cNvPr id="468" name="Google Shape;468;p37"/>
            <p:cNvSpPr txBox="1"/>
            <p:nvPr/>
          </p:nvSpPr>
          <p:spPr>
            <a:xfrm>
              <a:off x="8921977" y="1466701"/>
              <a:ext cx="2926080" cy="461689"/>
            </a:xfrm>
            <a:prstGeom prst="rect">
              <a:avLst/>
            </a:prstGeom>
            <a:noFill/>
            <a:ln>
              <a:noFill/>
            </a:ln>
          </p:spPr>
          <p:txBody>
            <a:bodyPr spcFirstLastPara="1" wrap="square" lIns="0" tIns="45700" rIns="0" bIns="45700" rtlCol="0" anchor="b" anchorCtr="0">
              <a:spAutoFit/>
            </a:bodyPr>
            <a:lstStyle/>
            <a:p>
              <a:pPr marL="0" marR="0" lvl="0" indent="0" algn="r" rtl="0">
                <a:spcBef>
                  <a:spcPts val="0"/>
                </a:spcBef>
                <a:spcAft>
                  <a:spcPts val="0"/>
                </a:spcAft>
                <a:buNone/>
              </a:pPr>
              <a:r>
                <a:rPr lang="es" sz="2400" b="1">
                  <a:solidFill>
                    <a:srgbClr val="FFC000"/>
                  </a:solidFill>
                  <a:latin typeface="Arial"/>
                  <a:ea typeface="Arial"/>
                  <a:cs typeface="Arial"/>
                  <a:sym typeface="Arial"/>
                </a:rPr>
                <a:t>Fase 5</a:t>
              </a:r>
              <a:endParaRPr/>
            </a:p>
          </p:txBody>
        </p:sp>
        <p:sp>
          <p:nvSpPr>
            <p:cNvPr id="469" name="Google Shape;469;p37"/>
            <p:cNvSpPr txBox="1"/>
            <p:nvPr/>
          </p:nvSpPr>
          <p:spPr>
            <a:xfrm>
              <a:off x="8921977" y="1925881"/>
              <a:ext cx="2926080" cy="650725"/>
            </a:xfrm>
            <a:prstGeom prst="rect">
              <a:avLst/>
            </a:prstGeom>
            <a:noFill/>
            <a:ln>
              <a:noFill/>
            </a:ln>
          </p:spPr>
          <p:txBody>
            <a:bodyPr spcFirstLastPara="1" wrap="square" lIns="0" tIns="45700" rIns="0" bIns="45700" rtlCol="0" anchor="t" anchorCtr="0">
              <a:spAutoFit/>
            </a:bodyPr>
            <a:lstStyle/>
            <a:p>
              <a:pPr marL="0" marR="0" lvl="0" indent="0" algn="r" rtl="0">
                <a:spcBef>
                  <a:spcPts val="0"/>
                </a:spcBef>
                <a:spcAft>
                  <a:spcPts val="0"/>
                </a:spcAft>
                <a:buNone/>
              </a:pPr>
              <a:r>
                <a:rPr lang="es" sz="1814" b="1">
                  <a:solidFill>
                    <a:srgbClr val="595959"/>
                  </a:solidFill>
                  <a:latin typeface="Arial"/>
                  <a:ea typeface="Arial"/>
                  <a:cs typeface="Arial"/>
                  <a:sym typeface="Arial"/>
                </a:rPr>
                <a:t>Hacer un seguimiento, revisar, adaptar y mejorar </a:t>
              </a:r>
              <a:endParaRPr/>
            </a:p>
          </p:txBody>
        </p:sp>
      </p:grpSp>
      <p:pic>
        <p:nvPicPr>
          <p:cNvPr id="470" name="Google Shape;470;p37" descr="Group outline"/>
          <p:cNvPicPr preferRelativeResize="0"/>
          <p:nvPr/>
        </p:nvPicPr>
        <p:blipFill rotWithShape="1">
          <a:blip r:embed="rId4">
            <a:alphaModFix/>
          </a:blip>
          <a:srcRect/>
          <a:stretch/>
        </p:blipFill>
        <p:spPr>
          <a:xfrm>
            <a:off x="5678257" y="1164875"/>
            <a:ext cx="829309" cy="829309"/>
          </a:xfrm>
          <a:prstGeom prst="rect">
            <a:avLst/>
          </a:prstGeom>
          <a:noFill/>
          <a:ln>
            <a:noFill/>
          </a:ln>
        </p:spPr>
      </p:pic>
      <p:pic>
        <p:nvPicPr>
          <p:cNvPr id="471" name="Google Shape;471;p37" descr="Shape&#10;&#10;Description automatically generated with low confidence"/>
          <p:cNvPicPr preferRelativeResize="0"/>
          <p:nvPr/>
        </p:nvPicPr>
        <p:blipFill rotWithShape="1">
          <a:blip r:embed="rId5">
            <a:alphaModFix/>
          </a:blip>
          <a:srcRect/>
          <a:stretch/>
        </p:blipFill>
        <p:spPr>
          <a:xfrm>
            <a:off x="4452250" y="4985748"/>
            <a:ext cx="761023" cy="646328"/>
          </a:xfrm>
          <a:prstGeom prst="rect">
            <a:avLst/>
          </a:prstGeom>
          <a:noFill/>
          <a:ln>
            <a:noFill/>
          </a:ln>
        </p:spPr>
      </p:pic>
      <p:sp>
        <p:nvSpPr>
          <p:cNvPr id="472" name="Google Shape;472;p37"/>
          <p:cNvSpPr/>
          <p:nvPr/>
        </p:nvSpPr>
        <p:spPr>
          <a:xfrm>
            <a:off x="5491972" y="4748064"/>
            <a:ext cx="2374198" cy="1076236"/>
          </a:xfrm>
          <a:custGeom>
            <a:avLst/>
            <a:gdLst/>
            <a:ahLst/>
            <a:cxnLst/>
            <a:rect l="l" t="t" r="r" b="b"/>
            <a:pathLst>
              <a:path w="21440" h="21329" extrusionOk="0">
                <a:moveTo>
                  <a:pt x="20632" y="5694"/>
                </a:moveTo>
                <a:lnTo>
                  <a:pt x="17585" y="814"/>
                </a:lnTo>
                <a:cubicBezTo>
                  <a:pt x="16905" y="-271"/>
                  <a:pt x="15979" y="-271"/>
                  <a:pt x="15299" y="814"/>
                </a:cubicBezTo>
                <a:lnTo>
                  <a:pt x="13116" y="4293"/>
                </a:lnTo>
                <a:lnTo>
                  <a:pt x="4818" y="4293"/>
                </a:lnTo>
                <a:lnTo>
                  <a:pt x="4818" y="271"/>
                </a:lnTo>
                <a:lnTo>
                  <a:pt x="0" y="6778"/>
                </a:lnTo>
                <a:lnTo>
                  <a:pt x="4818" y="13285"/>
                </a:lnTo>
                <a:lnTo>
                  <a:pt x="4818" y="9264"/>
                </a:lnTo>
                <a:lnTo>
                  <a:pt x="11449" y="9264"/>
                </a:lnTo>
                <a:cubicBezTo>
                  <a:pt x="11449" y="9670"/>
                  <a:pt x="11490" y="10122"/>
                  <a:pt x="11531" y="10529"/>
                </a:cubicBezTo>
                <a:lnTo>
                  <a:pt x="12705" y="18392"/>
                </a:lnTo>
                <a:cubicBezTo>
                  <a:pt x="12972" y="20154"/>
                  <a:pt x="13714" y="21329"/>
                  <a:pt x="14558" y="21329"/>
                </a:cubicBezTo>
                <a:lnTo>
                  <a:pt x="18326" y="21329"/>
                </a:lnTo>
                <a:cubicBezTo>
                  <a:pt x="19170" y="21329"/>
                  <a:pt x="19912" y="20154"/>
                  <a:pt x="20179" y="18392"/>
                </a:cubicBezTo>
                <a:lnTo>
                  <a:pt x="21353" y="10529"/>
                </a:lnTo>
                <a:cubicBezTo>
                  <a:pt x="21600" y="8721"/>
                  <a:pt x="21312" y="6778"/>
                  <a:pt x="20632" y="5694"/>
                </a:cubicBezTo>
                <a:close/>
              </a:path>
            </a:pathLst>
          </a:custGeom>
          <a:solidFill>
            <a:srgbClr val="00B0F0"/>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FFFFFF"/>
              </a:solidFill>
              <a:latin typeface="Arial"/>
              <a:ea typeface="Arial"/>
              <a:cs typeface="Arial"/>
              <a:sym typeface="Arial"/>
            </a:endParaRPr>
          </a:p>
        </p:txBody>
      </p:sp>
      <p:pic>
        <p:nvPicPr>
          <p:cNvPr id="473" name="Google Shape;473;p37" descr="A black rectangle with a black background&#10;&#10;Description automatically generated with low confidence"/>
          <p:cNvPicPr preferRelativeResize="0"/>
          <p:nvPr/>
        </p:nvPicPr>
        <p:blipFill rotWithShape="1">
          <a:blip r:embed="rId6">
            <a:alphaModFix/>
          </a:blip>
          <a:srcRect/>
          <a:stretch/>
        </p:blipFill>
        <p:spPr>
          <a:xfrm>
            <a:off x="6968615" y="5011242"/>
            <a:ext cx="715576" cy="619423"/>
          </a:xfrm>
          <a:prstGeom prst="rect">
            <a:avLst/>
          </a:prstGeom>
          <a:noFill/>
          <a:ln>
            <a:noFill/>
          </a:ln>
        </p:spPr>
      </p:pic>
      <p:sp>
        <p:nvSpPr>
          <p:cNvPr id="474" name="Google Shape;474;p37"/>
          <p:cNvSpPr/>
          <p:nvPr/>
        </p:nvSpPr>
        <p:spPr>
          <a:xfrm>
            <a:off x="7110882" y="2467915"/>
            <a:ext cx="1504473" cy="2234551"/>
          </a:xfrm>
          <a:custGeom>
            <a:avLst/>
            <a:gdLst/>
            <a:ahLst/>
            <a:cxnLst/>
            <a:rect l="l" t="t" r="r" b="b"/>
            <a:pathLst>
              <a:path w="21335" h="21469" extrusionOk="0">
                <a:moveTo>
                  <a:pt x="20080" y="2761"/>
                </a:moveTo>
                <a:lnTo>
                  <a:pt x="15295" y="395"/>
                </a:lnTo>
                <a:cubicBezTo>
                  <a:pt x="14228" y="-131"/>
                  <a:pt x="12772" y="-131"/>
                  <a:pt x="11705" y="395"/>
                </a:cubicBezTo>
                <a:lnTo>
                  <a:pt x="6920" y="2761"/>
                </a:lnTo>
                <a:cubicBezTo>
                  <a:pt x="5853" y="3286"/>
                  <a:pt x="5400" y="4228"/>
                  <a:pt x="5820" y="5083"/>
                </a:cubicBezTo>
                <a:lnTo>
                  <a:pt x="6952" y="7471"/>
                </a:lnTo>
                <a:lnTo>
                  <a:pt x="2749" y="16233"/>
                </a:lnTo>
                <a:lnTo>
                  <a:pt x="0" y="15620"/>
                </a:lnTo>
                <a:lnTo>
                  <a:pt x="2069" y="21469"/>
                </a:lnTo>
                <a:lnTo>
                  <a:pt x="8828" y="17570"/>
                </a:lnTo>
                <a:lnTo>
                  <a:pt x="6079" y="16956"/>
                </a:lnTo>
                <a:lnTo>
                  <a:pt x="9345" y="10143"/>
                </a:lnTo>
                <a:cubicBezTo>
                  <a:pt x="9701" y="10253"/>
                  <a:pt x="10121" y="10318"/>
                  <a:pt x="10509" y="10318"/>
                </a:cubicBezTo>
                <a:lnTo>
                  <a:pt x="16426" y="10318"/>
                </a:lnTo>
                <a:cubicBezTo>
                  <a:pt x="17752" y="10318"/>
                  <a:pt x="18916" y="9749"/>
                  <a:pt x="19337" y="8895"/>
                </a:cubicBezTo>
                <a:lnTo>
                  <a:pt x="21180" y="5083"/>
                </a:lnTo>
                <a:cubicBezTo>
                  <a:pt x="21600" y="4228"/>
                  <a:pt x="21147" y="3308"/>
                  <a:pt x="20080" y="2761"/>
                </a:cubicBezTo>
                <a:close/>
              </a:path>
            </a:pathLst>
          </a:custGeom>
          <a:solidFill>
            <a:srgbClr val="FF0066"/>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FFFFFF"/>
              </a:solidFill>
              <a:latin typeface="Arial"/>
              <a:ea typeface="Arial"/>
              <a:cs typeface="Arial"/>
              <a:sym typeface="Arial"/>
            </a:endParaRPr>
          </a:p>
        </p:txBody>
      </p:sp>
      <p:pic>
        <p:nvPicPr>
          <p:cNvPr id="475" name="Google Shape;475;p37"/>
          <p:cNvPicPr preferRelativeResize="0"/>
          <p:nvPr/>
        </p:nvPicPr>
        <p:blipFill rotWithShape="1">
          <a:blip r:embed="rId7">
            <a:alphaModFix/>
          </a:blip>
          <a:srcRect/>
          <a:stretch/>
        </p:blipFill>
        <p:spPr>
          <a:xfrm>
            <a:off x="7733683" y="2652354"/>
            <a:ext cx="690613" cy="690613"/>
          </a:xfrm>
          <a:prstGeom prst="rect">
            <a:avLst/>
          </a:prstGeom>
          <a:noFill/>
          <a:ln>
            <a:noFill/>
          </a:ln>
        </p:spPr>
      </p:pic>
      <p:sp>
        <p:nvSpPr>
          <p:cNvPr id="476" name="Google Shape;476;p3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38"/>
          <p:cNvSpPr txBox="1">
            <a:spLocks noGrp="1"/>
          </p:cNvSpPr>
          <p:nvPr>
            <p:ph type="body" idx="1"/>
          </p:nvPr>
        </p:nvSpPr>
        <p:spPr>
          <a:xfrm>
            <a:off x="446088" y="1400432"/>
            <a:ext cx="5827712" cy="4761053"/>
          </a:xfrm>
          <a:prstGeom prst="rect">
            <a:avLst/>
          </a:prstGeom>
          <a:noFill/>
          <a:ln>
            <a:noFill/>
          </a:ln>
        </p:spPr>
        <p:txBody>
          <a:bodyPr spcFirstLastPara="1" wrap="square" lIns="91425" tIns="45700" rIns="91425" bIns="45700" rtlCol="0" anchor="t" anchorCtr="0">
            <a:normAutofit lnSpcReduction="10000"/>
          </a:bodyPr>
          <a:lstStyle/>
          <a:p>
            <a:pPr marL="342900" lvl="0" indent="-342900" algn="l" rtl="0">
              <a:lnSpc>
                <a:spcPct val="90000"/>
              </a:lnSpc>
              <a:spcBef>
                <a:spcPts val="0"/>
              </a:spcBef>
              <a:spcAft>
                <a:spcPts val="0"/>
              </a:spcAft>
              <a:buClr>
                <a:schemeClr val="dk1"/>
              </a:buClr>
              <a:buSzPts val="2400"/>
              <a:buFont typeface="Arial"/>
              <a:buChar char="•"/>
            </a:pPr>
            <a:r>
              <a:rPr lang="es" sz="2400" b="0" i="0">
                <a:latin typeface="Arial"/>
                <a:ea typeface="Arial"/>
                <a:cs typeface="Arial"/>
                <a:sym typeface="Arial"/>
              </a:rPr>
              <a:t>Se crea el equipo responsable del WASH FIT y la mejora de la calidad, y se le imparte capacitación</a:t>
            </a:r>
            <a:endParaRPr/>
          </a:p>
          <a:p>
            <a:pPr marL="342900" lvl="0" indent="-342900" algn="l" rtl="0">
              <a:lnSpc>
                <a:spcPct val="90000"/>
              </a:lnSpc>
              <a:spcBef>
                <a:spcPts val="1000"/>
              </a:spcBef>
              <a:spcAft>
                <a:spcPts val="0"/>
              </a:spcAft>
              <a:buClr>
                <a:schemeClr val="dk1"/>
              </a:buClr>
              <a:buSzPts val="2400"/>
              <a:buFont typeface="Arial"/>
              <a:buChar char="•"/>
            </a:pPr>
            <a:r>
              <a:rPr lang="es" sz="2400" b="0" i="0">
                <a:latin typeface="Arial"/>
                <a:ea typeface="Arial"/>
                <a:cs typeface="Arial"/>
                <a:sym typeface="Arial"/>
              </a:rPr>
              <a:t>El equipo se reúne asiduamente y deja constancia de la toma de decisiones </a:t>
            </a:r>
            <a:endParaRPr/>
          </a:p>
          <a:p>
            <a:pPr marL="342900" lvl="0" indent="-342900" algn="l" rtl="0">
              <a:lnSpc>
                <a:spcPct val="90000"/>
              </a:lnSpc>
              <a:spcBef>
                <a:spcPts val="1000"/>
              </a:spcBef>
              <a:spcAft>
                <a:spcPts val="0"/>
              </a:spcAft>
              <a:buClr>
                <a:schemeClr val="dk1"/>
              </a:buClr>
              <a:buSzPts val="2400"/>
              <a:buFont typeface="Arial"/>
              <a:buChar char="•"/>
            </a:pPr>
            <a:r>
              <a:rPr lang="es" sz="2400" b="0" i="0">
                <a:latin typeface="Arial"/>
                <a:ea typeface="Arial"/>
                <a:cs typeface="Arial"/>
                <a:sym typeface="Arial"/>
              </a:rPr>
              <a:t>El equipo se convierte en el motor de todas las actividades relacionadas con el WASH FIT </a:t>
            </a:r>
            <a:endParaRPr/>
          </a:p>
          <a:p>
            <a:pPr marL="342900" lvl="0" indent="-342900" algn="l" rtl="0">
              <a:lnSpc>
                <a:spcPct val="90000"/>
              </a:lnSpc>
              <a:spcBef>
                <a:spcPts val="1000"/>
              </a:spcBef>
              <a:spcAft>
                <a:spcPts val="0"/>
              </a:spcAft>
              <a:buClr>
                <a:schemeClr val="dk1"/>
              </a:buClr>
              <a:buSzPts val="2400"/>
              <a:buFont typeface="Arial"/>
              <a:buChar char="•"/>
            </a:pPr>
            <a:r>
              <a:rPr lang="es" sz="2400" b="0" i="0">
                <a:latin typeface="Arial"/>
                <a:ea typeface="Arial"/>
                <a:cs typeface="Arial"/>
                <a:sym typeface="Arial"/>
              </a:rPr>
              <a:t>El tamaño y la composición del equipo variará en función del tamaño del establecimiento; puede recurrirse a expertos externos </a:t>
            </a:r>
            <a:endParaRPr/>
          </a:p>
          <a:p>
            <a:pPr marL="342900" lvl="0" indent="-342900" algn="l" rtl="0">
              <a:lnSpc>
                <a:spcPct val="90000"/>
              </a:lnSpc>
              <a:spcBef>
                <a:spcPts val="1000"/>
              </a:spcBef>
              <a:spcAft>
                <a:spcPts val="0"/>
              </a:spcAft>
              <a:buClr>
                <a:schemeClr val="dk1"/>
              </a:buClr>
              <a:buSzPts val="2400"/>
              <a:buFont typeface="Arial"/>
              <a:buChar char="•"/>
            </a:pPr>
            <a:r>
              <a:rPr lang="es" sz="2400" b="0" i="0">
                <a:latin typeface="Arial"/>
                <a:ea typeface="Arial"/>
                <a:cs typeface="Arial"/>
                <a:sym typeface="Arial"/>
              </a:rPr>
              <a:t>Es importante formar al equipo </a:t>
            </a:r>
            <a:endParaRPr/>
          </a:p>
        </p:txBody>
      </p:sp>
      <p:sp>
        <p:nvSpPr>
          <p:cNvPr id="485" name="Google Shape;485;p38"/>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rmAutofit/>
          </a:bodyPr>
          <a:lstStyle/>
          <a:p>
            <a:pPr marL="0" lvl="0" indent="0" algn="ctr" rtl="0">
              <a:spcBef>
                <a:spcPts val="0"/>
              </a:spcBef>
              <a:spcAft>
                <a:spcPts val="0"/>
              </a:spcAft>
              <a:buNone/>
            </a:pPr>
            <a:fld id="{00000000-1234-1234-1234-123412341234}" type="slidenum">
              <a:rPr lang="en-US"/>
              <a:t>18</a:t>
            </a:fld>
            <a:endParaRPr/>
          </a:p>
        </p:txBody>
      </p:sp>
      <p:pic>
        <p:nvPicPr>
          <p:cNvPr id="486" name="Google Shape;486;p38"/>
          <p:cNvPicPr preferRelativeResize="0"/>
          <p:nvPr/>
        </p:nvPicPr>
        <p:blipFill rotWithShape="1">
          <a:blip r:embed="rId3">
            <a:alphaModFix/>
          </a:blip>
          <a:srcRect/>
          <a:stretch/>
        </p:blipFill>
        <p:spPr>
          <a:xfrm>
            <a:off x="7061200" y="4078395"/>
            <a:ext cx="4849812" cy="2485528"/>
          </a:xfrm>
          <a:prstGeom prst="rect">
            <a:avLst/>
          </a:prstGeom>
          <a:noFill/>
          <a:ln>
            <a:noFill/>
          </a:ln>
        </p:spPr>
      </p:pic>
      <p:sp>
        <p:nvSpPr>
          <p:cNvPr id="487" name="Google Shape;487;p38"/>
          <p:cNvSpPr txBox="1"/>
          <p:nvPr/>
        </p:nvSpPr>
        <p:spPr>
          <a:xfrm>
            <a:off x="839788" y="356992"/>
            <a:ext cx="10512425" cy="722508"/>
          </a:xfrm>
          <a:prstGeom prst="rect">
            <a:avLst/>
          </a:prstGeom>
          <a:noFill/>
          <a:ln>
            <a:noFill/>
          </a:ln>
        </p:spPr>
        <p:txBody>
          <a:bodyPr spcFirstLastPara="1" wrap="square" lIns="91425" tIns="45700" rIns="91425" bIns="45700" rtlCol="0" anchor="t" anchorCtr="0">
            <a:normAutofit/>
          </a:bodyPr>
          <a:lstStyle/>
          <a:p>
            <a:pPr marL="0" marR="0" lvl="0" indent="0" algn="ctr" rtl="0">
              <a:lnSpc>
                <a:spcPct val="90000"/>
              </a:lnSpc>
              <a:spcBef>
                <a:spcPts val="0"/>
              </a:spcBef>
              <a:spcAft>
                <a:spcPts val="0"/>
              </a:spcAft>
              <a:buNone/>
            </a:pPr>
            <a:r>
              <a:rPr lang="es" sz="4400" b="1">
                <a:solidFill>
                  <a:srgbClr val="009999"/>
                </a:solidFill>
                <a:latin typeface="Arial Narrow"/>
                <a:ea typeface="Arial Narrow"/>
                <a:cs typeface="Arial Narrow"/>
                <a:sym typeface="Arial Narrow"/>
              </a:rPr>
              <a:t>Resumen de la fase 1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9"/>
          <p:cNvSpPr txBox="1"/>
          <p:nvPr/>
        </p:nvSpPr>
        <p:spPr>
          <a:xfrm>
            <a:off x="574675" y="1413132"/>
            <a:ext cx="5535612" cy="4761053"/>
          </a:xfrm>
          <a:prstGeom prst="rect">
            <a:avLst/>
          </a:prstGeom>
          <a:noFill/>
          <a:ln>
            <a:noFill/>
          </a:ln>
        </p:spPr>
        <p:txBody>
          <a:bodyPr spcFirstLastPara="1" wrap="square" lIns="91425" tIns="45700" rIns="91425" bIns="45700" rtlCol="0" anchor="t" anchorCtr="0">
            <a:normAutofit fontScale="92500" lnSpcReduction="10000"/>
          </a:bodyPr>
          <a:lstStyle/>
          <a:p>
            <a:pPr marL="342900" marR="0" lvl="0" indent="-342900" algn="l" rtl="0">
              <a:lnSpc>
                <a:spcPct val="90000"/>
              </a:lnSpc>
              <a:spcBef>
                <a:spcPts val="0"/>
              </a:spcBef>
              <a:spcAft>
                <a:spcPts val="0"/>
              </a:spcAft>
              <a:buClr>
                <a:schemeClr val="dk1"/>
              </a:buClr>
              <a:buSzPts val="1920"/>
              <a:buFont typeface="Arial"/>
              <a:buChar char="•"/>
            </a:pPr>
            <a:r>
              <a:rPr lang="es" sz="2400" b="0" i="0">
                <a:solidFill>
                  <a:schemeClr val="dk1"/>
                </a:solidFill>
                <a:latin typeface="Arial"/>
                <a:ea typeface="Arial"/>
                <a:cs typeface="Arial"/>
                <a:sym typeface="Arial"/>
              </a:rPr>
              <a:t>Se lleva a cabo una evaluación exhaustiva del establecimiento, que fundamenta las fases posteriores</a:t>
            </a:r>
            <a:endParaRPr/>
          </a:p>
          <a:p>
            <a:pPr marL="342900" marR="0" lvl="0" indent="-342900" algn="l" rtl="0">
              <a:lnSpc>
                <a:spcPct val="90000"/>
              </a:lnSpc>
              <a:spcBef>
                <a:spcPts val="1684"/>
              </a:spcBef>
              <a:spcAft>
                <a:spcPts val="0"/>
              </a:spcAft>
              <a:buClr>
                <a:schemeClr val="dk1"/>
              </a:buClr>
              <a:buSzPts val="1920"/>
              <a:buFont typeface="Arial"/>
              <a:buChar char="•"/>
            </a:pPr>
            <a:r>
              <a:rPr lang="es" sz="2400" b="0" i="0">
                <a:solidFill>
                  <a:schemeClr val="dk1"/>
                </a:solidFill>
                <a:latin typeface="Arial"/>
                <a:ea typeface="Arial"/>
                <a:cs typeface="Arial"/>
                <a:sym typeface="Arial"/>
              </a:rPr>
              <a:t>Se calcula la puntuación del WASH FIT del establecimiento a fin de tener una idea general del desempeño </a:t>
            </a:r>
            <a:endParaRPr/>
          </a:p>
          <a:p>
            <a:pPr marL="342900" marR="0" lvl="0" indent="-342900" algn="l" rtl="0">
              <a:lnSpc>
                <a:spcPct val="90000"/>
              </a:lnSpc>
              <a:spcBef>
                <a:spcPts val="1684"/>
              </a:spcBef>
              <a:spcAft>
                <a:spcPts val="0"/>
              </a:spcAft>
              <a:buClr>
                <a:schemeClr val="dk1"/>
              </a:buClr>
              <a:buSzPts val="1920"/>
              <a:buFont typeface="Arial"/>
              <a:buChar char="•"/>
            </a:pPr>
            <a:r>
              <a:rPr lang="es" sz="2400" b="0" i="0">
                <a:solidFill>
                  <a:schemeClr val="dk1"/>
                </a:solidFill>
                <a:latin typeface="Arial"/>
                <a:ea typeface="Arial"/>
                <a:cs typeface="Arial"/>
                <a:sym typeface="Arial"/>
              </a:rPr>
              <a:t>La evaluación indica las carencias y los problemas existentes </a:t>
            </a:r>
            <a:endParaRPr/>
          </a:p>
          <a:p>
            <a:pPr marL="342900" marR="0" lvl="0" indent="-342900" algn="l" rtl="0">
              <a:lnSpc>
                <a:spcPct val="90000"/>
              </a:lnSpc>
              <a:spcBef>
                <a:spcPts val="1684"/>
              </a:spcBef>
              <a:spcAft>
                <a:spcPts val="0"/>
              </a:spcAft>
              <a:buClr>
                <a:schemeClr val="dk1"/>
              </a:buClr>
              <a:buSzPts val="1920"/>
              <a:buFont typeface="Arial"/>
              <a:buChar char="•"/>
            </a:pPr>
            <a:r>
              <a:rPr lang="es" sz="2400" b="0" i="0">
                <a:solidFill>
                  <a:schemeClr val="dk1"/>
                </a:solidFill>
                <a:latin typeface="Arial"/>
                <a:ea typeface="Arial"/>
                <a:cs typeface="Arial"/>
                <a:sym typeface="Arial"/>
              </a:rPr>
              <a:t>Los resultados de la evaluación deben facilitarse a las partes interesadas pertinentes</a:t>
            </a:r>
            <a:endParaRPr/>
          </a:p>
          <a:p>
            <a:pPr marL="342900" marR="0" lvl="0" indent="-342900" algn="l" rtl="0">
              <a:lnSpc>
                <a:spcPct val="90000"/>
              </a:lnSpc>
              <a:spcBef>
                <a:spcPts val="1684"/>
              </a:spcBef>
              <a:spcAft>
                <a:spcPts val="0"/>
              </a:spcAft>
              <a:buClr>
                <a:schemeClr val="dk1"/>
              </a:buClr>
              <a:buSzPts val="1920"/>
              <a:buFont typeface="Arial"/>
              <a:buChar char="•"/>
            </a:pPr>
            <a:r>
              <a:rPr lang="es" sz="2400" b="0" i="0">
                <a:solidFill>
                  <a:schemeClr val="dk1"/>
                </a:solidFill>
                <a:latin typeface="Arial"/>
                <a:ea typeface="Arial"/>
                <a:cs typeface="Arial"/>
                <a:sym typeface="Arial"/>
              </a:rPr>
              <a:t>La evaluación se repite de 6 a 12 meses después </a:t>
            </a:r>
            <a:endParaRPr/>
          </a:p>
        </p:txBody>
      </p:sp>
      <p:sp>
        <p:nvSpPr>
          <p:cNvPr id="494" name="Google Shape;494;p39"/>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rmAutofit/>
          </a:bodyPr>
          <a:lstStyle/>
          <a:p>
            <a:pPr marL="0" lvl="0" indent="0" algn="ctr" rtl="0">
              <a:spcBef>
                <a:spcPts val="0"/>
              </a:spcBef>
              <a:spcAft>
                <a:spcPts val="0"/>
              </a:spcAft>
              <a:buNone/>
            </a:pPr>
            <a:fld id="{00000000-1234-1234-1234-123412341234}" type="slidenum">
              <a:rPr lang="en-US"/>
              <a:t>19</a:t>
            </a:fld>
            <a:endParaRPr/>
          </a:p>
        </p:txBody>
      </p:sp>
      <p:pic>
        <p:nvPicPr>
          <p:cNvPr id="495" name="Google Shape;495;p39"/>
          <p:cNvPicPr preferRelativeResize="0"/>
          <p:nvPr/>
        </p:nvPicPr>
        <p:blipFill rotWithShape="1">
          <a:blip r:embed="rId3">
            <a:alphaModFix/>
          </a:blip>
          <a:srcRect/>
          <a:stretch/>
        </p:blipFill>
        <p:spPr>
          <a:xfrm>
            <a:off x="6908800" y="4006303"/>
            <a:ext cx="4849812" cy="2534026"/>
          </a:xfrm>
          <a:prstGeom prst="rect">
            <a:avLst/>
          </a:prstGeom>
          <a:noFill/>
          <a:ln>
            <a:noFill/>
          </a:ln>
        </p:spPr>
      </p:pic>
      <p:sp>
        <p:nvSpPr>
          <p:cNvPr id="496" name="Google Shape;496;p39"/>
          <p:cNvSpPr txBox="1"/>
          <p:nvPr/>
        </p:nvSpPr>
        <p:spPr>
          <a:xfrm>
            <a:off x="839788" y="356992"/>
            <a:ext cx="10512425" cy="722508"/>
          </a:xfrm>
          <a:prstGeom prst="rect">
            <a:avLst/>
          </a:prstGeom>
          <a:noFill/>
          <a:ln>
            <a:noFill/>
          </a:ln>
        </p:spPr>
        <p:txBody>
          <a:bodyPr spcFirstLastPara="1" wrap="square" lIns="91425" tIns="45700" rIns="91425" bIns="45700" rtlCol="0" anchor="t" anchorCtr="0">
            <a:normAutofit/>
          </a:bodyPr>
          <a:lstStyle/>
          <a:p>
            <a:pPr marL="0" marR="0" lvl="0" indent="0" algn="ctr" rtl="0">
              <a:lnSpc>
                <a:spcPct val="90000"/>
              </a:lnSpc>
              <a:spcBef>
                <a:spcPts val="0"/>
              </a:spcBef>
              <a:spcAft>
                <a:spcPts val="0"/>
              </a:spcAft>
              <a:buNone/>
            </a:pPr>
            <a:r>
              <a:rPr lang="es" sz="4400" b="1">
                <a:solidFill>
                  <a:srgbClr val="FF0064"/>
                </a:solidFill>
                <a:latin typeface="Arial Narrow"/>
                <a:ea typeface="Arial Narrow"/>
                <a:cs typeface="Arial Narrow"/>
                <a:sym typeface="Arial Narrow"/>
              </a:rPr>
              <a:t>Resumen de la fase 2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2"/>
          <p:cNvSpPr txBox="1">
            <a:spLocks noGrp="1"/>
          </p:cNvSpPr>
          <p:nvPr>
            <p:ph type="ctrTitle"/>
          </p:nvPr>
        </p:nvSpPr>
        <p:spPr>
          <a:xfrm>
            <a:off x="838200" y="602166"/>
            <a:ext cx="10515600" cy="3728534"/>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lt1"/>
              </a:buClr>
              <a:buSzPts val="8000"/>
              <a:buFont typeface="Arial Narrow"/>
              <a:buNone/>
            </a:pPr>
            <a:r>
              <a:rPr lang="es"/>
              <a:t>La metodología del </a:t>
            </a:r>
            <a:br>
              <a:rPr lang="en-US"/>
            </a:br>
            <a:r>
              <a:rPr lang="es"/>
              <a:t>WASH FIT</a:t>
            </a:r>
            <a:endParaRPr/>
          </a:p>
        </p:txBody>
      </p:sp>
      <p:sp>
        <p:nvSpPr>
          <p:cNvPr id="174" name="Google Shape;174;p22"/>
          <p:cNvSpPr txBox="1">
            <a:spLocks noGrp="1"/>
          </p:cNvSpPr>
          <p:nvPr>
            <p:ph type="subTitle" idx="1"/>
          </p:nvPr>
        </p:nvSpPr>
        <p:spPr>
          <a:xfrm>
            <a:off x="838200" y="3584063"/>
            <a:ext cx="10515600" cy="1759461"/>
          </a:xfrm>
          <a:prstGeom prst="rect">
            <a:avLst/>
          </a:prstGeom>
          <a:noFill/>
          <a:ln>
            <a:noFill/>
          </a:ln>
        </p:spPr>
        <p:txBody>
          <a:bodyPr spcFirstLastPara="1" wrap="square" lIns="91425" tIns="45700" rIns="91425" bIns="45700" rtlCol="0" anchor="t" anchorCtr="0">
            <a:normAutofit/>
          </a:bodyPr>
          <a:lstStyle/>
          <a:p>
            <a:pPr marL="0" lvl="0" indent="0" algn="ctr" rtl="0">
              <a:lnSpc>
                <a:spcPct val="90000"/>
              </a:lnSpc>
              <a:spcBef>
                <a:spcPts val="0"/>
              </a:spcBef>
              <a:spcAft>
                <a:spcPts val="0"/>
              </a:spcAft>
              <a:buClr>
                <a:schemeClr val="lt2"/>
              </a:buClr>
              <a:buSzPts val="3200"/>
              <a:buNone/>
            </a:pPr>
            <a:r>
              <a:rPr lang="es" sz="3200"/>
              <a:t>Módulo básico </a:t>
            </a:r>
            <a:endParaRPr/>
          </a:p>
          <a:p>
            <a:pPr marL="0" lvl="0" indent="0" algn="ctr" rtl="0">
              <a:lnSpc>
                <a:spcPct val="90000"/>
              </a:lnSpc>
              <a:spcBef>
                <a:spcPts val="1000"/>
              </a:spcBef>
              <a:spcAft>
                <a:spcPts val="0"/>
              </a:spcAft>
              <a:buClr>
                <a:schemeClr val="lt2"/>
              </a:buClr>
              <a:buSzPts val="3200"/>
              <a:buNone/>
            </a:pPr>
            <a:endParaRPr sz="3200"/>
          </a:p>
        </p:txBody>
      </p:sp>
      <p:sp>
        <p:nvSpPr>
          <p:cNvPr id="175" name="Google Shape;175;p22"/>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a:t>
            </a:fld>
            <a:endParaRPr/>
          </a:p>
        </p:txBody>
      </p:sp>
      <p:sp>
        <p:nvSpPr>
          <p:cNvPr id="176" name="Google Shape;176;p22"/>
          <p:cNvSpPr txBox="1"/>
          <p:nvPr/>
        </p:nvSpPr>
        <p:spPr>
          <a:xfrm>
            <a:off x="838200" y="4779451"/>
            <a:ext cx="10515600" cy="1759461"/>
          </a:xfrm>
          <a:prstGeom prst="rect">
            <a:avLst/>
          </a:prstGeom>
          <a:noFill/>
          <a:ln>
            <a:noFill/>
          </a:ln>
        </p:spPr>
        <p:txBody>
          <a:bodyPr spcFirstLastPara="1" wrap="square" lIns="91425" tIns="45700" rIns="91425" bIns="45700" rtlCol="0" anchor="t" anchorCtr="0">
            <a:normAutofit/>
          </a:bodyPr>
          <a:lstStyle/>
          <a:p>
            <a:pPr marL="0" marR="0" lvl="0" indent="0" algn="ctr" rtl="0">
              <a:lnSpc>
                <a:spcPct val="90000"/>
              </a:lnSpc>
              <a:spcBef>
                <a:spcPts val="0"/>
              </a:spcBef>
              <a:spcAft>
                <a:spcPts val="0"/>
              </a:spcAft>
              <a:buClr>
                <a:schemeClr val="lt2"/>
              </a:buClr>
              <a:buSzPts val="2400"/>
              <a:buFont typeface="Arial"/>
              <a:buNone/>
            </a:pPr>
            <a:r>
              <a:rPr lang="es" sz="2400" b="1" i="0" u="none" strike="noStrike" cap="none">
                <a:solidFill>
                  <a:schemeClr val="lt2"/>
                </a:solidFill>
                <a:latin typeface="Arial"/>
                <a:ea typeface="Arial"/>
                <a:cs typeface="Arial"/>
                <a:sym typeface="Arial"/>
              </a:rPr>
              <a:t>Añadir fecha y ubicación</a:t>
            </a:r>
            <a:endParaRPr sz="2400" b="1" i="0" u="none" strike="noStrike" cap="none">
              <a:solidFill>
                <a:schemeClr val="lt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40"/>
          <p:cNvSpPr txBox="1"/>
          <p:nvPr/>
        </p:nvSpPr>
        <p:spPr>
          <a:xfrm>
            <a:off x="739429" y="1400432"/>
            <a:ext cx="5383212" cy="4761053"/>
          </a:xfrm>
          <a:prstGeom prst="rect">
            <a:avLst/>
          </a:prstGeom>
          <a:noFill/>
          <a:ln>
            <a:noFill/>
          </a:ln>
        </p:spPr>
        <p:txBody>
          <a:bodyPr spcFirstLastPara="1" wrap="square" lIns="91425" tIns="45700" rIns="91425" bIns="45700" rtlCol="0" anchor="t" anchorCtr="0">
            <a:normAutofit fontScale="92500" lnSpcReduction="20000"/>
          </a:bodyPr>
          <a:lstStyle/>
          <a:p>
            <a:pPr marL="342900" marR="0" lvl="0" indent="-342900" algn="l" rtl="0">
              <a:lnSpc>
                <a:spcPct val="90000"/>
              </a:lnSpc>
              <a:spcBef>
                <a:spcPts val="0"/>
              </a:spcBef>
              <a:spcAft>
                <a:spcPts val="0"/>
              </a:spcAft>
              <a:buClr>
                <a:schemeClr val="dk1"/>
              </a:buClr>
              <a:buSzPts val="1920"/>
              <a:buFont typeface="Arial"/>
              <a:buChar char="•"/>
            </a:pPr>
            <a:r>
              <a:rPr lang="es" sz="2400" b="0" i="0">
                <a:solidFill>
                  <a:schemeClr val="dk1"/>
                </a:solidFill>
                <a:latin typeface="Arial"/>
                <a:ea typeface="Arial"/>
                <a:cs typeface="Arial"/>
                <a:sym typeface="Arial"/>
              </a:rPr>
              <a:t>Se asigna una puntuación del riesgo a cada problema detectado durante la evaluación </a:t>
            </a:r>
            <a:endParaRPr/>
          </a:p>
          <a:p>
            <a:pPr marL="342900" marR="0" lvl="0" indent="-342900" algn="l" rtl="0">
              <a:lnSpc>
                <a:spcPct val="90000"/>
              </a:lnSpc>
              <a:spcBef>
                <a:spcPts val="1684"/>
              </a:spcBef>
              <a:spcAft>
                <a:spcPts val="0"/>
              </a:spcAft>
              <a:buClr>
                <a:schemeClr val="dk1"/>
              </a:buClr>
              <a:buSzPts val="1920"/>
              <a:buFont typeface="Arial"/>
              <a:buChar char="•"/>
            </a:pPr>
            <a:r>
              <a:rPr lang="es" sz="2400" b="0" i="0">
                <a:solidFill>
                  <a:schemeClr val="dk1"/>
                </a:solidFill>
                <a:latin typeface="Arial"/>
                <a:ea typeface="Arial"/>
                <a:cs typeface="Arial"/>
                <a:sym typeface="Arial"/>
              </a:rPr>
              <a:t>La puntuación del riesgo se basa en 1) el riesgo que corren los usuarios del establecimiento y el entorno, y 2) la probabilidad de que el riesgo se materialice </a:t>
            </a:r>
            <a:endParaRPr/>
          </a:p>
          <a:p>
            <a:pPr marL="342900" marR="0" lvl="0" indent="-342900" algn="l" rtl="0">
              <a:lnSpc>
                <a:spcPct val="90000"/>
              </a:lnSpc>
              <a:spcBef>
                <a:spcPts val="1684"/>
              </a:spcBef>
              <a:spcAft>
                <a:spcPts val="0"/>
              </a:spcAft>
              <a:buClr>
                <a:schemeClr val="dk1"/>
              </a:buClr>
              <a:buSzPts val="1920"/>
              <a:buFont typeface="Arial"/>
              <a:buChar char="•"/>
            </a:pPr>
            <a:r>
              <a:rPr lang="es" sz="2400" b="0" i="0">
                <a:solidFill>
                  <a:schemeClr val="dk1"/>
                </a:solidFill>
                <a:latin typeface="Arial"/>
                <a:ea typeface="Arial"/>
                <a:cs typeface="Arial"/>
                <a:sym typeface="Arial"/>
              </a:rPr>
              <a:t>La puntuación va de 0 a 20 </a:t>
            </a:r>
            <a:endParaRPr/>
          </a:p>
          <a:p>
            <a:pPr marL="342900" marR="0" lvl="0" indent="-342900" algn="l" rtl="0">
              <a:lnSpc>
                <a:spcPct val="90000"/>
              </a:lnSpc>
              <a:spcBef>
                <a:spcPts val="1684"/>
              </a:spcBef>
              <a:spcAft>
                <a:spcPts val="0"/>
              </a:spcAft>
              <a:buClr>
                <a:schemeClr val="dk1"/>
              </a:buClr>
              <a:buSzPts val="1920"/>
              <a:buFont typeface="Arial"/>
              <a:buChar char="•"/>
            </a:pPr>
            <a:r>
              <a:rPr lang="es" sz="2400" b="0" i="0">
                <a:solidFill>
                  <a:schemeClr val="dk1"/>
                </a:solidFill>
                <a:latin typeface="Arial"/>
                <a:ea typeface="Arial"/>
                <a:cs typeface="Arial"/>
                <a:sym typeface="Arial"/>
              </a:rPr>
              <a:t>Los problemas se clasifican según la puntuación del riesgo (en orden descendente) para saber cuáles deben resolverse primero </a:t>
            </a:r>
            <a:endParaRPr/>
          </a:p>
          <a:p>
            <a:pPr marL="342900" marR="0" lvl="0" indent="-342900" algn="l" rtl="0">
              <a:lnSpc>
                <a:spcPct val="90000"/>
              </a:lnSpc>
              <a:spcBef>
                <a:spcPts val="1684"/>
              </a:spcBef>
              <a:spcAft>
                <a:spcPts val="0"/>
              </a:spcAft>
              <a:buClr>
                <a:schemeClr val="dk1"/>
              </a:buClr>
              <a:buSzPts val="1920"/>
              <a:buFont typeface="Arial"/>
              <a:buChar char="•"/>
            </a:pPr>
            <a:r>
              <a:rPr lang="es" sz="2400" b="0" i="0">
                <a:solidFill>
                  <a:schemeClr val="dk1"/>
                </a:solidFill>
                <a:latin typeface="Arial"/>
                <a:ea typeface="Arial"/>
                <a:cs typeface="Arial"/>
                <a:sym typeface="Arial"/>
              </a:rPr>
              <a:t>El cambio climático repercute en los riesgos de hoy en día y en los del futuro</a:t>
            </a:r>
            <a:endParaRPr/>
          </a:p>
        </p:txBody>
      </p:sp>
      <p:sp>
        <p:nvSpPr>
          <p:cNvPr id="503" name="Google Shape;503;p40"/>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rmAutofit/>
          </a:bodyPr>
          <a:lstStyle/>
          <a:p>
            <a:pPr marL="0" lvl="0" indent="0" algn="ctr" rtl="0">
              <a:spcBef>
                <a:spcPts val="0"/>
              </a:spcBef>
              <a:spcAft>
                <a:spcPts val="0"/>
              </a:spcAft>
              <a:buNone/>
            </a:pPr>
            <a:fld id="{00000000-1234-1234-1234-123412341234}" type="slidenum">
              <a:rPr lang="en-US"/>
              <a:t>20</a:t>
            </a:fld>
            <a:endParaRPr/>
          </a:p>
        </p:txBody>
      </p:sp>
      <p:pic>
        <p:nvPicPr>
          <p:cNvPr id="504" name="Google Shape;504;p40"/>
          <p:cNvPicPr preferRelativeResize="0"/>
          <p:nvPr/>
        </p:nvPicPr>
        <p:blipFill rotWithShape="1">
          <a:blip r:embed="rId3">
            <a:alphaModFix/>
          </a:blip>
          <a:srcRect/>
          <a:stretch/>
        </p:blipFill>
        <p:spPr>
          <a:xfrm>
            <a:off x="7112000" y="4176686"/>
            <a:ext cx="4849812" cy="2534026"/>
          </a:xfrm>
          <a:prstGeom prst="rect">
            <a:avLst/>
          </a:prstGeom>
          <a:noFill/>
          <a:ln>
            <a:noFill/>
          </a:ln>
        </p:spPr>
      </p:pic>
      <p:sp>
        <p:nvSpPr>
          <p:cNvPr id="505" name="Google Shape;505;p40"/>
          <p:cNvSpPr txBox="1"/>
          <p:nvPr/>
        </p:nvSpPr>
        <p:spPr>
          <a:xfrm>
            <a:off x="839788" y="356992"/>
            <a:ext cx="10512425" cy="722508"/>
          </a:xfrm>
          <a:prstGeom prst="rect">
            <a:avLst/>
          </a:prstGeom>
          <a:noFill/>
          <a:ln>
            <a:noFill/>
          </a:ln>
        </p:spPr>
        <p:txBody>
          <a:bodyPr spcFirstLastPara="1" wrap="square" lIns="91425" tIns="45700" rIns="91425" bIns="45700" rtlCol="0" anchor="t" anchorCtr="0">
            <a:normAutofit/>
          </a:bodyPr>
          <a:lstStyle/>
          <a:p>
            <a:pPr marL="0" marR="0" lvl="0" indent="0" algn="ctr" rtl="0">
              <a:lnSpc>
                <a:spcPct val="90000"/>
              </a:lnSpc>
              <a:spcBef>
                <a:spcPts val="0"/>
              </a:spcBef>
              <a:spcAft>
                <a:spcPts val="0"/>
              </a:spcAft>
              <a:buNone/>
            </a:pPr>
            <a:r>
              <a:rPr lang="es" sz="4400" b="1">
                <a:solidFill>
                  <a:schemeClr val="dk2"/>
                </a:solidFill>
                <a:latin typeface="Arial Narrow"/>
                <a:ea typeface="Arial Narrow"/>
                <a:cs typeface="Arial Narrow"/>
                <a:sym typeface="Arial Narrow"/>
              </a:rPr>
              <a:t>Resumen de la fase 3</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41"/>
          <p:cNvSpPr txBox="1"/>
          <p:nvPr/>
        </p:nvSpPr>
        <p:spPr>
          <a:xfrm>
            <a:off x="839788" y="1400432"/>
            <a:ext cx="5484812" cy="4761053"/>
          </a:xfrm>
          <a:prstGeom prst="rect">
            <a:avLst/>
          </a:prstGeom>
          <a:noFill/>
          <a:ln>
            <a:noFill/>
          </a:ln>
        </p:spPr>
        <p:txBody>
          <a:bodyPr spcFirstLastPara="1" wrap="square" lIns="91425" tIns="45700" rIns="91425" bIns="45700" rtlCol="0" anchor="t" anchorCtr="0">
            <a:normAutofit fontScale="77500" lnSpcReduction="20000"/>
          </a:bodyPr>
          <a:lstStyle/>
          <a:p>
            <a:pPr marL="342900" marR="0" lvl="0" indent="-342900" algn="l" rtl="0">
              <a:lnSpc>
                <a:spcPct val="90000"/>
              </a:lnSpc>
              <a:spcBef>
                <a:spcPts val="0"/>
              </a:spcBef>
              <a:spcAft>
                <a:spcPts val="0"/>
              </a:spcAft>
              <a:buClr>
                <a:schemeClr val="dk1"/>
              </a:buClr>
              <a:buSzPct val="80000"/>
              <a:buFont typeface="Arial"/>
              <a:buChar char="•"/>
            </a:pPr>
            <a:r>
              <a:rPr lang="es" sz="2800" b="0" i="0">
                <a:solidFill>
                  <a:schemeClr val="dk1"/>
                </a:solidFill>
                <a:latin typeface="Arial"/>
                <a:ea typeface="Arial"/>
                <a:cs typeface="Arial"/>
                <a:sym typeface="Arial"/>
              </a:rPr>
              <a:t>El equipo decide qué mejoras hay que introducir para paliar los riesgos de cada uno de los problemas detectados </a:t>
            </a:r>
            <a:endParaRPr/>
          </a:p>
          <a:p>
            <a:pPr marL="342900" marR="0" lvl="0" indent="-342900" algn="l" rtl="0">
              <a:lnSpc>
                <a:spcPct val="90000"/>
              </a:lnSpc>
              <a:spcBef>
                <a:spcPts val="1684"/>
              </a:spcBef>
              <a:spcAft>
                <a:spcPts val="0"/>
              </a:spcAft>
              <a:buClr>
                <a:schemeClr val="dk1"/>
              </a:buClr>
              <a:buSzPct val="80000"/>
              <a:buFont typeface="Arial"/>
              <a:buChar char="•"/>
            </a:pPr>
            <a:r>
              <a:rPr lang="es" sz="2800" b="0" i="0">
                <a:solidFill>
                  <a:schemeClr val="dk1"/>
                </a:solidFill>
                <a:latin typeface="Arial"/>
                <a:ea typeface="Arial"/>
                <a:cs typeface="Arial"/>
                <a:sym typeface="Arial"/>
              </a:rPr>
              <a:t>Priorizar soluciones rápidas y de bajo costo </a:t>
            </a:r>
            <a:endParaRPr/>
          </a:p>
          <a:p>
            <a:pPr marL="342900" marR="0" lvl="0" indent="-342900" algn="l" rtl="0">
              <a:lnSpc>
                <a:spcPct val="90000"/>
              </a:lnSpc>
              <a:spcBef>
                <a:spcPts val="1684"/>
              </a:spcBef>
              <a:spcAft>
                <a:spcPts val="0"/>
              </a:spcAft>
              <a:buClr>
                <a:schemeClr val="dk1"/>
              </a:buClr>
              <a:buSzPct val="80000"/>
              <a:buFont typeface="Arial"/>
              <a:buChar char="•"/>
            </a:pPr>
            <a:r>
              <a:rPr lang="es" sz="2800" b="0" i="0">
                <a:solidFill>
                  <a:schemeClr val="dk1"/>
                </a:solidFill>
                <a:latin typeface="Arial"/>
                <a:ea typeface="Arial"/>
                <a:cs typeface="Arial"/>
                <a:sym typeface="Arial"/>
              </a:rPr>
              <a:t>Algunos problemas requieren mejoras graduales, por lo que hay que separar las mejoras en medidas a largo plazo y medidas a corto plazo </a:t>
            </a:r>
            <a:endParaRPr/>
          </a:p>
          <a:p>
            <a:pPr marL="342900" marR="0" lvl="0" indent="-342900" algn="l" rtl="0">
              <a:lnSpc>
                <a:spcPct val="90000"/>
              </a:lnSpc>
              <a:spcBef>
                <a:spcPts val="1684"/>
              </a:spcBef>
              <a:spcAft>
                <a:spcPts val="0"/>
              </a:spcAft>
              <a:buClr>
                <a:schemeClr val="dk1"/>
              </a:buClr>
              <a:buSzPct val="80000"/>
              <a:buFont typeface="Arial"/>
              <a:buChar char="•"/>
            </a:pPr>
            <a:r>
              <a:rPr lang="es" sz="2800" b="0" i="0">
                <a:solidFill>
                  <a:schemeClr val="dk1"/>
                </a:solidFill>
                <a:latin typeface="Arial"/>
                <a:ea typeface="Arial"/>
                <a:cs typeface="Arial"/>
                <a:sym typeface="Arial"/>
              </a:rPr>
              <a:t>El plan de acción se ejecuta con presteza</a:t>
            </a:r>
            <a:endParaRPr/>
          </a:p>
          <a:p>
            <a:pPr marL="342900" marR="0" lvl="0" indent="-342900" algn="l" rtl="0">
              <a:lnSpc>
                <a:spcPct val="90000"/>
              </a:lnSpc>
              <a:spcBef>
                <a:spcPts val="1684"/>
              </a:spcBef>
              <a:spcAft>
                <a:spcPts val="0"/>
              </a:spcAft>
              <a:buClr>
                <a:schemeClr val="dk1"/>
              </a:buClr>
              <a:buSzPct val="80000"/>
              <a:buFont typeface="Arial"/>
              <a:buChar char="•"/>
            </a:pPr>
            <a:r>
              <a:rPr lang="es" sz="2800" b="0" i="0">
                <a:solidFill>
                  <a:schemeClr val="dk1"/>
                </a:solidFill>
                <a:latin typeface="Arial"/>
                <a:ea typeface="Arial"/>
                <a:cs typeface="Arial"/>
                <a:sym typeface="Arial"/>
              </a:rPr>
              <a:t>Las mejoras han de ser inocuas para el clima y tener en cuenta la IGDIS</a:t>
            </a:r>
            <a:endParaRPr/>
          </a:p>
        </p:txBody>
      </p:sp>
      <p:sp>
        <p:nvSpPr>
          <p:cNvPr id="512" name="Google Shape;512;p4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rmAutofit/>
          </a:bodyPr>
          <a:lstStyle/>
          <a:p>
            <a:pPr marL="0" lvl="0" indent="0" algn="ctr" rtl="0">
              <a:spcBef>
                <a:spcPts val="0"/>
              </a:spcBef>
              <a:spcAft>
                <a:spcPts val="0"/>
              </a:spcAft>
              <a:buNone/>
            </a:pPr>
            <a:fld id="{00000000-1234-1234-1234-123412341234}" type="slidenum">
              <a:rPr lang="en-US"/>
              <a:t>21</a:t>
            </a:fld>
            <a:endParaRPr/>
          </a:p>
        </p:txBody>
      </p:sp>
      <p:pic>
        <p:nvPicPr>
          <p:cNvPr id="513" name="Google Shape;513;p41"/>
          <p:cNvPicPr preferRelativeResize="0"/>
          <p:nvPr/>
        </p:nvPicPr>
        <p:blipFill rotWithShape="1">
          <a:blip r:embed="rId3">
            <a:alphaModFix/>
          </a:blip>
          <a:srcRect/>
          <a:stretch/>
        </p:blipFill>
        <p:spPr>
          <a:xfrm>
            <a:off x="6908800" y="4189386"/>
            <a:ext cx="4849812" cy="2534026"/>
          </a:xfrm>
          <a:prstGeom prst="rect">
            <a:avLst/>
          </a:prstGeom>
          <a:noFill/>
          <a:ln>
            <a:noFill/>
          </a:ln>
        </p:spPr>
      </p:pic>
      <p:sp>
        <p:nvSpPr>
          <p:cNvPr id="514" name="Google Shape;514;p41"/>
          <p:cNvSpPr txBox="1"/>
          <p:nvPr/>
        </p:nvSpPr>
        <p:spPr>
          <a:xfrm>
            <a:off x="839788" y="356992"/>
            <a:ext cx="10512425" cy="722508"/>
          </a:xfrm>
          <a:prstGeom prst="rect">
            <a:avLst/>
          </a:prstGeom>
          <a:noFill/>
          <a:ln>
            <a:noFill/>
          </a:ln>
        </p:spPr>
        <p:txBody>
          <a:bodyPr spcFirstLastPara="1" wrap="square" lIns="91425" tIns="45700" rIns="91425" bIns="45700" rtlCol="0" anchor="t" anchorCtr="0">
            <a:normAutofit/>
          </a:bodyPr>
          <a:lstStyle/>
          <a:p>
            <a:pPr marL="0" marR="0" lvl="0" indent="0" algn="ctr" rtl="0">
              <a:lnSpc>
                <a:spcPct val="90000"/>
              </a:lnSpc>
              <a:spcBef>
                <a:spcPts val="0"/>
              </a:spcBef>
              <a:spcAft>
                <a:spcPts val="0"/>
              </a:spcAft>
              <a:buNone/>
            </a:pPr>
            <a:r>
              <a:rPr lang="es" sz="4400" b="1">
                <a:solidFill>
                  <a:schemeClr val="dk1"/>
                </a:solidFill>
                <a:latin typeface="Arial Narrow"/>
                <a:ea typeface="Arial Narrow"/>
                <a:cs typeface="Arial Narrow"/>
                <a:sym typeface="Arial Narrow"/>
              </a:rPr>
              <a:t>Resumen de la fase 4</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42"/>
          <p:cNvSpPr txBox="1"/>
          <p:nvPr/>
        </p:nvSpPr>
        <p:spPr>
          <a:xfrm>
            <a:off x="839788" y="1400432"/>
            <a:ext cx="5561012" cy="4761053"/>
          </a:xfrm>
          <a:prstGeom prst="rect">
            <a:avLst/>
          </a:prstGeom>
          <a:noFill/>
          <a:ln>
            <a:noFill/>
          </a:ln>
        </p:spPr>
        <p:txBody>
          <a:bodyPr spcFirstLastPara="1" wrap="square" lIns="91425" tIns="45700" rIns="91425" bIns="45700" rtlCol="0" anchor="t" anchorCtr="0">
            <a:normAutofit fontScale="92500" lnSpcReduction="10000"/>
          </a:bodyPr>
          <a:lstStyle/>
          <a:p>
            <a:pPr marL="342900" marR="0" lvl="0" indent="-342900" algn="l" rtl="0">
              <a:lnSpc>
                <a:spcPct val="90000"/>
              </a:lnSpc>
              <a:spcBef>
                <a:spcPts val="0"/>
              </a:spcBef>
              <a:spcAft>
                <a:spcPts val="0"/>
              </a:spcAft>
              <a:buClr>
                <a:schemeClr val="dk1"/>
              </a:buClr>
              <a:buSzPts val="1920"/>
              <a:buFont typeface="Arial"/>
              <a:buChar char="•"/>
            </a:pPr>
            <a:r>
              <a:rPr lang="es" sz="2400" b="0" i="0" dirty="0">
                <a:solidFill>
                  <a:schemeClr val="dk1"/>
                </a:solidFill>
                <a:latin typeface="Arial"/>
                <a:ea typeface="Arial"/>
                <a:cs typeface="Arial"/>
                <a:sym typeface="Arial"/>
              </a:rPr>
              <a:t>Se hace un seguimiento periódico y constante de los avances con el propósito de solventar los problemas</a:t>
            </a:r>
            <a:endParaRPr dirty="0"/>
          </a:p>
          <a:p>
            <a:pPr marL="342900" marR="0" lvl="0" indent="-342900" algn="l" rtl="0">
              <a:lnSpc>
                <a:spcPct val="90000"/>
              </a:lnSpc>
              <a:spcBef>
                <a:spcPts val="1684"/>
              </a:spcBef>
              <a:spcAft>
                <a:spcPts val="0"/>
              </a:spcAft>
              <a:buClr>
                <a:schemeClr val="dk1"/>
              </a:buClr>
              <a:buSzPts val="1920"/>
              <a:buFont typeface="Arial"/>
              <a:buChar char="•"/>
            </a:pPr>
            <a:r>
              <a:rPr lang="es" sz="2400" b="0" i="0" dirty="0">
                <a:solidFill>
                  <a:schemeClr val="dk1"/>
                </a:solidFill>
                <a:latin typeface="Arial"/>
                <a:ea typeface="Arial"/>
                <a:cs typeface="Arial"/>
                <a:sym typeface="Arial"/>
              </a:rPr>
              <a:t>Los procesos del WASH FIT se modifican en base a los problemas identificados durante las revisiones </a:t>
            </a:r>
            <a:endParaRPr dirty="0"/>
          </a:p>
          <a:p>
            <a:pPr marL="342900" marR="0" lvl="0" indent="-342900" algn="l" rtl="0">
              <a:lnSpc>
                <a:spcPct val="90000"/>
              </a:lnSpc>
              <a:spcBef>
                <a:spcPts val="1684"/>
              </a:spcBef>
              <a:spcAft>
                <a:spcPts val="0"/>
              </a:spcAft>
              <a:buClr>
                <a:schemeClr val="dk1"/>
              </a:buClr>
              <a:buSzPts val="1920"/>
              <a:buFont typeface="Arial"/>
              <a:buChar char="•"/>
            </a:pPr>
            <a:r>
              <a:rPr lang="es" sz="2400" b="0" i="0" dirty="0">
                <a:solidFill>
                  <a:schemeClr val="dk1"/>
                </a:solidFill>
                <a:latin typeface="Arial"/>
                <a:ea typeface="Arial"/>
                <a:cs typeface="Arial"/>
                <a:sym typeface="Arial"/>
              </a:rPr>
              <a:t>Se realizan verificaciones esporádicas diarias y semanales en las instalaciones a fin de seguir progresando y detectar los nuevos problemas que surjan </a:t>
            </a:r>
            <a:endParaRPr dirty="0"/>
          </a:p>
          <a:p>
            <a:pPr marL="342900" marR="0" lvl="0" indent="-342900" algn="l" rtl="0">
              <a:lnSpc>
                <a:spcPct val="90000"/>
              </a:lnSpc>
              <a:spcBef>
                <a:spcPts val="1684"/>
              </a:spcBef>
              <a:spcAft>
                <a:spcPts val="0"/>
              </a:spcAft>
              <a:buClr>
                <a:schemeClr val="dk1"/>
              </a:buClr>
              <a:buSzPts val="1920"/>
              <a:buFont typeface="Arial"/>
              <a:buChar char="•"/>
            </a:pPr>
            <a:r>
              <a:rPr lang="es" sz="2400" b="0" i="0" dirty="0">
                <a:solidFill>
                  <a:schemeClr val="dk1"/>
                </a:solidFill>
                <a:latin typeface="Arial"/>
                <a:ea typeface="Arial"/>
                <a:cs typeface="Arial"/>
                <a:sym typeface="Arial"/>
              </a:rPr>
              <a:t>La información se pone en conocimiento de los responsables de la toma de decisiones y los asociados a nivel local y nacional </a:t>
            </a:r>
            <a:endParaRPr dirty="0"/>
          </a:p>
          <a:p>
            <a:pPr marL="342900" marR="0" lvl="0" indent="-220980" algn="l" rtl="0">
              <a:lnSpc>
                <a:spcPct val="90000"/>
              </a:lnSpc>
              <a:spcBef>
                <a:spcPts val="1684"/>
              </a:spcBef>
              <a:spcAft>
                <a:spcPts val="0"/>
              </a:spcAft>
              <a:buClr>
                <a:schemeClr val="dk1"/>
              </a:buClr>
              <a:buSzPts val="1920"/>
              <a:buFont typeface="Arial"/>
              <a:buNone/>
            </a:pPr>
            <a:endParaRPr sz="2400" b="0" i="0" dirty="0">
              <a:solidFill>
                <a:schemeClr val="dk1"/>
              </a:solidFill>
              <a:latin typeface="Arial"/>
              <a:ea typeface="Arial"/>
              <a:cs typeface="Arial"/>
              <a:sym typeface="Arial"/>
            </a:endParaRPr>
          </a:p>
        </p:txBody>
      </p:sp>
      <p:sp>
        <p:nvSpPr>
          <p:cNvPr id="523" name="Google Shape;523;p42"/>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rmAutofit/>
          </a:bodyPr>
          <a:lstStyle/>
          <a:p>
            <a:pPr marL="0" lvl="0" indent="0" algn="ctr" rtl="0">
              <a:spcBef>
                <a:spcPts val="0"/>
              </a:spcBef>
              <a:spcAft>
                <a:spcPts val="0"/>
              </a:spcAft>
              <a:buNone/>
            </a:pPr>
            <a:fld id="{00000000-1234-1234-1234-123412341234}" type="slidenum">
              <a:rPr lang="en-US"/>
              <a:t>22</a:t>
            </a:fld>
            <a:endParaRPr/>
          </a:p>
        </p:txBody>
      </p:sp>
      <p:pic>
        <p:nvPicPr>
          <p:cNvPr id="524" name="Google Shape;524;p42"/>
          <p:cNvPicPr preferRelativeResize="0"/>
          <p:nvPr/>
        </p:nvPicPr>
        <p:blipFill rotWithShape="1">
          <a:blip r:embed="rId3">
            <a:alphaModFix/>
          </a:blip>
          <a:srcRect/>
          <a:stretch/>
        </p:blipFill>
        <p:spPr>
          <a:xfrm>
            <a:off x="7061200" y="4006303"/>
            <a:ext cx="4849812" cy="2534026"/>
          </a:xfrm>
          <a:prstGeom prst="rect">
            <a:avLst/>
          </a:prstGeom>
          <a:noFill/>
          <a:ln>
            <a:noFill/>
          </a:ln>
        </p:spPr>
      </p:pic>
      <p:sp>
        <p:nvSpPr>
          <p:cNvPr id="525" name="Google Shape;525;p42"/>
          <p:cNvSpPr txBox="1"/>
          <p:nvPr/>
        </p:nvSpPr>
        <p:spPr>
          <a:xfrm>
            <a:off x="839788" y="356992"/>
            <a:ext cx="10512425" cy="722508"/>
          </a:xfrm>
          <a:prstGeom prst="rect">
            <a:avLst/>
          </a:prstGeom>
          <a:noFill/>
          <a:ln>
            <a:noFill/>
          </a:ln>
        </p:spPr>
        <p:txBody>
          <a:bodyPr spcFirstLastPara="1" wrap="square" lIns="91425" tIns="45700" rIns="91425" bIns="45700" rtlCol="0" anchor="t" anchorCtr="0">
            <a:normAutofit/>
          </a:bodyPr>
          <a:lstStyle/>
          <a:p>
            <a:pPr marL="0" marR="0" lvl="0" indent="0" algn="ctr" rtl="0">
              <a:lnSpc>
                <a:spcPct val="90000"/>
              </a:lnSpc>
              <a:spcBef>
                <a:spcPts val="0"/>
              </a:spcBef>
              <a:spcAft>
                <a:spcPts val="0"/>
              </a:spcAft>
              <a:buNone/>
            </a:pPr>
            <a:r>
              <a:rPr lang="es" sz="4400" b="1">
                <a:solidFill>
                  <a:srgbClr val="FF9A1F"/>
                </a:solidFill>
                <a:latin typeface="Arial Narrow"/>
                <a:ea typeface="Arial Narrow"/>
                <a:cs typeface="Arial Narrow"/>
                <a:sym typeface="Arial Narrow"/>
              </a:rPr>
              <a:t>Resumen de la fase 5</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43"/>
          <p:cNvSpPr/>
          <p:nvPr/>
        </p:nvSpPr>
        <p:spPr>
          <a:xfrm>
            <a:off x="4032677" y="1510249"/>
            <a:ext cx="4112545" cy="3945807"/>
          </a:xfrm>
          <a:custGeom>
            <a:avLst/>
            <a:gdLst/>
            <a:ahLst/>
            <a:cxnLst/>
            <a:rect l="l" t="t" r="r" b="b"/>
            <a:pathLst>
              <a:path w="21300" h="21482" extrusionOk="0">
                <a:moveTo>
                  <a:pt x="16159" y="21482"/>
                </a:moveTo>
                <a:lnTo>
                  <a:pt x="5164" y="21482"/>
                </a:lnTo>
                <a:cubicBezTo>
                  <a:pt x="4397" y="21482"/>
                  <a:pt x="3724" y="20973"/>
                  <a:pt x="3487" y="20203"/>
                </a:cubicBezTo>
                <a:lnTo>
                  <a:pt x="86" y="9217"/>
                </a:lnTo>
                <a:cubicBezTo>
                  <a:pt x="-150" y="8448"/>
                  <a:pt x="110" y="7616"/>
                  <a:pt x="724" y="7144"/>
                </a:cubicBezTo>
                <a:lnTo>
                  <a:pt x="9617" y="354"/>
                </a:lnTo>
                <a:cubicBezTo>
                  <a:pt x="10231" y="-118"/>
                  <a:pt x="11069" y="-118"/>
                  <a:pt x="11683" y="354"/>
                </a:cubicBezTo>
                <a:lnTo>
                  <a:pt x="20576" y="7144"/>
                </a:lnTo>
                <a:cubicBezTo>
                  <a:pt x="21190" y="7616"/>
                  <a:pt x="21450" y="8448"/>
                  <a:pt x="21214" y="9217"/>
                </a:cubicBezTo>
                <a:lnTo>
                  <a:pt x="17813" y="20203"/>
                </a:lnTo>
                <a:cubicBezTo>
                  <a:pt x="17600" y="20973"/>
                  <a:pt x="16927" y="21482"/>
                  <a:pt x="16159" y="21482"/>
                </a:cubicBezTo>
                <a:close/>
                <a:moveTo>
                  <a:pt x="10668" y="1347"/>
                </a:moveTo>
                <a:cubicBezTo>
                  <a:pt x="10573" y="1347"/>
                  <a:pt x="10467" y="1384"/>
                  <a:pt x="10384" y="1446"/>
                </a:cubicBezTo>
                <a:lnTo>
                  <a:pt x="10384" y="1446"/>
                </a:lnTo>
                <a:lnTo>
                  <a:pt x="1492" y="8236"/>
                </a:lnTo>
                <a:cubicBezTo>
                  <a:pt x="1326" y="8361"/>
                  <a:pt x="1255" y="8584"/>
                  <a:pt x="1314" y="8795"/>
                </a:cubicBezTo>
                <a:lnTo>
                  <a:pt x="4716" y="19781"/>
                </a:lnTo>
                <a:cubicBezTo>
                  <a:pt x="4775" y="19992"/>
                  <a:pt x="4964" y="20129"/>
                  <a:pt x="5164" y="20129"/>
                </a:cubicBezTo>
                <a:lnTo>
                  <a:pt x="16159" y="20129"/>
                </a:lnTo>
                <a:cubicBezTo>
                  <a:pt x="16360" y="20129"/>
                  <a:pt x="16549" y="19992"/>
                  <a:pt x="16608" y="19781"/>
                </a:cubicBezTo>
                <a:lnTo>
                  <a:pt x="20009" y="8795"/>
                </a:lnTo>
                <a:cubicBezTo>
                  <a:pt x="20068" y="8584"/>
                  <a:pt x="20009" y="8361"/>
                  <a:pt x="19832" y="8236"/>
                </a:cubicBezTo>
                <a:lnTo>
                  <a:pt x="10939" y="1446"/>
                </a:lnTo>
                <a:cubicBezTo>
                  <a:pt x="10857" y="1384"/>
                  <a:pt x="10762" y="1347"/>
                  <a:pt x="10668" y="1347"/>
                </a:cubicBezTo>
                <a:close/>
              </a:path>
            </a:pathLst>
          </a:custGeom>
          <a:solidFill>
            <a:srgbClr val="D8D8D8"/>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FFFFFF"/>
              </a:solidFill>
              <a:latin typeface="Arial"/>
              <a:ea typeface="Arial"/>
              <a:cs typeface="Arial"/>
              <a:sym typeface="Arial"/>
            </a:endParaRPr>
          </a:p>
        </p:txBody>
      </p:sp>
      <p:sp>
        <p:nvSpPr>
          <p:cNvPr id="534" name="Google Shape;534;p43"/>
          <p:cNvSpPr/>
          <p:nvPr/>
        </p:nvSpPr>
        <p:spPr>
          <a:xfrm>
            <a:off x="5560378" y="1031419"/>
            <a:ext cx="1894378" cy="1846927"/>
          </a:xfrm>
          <a:custGeom>
            <a:avLst/>
            <a:gdLst/>
            <a:ahLst/>
            <a:cxnLst/>
            <a:rect l="l" t="t" r="r" b="b"/>
            <a:pathLst>
              <a:path w="21389" h="21441" extrusionOk="0">
                <a:moveTo>
                  <a:pt x="21389" y="21441"/>
                </a:moveTo>
                <a:lnTo>
                  <a:pt x="18686" y="14717"/>
                </a:lnTo>
                <a:lnTo>
                  <a:pt x="17373" y="16570"/>
                </a:lnTo>
                <a:lnTo>
                  <a:pt x="10525" y="11462"/>
                </a:lnTo>
                <a:cubicBezTo>
                  <a:pt x="10679" y="11250"/>
                  <a:pt x="10782" y="11012"/>
                  <a:pt x="10885" y="10747"/>
                </a:cubicBezTo>
                <a:lnTo>
                  <a:pt x="12353" y="6141"/>
                </a:lnTo>
                <a:cubicBezTo>
                  <a:pt x="12687" y="5109"/>
                  <a:pt x="12327" y="3970"/>
                  <a:pt x="11477" y="3335"/>
                </a:cubicBezTo>
                <a:lnTo>
                  <a:pt x="7667" y="476"/>
                </a:lnTo>
                <a:cubicBezTo>
                  <a:pt x="6817" y="-159"/>
                  <a:pt x="5659" y="-159"/>
                  <a:pt x="4809" y="476"/>
                </a:cubicBezTo>
                <a:lnTo>
                  <a:pt x="999" y="3335"/>
                </a:lnTo>
                <a:cubicBezTo>
                  <a:pt x="149" y="3970"/>
                  <a:pt x="-211" y="5109"/>
                  <a:pt x="124" y="6141"/>
                </a:cubicBezTo>
                <a:lnTo>
                  <a:pt x="1591" y="10747"/>
                </a:lnTo>
                <a:cubicBezTo>
                  <a:pt x="1926" y="11779"/>
                  <a:pt x="2853" y="12467"/>
                  <a:pt x="3908" y="12467"/>
                </a:cubicBezTo>
                <a:lnTo>
                  <a:pt x="7178" y="12467"/>
                </a:lnTo>
                <a:lnTo>
                  <a:pt x="15777" y="18900"/>
                </a:lnTo>
                <a:lnTo>
                  <a:pt x="14386" y="20859"/>
                </a:lnTo>
                <a:lnTo>
                  <a:pt x="21389" y="21441"/>
                </a:lnTo>
                <a:close/>
              </a:path>
            </a:pathLst>
          </a:custGeom>
          <a:solidFill>
            <a:srgbClr val="009999"/>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FFFFFF"/>
              </a:solidFill>
              <a:latin typeface="Arial"/>
              <a:ea typeface="Arial"/>
              <a:cs typeface="Arial"/>
              <a:sym typeface="Arial"/>
            </a:endParaRPr>
          </a:p>
        </p:txBody>
      </p:sp>
      <p:sp>
        <p:nvSpPr>
          <p:cNvPr id="535" name="Google Shape;535;p43"/>
          <p:cNvSpPr/>
          <p:nvPr/>
        </p:nvSpPr>
        <p:spPr>
          <a:xfrm>
            <a:off x="3576644" y="2148691"/>
            <a:ext cx="2186241" cy="1395455"/>
          </a:xfrm>
          <a:custGeom>
            <a:avLst/>
            <a:gdLst/>
            <a:ahLst/>
            <a:cxnLst/>
            <a:rect l="l" t="t" r="r" b="b"/>
            <a:pathLst>
              <a:path w="21417" h="21600" extrusionOk="0">
                <a:moveTo>
                  <a:pt x="15297" y="741"/>
                </a:moveTo>
                <a:lnTo>
                  <a:pt x="16458" y="3247"/>
                </a:lnTo>
                <a:lnTo>
                  <a:pt x="10427" y="10165"/>
                </a:lnTo>
                <a:cubicBezTo>
                  <a:pt x="10293" y="9882"/>
                  <a:pt x="10137" y="9635"/>
                  <a:pt x="9958" y="9424"/>
                </a:cubicBezTo>
                <a:lnTo>
                  <a:pt x="6652" y="5612"/>
                </a:lnTo>
                <a:cubicBezTo>
                  <a:pt x="5915" y="4765"/>
                  <a:pt x="4910" y="4765"/>
                  <a:pt x="4173" y="5612"/>
                </a:cubicBezTo>
                <a:lnTo>
                  <a:pt x="867" y="9424"/>
                </a:lnTo>
                <a:cubicBezTo>
                  <a:pt x="130" y="10271"/>
                  <a:pt x="-183" y="11788"/>
                  <a:pt x="107" y="13165"/>
                </a:cubicBezTo>
                <a:lnTo>
                  <a:pt x="1381" y="19306"/>
                </a:lnTo>
                <a:cubicBezTo>
                  <a:pt x="1671" y="20682"/>
                  <a:pt x="2475" y="21600"/>
                  <a:pt x="3391" y="21600"/>
                </a:cubicBezTo>
                <a:lnTo>
                  <a:pt x="7479" y="21600"/>
                </a:lnTo>
                <a:cubicBezTo>
                  <a:pt x="8394" y="21600"/>
                  <a:pt x="9199" y="20682"/>
                  <a:pt x="9489" y="19306"/>
                </a:cubicBezTo>
                <a:lnTo>
                  <a:pt x="10360" y="15035"/>
                </a:lnTo>
                <a:lnTo>
                  <a:pt x="17910" y="6353"/>
                </a:lnTo>
                <a:lnTo>
                  <a:pt x="19094" y="8965"/>
                </a:lnTo>
                <a:lnTo>
                  <a:pt x="21417" y="0"/>
                </a:lnTo>
                <a:lnTo>
                  <a:pt x="15297" y="741"/>
                </a:lnTo>
                <a:close/>
              </a:path>
            </a:pathLst>
          </a:custGeom>
          <a:solidFill>
            <a:srgbClr val="BFBFBF"/>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BFBFBF"/>
              </a:solidFill>
              <a:latin typeface="Arial"/>
              <a:ea typeface="Arial"/>
              <a:cs typeface="Arial"/>
              <a:sym typeface="Arial"/>
            </a:endParaRPr>
          </a:p>
        </p:txBody>
      </p:sp>
      <p:sp>
        <p:nvSpPr>
          <p:cNvPr id="536" name="Google Shape;536;p43"/>
          <p:cNvSpPr/>
          <p:nvPr/>
        </p:nvSpPr>
        <p:spPr>
          <a:xfrm>
            <a:off x="4329095" y="3516785"/>
            <a:ext cx="1107316" cy="2309795"/>
          </a:xfrm>
          <a:custGeom>
            <a:avLst/>
            <a:gdLst/>
            <a:ahLst/>
            <a:cxnLst/>
            <a:rect l="l" t="t" r="r" b="b"/>
            <a:pathLst>
              <a:path w="20937" h="21600" extrusionOk="0">
                <a:moveTo>
                  <a:pt x="19221" y="14244"/>
                </a:moveTo>
                <a:lnTo>
                  <a:pt x="14737" y="12623"/>
                </a:lnTo>
                <a:lnTo>
                  <a:pt x="9304" y="4393"/>
                </a:lnTo>
                <a:lnTo>
                  <a:pt x="13012" y="3795"/>
                </a:lnTo>
                <a:lnTo>
                  <a:pt x="4001" y="0"/>
                </a:lnTo>
                <a:lnTo>
                  <a:pt x="1242" y="5693"/>
                </a:lnTo>
                <a:lnTo>
                  <a:pt x="4864" y="5117"/>
                </a:lnTo>
                <a:lnTo>
                  <a:pt x="9175" y="11664"/>
                </a:lnTo>
                <a:cubicBezTo>
                  <a:pt x="8787" y="11728"/>
                  <a:pt x="8399" y="11813"/>
                  <a:pt x="8054" y="11941"/>
                </a:cubicBezTo>
                <a:lnTo>
                  <a:pt x="1673" y="14244"/>
                </a:lnTo>
                <a:cubicBezTo>
                  <a:pt x="251" y="14755"/>
                  <a:pt x="-353" y="15672"/>
                  <a:pt x="207" y="16504"/>
                </a:cubicBezTo>
                <a:lnTo>
                  <a:pt x="2665" y="20214"/>
                </a:lnTo>
                <a:cubicBezTo>
                  <a:pt x="3225" y="21046"/>
                  <a:pt x="4778" y="21600"/>
                  <a:pt x="6545" y="21600"/>
                </a:cubicBezTo>
                <a:lnTo>
                  <a:pt x="14435" y="21600"/>
                </a:lnTo>
                <a:cubicBezTo>
                  <a:pt x="16203" y="21600"/>
                  <a:pt x="17755" y="21046"/>
                  <a:pt x="18315" y="20214"/>
                </a:cubicBezTo>
                <a:lnTo>
                  <a:pt x="20773" y="16504"/>
                </a:lnTo>
                <a:cubicBezTo>
                  <a:pt x="21247" y="15672"/>
                  <a:pt x="20687" y="14755"/>
                  <a:pt x="19221" y="14244"/>
                </a:cubicBezTo>
                <a:close/>
              </a:path>
            </a:pathLst>
          </a:custGeom>
          <a:solidFill>
            <a:srgbClr val="BFBFBF"/>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BFBFBF"/>
              </a:solidFill>
              <a:latin typeface="Arial"/>
              <a:ea typeface="Arial"/>
              <a:cs typeface="Arial"/>
              <a:sym typeface="Arial"/>
            </a:endParaRPr>
          </a:p>
        </p:txBody>
      </p:sp>
      <p:pic>
        <p:nvPicPr>
          <p:cNvPr id="537" name="Google Shape;537;p43" descr="Gears with solid fill"/>
          <p:cNvPicPr preferRelativeResize="0"/>
          <p:nvPr/>
        </p:nvPicPr>
        <p:blipFill rotWithShape="1">
          <a:blip r:embed="rId3">
            <a:alphaModFix/>
          </a:blip>
          <a:srcRect/>
          <a:stretch/>
        </p:blipFill>
        <p:spPr>
          <a:xfrm>
            <a:off x="3708732" y="2642954"/>
            <a:ext cx="786046" cy="786046"/>
          </a:xfrm>
          <a:prstGeom prst="rect">
            <a:avLst/>
          </a:prstGeom>
          <a:noFill/>
          <a:ln>
            <a:noFill/>
          </a:ln>
          <a:effectLst>
            <a:outerShdw blurRad="50800" dist="38100" dir="2700000" algn="tl" rotWithShape="0">
              <a:srgbClr val="000000">
                <a:alpha val="40000"/>
              </a:srgbClr>
            </a:outerShdw>
          </a:effectLst>
        </p:spPr>
      </p:pic>
      <p:grpSp>
        <p:nvGrpSpPr>
          <p:cNvPr id="538" name="Google Shape;538;p43"/>
          <p:cNvGrpSpPr/>
          <p:nvPr/>
        </p:nvGrpSpPr>
        <p:grpSpPr>
          <a:xfrm>
            <a:off x="8327998" y="4739418"/>
            <a:ext cx="2925927" cy="1668205"/>
            <a:chOff x="8921977" y="4073362"/>
            <a:chExt cx="2926080" cy="1668292"/>
          </a:xfrm>
        </p:grpSpPr>
        <p:sp>
          <p:nvSpPr>
            <p:cNvPr id="539" name="Google Shape;539;p43"/>
            <p:cNvSpPr txBox="1"/>
            <p:nvPr/>
          </p:nvSpPr>
          <p:spPr>
            <a:xfrm>
              <a:off x="8921977" y="4073362"/>
              <a:ext cx="2926080" cy="461689"/>
            </a:xfrm>
            <a:prstGeom prst="rect">
              <a:avLst/>
            </a:prstGeom>
            <a:noFill/>
            <a:ln>
              <a:noFill/>
            </a:ln>
          </p:spPr>
          <p:txBody>
            <a:bodyPr spcFirstLastPara="1" wrap="square" lIns="0" tIns="45700" rIns="0" bIns="45700" rtlCol="0" anchor="b" anchorCtr="0">
              <a:spAutoFit/>
            </a:bodyPr>
            <a:lstStyle/>
            <a:p>
              <a:pPr marL="0" marR="0" lvl="0" indent="0" algn="l" rtl="0">
                <a:spcBef>
                  <a:spcPts val="0"/>
                </a:spcBef>
                <a:spcAft>
                  <a:spcPts val="0"/>
                </a:spcAft>
                <a:buNone/>
              </a:pPr>
              <a:r>
                <a:rPr lang="es" sz="2400" b="1">
                  <a:solidFill>
                    <a:srgbClr val="D8D8D8"/>
                  </a:solidFill>
                  <a:latin typeface="Arial"/>
                  <a:ea typeface="Arial"/>
                  <a:cs typeface="Arial"/>
                  <a:sym typeface="Arial"/>
                </a:rPr>
                <a:t>Fase 3</a:t>
              </a:r>
              <a:endParaRPr/>
            </a:p>
          </p:txBody>
        </p:sp>
        <p:sp>
          <p:nvSpPr>
            <p:cNvPr id="540" name="Google Shape;540;p43"/>
            <p:cNvSpPr txBox="1"/>
            <p:nvPr/>
          </p:nvSpPr>
          <p:spPr>
            <a:xfrm>
              <a:off x="8921977" y="4532542"/>
              <a:ext cx="2926080" cy="1209112"/>
            </a:xfrm>
            <a:prstGeom prst="rect">
              <a:avLst/>
            </a:prstGeom>
            <a:noFill/>
            <a:ln>
              <a:noFill/>
            </a:ln>
          </p:spPr>
          <p:txBody>
            <a:bodyPr spcFirstLastPara="1" wrap="square" lIns="0" tIns="45700" rIns="0" bIns="45700" rtlCol="0" anchor="t" anchorCtr="0">
              <a:spAutoFit/>
            </a:bodyPr>
            <a:lstStyle/>
            <a:p>
              <a:pPr marL="0" marR="0" lvl="0" indent="0" algn="l" rtl="0">
                <a:spcBef>
                  <a:spcPts val="0"/>
                </a:spcBef>
                <a:spcAft>
                  <a:spcPts val="0"/>
                </a:spcAft>
                <a:buNone/>
              </a:pPr>
              <a:r>
                <a:rPr lang="es" sz="1814" b="1">
                  <a:solidFill>
                    <a:srgbClr val="D8D8D8"/>
                  </a:solidFill>
                  <a:latin typeface="Arial"/>
                  <a:ea typeface="Arial"/>
                  <a:cs typeface="Arial"/>
                  <a:sym typeface="Arial"/>
                </a:rPr>
                <a:t>Evaluar los riesgos a fin de detectar y priorizar las esferas susceptibles de mejora</a:t>
              </a:r>
              <a:endParaRPr/>
            </a:p>
          </p:txBody>
        </p:sp>
      </p:grpSp>
      <p:grpSp>
        <p:nvGrpSpPr>
          <p:cNvPr id="541" name="Google Shape;541;p43"/>
          <p:cNvGrpSpPr/>
          <p:nvPr/>
        </p:nvGrpSpPr>
        <p:grpSpPr>
          <a:xfrm>
            <a:off x="455902" y="4903589"/>
            <a:ext cx="2925927" cy="1389026"/>
            <a:chOff x="332936" y="4652314"/>
            <a:chExt cx="2926080" cy="1389099"/>
          </a:xfrm>
        </p:grpSpPr>
        <p:sp>
          <p:nvSpPr>
            <p:cNvPr id="542" name="Google Shape;542;p43"/>
            <p:cNvSpPr txBox="1"/>
            <p:nvPr/>
          </p:nvSpPr>
          <p:spPr>
            <a:xfrm>
              <a:off x="332936" y="4652314"/>
              <a:ext cx="2926080" cy="461689"/>
            </a:xfrm>
            <a:prstGeom prst="rect">
              <a:avLst/>
            </a:prstGeom>
            <a:noFill/>
            <a:ln>
              <a:noFill/>
            </a:ln>
          </p:spPr>
          <p:txBody>
            <a:bodyPr spcFirstLastPara="1" wrap="square" lIns="0" tIns="45700" rIns="0" bIns="45700" rtlCol="0" anchor="b" anchorCtr="0">
              <a:spAutoFit/>
            </a:bodyPr>
            <a:lstStyle/>
            <a:p>
              <a:pPr marL="0" marR="0" lvl="0" indent="0" algn="r" rtl="0">
                <a:spcBef>
                  <a:spcPts val="0"/>
                </a:spcBef>
                <a:spcAft>
                  <a:spcPts val="0"/>
                </a:spcAft>
                <a:buNone/>
              </a:pPr>
              <a:r>
                <a:rPr lang="es" sz="2400" b="1">
                  <a:solidFill>
                    <a:srgbClr val="D8D8D8"/>
                  </a:solidFill>
                  <a:latin typeface="Arial"/>
                  <a:ea typeface="Arial"/>
                  <a:cs typeface="Arial"/>
                  <a:sym typeface="Arial"/>
                </a:rPr>
                <a:t>Fase 4</a:t>
              </a:r>
              <a:endParaRPr/>
            </a:p>
          </p:txBody>
        </p:sp>
        <p:sp>
          <p:nvSpPr>
            <p:cNvPr id="543" name="Google Shape;543;p43"/>
            <p:cNvSpPr txBox="1"/>
            <p:nvPr/>
          </p:nvSpPr>
          <p:spPr>
            <a:xfrm>
              <a:off x="332936" y="5111494"/>
              <a:ext cx="2926080" cy="929919"/>
            </a:xfrm>
            <a:prstGeom prst="rect">
              <a:avLst/>
            </a:prstGeom>
            <a:noFill/>
            <a:ln>
              <a:noFill/>
            </a:ln>
          </p:spPr>
          <p:txBody>
            <a:bodyPr spcFirstLastPara="1" wrap="square" lIns="0" tIns="45700" rIns="0" bIns="45700" rtlCol="0" anchor="t" anchorCtr="0">
              <a:spAutoFit/>
            </a:bodyPr>
            <a:lstStyle/>
            <a:p>
              <a:pPr marL="0" marR="0" lvl="0" indent="0" algn="r" rtl="0">
                <a:spcBef>
                  <a:spcPts val="0"/>
                </a:spcBef>
                <a:spcAft>
                  <a:spcPts val="0"/>
                </a:spcAft>
                <a:buNone/>
              </a:pPr>
              <a:r>
                <a:rPr lang="es" sz="1814" b="1">
                  <a:solidFill>
                    <a:srgbClr val="D8D8D8"/>
                  </a:solidFill>
                  <a:latin typeface="Arial"/>
                  <a:ea typeface="Arial"/>
                  <a:cs typeface="Arial"/>
                  <a:sym typeface="Arial"/>
                </a:rPr>
                <a:t>Formular un plan de mejora gradual y tomar medidas </a:t>
              </a:r>
              <a:endParaRPr/>
            </a:p>
          </p:txBody>
        </p:sp>
      </p:grpSp>
      <p:grpSp>
        <p:nvGrpSpPr>
          <p:cNvPr id="544" name="Google Shape;544;p43"/>
          <p:cNvGrpSpPr/>
          <p:nvPr/>
        </p:nvGrpSpPr>
        <p:grpSpPr>
          <a:xfrm>
            <a:off x="7519494" y="513797"/>
            <a:ext cx="2925927" cy="1389027"/>
            <a:chOff x="8921977" y="1466701"/>
            <a:chExt cx="2926080" cy="1389098"/>
          </a:xfrm>
        </p:grpSpPr>
        <p:sp>
          <p:nvSpPr>
            <p:cNvPr id="545" name="Google Shape;545;p43"/>
            <p:cNvSpPr txBox="1"/>
            <p:nvPr/>
          </p:nvSpPr>
          <p:spPr>
            <a:xfrm>
              <a:off x="8921977" y="1466701"/>
              <a:ext cx="2926080" cy="461689"/>
            </a:xfrm>
            <a:prstGeom prst="rect">
              <a:avLst/>
            </a:prstGeom>
            <a:noFill/>
            <a:ln>
              <a:noFill/>
            </a:ln>
          </p:spPr>
          <p:txBody>
            <a:bodyPr spcFirstLastPara="1" wrap="square" lIns="0" tIns="45700" rIns="0" bIns="45700" rtlCol="0" anchor="b" anchorCtr="0">
              <a:spAutoFit/>
            </a:bodyPr>
            <a:lstStyle/>
            <a:p>
              <a:pPr marL="0" marR="0" lvl="0" indent="0" algn="l" rtl="0">
                <a:spcBef>
                  <a:spcPts val="0"/>
                </a:spcBef>
                <a:spcAft>
                  <a:spcPts val="0"/>
                </a:spcAft>
                <a:buNone/>
              </a:pPr>
              <a:r>
                <a:rPr lang="es" sz="2400" b="1">
                  <a:solidFill>
                    <a:srgbClr val="009999"/>
                  </a:solidFill>
                  <a:latin typeface="Arial"/>
                  <a:ea typeface="Arial"/>
                  <a:cs typeface="Arial"/>
                  <a:sym typeface="Arial"/>
                </a:rPr>
                <a:t>Fase 1</a:t>
              </a:r>
              <a:endParaRPr/>
            </a:p>
          </p:txBody>
        </p:sp>
        <p:sp>
          <p:nvSpPr>
            <p:cNvPr id="546" name="Google Shape;546;p43"/>
            <p:cNvSpPr txBox="1"/>
            <p:nvPr/>
          </p:nvSpPr>
          <p:spPr>
            <a:xfrm>
              <a:off x="8921977" y="1925881"/>
              <a:ext cx="2926080" cy="929918"/>
            </a:xfrm>
            <a:prstGeom prst="rect">
              <a:avLst/>
            </a:prstGeom>
            <a:noFill/>
            <a:ln>
              <a:noFill/>
            </a:ln>
          </p:spPr>
          <p:txBody>
            <a:bodyPr spcFirstLastPara="1" wrap="square" lIns="0" tIns="45700" rIns="0" bIns="45700" rtlCol="0" anchor="t" anchorCtr="0">
              <a:spAutoFit/>
            </a:bodyPr>
            <a:lstStyle/>
            <a:p>
              <a:pPr marL="0" marR="0" lvl="0" indent="0" algn="l" rtl="0">
                <a:spcBef>
                  <a:spcPts val="0"/>
                </a:spcBef>
                <a:spcAft>
                  <a:spcPts val="0"/>
                </a:spcAft>
                <a:buNone/>
              </a:pPr>
              <a:r>
                <a:rPr lang="es" sz="1814" b="1">
                  <a:solidFill>
                    <a:srgbClr val="595959"/>
                  </a:solidFill>
                  <a:latin typeface="Arial"/>
                  <a:ea typeface="Arial"/>
                  <a:cs typeface="Arial"/>
                  <a:sym typeface="Arial"/>
                </a:rPr>
                <a:t>Formar el equipo, capacitarlo y documentar las decisiones</a:t>
              </a:r>
              <a:endParaRPr/>
            </a:p>
          </p:txBody>
        </p:sp>
      </p:grpSp>
      <p:grpSp>
        <p:nvGrpSpPr>
          <p:cNvPr id="547" name="Google Shape;547;p43"/>
          <p:cNvGrpSpPr/>
          <p:nvPr/>
        </p:nvGrpSpPr>
        <p:grpSpPr>
          <a:xfrm>
            <a:off x="9210821" y="2392137"/>
            <a:ext cx="2771637" cy="1389027"/>
            <a:chOff x="8921977" y="1466700"/>
            <a:chExt cx="2926080" cy="1389100"/>
          </a:xfrm>
        </p:grpSpPr>
        <p:sp>
          <p:nvSpPr>
            <p:cNvPr id="548" name="Google Shape;548;p43"/>
            <p:cNvSpPr txBox="1"/>
            <p:nvPr/>
          </p:nvSpPr>
          <p:spPr>
            <a:xfrm>
              <a:off x="8921977" y="1466700"/>
              <a:ext cx="2926080" cy="461689"/>
            </a:xfrm>
            <a:prstGeom prst="rect">
              <a:avLst/>
            </a:prstGeom>
            <a:noFill/>
            <a:ln>
              <a:noFill/>
            </a:ln>
          </p:spPr>
          <p:txBody>
            <a:bodyPr spcFirstLastPara="1" wrap="square" lIns="0" tIns="45700" rIns="0" bIns="45700" rtlCol="0" anchor="b" anchorCtr="0">
              <a:spAutoFit/>
            </a:bodyPr>
            <a:lstStyle/>
            <a:p>
              <a:pPr marL="0" marR="0" lvl="0" indent="0" algn="l" rtl="0">
                <a:spcBef>
                  <a:spcPts val="0"/>
                </a:spcBef>
                <a:spcAft>
                  <a:spcPts val="0"/>
                </a:spcAft>
                <a:buNone/>
              </a:pPr>
              <a:r>
                <a:rPr lang="es" sz="2400" b="1">
                  <a:solidFill>
                    <a:srgbClr val="D8D8D8"/>
                  </a:solidFill>
                  <a:latin typeface="Arial"/>
                  <a:ea typeface="Arial"/>
                  <a:cs typeface="Arial"/>
                  <a:sym typeface="Arial"/>
                </a:rPr>
                <a:t>Fase 2</a:t>
              </a:r>
              <a:endParaRPr/>
            </a:p>
          </p:txBody>
        </p:sp>
        <p:sp>
          <p:nvSpPr>
            <p:cNvPr id="549" name="Google Shape;549;p43"/>
            <p:cNvSpPr txBox="1"/>
            <p:nvPr/>
          </p:nvSpPr>
          <p:spPr>
            <a:xfrm>
              <a:off x="8921977" y="1925881"/>
              <a:ext cx="2926080" cy="929919"/>
            </a:xfrm>
            <a:prstGeom prst="rect">
              <a:avLst/>
            </a:prstGeom>
            <a:noFill/>
            <a:ln>
              <a:noFill/>
            </a:ln>
          </p:spPr>
          <p:txBody>
            <a:bodyPr spcFirstLastPara="1" wrap="square" lIns="0" tIns="45700" rIns="0" bIns="45700" rtlCol="0" anchor="t" anchorCtr="0">
              <a:spAutoFit/>
            </a:bodyPr>
            <a:lstStyle/>
            <a:p>
              <a:pPr marL="0" marR="0" lvl="0" indent="0" algn="l" rtl="0">
                <a:spcBef>
                  <a:spcPts val="0"/>
                </a:spcBef>
                <a:spcAft>
                  <a:spcPts val="0"/>
                </a:spcAft>
                <a:buNone/>
              </a:pPr>
              <a:r>
                <a:rPr lang="es" sz="1814" b="1">
                  <a:solidFill>
                    <a:srgbClr val="D8D8D8"/>
                  </a:solidFill>
                  <a:latin typeface="Arial"/>
                  <a:ea typeface="Arial"/>
                  <a:cs typeface="Arial"/>
                  <a:sym typeface="Arial"/>
                </a:rPr>
                <a:t>Llevar a cabo una evaluación del establecimiento </a:t>
              </a:r>
              <a:endParaRPr/>
            </a:p>
          </p:txBody>
        </p:sp>
      </p:grpSp>
      <p:grpSp>
        <p:nvGrpSpPr>
          <p:cNvPr id="550" name="Google Shape;550;p43"/>
          <p:cNvGrpSpPr/>
          <p:nvPr/>
        </p:nvGrpSpPr>
        <p:grpSpPr>
          <a:xfrm>
            <a:off x="455902" y="2674757"/>
            <a:ext cx="2463824" cy="1109847"/>
            <a:chOff x="8921977" y="1466701"/>
            <a:chExt cx="2926080" cy="1109905"/>
          </a:xfrm>
        </p:grpSpPr>
        <p:sp>
          <p:nvSpPr>
            <p:cNvPr id="551" name="Google Shape;551;p43"/>
            <p:cNvSpPr txBox="1"/>
            <p:nvPr/>
          </p:nvSpPr>
          <p:spPr>
            <a:xfrm>
              <a:off x="8921977" y="1466701"/>
              <a:ext cx="2926080" cy="461689"/>
            </a:xfrm>
            <a:prstGeom prst="rect">
              <a:avLst/>
            </a:prstGeom>
            <a:noFill/>
            <a:ln>
              <a:noFill/>
            </a:ln>
          </p:spPr>
          <p:txBody>
            <a:bodyPr spcFirstLastPara="1" wrap="square" lIns="0" tIns="45700" rIns="0" bIns="45700" rtlCol="0" anchor="b" anchorCtr="0">
              <a:spAutoFit/>
            </a:bodyPr>
            <a:lstStyle/>
            <a:p>
              <a:pPr marL="0" marR="0" lvl="0" indent="0" algn="r" rtl="0">
                <a:spcBef>
                  <a:spcPts val="0"/>
                </a:spcBef>
                <a:spcAft>
                  <a:spcPts val="0"/>
                </a:spcAft>
                <a:buNone/>
              </a:pPr>
              <a:r>
                <a:rPr lang="es" sz="2400" b="1">
                  <a:solidFill>
                    <a:srgbClr val="D8D8D8"/>
                  </a:solidFill>
                  <a:latin typeface="Arial"/>
                  <a:ea typeface="Arial"/>
                  <a:cs typeface="Arial"/>
                  <a:sym typeface="Arial"/>
                </a:rPr>
                <a:t>Fase 5</a:t>
              </a:r>
              <a:endParaRPr/>
            </a:p>
          </p:txBody>
        </p:sp>
        <p:sp>
          <p:nvSpPr>
            <p:cNvPr id="552" name="Google Shape;552;p43"/>
            <p:cNvSpPr txBox="1"/>
            <p:nvPr/>
          </p:nvSpPr>
          <p:spPr>
            <a:xfrm>
              <a:off x="8921977" y="1925881"/>
              <a:ext cx="2926080" cy="650725"/>
            </a:xfrm>
            <a:prstGeom prst="rect">
              <a:avLst/>
            </a:prstGeom>
            <a:noFill/>
            <a:ln>
              <a:noFill/>
            </a:ln>
          </p:spPr>
          <p:txBody>
            <a:bodyPr spcFirstLastPara="1" wrap="square" lIns="0" tIns="45700" rIns="0" bIns="45700" rtlCol="0" anchor="t" anchorCtr="0">
              <a:spAutoFit/>
            </a:bodyPr>
            <a:lstStyle/>
            <a:p>
              <a:pPr marL="0" marR="0" lvl="0" indent="0" algn="r" rtl="0">
                <a:spcBef>
                  <a:spcPts val="0"/>
                </a:spcBef>
                <a:spcAft>
                  <a:spcPts val="0"/>
                </a:spcAft>
                <a:buNone/>
              </a:pPr>
              <a:r>
                <a:rPr lang="es" sz="1814" b="1">
                  <a:solidFill>
                    <a:srgbClr val="D8D8D8"/>
                  </a:solidFill>
                  <a:latin typeface="Arial"/>
                  <a:ea typeface="Arial"/>
                  <a:cs typeface="Arial"/>
                  <a:sym typeface="Arial"/>
                </a:rPr>
                <a:t>Hacer un seguimiento, revisar, adaptar y mejorar </a:t>
              </a:r>
              <a:endParaRPr/>
            </a:p>
          </p:txBody>
        </p:sp>
      </p:grpSp>
      <p:pic>
        <p:nvPicPr>
          <p:cNvPr id="553" name="Google Shape;553;p43" descr="Group outline"/>
          <p:cNvPicPr preferRelativeResize="0"/>
          <p:nvPr/>
        </p:nvPicPr>
        <p:blipFill rotWithShape="1">
          <a:blip r:embed="rId4">
            <a:alphaModFix/>
          </a:blip>
          <a:srcRect/>
          <a:stretch/>
        </p:blipFill>
        <p:spPr>
          <a:xfrm>
            <a:off x="5678257" y="1164875"/>
            <a:ext cx="829309" cy="829309"/>
          </a:xfrm>
          <a:prstGeom prst="rect">
            <a:avLst/>
          </a:prstGeom>
          <a:noFill/>
          <a:ln>
            <a:noFill/>
          </a:ln>
        </p:spPr>
      </p:pic>
      <p:pic>
        <p:nvPicPr>
          <p:cNvPr id="554" name="Google Shape;554;p43" descr="Shape&#10;&#10;Description automatically generated with low confidence"/>
          <p:cNvPicPr preferRelativeResize="0"/>
          <p:nvPr/>
        </p:nvPicPr>
        <p:blipFill rotWithShape="1">
          <a:blip r:embed="rId5">
            <a:alphaModFix/>
          </a:blip>
          <a:srcRect/>
          <a:stretch/>
        </p:blipFill>
        <p:spPr>
          <a:xfrm>
            <a:off x="4452250" y="4985748"/>
            <a:ext cx="761023" cy="646328"/>
          </a:xfrm>
          <a:prstGeom prst="rect">
            <a:avLst/>
          </a:prstGeom>
          <a:noFill/>
          <a:ln>
            <a:noFill/>
          </a:ln>
        </p:spPr>
      </p:pic>
      <p:sp>
        <p:nvSpPr>
          <p:cNvPr id="555" name="Google Shape;555;p43"/>
          <p:cNvSpPr/>
          <p:nvPr/>
        </p:nvSpPr>
        <p:spPr>
          <a:xfrm>
            <a:off x="5491972" y="4748064"/>
            <a:ext cx="2374198" cy="1076236"/>
          </a:xfrm>
          <a:custGeom>
            <a:avLst/>
            <a:gdLst/>
            <a:ahLst/>
            <a:cxnLst/>
            <a:rect l="l" t="t" r="r" b="b"/>
            <a:pathLst>
              <a:path w="21440" h="21329" extrusionOk="0">
                <a:moveTo>
                  <a:pt x="20632" y="5694"/>
                </a:moveTo>
                <a:lnTo>
                  <a:pt x="17585" y="814"/>
                </a:lnTo>
                <a:cubicBezTo>
                  <a:pt x="16905" y="-271"/>
                  <a:pt x="15979" y="-271"/>
                  <a:pt x="15299" y="814"/>
                </a:cubicBezTo>
                <a:lnTo>
                  <a:pt x="13116" y="4293"/>
                </a:lnTo>
                <a:lnTo>
                  <a:pt x="4818" y="4293"/>
                </a:lnTo>
                <a:lnTo>
                  <a:pt x="4818" y="271"/>
                </a:lnTo>
                <a:lnTo>
                  <a:pt x="0" y="6778"/>
                </a:lnTo>
                <a:lnTo>
                  <a:pt x="4818" y="13285"/>
                </a:lnTo>
                <a:lnTo>
                  <a:pt x="4818" y="9264"/>
                </a:lnTo>
                <a:lnTo>
                  <a:pt x="11449" y="9264"/>
                </a:lnTo>
                <a:cubicBezTo>
                  <a:pt x="11449" y="9670"/>
                  <a:pt x="11490" y="10122"/>
                  <a:pt x="11531" y="10529"/>
                </a:cubicBezTo>
                <a:lnTo>
                  <a:pt x="12705" y="18392"/>
                </a:lnTo>
                <a:cubicBezTo>
                  <a:pt x="12972" y="20154"/>
                  <a:pt x="13714" y="21329"/>
                  <a:pt x="14558" y="21329"/>
                </a:cubicBezTo>
                <a:lnTo>
                  <a:pt x="18326" y="21329"/>
                </a:lnTo>
                <a:cubicBezTo>
                  <a:pt x="19170" y="21329"/>
                  <a:pt x="19912" y="20154"/>
                  <a:pt x="20179" y="18392"/>
                </a:cubicBezTo>
                <a:lnTo>
                  <a:pt x="21353" y="10529"/>
                </a:lnTo>
                <a:cubicBezTo>
                  <a:pt x="21600" y="8721"/>
                  <a:pt x="21312" y="6778"/>
                  <a:pt x="20632" y="5694"/>
                </a:cubicBezTo>
                <a:close/>
              </a:path>
            </a:pathLst>
          </a:custGeom>
          <a:solidFill>
            <a:srgbClr val="BFBFBF"/>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BFBFBF"/>
              </a:solidFill>
              <a:latin typeface="Arial"/>
              <a:ea typeface="Arial"/>
              <a:cs typeface="Arial"/>
              <a:sym typeface="Arial"/>
            </a:endParaRPr>
          </a:p>
        </p:txBody>
      </p:sp>
      <p:pic>
        <p:nvPicPr>
          <p:cNvPr id="556" name="Google Shape;556;p43" descr="A black rectangle with a black background&#10;&#10;Description automatically generated with low confidence"/>
          <p:cNvPicPr preferRelativeResize="0"/>
          <p:nvPr/>
        </p:nvPicPr>
        <p:blipFill rotWithShape="1">
          <a:blip r:embed="rId6">
            <a:alphaModFix/>
          </a:blip>
          <a:srcRect/>
          <a:stretch/>
        </p:blipFill>
        <p:spPr>
          <a:xfrm>
            <a:off x="6968615" y="5011242"/>
            <a:ext cx="715576" cy="619423"/>
          </a:xfrm>
          <a:prstGeom prst="rect">
            <a:avLst/>
          </a:prstGeom>
          <a:noFill/>
          <a:ln>
            <a:noFill/>
          </a:ln>
        </p:spPr>
      </p:pic>
      <p:sp>
        <p:nvSpPr>
          <p:cNvPr id="557" name="Google Shape;557;p43"/>
          <p:cNvSpPr/>
          <p:nvPr/>
        </p:nvSpPr>
        <p:spPr>
          <a:xfrm>
            <a:off x="7110882" y="2467915"/>
            <a:ext cx="1504473" cy="2234551"/>
          </a:xfrm>
          <a:custGeom>
            <a:avLst/>
            <a:gdLst/>
            <a:ahLst/>
            <a:cxnLst/>
            <a:rect l="l" t="t" r="r" b="b"/>
            <a:pathLst>
              <a:path w="21335" h="21469" extrusionOk="0">
                <a:moveTo>
                  <a:pt x="20080" y="2761"/>
                </a:moveTo>
                <a:lnTo>
                  <a:pt x="15295" y="395"/>
                </a:lnTo>
                <a:cubicBezTo>
                  <a:pt x="14228" y="-131"/>
                  <a:pt x="12772" y="-131"/>
                  <a:pt x="11705" y="395"/>
                </a:cubicBezTo>
                <a:lnTo>
                  <a:pt x="6920" y="2761"/>
                </a:lnTo>
                <a:cubicBezTo>
                  <a:pt x="5853" y="3286"/>
                  <a:pt x="5400" y="4228"/>
                  <a:pt x="5820" y="5083"/>
                </a:cubicBezTo>
                <a:lnTo>
                  <a:pt x="6952" y="7471"/>
                </a:lnTo>
                <a:lnTo>
                  <a:pt x="2749" y="16233"/>
                </a:lnTo>
                <a:lnTo>
                  <a:pt x="0" y="15620"/>
                </a:lnTo>
                <a:lnTo>
                  <a:pt x="2069" y="21469"/>
                </a:lnTo>
                <a:lnTo>
                  <a:pt x="8828" y="17570"/>
                </a:lnTo>
                <a:lnTo>
                  <a:pt x="6079" y="16956"/>
                </a:lnTo>
                <a:lnTo>
                  <a:pt x="9345" y="10143"/>
                </a:lnTo>
                <a:cubicBezTo>
                  <a:pt x="9701" y="10253"/>
                  <a:pt x="10121" y="10318"/>
                  <a:pt x="10509" y="10318"/>
                </a:cubicBezTo>
                <a:lnTo>
                  <a:pt x="16426" y="10318"/>
                </a:lnTo>
                <a:cubicBezTo>
                  <a:pt x="17752" y="10318"/>
                  <a:pt x="18916" y="9749"/>
                  <a:pt x="19337" y="8895"/>
                </a:cubicBezTo>
                <a:lnTo>
                  <a:pt x="21180" y="5083"/>
                </a:lnTo>
                <a:cubicBezTo>
                  <a:pt x="21600" y="4228"/>
                  <a:pt x="21147" y="3308"/>
                  <a:pt x="20080" y="2761"/>
                </a:cubicBezTo>
                <a:close/>
              </a:path>
            </a:pathLst>
          </a:custGeom>
          <a:solidFill>
            <a:srgbClr val="BFBFBF"/>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BFBFBF"/>
              </a:solidFill>
              <a:latin typeface="Arial"/>
              <a:ea typeface="Arial"/>
              <a:cs typeface="Arial"/>
              <a:sym typeface="Arial"/>
            </a:endParaRPr>
          </a:p>
        </p:txBody>
      </p:sp>
      <p:pic>
        <p:nvPicPr>
          <p:cNvPr id="558" name="Google Shape;558;p43"/>
          <p:cNvPicPr preferRelativeResize="0"/>
          <p:nvPr/>
        </p:nvPicPr>
        <p:blipFill rotWithShape="1">
          <a:blip r:embed="rId7">
            <a:alphaModFix/>
          </a:blip>
          <a:srcRect/>
          <a:stretch/>
        </p:blipFill>
        <p:spPr>
          <a:xfrm>
            <a:off x="7733683" y="2652354"/>
            <a:ext cx="690613" cy="690613"/>
          </a:xfrm>
          <a:prstGeom prst="rect">
            <a:avLst/>
          </a:prstGeom>
          <a:noFill/>
          <a:ln>
            <a:noFill/>
          </a:ln>
        </p:spPr>
      </p:pic>
      <p:sp>
        <p:nvSpPr>
          <p:cNvPr id="559" name="Google Shape;559;p43"/>
          <p:cNvSpPr txBox="1">
            <a:spLocks noGrp="1"/>
          </p:cNvSpPr>
          <p:nvPr>
            <p:ph type="title"/>
          </p:nvPr>
        </p:nvSpPr>
        <p:spPr>
          <a:xfrm>
            <a:off x="207996" y="271446"/>
            <a:ext cx="7001471" cy="714375"/>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rgbClr val="009999"/>
              </a:buClr>
              <a:buSzPts val="4400"/>
              <a:buFont typeface="Arial Narrow"/>
              <a:buNone/>
            </a:pPr>
            <a:r>
              <a:rPr lang="es">
                <a:solidFill>
                  <a:srgbClr val="009999"/>
                </a:solidFill>
              </a:rPr>
              <a:t>Fase 1 </a:t>
            </a:r>
            <a:endParaRPr/>
          </a:p>
        </p:txBody>
      </p:sp>
      <p:sp>
        <p:nvSpPr>
          <p:cNvPr id="560" name="Google Shape;560;p43"/>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44"/>
          <p:cNvSpPr txBox="1">
            <a:spLocks noGrp="1"/>
          </p:cNvSpPr>
          <p:nvPr>
            <p:ph type="body" idx="3"/>
          </p:nvPr>
        </p:nvSpPr>
        <p:spPr>
          <a:xfrm>
            <a:off x="839786" y="140724"/>
            <a:ext cx="10512425" cy="722508"/>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09999"/>
              </a:buClr>
              <a:buSzPts val="4400"/>
              <a:buNone/>
            </a:pPr>
            <a:r>
              <a:rPr lang="es" b="1" dirty="0">
                <a:solidFill>
                  <a:srgbClr val="009999"/>
                </a:solidFill>
              </a:rPr>
              <a:t>Fase 1: Formar el equipo, capacitarlo y documentar las decisiones</a:t>
            </a:r>
            <a:endParaRPr dirty="0"/>
          </a:p>
        </p:txBody>
      </p:sp>
      <p:sp>
        <p:nvSpPr>
          <p:cNvPr id="567" name="Google Shape;567;p44"/>
          <p:cNvSpPr/>
          <p:nvPr/>
        </p:nvSpPr>
        <p:spPr>
          <a:xfrm>
            <a:off x="312547" y="1436398"/>
            <a:ext cx="7459853" cy="2326406"/>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2177" b="1" dirty="0">
                <a:solidFill>
                  <a:srgbClr val="09164D"/>
                </a:solidFill>
                <a:latin typeface="Arial"/>
                <a:ea typeface="Arial"/>
                <a:cs typeface="Arial"/>
                <a:sym typeface="Arial"/>
              </a:rPr>
              <a:t>Productos</a:t>
            </a:r>
            <a:endParaRPr dirty="0"/>
          </a:p>
          <a:p>
            <a:pPr marL="342900" marR="0" lvl="0" indent="-342900" algn="l" rtl="0">
              <a:lnSpc>
                <a:spcPct val="115000"/>
              </a:lnSpc>
              <a:spcBef>
                <a:spcPts val="0"/>
              </a:spcBef>
              <a:spcAft>
                <a:spcPts val="0"/>
              </a:spcAft>
              <a:buClr>
                <a:schemeClr val="dk1"/>
              </a:buClr>
              <a:buSzPts val="1814"/>
              <a:buFont typeface="Arial"/>
              <a:buChar char="•"/>
            </a:pPr>
            <a:r>
              <a:rPr lang="es" sz="1814" dirty="0">
                <a:solidFill>
                  <a:schemeClr val="dk1"/>
                </a:solidFill>
                <a:latin typeface="Arial"/>
                <a:ea typeface="Arial"/>
                <a:cs typeface="Arial"/>
                <a:sym typeface="Arial"/>
              </a:rPr>
              <a:t>Se forma un equipo responsable del WASH FIT y la mejora de la calidad, se le imparte capacitación, se definen claramente sus funciones y obligaciones, y los integrantes se reúnen con regularidad para valorar los progresos, priorizar tareas y mantener los avances </a:t>
            </a:r>
            <a:endParaRPr dirty="0"/>
          </a:p>
          <a:p>
            <a:pPr marL="342900" marR="0" lvl="0" indent="-342900" algn="l" rtl="0">
              <a:lnSpc>
                <a:spcPct val="115000"/>
              </a:lnSpc>
              <a:spcBef>
                <a:spcPts val="0"/>
              </a:spcBef>
              <a:spcAft>
                <a:spcPts val="0"/>
              </a:spcAft>
              <a:buClr>
                <a:schemeClr val="dk1"/>
              </a:buClr>
              <a:buSzPts val="1814"/>
              <a:buFont typeface="Arial"/>
              <a:buChar char="•"/>
            </a:pPr>
            <a:r>
              <a:rPr lang="es" sz="1814" dirty="0">
                <a:solidFill>
                  <a:schemeClr val="dk1"/>
                </a:solidFill>
                <a:latin typeface="Arial"/>
                <a:ea typeface="Arial"/>
                <a:cs typeface="Arial"/>
                <a:sym typeface="Arial"/>
              </a:rPr>
              <a:t>Se documentan las reuniones y las decisiones del equipo (informes por escrito, fotografías y vídeos)</a:t>
            </a:r>
            <a:endParaRPr dirty="0"/>
          </a:p>
        </p:txBody>
      </p:sp>
      <p:sp>
        <p:nvSpPr>
          <p:cNvPr id="568" name="Google Shape;568;p44"/>
          <p:cNvSpPr/>
          <p:nvPr/>
        </p:nvSpPr>
        <p:spPr>
          <a:xfrm>
            <a:off x="6552970" y="3881242"/>
            <a:ext cx="4569529" cy="1908921"/>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2800">
                <a:solidFill>
                  <a:schemeClr val="lt1"/>
                </a:solidFill>
                <a:latin typeface="Arial"/>
                <a:ea typeface="Arial"/>
                <a:cs typeface="Arial"/>
                <a:sym typeface="Arial"/>
              </a:rPr>
              <a:t>Recursos de apoyo </a:t>
            </a:r>
            <a:endParaRPr/>
          </a:p>
          <a:p>
            <a:pPr marL="310976" marR="0" lvl="0" indent="-310976" algn="l" rtl="0">
              <a:lnSpc>
                <a:spcPct val="115000"/>
              </a:lnSpc>
              <a:spcBef>
                <a:spcPts val="0"/>
              </a:spcBef>
              <a:spcAft>
                <a:spcPts val="0"/>
              </a:spcAft>
              <a:buClr>
                <a:schemeClr val="lt1"/>
              </a:buClr>
              <a:buSzPts val="2000"/>
              <a:buFont typeface="Noto Sans Symbols"/>
              <a:buChar char="∙"/>
            </a:pPr>
            <a:r>
              <a:rPr lang="es" sz="2000">
                <a:solidFill>
                  <a:schemeClr val="lt1"/>
                </a:solidFill>
                <a:latin typeface="Arial"/>
                <a:ea typeface="Arial"/>
                <a:cs typeface="Arial"/>
                <a:sym typeface="Arial"/>
              </a:rPr>
              <a:t>Formulario sencillo para anotar las funciones y las obligaciones de los integrantes del equipo</a:t>
            </a:r>
            <a:endParaRPr/>
          </a:p>
          <a:p>
            <a:pPr marL="310976" marR="0" lvl="0" indent="-310976" algn="l" rtl="0">
              <a:lnSpc>
                <a:spcPct val="115000"/>
              </a:lnSpc>
              <a:spcBef>
                <a:spcPts val="0"/>
              </a:spcBef>
              <a:spcAft>
                <a:spcPts val="0"/>
              </a:spcAft>
              <a:buClr>
                <a:schemeClr val="lt1"/>
              </a:buClr>
              <a:buSzPts val="2000"/>
              <a:buFont typeface="Noto Sans Symbols"/>
              <a:buChar char="∙"/>
            </a:pPr>
            <a:r>
              <a:rPr lang="es" sz="2000">
                <a:solidFill>
                  <a:schemeClr val="lt1"/>
                </a:solidFill>
                <a:latin typeface="Arial"/>
                <a:ea typeface="Arial"/>
                <a:cs typeface="Arial"/>
                <a:sym typeface="Arial"/>
              </a:rPr>
              <a:t>Registro de las reuniones del equipo</a:t>
            </a:r>
            <a:endParaRPr/>
          </a:p>
          <a:p>
            <a:pPr marL="310976" marR="0" lvl="0" indent="-310976" algn="l" rtl="0">
              <a:lnSpc>
                <a:spcPct val="115000"/>
              </a:lnSpc>
              <a:spcBef>
                <a:spcPts val="0"/>
              </a:spcBef>
              <a:spcAft>
                <a:spcPts val="0"/>
              </a:spcAft>
              <a:buClr>
                <a:schemeClr val="lt1"/>
              </a:buClr>
              <a:buSzPts val="2000"/>
              <a:buFont typeface="Noto Sans Symbols"/>
              <a:buChar char="∙"/>
            </a:pPr>
            <a:r>
              <a:rPr lang="es" sz="2000">
                <a:solidFill>
                  <a:schemeClr val="lt1"/>
                </a:solidFill>
                <a:latin typeface="Arial"/>
                <a:ea typeface="Arial"/>
                <a:cs typeface="Arial"/>
                <a:sym typeface="Arial"/>
              </a:rPr>
              <a:t>Manual de capacitación</a:t>
            </a:r>
            <a:endParaRPr/>
          </a:p>
        </p:txBody>
      </p:sp>
      <p:pic>
        <p:nvPicPr>
          <p:cNvPr id="569" name="Google Shape;569;p44" descr="A picture containing person&#10;&#10;Description automatically generated"/>
          <p:cNvPicPr preferRelativeResize="0"/>
          <p:nvPr/>
        </p:nvPicPr>
        <p:blipFill rotWithShape="1">
          <a:blip r:embed="rId3">
            <a:alphaModFix/>
          </a:blip>
          <a:srcRect/>
          <a:stretch/>
        </p:blipFill>
        <p:spPr>
          <a:xfrm>
            <a:off x="8681147" y="1655246"/>
            <a:ext cx="3358272" cy="2014963"/>
          </a:xfrm>
          <a:prstGeom prst="rect">
            <a:avLst/>
          </a:prstGeom>
          <a:noFill/>
          <a:ln>
            <a:noFill/>
          </a:ln>
        </p:spPr>
      </p:pic>
      <p:sp>
        <p:nvSpPr>
          <p:cNvPr id="570" name="Google Shape;570;p44"/>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24</a:t>
            </a:fld>
            <a:endParaRPr/>
          </a:p>
        </p:txBody>
      </p:sp>
      <p:sp>
        <p:nvSpPr>
          <p:cNvPr id="571" name="Google Shape;571;p44"/>
          <p:cNvSpPr/>
          <p:nvPr/>
        </p:nvSpPr>
        <p:spPr>
          <a:xfrm>
            <a:off x="403199" y="3583149"/>
            <a:ext cx="5997191" cy="3531929"/>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2177" dirty="0">
              <a:solidFill>
                <a:srgbClr val="09164D"/>
              </a:solidFill>
              <a:latin typeface="Arial"/>
              <a:ea typeface="Arial"/>
              <a:cs typeface="Arial"/>
              <a:sym typeface="Arial"/>
            </a:endParaRPr>
          </a:p>
          <a:p>
            <a:pPr marL="0" marR="0" lvl="0" indent="0" algn="l" rtl="0">
              <a:spcBef>
                <a:spcPts val="435"/>
              </a:spcBef>
              <a:spcAft>
                <a:spcPts val="0"/>
              </a:spcAft>
              <a:buNone/>
            </a:pPr>
            <a:r>
              <a:rPr lang="es" sz="2177" b="1" dirty="0">
                <a:solidFill>
                  <a:srgbClr val="09164D"/>
                </a:solidFill>
                <a:latin typeface="Arial"/>
                <a:ea typeface="Arial"/>
                <a:cs typeface="Arial"/>
                <a:sym typeface="Arial"/>
              </a:rPr>
              <a:t>Tareas</a:t>
            </a:r>
            <a:r>
              <a:rPr lang="es" sz="2177" dirty="0">
                <a:solidFill>
                  <a:srgbClr val="09164D"/>
                </a:solidFill>
                <a:latin typeface="Arial"/>
                <a:ea typeface="Arial"/>
                <a:cs typeface="Arial"/>
                <a:sym typeface="Arial"/>
              </a:rPr>
              <a:t> </a:t>
            </a:r>
            <a:endParaRPr dirty="0"/>
          </a:p>
          <a:p>
            <a:pPr marL="259147" marR="0" lvl="0" indent="-259147" algn="l" rtl="0">
              <a:spcBef>
                <a:spcPts val="363"/>
              </a:spcBef>
              <a:spcAft>
                <a:spcPts val="0"/>
              </a:spcAft>
              <a:buClr>
                <a:srgbClr val="09164D"/>
              </a:buClr>
              <a:buSzPts val="1814"/>
              <a:buFont typeface="Arial"/>
              <a:buChar char="•"/>
            </a:pPr>
            <a:r>
              <a:rPr lang="es" sz="1814" dirty="0">
                <a:solidFill>
                  <a:srgbClr val="09164D"/>
                </a:solidFill>
                <a:latin typeface="Arial"/>
                <a:ea typeface="Arial"/>
                <a:cs typeface="Arial"/>
                <a:sym typeface="Arial"/>
              </a:rPr>
              <a:t>Encontrar y formar a un grupo de personas (trabajadores y miembros de la comunidad) con los conocimientos teóricos y prácticos necesarios para componer el equipo del WASH FIT</a:t>
            </a:r>
            <a:endParaRPr dirty="0"/>
          </a:p>
          <a:p>
            <a:pPr marL="259147" marR="0" lvl="0" indent="-259147" algn="l" rtl="0">
              <a:spcBef>
                <a:spcPts val="363"/>
              </a:spcBef>
              <a:spcAft>
                <a:spcPts val="0"/>
              </a:spcAft>
              <a:buClr>
                <a:srgbClr val="09164D"/>
              </a:buClr>
              <a:buSzPts val="1814"/>
              <a:buFont typeface="Arial"/>
              <a:buChar char="•"/>
            </a:pPr>
            <a:r>
              <a:rPr lang="es" sz="1814" dirty="0">
                <a:solidFill>
                  <a:srgbClr val="09164D"/>
                </a:solidFill>
                <a:latin typeface="Arial"/>
                <a:ea typeface="Arial"/>
                <a:cs typeface="Arial"/>
                <a:sym typeface="Arial"/>
              </a:rPr>
              <a:t>Organizar reuniones frecuentes con estas personas </a:t>
            </a:r>
            <a:endParaRPr dirty="0"/>
          </a:p>
          <a:p>
            <a:pPr marL="259147" marR="0" lvl="0" indent="-259147" algn="l" rtl="0">
              <a:spcBef>
                <a:spcPts val="363"/>
              </a:spcBef>
              <a:spcAft>
                <a:spcPts val="0"/>
              </a:spcAft>
              <a:buClr>
                <a:srgbClr val="09164D"/>
              </a:buClr>
              <a:buSzPts val="1814"/>
              <a:buFont typeface="Arial"/>
              <a:buChar char="•"/>
            </a:pPr>
            <a:r>
              <a:rPr lang="es" sz="1814" dirty="0">
                <a:solidFill>
                  <a:srgbClr val="09164D"/>
                </a:solidFill>
                <a:latin typeface="Arial"/>
                <a:ea typeface="Arial"/>
                <a:cs typeface="Arial"/>
                <a:sym typeface="Arial"/>
              </a:rPr>
              <a:t>Dejar constancia de los resultados y las decisiones que se tomen </a:t>
            </a:r>
            <a:endParaRPr dirty="0"/>
          </a:p>
          <a:p>
            <a:pPr marL="259147" marR="0" lvl="0" indent="-259147" algn="l" rtl="0">
              <a:spcBef>
                <a:spcPts val="363"/>
              </a:spcBef>
              <a:spcAft>
                <a:spcPts val="0"/>
              </a:spcAft>
              <a:buClr>
                <a:srgbClr val="09164D"/>
              </a:buClr>
              <a:buSzPts val="1814"/>
              <a:buFont typeface="Arial"/>
              <a:buChar char="•"/>
            </a:pPr>
            <a:r>
              <a:rPr lang="es" sz="1814" dirty="0">
                <a:solidFill>
                  <a:srgbClr val="09164D"/>
                </a:solidFill>
                <a:latin typeface="Arial"/>
                <a:ea typeface="Arial"/>
                <a:cs typeface="Arial"/>
                <a:sym typeface="Arial"/>
              </a:rPr>
              <a:t>Impartir un curso de refuerzo una vez al año</a:t>
            </a:r>
            <a:endParaRPr dirty="0"/>
          </a:p>
          <a:p>
            <a:pPr marL="0" marR="0" lvl="0" indent="0" algn="l" rtl="0">
              <a:spcBef>
                <a:spcPts val="435"/>
              </a:spcBef>
              <a:spcAft>
                <a:spcPts val="0"/>
              </a:spcAft>
              <a:buNone/>
            </a:pPr>
            <a:endParaRPr sz="2177" dirty="0">
              <a:solidFill>
                <a:srgbClr val="09164D"/>
              </a:solidFill>
              <a:latin typeface="Arial"/>
              <a:ea typeface="Arial"/>
              <a:cs typeface="Arial"/>
              <a:sym typeface="Arial"/>
            </a:endParaRPr>
          </a:p>
          <a:p>
            <a:pPr marL="0" marR="0" lvl="0" indent="0" algn="l" rtl="0">
              <a:spcBef>
                <a:spcPts val="435"/>
              </a:spcBef>
              <a:spcAft>
                <a:spcPts val="0"/>
              </a:spcAft>
              <a:buNone/>
            </a:pPr>
            <a:endParaRPr sz="2177" dirty="0">
              <a:solidFill>
                <a:srgbClr val="09164D"/>
              </a:solidFill>
              <a:latin typeface="Arial"/>
              <a:ea typeface="Arial"/>
              <a:cs typeface="Arial"/>
              <a:sym typeface="Arial"/>
            </a:endParaRPr>
          </a:p>
        </p:txBody>
      </p:sp>
      <p:pic>
        <p:nvPicPr>
          <p:cNvPr id="572" name="Google Shape;572;p44"/>
          <p:cNvPicPr preferRelativeResize="0"/>
          <p:nvPr/>
        </p:nvPicPr>
        <p:blipFill rotWithShape="1">
          <a:blip r:embed="rId4">
            <a:alphaModFix/>
          </a:blip>
          <a:srcRect l="25564" t="15741" r="45399" b="21042"/>
          <a:stretch/>
        </p:blipFill>
        <p:spPr>
          <a:xfrm>
            <a:off x="10739900" y="4971734"/>
            <a:ext cx="1299519" cy="176830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45"/>
          <p:cNvSpPr txBox="1">
            <a:spLocks noGrp="1"/>
          </p:cNvSpPr>
          <p:nvPr>
            <p:ph type="body" idx="1"/>
          </p:nvPr>
        </p:nvSpPr>
        <p:spPr>
          <a:xfrm>
            <a:off x="776602" y="1938206"/>
            <a:ext cx="9170286" cy="1340253"/>
          </a:xfrm>
          <a:prstGeom prst="rect">
            <a:avLst/>
          </a:prstGeom>
          <a:noFill/>
          <a:ln>
            <a:noFill/>
          </a:ln>
        </p:spPr>
        <p:txBody>
          <a:bodyPr spcFirstLastPara="1" wrap="square" lIns="91425" tIns="45700" rIns="91425" bIns="45700" rtlCol="0" anchor="t" anchorCtr="0">
            <a:normAutofit/>
          </a:bodyPr>
          <a:lstStyle/>
          <a:p>
            <a:pPr marL="0" lvl="0" indent="0" algn="l" rtl="0">
              <a:lnSpc>
                <a:spcPct val="90000"/>
              </a:lnSpc>
              <a:spcBef>
                <a:spcPts val="0"/>
              </a:spcBef>
              <a:spcAft>
                <a:spcPts val="0"/>
              </a:spcAft>
              <a:buClr>
                <a:schemeClr val="dk1"/>
              </a:buClr>
              <a:buSzPts val="2000"/>
              <a:buNone/>
            </a:pPr>
            <a:r>
              <a:rPr lang="es"/>
              <a:t>¿Qué expertos externos podrían hacer falta? </a:t>
            </a:r>
            <a:br>
              <a:rPr lang="en-US"/>
            </a:br>
            <a:br>
              <a:rPr lang="en-US"/>
            </a:br>
            <a:r>
              <a:rPr lang="es"/>
              <a:t>¿En qué se diferenciaría el equipo de un centro de atención primaria del de un hospital nacional o de distrito? </a:t>
            </a:r>
            <a:endParaRPr/>
          </a:p>
        </p:txBody>
      </p:sp>
      <p:sp>
        <p:nvSpPr>
          <p:cNvPr id="581" name="Google Shape;581;p45"/>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25</a:t>
            </a:fld>
            <a:endParaRPr/>
          </a:p>
        </p:txBody>
      </p:sp>
      <p:sp>
        <p:nvSpPr>
          <p:cNvPr id="582" name="Google Shape;582;p45"/>
          <p:cNvSpPr txBox="1">
            <a:spLocks noGrp="1"/>
          </p:cNvSpPr>
          <p:nvPr>
            <p:ph type="body" idx="2"/>
          </p:nvPr>
        </p:nvSpPr>
        <p:spPr>
          <a:xfrm>
            <a:off x="839788" y="4381500"/>
            <a:ext cx="10507661" cy="1803400"/>
          </a:xfrm>
          <a:prstGeom prst="rect">
            <a:avLst/>
          </a:prstGeom>
          <a:noFill/>
          <a:ln>
            <a:noFill/>
          </a:ln>
        </p:spPr>
        <p:txBody>
          <a:bodyPr spcFirstLastPara="1" wrap="square" lIns="91425" tIns="45700" rIns="91425" bIns="45700" rtlCol="0" anchor="t" anchorCtr="0">
            <a:normAutofit/>
          </a:bodyPr>
          <a:lstStyle/>
          <a:p>
            <a:pPr marL="0" lvl="0" indent="0" algn="l" rtl="0">
              <a:lnSpc>
                <a:spcPct val="90000"/>
              </a:lnSpc>
              <a:spcBef>
                <a:spcPts val="0"/>
              </a:spcBef>
              <a:spcAft>
                <a:spcPts val="0"/>
              </a:spcAft>
              <a:buClr>
                <a:schemeClr val="lt1"/>
              </a:buClr>
              <a:buSzPts val="1200"/>
              <a:buFont typeface="Arial"/>
              <a:buNone/>
            </a:pPr>
            <a:endParaRPr/>
          </a:p>
        </p:txBody>
      </p:sp>
      <p:sp>
        <p:nvSpPr>
          <p:cNvPr id="583" name="Google Shape;583;p45"/>
          <p:cNvSpPr txBox="1">
            <a:spLocks noGrp="1"/>
          </p:cNvSpPr>
          <p:nvPr>
            <p:ph type="title"/>
          </p:nvPr>
        </p:nvSpPr>
        <p:spPr>
          <a:xfrm>
            <a:off x="831849" y="744172"/>
            <a:ext cx="10515600" cy="705487"/>
          </a:xfrm>
          <a:prstGeom prst="rect">
            <a:avLst/>
          </a:prstGeom>
          <a:solidFill>
            <a:schemeClr val="dk2"/>
          </a:solid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lt1"/>
              </a:buClr>
              <a:buSzPts val="4400"/>
              <a:buFont typeface="Arial Narrow"/>
              <a:buNone/>
            </a:pPr>
            <a:r>
              <a:rPr lang="es" sz="3500" dirty="0">
                <a:latin typeface="Arial Narrow"/>
                <a:ea typeface="Arial Narrow"/>
                <a:cs typeface="Arial Narrow"/>
                <a:sym typeface="Arial Narrow"/>
              </a:rPr>
              <a:t>¿Quién debe formar parte del equipo del WASH FIT? </a:t>
            </a:r>
            <a:endParaRPr sz="3500" dirty="0"/>
          </a:p>
        </p:txBody>
      </p:sp>
      <p:pic>
        <p:nvPicPr>
          <p:cNvPr id="584" name="Google Shape;584;p45" descr="A group of people sitting on a bench reading books&#10;&#10;Description automatically generated with medium confidence"/>
          <p:cNvPicPr preferRelativeResize="0">
            <a:picLocks noGrp="1"/>
          </p:cNvPicPr>
          <p:nvPr>
            <p:ph type="body" idx="1"/>
          </p:nvPr>
        </p:nvPicPr>
        <p:blipFill rotWithShape="1">
          <a:blip r:embed="rId3">
            <a:alphaModFix/>
          </a:blip>
          <a:srcRect/>
          <a:stretch/>
        </p:blipFill>
        <p:spPr>
          <a:xfrm>
            <a:off x="8135938" y="4106863"/>
            <a:ext cx="4056062" cy="2433637"/>
          </a:xfrm>
          <a:prstGeom prst="rect">
            <a:avLst/>
          </a:prstGeom>
          <a:noFill/>
          <a:ln>
            <a:noFill/>
          </a:ln>
          <a:effectLst>
            <a:outerShdw blurRad="292100" dist="139700" dir="2700000" algn="tl" rotWithShape="0">
              <a:srgbClr val="333333">
                <a:alpha val="64705"/>
              </a:srgbClr>
            </a:outerShdw>
          </a:effectLst>
        </p:spPr>
      </p:pic>
      <p:pic>
        <p:nvPicPr>
          <p:cNvPr id="585" name="Google Shape;585;p45"/>
          <p:cNvPicPr preferRelativeResize="0"/>
          <p:nvPr/>
        </p:nvPicPr>
        <p:blipFill rotWithShape="1">
          <a:blip r:embed="rId4">
            <a:alphaModFix/>
          </a:blip>
          <a:srcRect/>
          <a:stretch/>
        </p:blipFill>
        <p:spPr>
          <a:xfrm>
            <a:off x="553266" y="4168957"/>
            <a:ext cx="3324812" cy="2493609"/>
          </a:xfrm>
          <a:prstGeom prst="rect">
            <a:avLst/>
          </a:prstGeom>
          <a:noFill/>
          <a:ln>
            <a:noFill/>
          </a:ln>
          <a:effectLst>
            <a:outerShdw blurRad="292100" dist="139700" dir="2700000" algn="tl" rotWithShape="0">
              <a:srgbClr val="333333">
                <a:alpha val="64705"/>
              </a:srgbClr>
            </a:outerShdw>
          </a:effectLst>
        </p:spPr>
      </p:pic>
      <p:grpSp>
        <p:nvGrpSpPr>
          <p:cNvPr id="586" name="Google Shape;586;p45"/>
          <p:cNvGrpSpPr/>
          <p:nvPr/>
        </p:nvGrpSpPr>
        <p:grpSpPr>
          <a:xfrm>
            <a:off x="4076048" y="3922348"/>
            <a:ext cx="3554758" cy="2128155"/>
            <a:chOff x="10052541" y="264366"/>
            <a:chExt cx="3254727" cy="1939953"/>
          </a:xfrm>
        </p:grpSpPr>
        <p:pic>
          <p:nvPicPr>
            <p:cNvPr id="587" name="Google Shape;587;p45"/>
            <p:cNvPicPr preferRelativeResize="0"/>
            <p:nvPr/>
          </p:nvPicPr>
          <p:blipFill rotWithShape="1">
            <a:blip r:embed="rId5">
              <a:alphaModFix/>
            </a:blip>
            <a:srcRect/>
            <a:stretch/>
          </p:blipFill>
          <p:spPr>
            <a:xfrm>
              <a:off x="10052541" y="264366"/>
              <a:ext cx="3254727" cy="1939953"/>
            </a:xfrm>
            <a:prstGeom prst="rect">
              <a:avLst/>
            </a:prstGeom>
            <a:noFill/>
            <a:ln>
              <a:noFill/>
            </a:ln>
            <a:effectLst>
              <a:outerShdw blurRad="292100" dist="139700" dir="2700000" algn="tl" rotWithShape="0">
                <a:srgbClr val="333333">
                  <a:alpha val="64705"/>
                </a:srgbClr>
              </a:outerShdw>
            </a:effectLst>
          </p:spPr>
        </p:pic>
        <p:sp>
          <p:nvSpPr>
            <p:cNvPr id="588" name="Google Shape;588;p45"/>
            <p:cNvSpPr txBox="1"/>
            <p:nvPr/>
          </p:nvSpPr>
          <p:spPr>
            <a:xfrm rot="5400000">
              <a:off x="12241991" y="1147533"/>
              <a:ext cx="1731639" cy="225146"/>
            </a:xfrm>
            <a:prstGeom prst="rect">
              <a:avLst/>
            </a:prstGeom>
            <a:noFill/>
            <a:ln>
              <a:noFill/>
            </a:ln>
          </p:spPr>
          <p:txBody>
            <a:bodyPr spcFirstLastPara="1" wrap="square" lIns="91425" tIns="45700" rIns="91425" bIns="45700" rtlCol="0" anchor="t" anchorCtr="0">
              <a:spAutoFit/>
            </a:bodyPr>
            <a:lstStyle/>
            <a:p>
              <a:pPr marL="0" marR="0" lvl="0" indent="0" algn="r" rtl="0">
                <a:spcBef>
                  <a:spcPts val="0"/>
                </a:spcBef>
                <a:spcAft>
                  <a:spcPts val="0"/>
                </a:spcAft>
                <a:buNone/>
              </a:pPr>
              <a:r>
                <a:rPr lang="es" sz="952">
                  <a:solidFill>
                    <a:schemeClr val="accent2"/>
                  </a:solidFill>
                  <a:latin typeface="Calibri"/>
                  <a:ea typeface="Calibri"/>
                  <a:cs typeface="Calibri"/>
                  <a:sym typeface="Calibri"/>
                </a:rPr>
                <a:t>   © </a:t>
              </a:r>
              <a:r>
                <a:rPr lang="es" sz="997">
                  <a:solidFill>
                    <a:schemeClr val="accent2"/>
                  </a:solidFill>
                  <a:latin typeface="Calibri"/>
                  <a:ea typeface="Calibri"/>
                  <a:cs typeface="Calibri"/>
                  <a:sym typeface="Calibri"/>
                </a:rPr>
                <a:t>Shumon Ahmed/CDD</a:t>
              </a: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pic>
        <p:nvPicPr>
          <p:cNvPr id="594" name="Google Shape;594;p46" descr="A river surrounded by trees&#10;&#10;Description generated with very high confidence"/>
          <p:cNvPicPr preferRelativeResize="0"/>
          <p:nvPr/>
        </p:nvPicPr>
        <p:blipFill rotWithShape="1">
          <a:blip r:embed="rId3">
            <a:alphaModFix/>
          </a:blip>
          <a:srcRect t="-8792"/>
          <a:stretch/>
        </p:blipFill>
        <p:spPr>
          <a:xfrm rot="10800000">
            <a:off x="7222999" y="4115988"/>
            <a:ext cx="4474474" cy="2675336"/>
          </a:xfrm>
          <a:prstGeom prst="rect">
            <a:avLst/>
          </a:prstGeom>
          <a:noFill/>
          <a:ln>
            <a:noFill/>
          </a:ln>
        </p:spPr>
      </p:pic>
      <p:sp>
        <p:nvSpPr>
          <p:cNvPr id="595" name="Google Shape;595;p46"/>
          <p:cNvSpPr txBox="1">
            <a:spLocks noGrp="1"/>
          </p:cNvSpPr>
          <p:nvPr>
            <p:ph type="body" idx="3"/>
          </p:nvPr>
        </p:nvSpPr>
        <p:spPr>
          <a:xfrm>
            <a:off x="211194" y="271669"/>
            <a:ext cx="4884160" cy="365125"/>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lt2"/>
              </a:buClr>
              <a:buSzPts val="3200"/>
              <a:buNone/>
            </a:pPr>
            <a:r>
              <a:rPr lang="es" sz="3200">
                <a:latin typeface="Arial Narrow"/>
                <a:ea typeface="Arial Narrow"/>
                <a:cs typeface="Arial Narrow"/>
                <a:sym typeface="Arial Narrow"/>
              </a:rPr>
              <a:t>Ejercicio grupal: ¿quién se responsabiliza del WASH FIT? </a:t>
            </a:r>
            <a:endParaRPr/>
          </a:p>
        </p:txBody>
      </p:sp>
      <p:sp>
        <p:nvSpPr>
          <p:cNvPr id="596" name="Google Shape;596;p46"/>
          <p:cNvSpPr txBox="1"/>
          <p:nvPr/>
        </p:nvSpPr>
        <p:spPr>
          <a:xfrm>
            <a:off x="6627838" y="279867"/>
            <a:ext cx="3614791" cy="687919"/>
          </a:xfrm>
          <a:prstGeom prst="rect">
            <a:avLst/>
          </a:prstGeom>
          <a:noFill/>
          <a:ln>
            <a:noFill/>
          </a:ln>
        </p:spPr>
        <p:txBody>
          <a:bodyPr spcFirstLastPara="1" wrap="square" lIns="18600" tIns="0" rIns="18600" bIns="0" rtlCol="0" anchor="t" anchorCtr="0">
            <a:noAutofit/>
          </a:bodyPr>
          <a:lstStyle/>
          <a:p>
            <a:pPr marL="259147" marR="0" lvl="0" indent="-259147" algn="l" rtl="0">
              <a:lnSpc>
                <a:spcPct val="110000"/>
              </a:lnSpc>
              <a:spcBef>
                <a:spcPts val="0"/>
              </a:spcBef>
              <a:spcAft>
                <a:spcPts val="0"/>
              </a:spcAft>
              <a:buClr>
                <a:schemeClr val="dk1"/>
              </a:buClr>
              <a:buSzPts val="1600"/>
              <a:buFont typeface="Arial"/>
              <a:buChar char="•"/>
            </a:pPr>
            <a:r>
              <a:rPr lang="es" sz="2000" b="0" dirty="0">
                <a:solidFill>
                  <a:srgbClr val="09164D"/>
                </a:solidFill>
                <a:latin typeface="Arial"/>
                <a:ea typeface="Arial"/>
                <a:cs typeface="Arial"/>
                <a:sym typeface="Arial"/>
              </a:rPr>
              <a:t>Centro de atención primaria en una zona rural</a:t>
            </a:r>
            <a:endParaRPr dirty="0"/>
          </a:p>
          <a:p>
            <a:pPr marL="259147" marR="0" lvl="0" indent="-259147" algn="l" rtl="0">
              <a:lnSpc>
                <a:spcPct val="110000"/>
              </a:lnSpc>
              <a:spcBef>
                <a:spcPts val="0"/>
              </a:spcBef>
              <a:spcAft>
                <a:spcPts val="0"/>
              </a:spcAft>
              <a:buClr>
                <a:schemeClr val="dk1"/>
              </a:buClr>
              <a:buSzPts val="1600"/>
              <a:buFont typeface="Arial"/>
              <a:buChar char="•"/>
            </a:pPr>
            <a:r>
              <a:rPr lang="es" sz="2000" b="0" dirty="0">
                <a:solidFill>
                  <a:srgbClr val="09164D"/>
                </a:solidFill>
                <a:latin typeface="Arial"/>
                <a:ea typeface="Arial"/>
                <a:cs typeface="Arial"/>
                <a:sym typeface="Arial"/>
              </a:rPr>
              <a:t>1 profesional de enfermería y 1 auxiliar sanitario</a:t>
            </a:r>
            <a:endParaRPr dirty="0"/>
          </a:p>
          <a:p>
            <a:pPr marL="259147" marR="0" lvl="0" indent="-259147" algn="l" rtl="0">
              <a:lnSpc>
                <a:spcPct val="110000"/>
              </a:lnSpc>
              <a:spcBef>
                <a:spcPts val="0"/>
              </a:spcBef>
              <a:spcAft>
                <a:spcPts val="0"/>
              </a:spcAft>
              <a:buClr>
                <a:schemeClr val="dk1"/>
              </a:buClr>
              <a:buSzPts val="1600"/>
              <a:buFont typeface="Arial"/>
              <a:buChar char="•"/>
            </a:pPr>
            <a:r>
              <a:rPr lang="es" sz="2000" b="0" dirty="0">
                <a:solidFill>
                  <a:srgbClr val="09164D"/>
                </a:solidFill>
                <a:latin typeface="Arial"/>
                <a:ea typeface="Arial"/>
                <a:cs typeface="Arial"/>
                <a:sym typeface="Arial"/>
              </a:rPr>
              <a:t>No se producen nacimientos</a:t>
            </a:r>
            <a:endParaRPr dirty="0"/>
          </a:p>
          <a:p>
            <a:pPr marL="259147" marR="0" lvl="0" indent="-259147" algn="l" rtl="0">
              <a:lnSpc>
                <a:spcPct val="110000"/>
              </a:lnSpc>
              <a:spcBef>
                <a:spcPts val="0"/>
              </a:spcBef>
              <a:spcAft>
                <a:spcPts val="0"/>
              </a:spcAft>
              <a:buClr>
                <a:schemeClr val="dk1"/>
              </a:buClr>
              <a:buSzPts val="1600"/>
              <a:buFont typeface="Arial"/>
              <a:buChar char="•"/>
            </a:pPr>
            <a:r>
              <a:rPr lang="es" sz="2000" b="0" dirty="0">
                <a:solidFill>
                  <a:srgbClr val="09164D"/>
                </a:solidFill>
                <a:latin typeface="Arial"/>
                <a:ea typeface="Arial"/>
                <a:cs typeface="Arial"/>
                <a:sym typeface="Arial"/>
              </a:rPr>
              <a:t>A tres horas en automóvil de la capital</a:t>
            </a:r>
            <a:endParaRPr dirty="0"/>
          </a:p>
        </p:txBody>
      </p:sp>
      <p:pic>
        <p:nvPicPr>
          <p:cNvPr id="597" name="Google Shape;597;p46" descr="A group of people in front of a house&#10;&#10;Description generated with very high confidence"/>
          <p:cNvPicPr preferRelativeResize="0"/>
          <p:nvPr/>
        </p:nvPicPr>
        <p:blipFill rotWithShape="1">
          <a:blip r:embed="rId4">
            <a:alphaModFix/>
          </a:blip>
          <a:srcRect/>
          <a:stretch/>
        </p:blipFill>
        <p:spPr>
          <a:xfrm>
            <a:off x="546830" y="3946196"/>
            <a:ext cx="4254798" cy="2669371"/>
          </a:xfrm>
          <a:prstGeom prst="rect">
            <a:avLst/>
          </a:prstGeom>
          <a:noFill/>
          <a:ln>
            <a:noFill/>
          </a:ln>
          <a:effectLst>
            <a:outerShdw blurRad="292100" dist="139700" dir="2700000" algn="tl" rotWithShape="0">
              <a:srgbClr val="333333">
                <a:alpha val="64705"/>
              </a:srgbClr>
            </a:outerShdw>
          </a:effectLst>
        </p:spPr>
      </p:pic>
      <p:sp>
        <p:nvSpPr>
          <p:cNvPr id="598" name="Google Shape;598;p46"/>
          <p:cNvSpPr txBox="1"/>
          <p:nvPr/>
        </p:nvSpPr>
        <p:spPr>
          <a:xfrm>
            <a:off x="6627838" y="2561223"/>
            <a:ext cx="4316258" cy="687919"/>
          </a:xfrm>
          <a:prstGeom prst="rect">
            <a:avLst/>
          </a:prstGeom>
          <a:noFill/>
          <a:ln>
            <a:noFill/>
          </a:ln>
        </p:spPr>
        <p:txBody>
          <a:bodyPr spcFirstLastPara="1" wrap="square" lIns="18600" tIns="0" rIns="18600" bIns="0" rtlCol="0" anchor="t" anchorCtr="0">
            <a:noAutofit/>
          </a:bodyPr>
          <a:lstStyle/>
          <a:p>
            <a:pPr marL="259147" marR="0" lvl="0" indent="-259147" algn="l" rtl="0">
              <a:lnSpc>
                <a:spcPct val="100000"/>
              </a:lnSpc>
              <a:spcBef>
                <a:spcPts val="0"/>
              </a:spcBef>
              <a:spcAft>
                <a:spcPts val="0"/>
              </a:spcAft>
              <a:buClr>
                <a:schemeClr val="dk1"/>
              </a:buClr>
              <a:buSzPts val="1600"/>
              <a:buFont typeface="Arial"/>
              <a:buChar char="•"/>
            </a:pPr>
            <a:r>
              <a:rPr lang="es" sz="2000" b="0" dirty="0">
                <a:solidFill>
                  <a:srgbClr val="09164D"/>
                </a:solidFill>
                <a:latin typeface="Arial"/>
                <a:ea typeface="Arial"/>
                <a:cs typeface="Arial"/>
                <a:sym typeface="Arial"/>
              </a:rPr>
              <a:t>Hospital de distrito en una localidad grande a dos horas de la capital</a:t>
            </a:r>
            <a:endParaRPr dirty="0"/>
          </a:p>
          <a:p>
            <a:pPr marL="259147" marR="0" lvl="0" indent="-259147" algn="l" rtl="0">
              <a:lnSpc>
                <a:spcPct val="100000"/>
              </a:lnSpc>
              <a:spcBef>
                <a:spcPts val="0"/>
              </a:spcBef>
              <a:spcAft>
                <a:spcPts val="0"/>
              </a:spcAft>
              <a:buClr>
                <a:schemeClr val="dk1"/>
              </a:buClr>
              <a:buSzPts val="1600"/>
              <a:buFont typeface="Arial"/>
              <a:buChar char="•"/>
            </a:pPr>
            <a:r>
              <a:rPr lang="es" sz="2000" b="0" dirty="0">
                <a:solidFill>
                  <a:srgbClr val="09164D"/>
                </a:solidFill>
                <a:latin typeface="Arial"/>
                <a:ea typeface="Arial"/>
                <a:cs typeface="Arial"/>
                <a:sym typeface="Arial"/>
              </a:rPr>
              <a:t>100 camas, 10 partos a la semana, una localidad grande a dos horas de la capital</a:t>
            </a:r>
            <a:endParaRPr dirty="0"/>
          </a:p>
        </p:txBody>
      </p:sp>
      <p:sp>
        <p:nvSpPr>
          <p:cNvPr id="599" name="Google Shape;599;p46"/>
          <p:cNvSpPr/>
          <p:nvPr/>
        </p:nvSpPr>
        <p:spPr>
          <a:xfrm>
            <a:off x="11275277" y="6021624"/>
            <a:ext cx="844392" cy="836278"/>
          </a:xfrm>
          <a:prstGeom prst="ellipse">
            <a:avLst/>
          </a:prstGeom>
          <a:solidFill>
            <a:srgbClr val="F2E196"/>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r>
              <a:rPr lang="es" sz="3200">
                <a:solidFill>
                  <a:schemeClr val="lt1"/>
                </a:solidFill>
                <a:latin typeface="Arial"/>
                <a:ea typeface="Arial"/>
                <a:cs typeface="Arial"/>
                <a:sym typeface="Arial"/>
              </a:rPr>
              <a:t>2</a:t>
            </a:r>
            <a:endParaRPr/>
          </a:p>
        </p:txBody>
      </p:sp>
      <p:grpSp>
        <p:nvGrpSpPr>
          <p:cNvPr id="600" name="Google Shape;600;p46"/>
          <p:cNvGrpSpPr/>
          <p:nvPr/>
        </p:nvGrpSpPr>
        <p:grpSpPr>
          <a:xfrm>
            <a:off x="10502528" y="226675"/>
            <a:ext cx="1458601" cy="1556638"/>
            <a:chOff x="10475415" y="275913"/>
            <a:chExt cx="1458677" cy="1556719"/>
          </a:xfrm>
        </p:grpSpPr>
        <p:pic>
          <p:nvPicPr>
            <p:cNvPr id="601" name="Google Shape;601;p46"/>
            <p:cNvPicPr preferRelativeResize="0"/>
            <p:nvPr/>
          </p:nvPicPr>
          <p:blipFill rotWithShape="1">
            <a:blip r:embed="rId5">
              <a:alphaModFix/>
            </a:blip>
            <a:srcRect/>
            <a:stretch/>
          </p:blipFill>
          <p:spPr>
            <a:xfrm>
              <a:off x="10727487" y="275913"/>
              <a:ext cx="1030462" cy="1030462"/>
            </a:xfrm>
            <a:prstGeom prst="rect">
              <a:avLst/>
            </a:prstGeom>
            <a:noFill/>
            <a:ln>
              <a:noFill/>
            </a:ln>
          </p:spPr>
        </p:pic>
        <p:sp>
          <p:nvSpPr>
            <p:cNvPr id="602" name="Google Shape;602;p46"/>
            <p:cNvSpPr txBox="1"/>
            <p:nvPr/>
          </p:nvSpPr>
          <p:spPr>
            <a:xfrm>
              <a:off x="10475415" y="1279626"/>
              <a:ext cx="1458677" cy="553006"/>
            </a:xfrm>
            <a:prstGeom prst="rect">
              <a:avLst/>
            </a:prstGeom>
            <a:noFill/>
            <a:ln>
              <a:noFill/>
            </a:ln>
          </p:spPr>
          <p:txBody>
            <a:bodyPr spcFirstLastPara="1" wrap="square" lIns="91425" tIns="45700" rIns="91425" bIns="45700" rtlCol="0" anchor="t" anchorCtr="0">
              <a:normAutofit/>
            </a:bodyPr>
            <a:lstStyle/>
            <a:p>
              <a:pPr marL="0" marR="0" lvl="0" indent="0" algn="l" rtl="0">
                <a:lnSpc>
                  <a:spcPct val="90000"/>
                </a:lnSpc>
                <a:spcBef>
                  <a:spcPts val="0"/>
                </a:spcBef>
                <a:spcAft>
                  <a:spcPts val="0"/>
                </a:spcAft>
                <a:buClr>
                  <a:srgbClr val="002060"/>
                </a:buClr>
                <a:buSzPts val="2800"/>
                <a:buFont typeface="Arial"/>
                <a:buNone/>
              </a:pPr>
              <a:r>
                <a:rPr lang="es" sz="2800">
                  <a:solidFill>
                    <a:srgbClr val="002060"/>
                  </a:solidFill>
                  <a:latin typeface="Arial"/>
                  <a:ea typeface="Arial"/>
                  <a:cs typeface="Arial"/>
                  <a:sym typeface="Arial"/>
                </a:rPr>
                <a:t>10 min.</a:t>
              </a:r>
              <a:endParaRPr/>
            </a:p>
          </p:txBody>
        </p:sp>
      </p:grpSp>
      <p:grpSp>
        <p:nvGrpSpPr>
          <p:cNvPr id="603" name="Google Shape;603;p46"/>
          <p:cNvGrpSpPr/>
          <p:nvPr/>
        </p:nvGrpSpPr>
        <p:grpSpPr>
          <a:xfrm>
            <a:off x="10744686" y="1848645"/>
            <a:ext cx="1161098" cy="1171184"/>
            <a:chOff x="9555224" y="5116370"/>
            <a:chExt cx="1161098" cy="1171184"/>
          </a:xfrm>
        </p:grpSpPr>
        <p:pic>
          <p:nvPicPr>
            <p:cNvPr id="604" name="Google Shape;604;p46" descr="Shape&#10;&#10;Description automatically generated with low confidence"/>
            <p:cNvPicPr preferRelativeResize="0"/>
            <p:nvPr/>
          </p:nvPicPr>
          <p:blipFill rotWithShape="1">
            <a:blip r:embed="rId6">
              <a:alphaModFix/>
            </a:blip>
            <a:srcRect/>
            <a:stretch/>
          </p:blipFill>
          <p:spPr>
            <a:xfrm>
              <a:off x="9623552" y="5313519"/>
              <a:ext cx="1004243" cy="847983"/>
            </a:xfrm>
            <a:prstGeom prst="rect">
              <a:avLst/>
            </a:prstGeom>
            <a:noFill/>
            <a:ln>
              <a:noFill/>
            </a:ln>
          </p:spPr>
        </p:pic>
        <p:sp>
          <p:nvSpPr>
            <p:cNvPr id="605" name="Google Shape;605;p46"/>
            <p:cNvSpPr/>
            <p:nvPr/>
          </p:nvSpPr>
          <p:spPr>
            <a:xfrm>
              <a:off x="9555224" y="5116370"/>
              <a:ext cx="1161098"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06" name="Google Shape;606;p46"/>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26</a:t>
            </a:fld>
            <a:endParaRPr/>
          </a:p>
        </p:txBody>
      </p:sp>
      <p:sp>
        <p:nvSpPr>
          <p:cNvPr id="607" name="Google Shape;607;p46"/>
          <p:cNvSpPr/>
          <p:nvPr/>
        </p:nvSpPr>
        <p:spPr>
          <a:xfrm>
            <a:off x="287646" y="5955046"/>
            <a:ext cx="844392" cy="836278"/>
          </a:xfrm>
          <a:prstGeom prst="ellipse">
            <a:avLst/>
          </a:prstGeom>
          <a:solidFill>
            <a:srgbClr val="F2E196"/>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r>
              <a:rPr lang="es" sz="3200">
                <a:solidFill>
                  <a:schemeClr val="lt1"/>
                </a:solidFill>
                <a:latin typeface="Arial"/>
                <a:ea typeface="Arial"/>
                <a:cs typeface="Arial"/>
                <a:sym typeface="Arial"/>
              </a:rPr>
              <a:t>1</a:t>
            </a:r>
            <a:endParaRPr/>
          </a:p>
        </p:txBody>
      </p:sp>
      <p:sp>
        <p:nvSpPr>
          <p:cNvPr id="608" name="Google Shape;608;p46"/>
          <p:cNvSpPr/>
          <p:nvPr/>
        </p:nvSpPr>
        <p:spPr>
          <a:xfrm>
            <a:off x="5607312" y="485235"/>
            <a:ext cx="844392" cy="836278"/>
          </a:xfrm>
          <a:prstGeom prst="ellipse">
            <a:avLst/>
          </a:prstGeom>
          <a:solidFill>
            <a:srgbClr val="F2E196"/>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r>
              <a:rPr lang="es" sz="3200">
                <a:solidFill>
                  <a:schemeClr val="lt1"/>
                </a:solidFill>
                <a:latin typeface="Arial"/>
                <a:ea typeface="Arial"/>
                <a:cs typeface="Arial"/>
                <a:sym typeface="Arial"/>
              </a:rPr>
              <a:t>1</a:t>
            </a:r>
            <a:endParaRPr/>
          </a:p>
        </p:txBody>
      </p:sp>
      <p:sp>
        <p:nvSpPr>
          <p:cNvPr id="609" name="Google Shape;609;p46"/>
          <p:cNvSpPr/>
          <p:nvPr/>
        </p:nvSpPr>
        <p:spPr>
          <a:xfrm>
            <a:off x="5666150" y="2736554"/>
            <a:ext cx="844392" cy="836278"/>
          </a:xfrm>
          <a:prstGeom prst="ellipse">
            <a:avLst/>
          </a:prstGeom>
          <a:solidFill>
            <a:srgbClr val="F2E196"/>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r>
              <a:rPr lang="es" sz="3200">
                <a:solidFill>
                  <a:schemeClr val="lt1"/>
                </a:solidFill>
                <a:latin typeface="Arial"/>
                <a:ea typeface="Arial"/>
                <a:cs typeface="Arial"/>
                <a:sym typeface="Arial"/>
              </a:rPr>
              <a:t>2</a:t>
            </a:r>
            <a:endParaRPr/>
          </a:p>
        </p:txBody>
      </p:sp>
      <p:sp>
        <p:nvSpPr>
          <p:cNvPr id="610" name="Google Shape;610;p46"/>
          <p:cNvSpPr txBox="1"/>
          <p:nvPr/>
        </p:nvSpPr>
        <p:spPr>
          <a:xfrm>
            <a:off x="149734" y="1436512"/>
            <a:ext cx="4651894" cy="2308324"/>
          </a:xfrm>
          <a:prstGeom prst="rect">
            <a:avLst/>
          </a:prstGeom>
          <a:noFill/>
          <a:ln>
            <a:noFill/>
          </a:ln>
        </p:spPr>
        <p:txBody>
          <a:bodyPr spcFirstLastPara="1" wrap="square" lIns="91425" tIns="45700" rIns="91425" bIns="45700" rtlCol="0" anchor="t" anchorCtr="0">
            <a:spAutoFit/>
          </a:bodyPr>
          <a:lstStyle/>
          <a:p>
            <a:pPr marL="342900" marR="0" lvl="0" indent="-342900" algn="l" rtl="0">
              <a:spcBef>
                <a:spcPts val="0"/>
              </a:spcBef>
              <a:spcAft>
                <a:spcPts val="0"/>
              </a:spcAft>
              <a:buClr>
                <a:schemeClr val="lt1"/>
              </a:buClr>
              <a:buSzPts val="1800"/>
              <a:buFont typeface="Arial"/>
              <a:buChar char="•"/>
            </a:pPr>
            <a:r>
              <a:rPr lang="es" sz="1800" b="0">
                <a:solidFill>
                  <a:schemeClr val="lt1"/>
                </a:solidFill>
                <a:latin typeface="Arial"/>
                <a:ea typeface="Arial"/>
                <a:cs typeface="Arial"/>
                <a:sym typeface="Arial"/>
              </a:rPr>
              <a:t>¿Quién debería responsabilizarse de las actividades del WASH FIT? </a:t>
            </a:r>
            <a:endParaRPr/>
          </a:p>
          <a:p>
            <a:pPr marL="342900" marR="0" lvl="0" indent="-342900" algn="l" rtl="0">
              <a:spcBef>
                <a:spcPts val="0"/>
              </a:spcBef>
              <a:spcAft>
                <a:spcPts val="0"/>
              </a:spcAft>
              <a:buClr>
                <a:schemeClr val="lt1"/>
              </a:buClr>
              <a:buSzPts val="1800"/>
              <a:buFont typeface="Arial"/>
              <a:buChar char="•"/>
            </a:pPr>
            <a:r>
              <a:rPr lang="es" sz="1800" b="0">
                <a:solidFill>
                  <a:schemeClr val="lt1"/>
                </a:solidFill>
                <a:latin typeface="Arial"/>
                <a:ea typeface="Arial"/>
                <a:cs typeface="Arial"/>
                <a:sym typeface="Arial"/>
              </a:rPr>
              <a:t>¿Con qué expertos externos habría que contar? </a:t>
            </a:r>
            <a:endParaRPr/>
          </a:p>
          <a:p>
            <a:pPr marL="342900" marR="0" lvl="0" indent="-342900" algn="l" rtl="0">
              <a:spcBef>
                <a:spcPts val="0"/>
              </a:spcBef>
              <a:spcAft>
                <a:spcPts val="0"/>
              </a:spcAft>
              <a:buClr>
                <a:schemeClr val="lt1"/>
              </a:buClr>
              <a:buSzPts val="1800"/>
              <a:buFont typeface="Arial"/>
              <a:buChar char="•"/>
            </a:pPr>
            <a:r>
              <a:rPr lang="es" sz="1800" b="0">
                <a:solidFill>
                  <a:schemeClr val="lt1"/>
                </a:solidFill>
                <a:latin typeface="Arial"/>
                <a:ea typeface="Arial"/>
                <a:cs typeface="Arial"/>
                <a:sym typeface="Arial"/>
              </a:rPr>
              <a:t>¿Qué estructuras o equipos de gestión existen ya? </a:t>
            </a:r>
            <a:endParaRPr/>
          </a:p>
          <a:p>
            <a:pPr marL="342900" marR="0" lvl="0" indent="-342900" algn="l" rtl="0">
              <a:spcBef>
                <a:spcPts val="0"/>
              </a:spcBef>
              <a:spcAft>
                <a:spcPts val="0"/>
              </a:spcAft>
              <a:buClr>
                <a:schemeClr val="lt1"/>
              </a:buClr>
              <a:buSzPts val="1800"/>
              <a:buFont typeface="Arial"/>
              <a:buChar char="•"/>
            </a:pPr>
            <a:r>
              <a:rPr lang="es" sz="1800" b="0">
                <a:solidFill>
                  <a:schemeClr val="lt1"/>
                </a:solidFill>
                <a:latin typeface="Arial"/>
                <a:ea typeface="Arial"/>
                <a:cs typeface="Arial"/>
                <a:sym typeface="Arial"/>
              </a:rPr>
              <a:t>¿Cómo se podría integrar el WASH FIT en dichas estructuras?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pic>
        <p:nvPicPr>
          <p:cNvPr id="618" name="Google Shape;618;p47"/>
          <p:cNvPicPr preferRelativeResize="0"/>
          <p:nvPr/>
        </p:nvPicPr>
        <p:blipFill rotWithShape="1">
          <a:blip r:embed="rId3">
            <a:alphaModFix/>
          </a:blip>
          <a:srcRect/>
          <a:stretch/>
        </p:blipFill>
        <p:spPr>
          <a:xfrm>
            <a:off x="2252860" y="1943544"/>
            <a:ext cx="7686281" cy="4317602"/>
          </a:xfrm>
          <a:prstGeom prst="rect">
            <a:avLst/>
          </a:prstGeom>
          <a:noFill/>
          <a:ln>
            <a:noFill/>
          </a:ln>
        </p:spPr>
      </p:pic>
      <p:sp>
        <p:nvSpPr>
          <p:cNvPr id="619" name="Google Shape;619;p47"/>
          <p:cNvSpPr txBox="1">
            <a:spLocks noGrp="1"/>
          </p:cNvSpPr>
          <p:nvPr>
            <p:ph type="title"/>
          </p:nvPr>
        </p:nvSpPr>
        <p:spPr>
          <a:xfrm>
            <a:off x="547560" y="236185"/>
            <a:ext cx="10515600" cy="714375"/>
          </a:xfrm>
          <a:prstGeom prst="rect">
            <a:avLst/>
          </a:prstGeom>
          <a:noFill/>
          <a:ln>
            <a:noFill/>
          </a:ln>
        </p:spPr>
        <p:txBody>
          <a:bodyPr spcFirstLastPara="1" wrap="square" lIns="91425" tIns="45700" rIns="91425" bIns="45700" rtlCol="0" anchor="t" anchorCtr="0">
            <a:normAutofit fontScale="90000"/>
          </a:bodyPr>
          <a:lstStyle/>
          <a:p>
            <a:pPr marL="0" lvl="0" indent="0" algn="ctr" rtl="0">
              <a:lnSpc>
                <a:spcPct val="90000"/>
              </a:lnSpc>
              <a:spcBef>
                <a:spcPts val="0"/>
              </a:spcBef>
              <a:spcAft>
                <a:spcPts val="0"/>
              </a:spcAft>
              <a:buClr>
                <a:schemeClr val="dk2"/>
              </a:buClr>
              <a:buSzPct val="100000"/>
              <a:buFont typeface="Arial Narrow"/>
              <a:buNone/>
            </a:pPr>
            <a:r>
              <a:rPr lang="es" dirty="0"/>
              <a:t>¿Con qué dificultades podría toparse el equipo del WASH FIT? </a:t>
            </a:r>
            <a:endParaRPr dirty="0"/>
          </a:p>
        </p:txBody>
      </p:sp>
      <p:grpSp>
        <p:nvGrpSpPr>
          <p:cNvPr id="620" name="Google Shape;620;p47"/>
          <p:cNvGrpSpPr/>
          <p:nvPr/>
        </p:nvGrpSpPr>
        <p:grpSpPr>
          <a:xfrm>
            <a:off x="10520461" y="448730"/>
            <a:ext cx="1458601" cy="1556638"/>
            <a:chOff x="10475415" y="275913"/>
            <a:chExt cx="1458677" cy="1556719"/>
          </a:xfrm>
        </p:grpSpPr>
        <p:pic>
          <p:nvPicPr>
            <p:cNvPr id="621" name="Google Shape;621;p47"/>
            <p:cNvPicPr preferRelativeResize="0"/>
            <p:nvPr/>
          </p:nvPicPr>
          <p:blipFill rotWithShape="1">
            <a:blip r:embed="rId4">
              <a:alphaModFix/>
            </a:blip>
            <a:srcRect/>
            <a:stretch/>
          </p:blipFill>
          <p:spPr>
            <a:xfrm>
              <a:off x="10727487" y="275913"/>
              <a:ext cx="1030462" cy="1030462"/>
            </a:xfrm>
            <a:prstGeom prst="rect">
              <a:avLst/>
            </a:prstGeom>
            <a:noFill/>
            <a:ln>
              <a:noFill/>
            </a:ln>
          </p:spPr>
        </p:pic>
        <p:sp>
          <p:nvSpPr>
            <p:cNvPr id="622" name="Google Shape;622;p47"/>
            <p:cNvSpPr txBox="1"/>
            <p:nvPr/>
          </p:nvSpPr>
          <p:spPr>
            <a:xfrm>
              <a:off x="10475415" y="1279626"/>
              <a:ext cx="1458677" cy="553006"/>
            </a:xfrm>
            <a:prstGeom prst="rect">
              <a:avLst/>
            </a:prstGeom>
            <a:noFill/>
            <a:ln>
              <a:noFill/>
            </a:ln>
          </p:spPr>
          <p:txBody>
            <a:bodyPr spcFirstLastPara="1" wrap="square" lIns="91425" tIns="45700" rIns="91425" bIns="45700" rtlCol="0" anchor="t" anchorCtr="0">
              <a:normAutofit/>
            </a:bodyPr>
            <a:lstStyle/>
            <a:p>
              <a:pPr marL="0" marR="0" lvl="0" indent="0" algn="l" rtl="0">
                <a:lnSpc>
                  <a:spcPct val="90000"/>
                </a:lnSpc>
                <a:spcBef>
                  <a:spcPts val="0"/>
                </a:spcBef>
                <a:spcAft>
                  <a:spcPts val="0"/>
                </a:spcAft>
                <a:buClr>
                  <a:srgbClr val="002060"/>
                </a:buClr>
                <a:buSzPts val="2800"/>
                <a:buFont typeface="Arial"/>
                <a:buNone/>
              </a:pPr>
              <a:r>
                <a:rPr lang="es" sz="2800">
                  <a:solidFill>
                    <a:srgbClr val="002060"/>
                  </a:solidFill>
                  <a:latin typeface="Arial"/>
                  <a:ea typeface="Arial"/>
                  <a:cs typeface="Arial"/>
                  <a:sym typeface="Arial"/>
                </a:rPr>
                <a:t>3 min.</a:t>
              </a:r>
              <a:endParaRPr/>
            </a:p>
          </p:txBody>
        </p:sp>
      </p:grpSp>
      <p:grpSp>
        <p:nvGrpSpPr>
          <p:cNvPr id="623" name="Google Shape;623;p47"/>
          <p:cNvGrpSpPr/>
          <p:nvPr/>
        </p:nvGrpSpPr>
        <p:grpSpPr>
          <a:xfrm>
            <a:off x="10641830" y="2133036"/>
            <a:ext cx="1161098" cy="1171184"/>
            <a:chOff x="9555224" y="5116370"/>
            <a:chExt cx="1161098" cy="1171184"/>
          </a:xfrm>
        </p:grpSpPr>
        <p:pic>
          <p:nvPicPr>
            <p:cNvPr id="624" name="Google Shape;624;p47" descr="Shape&#10;&#10;Description automatically generated with low confidence"/>
            <p:cNvPicPr preferRelativeResize="0"/>
            <p:nvPr/>
          </p:nvPicPr>
          <p:blipFill rotWithShape="1">
            <a:blip r:embed="rId5">
              <a:alphaModFix/>
            </a:blip>
            <a:srcRect/>
            <a:stretch/>
          </p:blipFill>
          <p:spPr>
            <a:xfrm>
              <a:off x="9623552" y="5313519"/>
              <a:ext cx="1004243" cy="847983"/>
            </a:xfrm>
            <a:prstGeom prst="rect">
              <a:avLst/>
            </a:prstGeom>
            <a:noFill/>
            <a:ln>
              <a:noFill/>
            </a:ln>
          </p:spPr>
        </p:pic>
        <p:sp>
          <p:nvSpPr>
            <p:cNvPr id="625" name="Google Shape;625;p47"/>
            <p:cNvSpPr/>
            <p:nvPr/>
          </p:nvSpPr>
          <p:spPr>
            <a:xfrm>
              <a:off x="9555224" y="5116370"/>
              <a:ext cx="1161098"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26" name="Google Shape;626;p4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48"/>
          <p:cNvSpPr txBox="1">
            <a:spLocks noGrp="1"/>
          </p:cNvSpPr>
          <p:nvPr>
            <p:ph type="title"/>
          </p:nvPr>
        </p:nvSpPr>
        <p:spPr>
          <a:xfrm>
            <a:off x="751432" y="221896"/>
            <a:ext cx="10515600" cy="714375"/>
          </a:xfrm>
          <a:prstGeom prst="rect">
            <a:avLst/>
          </a:prstGeom>
          <a:noFill/>
          <a:ln>
            <a:noFill/>
          </a:ln>
        </p:spPr>
        <p:txBody>
          <a:bodyPr spcFirstLastPara="1" wrap="square" lIns="91425" tIns="45700" rIns="91425" bIns="45700" rtlCol="0" anchor="t" anchorCtr="0">
            <a:normAutofit fontScale="90000"/>
          </a:bodyPr>
          <a:lstStyle/>
          <a:p>
            <a:pPr marL="0" lvl="0" indent="0" algn="ctr" rtl="0">
              <a:lnSpc>
                <a:spcPct val="90000"/>
              </a:lnSpc>
              <a:spcBef>
                <a:spcPts val="0"/>
              </a:spcBef>
              <a:spcAft>
                <a:spcPts val="0"/>
              </a:spcAft>
              <a:buClr>
                <a:schemeClr val="dk2"/>
              </a:buClr>
              <a:buSzPct val="100000"/>
              <a:buFont typeface="Arial Narrow"/>
              <a:buNone/>
            </a:pPr>
            <a:r>
              <a:rPr lang="es"/>
              <a:t>¿Con qué dificultades podría toparse el equipo del WASH FIT? </a:t>
            </a:r>
            <a:endParaRPr/>
          </a:p>
        </p:txBody>
      </p:sp>
      <p:grpSp>
        <p:nvGrpSpPr>
          <p:cNvPr id="635" name="Google Shape;635;p48"/>
          <p:cNvGrpSpPr/>
          <p:nvPr/>
        </p:nvGrpSpPr>
        <p:grpSpPr>
          <a:xfrm>
            <a:off x="10641830" y="1104678"/>
            <a:ext cx="1161098" cy="1171184"/>
            <a:chOff x="9555224" y="5116370"/>
            <a:chExt cx="1161098" cy="1171184"/>
          </a:xfrm>
        </p:grpSpPr>
        <p:pic>
          <p:nvPicPr>
            <p:cNvPr id="636" name="Google Shape;636;p48" descr="Shape&#10;&#10;Description automatically generated with low confidence"/>
            <p:cNvPicPr preferRelativeResize="0"/>
            <p:nvPr/>
          </p:nvPicPr>
          <p:blipFill rotWithShape="1">
            <a:blip r:embed="rId3">
              <a:alphaModFix/>
            </a:blip>
            <a:srcRect/>
            <a:stretch/>
          </p:blipFill>
          <p:spPr>
            <a:xfrm>
              <a:off x="9623552" y="5313519"/>
              <a:ext cx="1004243" cy="847983"/>
            </a:xfrm>
            <a:prstGeom prst="rect">
              <a:avLst/>
            </a:prstGeom>
            <a:noFill/>
            <a:ln>
              <a:noFill/>
            </a:ln>
          </p:spPr>
        </p:pic>
        <p:sp>
          <p:nvSpPr>
            <p:cNvPr id="637" name="Google Shape;637;p48"/>
            <p:cNvSpPr/>
            <p:nvPr/>
          </p:nvSpPr>
          <p:spPr>
            <a:xfrm>
              <a:off x="9555224" y="5116370"/>
              <a:ext cx="1161098"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38" name="Google Shape;638;p48"/>
          <p:cNvSpPr txBox="1"/>
          <p:nvPr/>
        </p:nvSpPr>
        <p:spPr>
          <a:xfrm>
            <a:off x="751432" y="1292563"/>
            <a:ext cx="9555836" cy="4896797"/>
          </a:xfrm>
          <a:prstGeom prst="rect">
            <a:avLst/>
          </a:prstGeom>
          <a:solidFill>
            <a:srgbClr val="E9F7FC"/>
          </a:solidFill>
          <a:ln>
            <a:noFill/>
          </a:ln>
        </p:spPr>
        <p:txBody>
          <a:bodyPr spcFirstLastPara="1" wrap="square" lIns="91425" tIns="45700" rIns="91425" bIns="45700" rtlCol="0" anchor="t" anchorCtr="0">
            <a:noAutofit/>
          </a:bodyPr>
          <a:lstStyle/>
          <a:p>
            <a:pPr marL="342900" marR="0" lvl="0" indent="-342900" algn="just" rtl="0">
              <a:lnSpc>
                <a:spcPct val="130000"/>
              </a:lnSpc>
              <a:spcBef>
                <a:spcPts val="0"/>
              </a:spcBef>
              <a:spcAft>
                <a:spcPts val="0"/>
              </a:spcAft>
              <a:buClr>
                <a:schemeClr val="dk1"/>
              </a:buClr>
              <a:buSzPts val="2400"/>
              <a:buFont typeface="Arial"/>
              <a:buChar char="•"/>
            </a:pPr>
            <a:r>
              <a:rPr lang="es" sz="2000" b="0" i="0" dirty="0">
                <a:solidFill>
                  <a:schemeClr val="dk1"/>
                </a:solidFill>
                <a:latin typeface="Arial"/>
                <a:ea typeface="Arial"/>
                <a:cs typeface="Arial"/>
                <a:sym typeface="Arial"/>
              </a:rPr>
              <a:t>La capacidad técnica de los integrantes del equipo </a:t>
            </a:r>
            <a:endParaRPr sz="2000" b="1" i="0" dirty="0">
              <a:solidFill>
                <a:schemeClr val="dk1"/>
              </a:solidFill>
              <a:latin typeface="Arial"/>
              <a:ea typeface="Arial"/>
              <a:cs typeface="Arial"/>
              <a:sym typeface="Arial"/>
            </a:endParaRPr>
          </a:p>
          <a:p>
            <a:pPr marL="342900" marR="0" lvl="0" indent="-342900" algn="just" rtl="0">
              <a:lnSpc>
                <a:spcPct val="130000"/>
              </a:lnSpc>
              <a:spcBef>
                <a:spcPts val="0"/>
              </a:spcBef>
              <a:spcAft>
                <a:spcPts val="0"/>
              </a:spcAft>
              <a:buClr>
                <a:schemeClr val="dk1"/>
              </a:buClr>
              <a:buSzPts val="2400"/>
              <a:buFont typeface="Arial"/>
              <a:buChar char="•"/>
            </a:pPr>
            <a:r>
              <a:rPr lang="es" sz="2000" b="0" i="0" dirty="0">
                <a:solidFill>
                  <a:schemeClr val="dk1"/>
                </a:solidFill>
                <a:latin typeface="Arial"/>
                <a:ea typeface="Arial"/>
                <a:cs typeface="Arial"/>
                <a:sym typeface="Arial"/>
              </a:rPr>
              <a:t>La implicación de las partes interesadas y los directivos superiores </a:t>
            </a:r>
            <a:endParaRPr sz="2000" b="1" i="0" dirty="0">
              <a:solidFill>
                <a:schemeClr val="dk1"/>
              </a:solidFill>
              <a:latin typeface="Arial"/>
              <a:ea typeface="Arial"/>
              <a:cs typeface="Arial"/>
              <a:sym typeface="Arial"/>
            </a:endParaRPr>
          </a:p>
          <a:p>
            <a:pPr marL="342900" marR="0" lvl="0" indent="-342900" algn="just" rtl="0">
              <a:lnSpc>
                <a:spcPct val="130000"/>
              </a:lnSpc>
              <a:spcBef>
                <a:spcPts val="0"/>
              </a:spcBef>
              <a:spcAft>
                <a:spcPts val="0"/>
              </a:spcAft>
              <a:buClr>
                <a:schemeClr val="dk1"/>
              </a:buClr>
              <a:buSzPts val="2400"/>
              <a:buFont typeface="Arial"/>
              <a:buChar char="•"/>
            </a:pPr>
            <a:r>
              <a:rPr lang="es" sz="2000" b="0" i="0" dirty="0">
                <a:solidFill>
                  <a:schemeClr val="dk1"/>
                </a:solidFill>
                <a:latin typeface="Arial"/>
                <a:ea typeface="Arial"/>
                <a:cs typeface="Arial"/>
                <a:sym typeface="Arial"/>
              </a:rPr>
              <a:t>La elevada carga de trabajo: falta de tiempo para actividades del WASH FIT</a:t>
            </a:r>
            <a:endParaRPr sz="2000" b="1" i="0" dirty="0">
              <a:solidFill>
                <a:schemeClr val="dk1"/>
              </a:solidFill>
              <a:latin typeface="Arial"/>
              <a:ea typeface="Arial"/>
              <a:cs typeface="Arial"/>
              <a:sym typeface="Arial"/>
            </a:endParaRPr>
          </a:p>
          <a:p>
            <a:pPr marL="342900" marR="0" lvl="0" indent="-342900" algn="just" rtl="0">
              <a:lnSpc>
                <a:spcPct val="130000"/>
              </a:lnSpc>
              <a:spcBef>
                <a:spcPts val="0"/>
              </a:spcBef>
              <a:spcAft>
                <a:spcPts val="0"/>
              </a:spcAft>
              <a:buClr>
                <a:schemeClr val="dk1"/>
              </a:buClr>
              <a:buSzPts val="2400"/>
              <a:buFont typeface="Arial"/>
              <a:buChar char="•"/>
            </a:pPr>
            <a:r>
              <a:rPr lang="es" sz="2000" b="0" i="0" dirty="0">
                <a:solidFill>
                  <a:schemeClr val="dk1"/>
                </a:solidFill>
                <a:latin typeface="Arial"/>
                <a:ea typeface="Arial"/>
                <a:cs typeface="Arial"/>
                <a:sym typeface="Arial"/>
              </a:rPr>
              <a:t>La rotación de personal: es necesario volver a impartir capacitación </a:t>
            </a:r>
            <a:endParaRPr sz="2000" dirty="0"/>
          </a:p>
          <a:p>
            <a:pPr marL="342900" marR="0" lvl="0" indent="-342900" algn="just" rtl="0">
              <a:lnSpc>
                <a:spcPct val="130000"/>
              </a:lnSpc>
              <a:spcBef>
                <a:spcPts val="0"/>
              </a:spcBef>
              <a:spcAft>
                <a:spcPts val="0"/>
              </a:spcAft>
              <a:buClr>
                <a:schemeClr val="dk1"/>
              </a:buClr>
              <a:buSzPts val="2400"/>
              <a:buFont typeface="Arial"/>
              <a:buChar char="•"/>
            </a:pPr>
            <a:r>
              <a:rPr lang="es" sz="2000" b="0" i="0" dirty="0">
                <a:solidFill>
                  <a:schemeClr val="dk1"/>
                </a:solidFill>
                <a:latin typeface="Arial"/>
                <a:ea typeface="Arial"/>
                <a:cs typeface="Arial"/>
                <a:sym typeface="Arial"/>
              </a:rPr>
              <a:t>Mantener una comunicación eficaz y coherente entre los integrantes del equipo del WASH FIT</a:t>
            </a:r>
            <a:endParaRPr sz="2000" dirty="0"/>
          </a:p>
          <a:p>
            <a:pPr marL="342900" marR="0" lvl="0" indent="-342900" algn="just" rtl="0">
              <a:lnSpc>
                <a:spcPct val="130000"/>
              </a:lnSpc>
              <a:spcBef>
                <a:spcPts val="0"/>
              </a:spcBef>
              <a:spcAft>
                <a:spcPts val="0"/>
              </a:spcAft>
              <a:buClr>
                <a:schemeClr val="dk1"/>
              </a:buClr>
              <a:buSzPts val="2400"/>
              <a:buFont typeface="Arial"/>
              <a:buChar char="•"/>
            </a:pPr>
            <a:r>
              <a:rPr lang="es" sz="2000" b="0" i="0" dirty="0">
                <a:solidFill>
                  <a:schemeClr val="dk1"/>
                </a:solidFill>
                <a:latin typeface="Arial"/>
                <a:ea typeface="Arial"/>
                <a:cs typeface="Arial"/>
                <a:sym typeface="Arial"/>
              </a:rPr>
              <a:t>Garantizar que se presta atención a todas las opiniones: integrantes de diverso género, etnia y edad, así como trabajadores del ámbito clínico y personas ajenas a él </a:t>
            </a:r>
            <a:endParaRPr sz="2000" b="1" i="0" dirty="0">
              <a:solidFill>
                <a:schemeClr val="dk1"/>
              </a:solidFill>
              <a:latin typeface="Arial"/>
              <a:ea typeface="Arial"/>
              <a:cs typeface="Arial"/>
              <a:sym typeface="Arial"/>
            </a:endParaRPr>
          </a:p>
          <a:p>
            <a:pPr marL="342900" marR="0" lvl="0" indent="-342900" algn="just" rtl="0">
              <a:lnSpc>
                <a:spcPct val="130000"/>
              </a:lnSpc>
              <a:spcBef>
                <a:spcPts val="0"/>
              </a:spcBef>
              <a:spcAft>
                <a:spcPts val="0"/>
              </a:spcAft>
              <a:buClr>
                <a:schemeClr val="dk1"/>
              </a:buClr>
              <a:buSzPts val="2400"/>
              <a:buFont typeface="Arial"/>
              <a:buChar char="•"/>
            </a:pPr>
            <a:r>
              <a:rPr lang="es" sz="2000" b="0" i="0" dirty="0">
                <a:solidFill>
                  <a:schemeClr val="dk1"/>
                </a:solidFill>
                <a:latin typeface="Arial"/>
                <a:ea typeface="Arial"/>
                <a:cs typeface="Arial"/>
                <a:sym typeface="Arial"/>
              </a:rPr>
              <a:t>Organizar reuniones periódicas a las que acuda todo el equipo del WASH FIT y sostener las actividades</a:t>
            </a:r>
            <a:endParaRPr sz="2000" b="1" i="0" dirty="0">
              <a:solidFill>
                <a:schemeClr val="dk1"/>
              </a:solidFill>
              <a:latin typeface="Arial"/>
              <a:ea typeface="Arial"/>
              <a:cs typeface="Arial"/>
              <a:sym typeface="Arial"/>
            </a:endParaRPr>
          </a:p>
        </p:txBody>
      </p:sp>
      <p:sp>
        <p:nvSpPr>
          <p:cNvPr id="639" name="Google Shape;639;p48"/>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49"/>
          <p:cNvSpPr txBox="1">
            <a:spLocks noGrp="1"/>
          </p:cNvSpPr>
          <p:nvPr>
            <p:ph type="title"/>
          </p:nvPr>
        </p:nvSpPr>
        <p:spPr>
          <a:xfrm>
            <a:off x="703135" y="155600"/>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a:solidFill>
                  <a:schemeClr val="dk2"/>
                </a:solidFill>
              </a:rPr>
              <a:t>Ejemplos de equipos del WASH FIT</a:t>
            </a:r>
            <a:endParaRPr/>
          </a:p>
        </p:txBody>
      </p:sp>
      <p:sp>
        <p:nvSpPr>
          <p:cNvPr id="648" name="Google Shape;648;p49"/>
          <p:cNvSpPr txBox="1">
            <a:spLocks noGrp="1"/>
          </p:cNvSpPr>
          <p:nvPr>
            <p:ph type="body" idx="1"/>
          </p:nvPr>
        </p:nvSpPr>
        <p:spPr>
          <a:xfrm>
            <a:off x="568068" y="1254125"/>
            <a:ext cx="4558991" cy="365125"/>
          </a:xfrm>
          <a:prstGeom prst="rect">
            <a:avLst/>
          </a:prstGeom>
          <a:solidFill>
            <a:schemeClr val="dk1"/>
          </a:solid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lt1"/>
              </a:buClr>
              <a:buSzPts val="1800"/>
              <a:buFont typeface="Arial"/>
              <a:buNone/>
            </a:pPr>
            <a:r>
              <a:rPr lang="es"/>
              <a:t>Centro de atención primaria </a:t>
            </a:r>
            <a:endParaRPr/>
          </a:p>
        </p:txBody>
      </p:sp>
      <p:graphicFrame>
        <p:nvGraphicFramePr>
          <p:cNvPr id="649" name="Google Shape;649;p49"/>
          <p:cNvGraphicFramePr/>
          <p:nvPr/>
        </p:nvGraphicFramePr>
        <p:xfrm>
          <a:off x="568069" y="1793875"/>
          <a:ext cx="10785750" cy="4350150"/>
        </p:xfrm>
        <a:graphic>
          <a:graphicData uri="http://schemas.openxmlformats.org/drawingml/2006/table">
            <a:tbl>
              <a:tblPr firstRow="1" bandRow="1">
                <a:noFill/>
                <a:tableStyleId>{428244B4-A2AB-496E-9E18-4935D8E9F56B}</a:tableStyleId>
              </a:tblPr>
              <a:tblGrid>
                <a:gridCol w="5385625">
                  <a:extLst>
                    <a:ext uri="{9D8B030D-6E8A-4147-A177-3AD203B41FA5}">
                      <a16:colId xmlns:a16="http://schemas.microsoft.com/office/drawing/2014/main" val="20000"/>
                    </a:ext>
                  </a:extLst>
                </a:gridCol>
                <a:gridCol w="5400125">
                  <a:extLst>
                    <a:ext uri="{9D8B030D-6E8A-4147-A177-3AD203B41FA5}">
                      <a16:colId xmlns:a16="http://schemas.microsoft.com/office/drawing/2014/main" val="20001"/>
                    </a:ext>
                  </a:extLst>
                </a:gridCol>
              </a:tblGrid>
              <a:tr h="2985525">
                <a:tc>
                  <a:txBody>
                    <a:bodyPr/>
                    <a:lstStyle/>
                    <a:p>
                      <a:pPr marL="342900" marR="0" lvl="0" indent="-342900" algn="l" rtl="0">
                        <a:spcBef>
                          <a:spcPts val="0"/>
                        </a:spcBef>
                        <a:spcAft>
                          <a:spcPts val="0"/>
                        </a:spcAft>
                        <a:buClr>
                          <a:srgbClr val="09164D"/>
                        </a:buClr>
                        <a:buSzPts val="2000"/>
                        <a:buFont typeface="Arial"/>
                        <a:buChar char="•"/>
                      </a:pPr>
                      <a:r>
                        <a:rPr lang="es" sz="2000" b="0" u="none" strike="noStrike" cap="none">
                          <a:solidFill>
                            <a:srgbClr val="09164D"/>
                          </a:solidFill>
                          <a:latin typeface="Arial"/>
                          <a:ea typeface="Arial"/>
                          <a:cs typeface="Arial"/>
                          <a:sym typeface="Arial"/>
                        </a:rPr>
                        <a:t>Un miembro de la dirección del establecimiento o del personal médico</a:t>
                      </a:r>
                      <a:endParaRPr/>
                    </a:p>
                    <a:p>
                      <a:pPr marL="342900" marR="0" lvl="0" indent="-342900" algn="l" rtl="0">
                        <a:spcBef>
                          <a:spcPts val="0"/>
                        </a:spcBef>
                        <a:spcAft>
                          <a:spcPts val="0"/>
                        </a:spcAft>
                        <a:buClr>
                          <a:srgbClr val="09164D"/>
                        </a:buClr>
                        <a:buSzPts val="2000"/>
                        <a:buFont typeface="Arial"/>
                        <a:buChar char="•"/>
                      </a:pPr>
                      <a:r>
                        <a:rPr lang="es" sz="2000" b="0" u="none" strike="noStrike" cap="none">
                          <a:solidFill>
                            <a:srgbClr val="09164D"/>
                          </a:solidFill>
                          <a:latin typeface="Arial"/>
                          <a:ea typeface="Arial"/>
                          <a:cs typeface="Arial"/>
                          <a:sym typeface="Arial"/>
                        </a:rPr>
                        <a:t>Un profesional de enfermería o auxiliar sanitario </a:t>
                      </a:r>
                      <a:endParaRPr/>
                    </a:p>
                    <a:p>
                      <a:pPr marL="342900" marR="0" lvl="0" indent="-342900" algn="l" rtl="0">
                        <a:spcBef>
                          <a:spcPts val="0"/>
                        </a:spcBef>
                        <a:spcAft>
                          <a:spcPts val="0"/>
                        </a:spcAft>
                        <a:buClr>
                          <a:srgbClr val="09164D"/>
                        </a:buClr>
                        <a:buSzPts val="2000"/>
                        <a:buFont typeface="Arial"/>
                        <a:buChar char="•"/>
                      </a:pPr>
                      <a:r>
                        <a:rPr lang="es" sz="2000" b="0" u="none" strike="noStrike" cap="none">
                          <a:solidFill>
                            <a:srgbClr val="09164D"/>
                          </a:solidFill>
                          <a:latin typeface="Arial"/>
                          <a:ea typeface="Arial"/>
                          <a:cs typeface="Arial"/>
                          <a:sym typeface="Arial"/>
                        </a:rPr>
                        <a:t>Un técnico o especialista en ingeniería de la comunidad </a:t>
                      </a:r>
                      <a:endParaRPr/>
                    </a:p>
                    <a:p>
                      <a:pPr marL="342900" marR="0" lvl="0" indent="-342900" algn="l" rtl="0">
                        <a:spcBef>
                          <a:spcPts val="0"/>
                        </a:spcBef>
                        <a:spcAft>
                          <a:spcPts val="0"/>
                        </a:spcAft>
                        <a:buClr>
                          <a:srgbClr val="09164D"/>
                        </a:buClr>
                        <a:buSzPts val="2000"/>
                        <a:buFont typeface="Arial"/>
                        <a:buChar char="•"/>
                      </a:pPr>
                      <a:r>
                        <a:rPr lang="es" sz="2000" b="0" u="none" strike="noStrike" cap="none">
                          <a:solidFill>
                            <a:srgbClr val="09164D"/>
                          </a:solidFill>
                          <a:latin typeface="Arial"/>
                          <a:ea typeface="Arial"/>
                          <a:cs typeface="Arial"/>
                          <a:sym typeface="Arial"/>
                        </a:rPr>
                        <a:t>Un coordinador o líder comunitario </a:t>
                      </a:r>
                      <a:endParaRPr/>
                    </a:p>
                    <a:p>
                      <a:pPr marL="342900" marR="0" lvl="0" indent="-342900" algn="l" rtl="0">
                        <a:spcBef>
                          <a:spcPts val="0"/>
                        </a:spcBef>
                        <a:spcAft>
                          <a:spcPts val="0"/>
                        </a:spcAft>
                        <a:buClr>
                          <a:srgbClr val="09164D"/>
                        </a:buClr>
                        <a:buSzPts val="2000"/>
                        <a:buFont typeface="Arial"/>
                        <a:buChar char="•"/>
                      </a:pPr>
                      <a:r>
                        <a:rPr lang="es" sz="2000" b="0" u="none" strike="noStrike" cap="none">
                          <a:solidFill>
                            <a:srgbClr val="09164D"/>
                          </a:solidFill>
                          <a:latin typeface="Arial"/>
                          <a:ea typeface="Arial"/>
                          <a:cs typeface="Arial"/>
                          <a:sym typeface="Arial"/>
                        </a:rPr>
                        <a:t>Una autoridad u oficial de salud del distrito (puede que no asista a todas las reuniones del WASH FIT) </a:t>
                      </a:r>
                      <a:endParaRPr/>
                    </a:p>
                    <a:p>
                      <a:pPr marL="0" marR="0" lvl="0" indent="0" algn="l" rtl="0">
                        <a:spcBef>
                          <a:spcPts val="0"/>
                        </a:spcBef>
                        <a:spcAft>
                          <a:spcPts val="0"/>
                        </a:spcAft>
                        <a:buNone/>
                      </a:pPr>
                      <a:endParaRPr sz="2000" b="0">
                        <a:solidFill>
                          <a:srgbClr val="09164D"/>
                        </a:solidFill>
                        <a:latin typeface="Arial"/>
                        <a:ea typeface="Arial"/>
                        <a:cs typeface="Arial"/>
                        <a:sym typeface="Arial"/>
                      </a:endParaRPr>
                    </a:p>
                  </a:txBody>
                  <a:tcPr marL="82925" marR="82925" marT="41475" marB="414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6EBB9"/>
                    </a:solidFill>
                  </a:tcPr>
                </a:tc>
                <a:tc>
                  <a:txBody>
                    <a:bodyPr/>
                    <a:lstStyle/>
                    <a:p>
                      <a:pPr marL="342900" marR="0" lvl="0" indent="-342900" algn="l" rtl="0">
                        <a:spcBef>
                          <a:spcPts val="0"/>
                        </a:spcBef>
                        <a:spcAft>
                          <a:spcPts val="0"/>
                        </a:spcAft>
                        <a:buClr>
                          <a:srgbClr val="09164D"/>
                        </a:buClr>
                        <a:buSzPts val="2000"/>
                        <a:buFont typeface="Arial"/>
                        <a:buChar char="•"/>
                      </a:pPr>
                      <a:r>
                        <a:rPr lang="es" sz="2000" b="0">
                          <a:solidFill>
                            <a:srgbClr val="09164D"/>
                          </a:solidFill>
                          <a:latin typeface="Arial"/>
                          <a:ea typeface="Arial"/>
                          <a:cs typeface="Arial"/>
                          <a:sym typeface="Arial"/>
                        </a:rPr>
                        <a:t>Un miembro del personal directivo superior </a:t>
                      </a:r>
                      <a:endParaRPr/>
                    </a:p>
                    <a:p>
                      <a:pPr marL="342900" marR="0" lvl="0" indent="-342900" algn="l" rtl="0">
                        <a:lnSpc>
                          <a:spcPct val="100000"/>
                        </a:lnSpc>
                        <a:spcBef>
                          <a:spcPts val="0"/>
                        </a:spcBef>
                        <a:spcAft>
                          <a:spcPts val="0"/>
                        </a:spcAft>
                        <a:buClr>
                          <a:srgbClr val="09164D"/>
                        </a:buClr>
                        <a:buSzPts val="2000"/>
                        <a:buFont typeface="Arial"/>
                        <a:buChar char="•"/>
                      </a:pPr>
                      <a:r>
                        <a:rPr lang="es" sz="2000" b="0">
                          <a:solidFill>
                            <a:srgbClr val="09164D"/>
                          </a:solidFill>
                          <a:latin typeface="Arial"/>
                          <a:ea typeface="Arial"/>
                          <a:cs typeface="Arial"/>
                          <a:sym typeface="Arial"/>
                        </a:rPr>
                        <a:t>Un profesional de enfermería u otro profesional clínico </a:t>
                      </a:r>
                      <a:endParaRPr/>
                    </a:p>
                    <a:p>
                      <a:pPr marL="342900" marR="0" lvl="0" indent="-342900" algn="l" rtl="0">
                        <a:lnSpc>
                          <a:spcPct val="100000"/>
                        </a:lnSpc>
                        <a:spcBef>
                          <a:spcPts val="0"/>
                        </a:spcBef>
                        <a:spcAft>
                          <a:spcPts val="0"/>
                        </a:spcAft>
                        <a:buClr>
                          <a:srgbClr val="09164D"/>
                        </a:buClr>
                        <a:buSzPts val="2000"/>
                        <a:buFont typeface="Arial"/>
                        <a:buChar char="•"/>
                      </a:pPr>
                      <a:r>
                        <a:rPr lang="es" sz="2000" b="0">
                          <a:solidFill>
                            <a:srgbClr val="09164D"/>
                          </a:solidFill>
                          <a:latin typeface="Arial"/>
                          <a:ea typeface="Arial"/>
                          <a:cs typeface="Arial"/>
                          <a:sym typeface="Arial"/>
                        </a:rPr>
                        <a:t>Coordinador de PCI o WASH </a:t>
                      </a:r>
                      <a:endParaRPr/>
                    </a:p>
                    <a:p>
                      <a:pPr marL="342900" marR="0" lvl="0" indent="-342900" algn="l" rtl="0">
                        <a:spcBef>
                          <a:spcPts val="0"/>
                        </a:spcBef>
                        <a:spcAft>
                          <a:spcPts val="0"/>
                        </a:spcAft>
                        <a:buClr>
                          <a:srgbClr val="09164D"/>
                        </a:buClr>
                        <a:buSzPts val="2000"/>
                        <a:buFont typeface="Arial"/>
                        <a:buChar char="•"/>
                      </a:pPr>
                      <a:r>
                        <a:rPr lang="es" sz="2000" b="0">
                          <a:solidFill>
                            <a:srgbClr val="09164D"/>
                          </a:solidFill>
                          <a:latin typeface="Arial"/>
                          <a:ea typeface="Arial"/>
                          <a:cs typeface="Arial"/>
                          <a:sym typeface="Arial"/>
                        </a:rPr>
                        <a:t>Responsable de calidad </a:t>
                      </a:r>
                      <a:endParaRPr/>
                    </a:p>
                    <a:p>
                      <a:pPr marL="342900" marR="0" lvl="0" indent="-342900" algn="l" rtl="0">
                        <a:spcBef>
                          <a:spcPts val="0"/>
                        </a:spcBef>
                        <a:spcAft>
                          <a:spcPts val="0"/>
                        </a:spcAft>
                        <a:buClr>
                          <a:srgbClr val="09164D"/>
                        </a:buClr>
                        <a:buSzPts val="2000"/>
                        <a:buFont typeface="Arial"/>
                        <a:buChar char="•"/>
                      </a:pPr>
                      <a:r>
                        <a:rPr lang="es" sz="2000" b="0">
                          <a:solidFill>
                            <a:srgbClr val="09164D"/>
                          </a:solidFill>
                          <a:latin typeface="Arial"/>
                          <a:ea typeface="Arial"/>
                          <a:cs typeface="Arial"/>
                          <a:sym typeface="Arial"/>
                        </a:rPr>
                        <a:t>Oficial representante de salud del distrito </a:t>
                      </a:r>
                      <a:endParaRPr/>
                    </a:p>
                    <a:p>
                      <a:pPr marL="342900" marR="0" lvl="0" indent="-342900" algn="l" rtl="0">
                        <a:spcBef>
                          <a:spcPts val="0"/>
                        </a:spcBef>
                        <a:spcAft>
                          <a:spcPts val="0"/>
                        </a:spcAft>
                        <a:buClr>
                          <a:srgbClr val="09164D"/>
                        </a:buClr>
                        <a:buSzPts val="2000"/>
                        <a:buFont typeface="Arial"/>
                        <a:buChar char="•"/>
                      </a:pPr>
                      <a:r>
                        <a:rPr lang="es" sz="2000" b="0">
                          <a:solidFill>
                            <a:srgbClr val="09164D"/>
                          </a:solidFill>
                          <a:latin typeface="Arial"/>
                          <a:ea typeface="Arial"/>
                          <a:cs typeface="Arial"/>
                          <a:sym typeface="Arial"/>
                        </a:rPr>
                        <a:t>Especialista en ingeniería con competencias en WASH y energía (preferiblemente con conocimientos y experiencia en materia de clima)</a:t>
                      </a:r>
                      <a:endParaRPr/>
                    </a:p>
                    <a:p>
                      <a:pPr marL="342900" marR="0" lvl="0" indent="-342900" algn="l" rtl="0">
                        <a:spcBef>
                          <a:spcPts val="0"/>
                        </a:spcBef>
                        <a:spcAft>
                          <a:spcPts val="0"/>
                        </a:spcAft>
                        <a:buClr>
                          <a:srgbClr val="09164D"/>
                        </a:buClr>
                        <a:buSzPts val="2000"/>
                        <a:buFont typeface="Arial"/>
                        <a:buChar char="•"/>
                      </a:pPr>
                      <a:r>
                        <a:rPr lang="es" sz="2000" b="0">
                          <a:solidFill>
                            <a:srgbClr val="09164D"/>
                          </a:solidFill>
                          <a:latin typeface="Arial"/>
                          <a:ea typeface="Arial"/>
                          <a:cs typeface="Arial"/>
                          <a:sym typeface="Arial"/>
                        </a:rPr>
                        <a:t>Personal técnico o de limpieza dedicado a los desechos de salud </a:t>
                      </a:r>
                      <a:endParaRPr/>
                    </a:p>
                    <a:p>
                      <a:pPr marL="342900" marR="0" lvl="0" indent="-342900" algn="l" rtl="0">
                        <a:spcBef>
                          <a:spcPts val="0"/>
                        </a:spcBef>
                        <a:spcAft>
                          <a:spcPts val="0"/>
                        </a:spcAft>
                        <a:buClr>
                          <a:srgbClr val="09164D"/>
                        </a:buClr>
                        <a:buSzPts val="2000"/>
                        <a:buFont typeface="Arial"/>
                        <a:buChar char="•"/>
                      </a:pPr>
                      <a:r>
                        <a:rPr lang="es" sz="2000" b="0">
                          <a:solidFill>
                            <a:srgbClr val="09164D"/>
                          </a:solidFill>
                          <a:latin typeface="Arial"/>
                          <a:ea typeface="Arial"/>
                          <a:cs typeface="Arial"/>
                          <a:sym typeface="Arial"/>
                        </a:rPr>
                        <a:t>Grupos comunitarios o de pacientes</a:t>
                      </a:r>
                      <a:endParaRPr/>
                    </a:p>
                    <a:p>
                      <a:pPr marL="342900" marR="0" lvl="0" indent="-342900" algn="l" rtl="0">
                        <a:spcBef>
                          <a:spcPts val="0"/>
                        </a:spcBef>
                        <a:spcAft>
                          <a:spcPts val="0"/>
                        </a:spcAft>
                        <a:buClr>
                          <a:srgbClr val="09164D"/>
                        </a:buClr>
                        <a:buSzPts val="2000"/>
                        <a:buFont typeface="Arial"/>
                        <a:buChar char="•"/>
                      </a:pPr>
                      <a:r>
                        <a:rPr lang="es" sz="2000" b="0">
                          <a:solidFill>
                            <a:srgbClr val="09164D"/>
                          </a:solidFill>
                          <a:latin typeface="Arial"/>
                          <a:ea typeface="Arial"/>
                          <a:cs typeface="Arial"/>
                          <a:sym typeface="Arial"/>
                        </a:rPr>
                        <a:t>Representante de las autoridades locales</a:t>
                      </a:r>
                      <a:endParaRPr sz="2000" b="0">
                        <a:solidFill>
                          <a:srgbClr val="09164D"/>
                        </a:solidFill>
                        <a:latin typeface="Arial"/>
                        <a:ea typeface="Arial"/>
                        <a:cs typeface="Arial"/>
                        <a:sym typeface="Arial"/>
                      </a:endParaRPr>
                    </a:p>
                  </a:txBody>
                  <a:tcPr marL="82925" marR="82925" marT="41475" marB="4147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6EBB9"/>
                    </a:solidFill>
                  </a:tcPr>
                </a:tc>
                <a:extLst>
                  <a:ext uri="{0D108BD9-81ED-4DB2-BD59-A6C34878D82A}">
                    <a16:rowId xmlns:a16="http://schemas.microsoft.com/office/drawing/2014/main" val="10000"/>
                  </a:ext>
                </a:extLst>
              </a:tr>
            </a:tbl>
          </a:graphicData>
        </a:graphic>
      </p:graphicFrame>
      <p:sp>
        <p:nvSpPr>
          <p:cNvPr id="650" name="Google Shape;650;p49"/>
          <p:cNvSpPr txBox="1"/>
          <p:nvPr/>
        </p:nvSpPr>
        <p:spPr>
          <a:xfrm>
            <a:off x="6096000" y="1254124"/>
            <a:ext cx="5257799" cy="365125"/>
          </a:xfrm>
          <a:prstGeom prst="rect">
            <a:avLst/>
          </a:prstGeom>
          <a:solidFill>
            <a:schemeClr val="dk1"/>
          </a:solidFill>
          <a:ln>
            <a:noFill/>
          </a:ln>
        </p:spPr>
        <p:txBody>
          <a:bodyPr spcFirstLastPara="1" wrap="square" lIns="91425" tIns="45700" rIns="91425" bIns="45700" rtlCol="0" anchor="t" anchorCtr="0">
            <a:noAutofit/>
          </a:bodyPr>
          <a:lstStyle/>
          <a:p>
            <a:pPr marL="0" marR="0" lvl="0" indent="0" algn="l" rtl="0">
              <a:lnSpc>
                <a:spcPct val="90000"/>
              </a:lnSpc>
              <a:spcBef>
                <a:spcPts val="0"/>
              </a:spcBef>
              <a:spcAft>
                <a:spcPts val="0"/>
              </a:spcAft>
              <a:buClr>
                <a:schemeClr val="lt1"/>
              </a:buClr>
              <a:buSzPts val="1800"/>
              <a:buFont typeface="Arial"/>
              <a:buNone/>
            </a:pPr>
            <a:r>
              <a:rPr lang="es" sz="1800" b="1" i="0">
                <a:solidFill>
                  <a:schemeClr val="lt1"/>
                </a:solidFill>
                <a:latin typeface="Arial"/>
                <a:ea typeface="Arial"/>
                <a:cs typeface="Arial"/>
                <a:sym typeface="Arial"/>
              </a:rPr>
              <a:t>Hospital nacional o de distrito </a:t>
            </a:r>
            <a:endParaRPr/>
          </a:p>
        </p:txBody>
      </p:sp>
      <p:sp>
        <p:nvSpPr>
          <p:cNvPr id="651" name="Google Shape;651;p49"/>
          <p:cNvSpPr txBox="1">
            <a:spLocks noGrp="1"/>
          </p:cNvSpPr>
          <p:nvPr>
            <p:ph type="sldNum" idx="12"/>
          </p:nvPr>
        </p:nvSpPr>
        <p:spPr>
          <a:xfrm>
            <a:off x="1" y="6363031"/>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3"/>
          <p:cNvSpPr txBox="1">
            <a:spLocks noGrp="1"/>
          </p:cNvSpPr>
          <p:nvPr>
            <p:ph type="title"/>
          </p:nvPr>
        </p:nvSpPr>
        <p:spPr>
          <a:xfrm>
            <a:off x="838199" y="148718"/>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a:t>Objetivos de aprendizaje </a:t>
            </a:r>
            <a:endParaRPr/>
          </a:p>
        </p:txBody>
      </p:sp>
      <p:sp>
        <p:nvSpPr>
          <p:cNvPr id="183" name="Google Shape;183;p23"/>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a:t>
            </a:fld>
            <a:endParaRPr/>
          </a:p>
        </p:txBody>
      </p:sp>
      <p:sp>
        <p:nvSpPr>
          <p:cNvPr id="184" name="Google Shape;184;p23"/>
          <p:cNvSpPr txBox="1">
            <a:spLocks noGrp="1"/>
          </p:cNvSpPr>
          <p:nvPr>
            <p:ph type="body" idx="1"/>
          </p:nvPr>
        </p:nvSpPr>
        <p:spPr>
          <a:xfrm>
            <a:off x="838199" y="1384300"/>
            <a:ext cx="7756229" cy="4973466"/>
          </a:xfrm>
          <a:prstGeom prst="rect">
            <a:avLst/>
          </a:prstGeom>
          <a:noFill/>
          <a:ln>
            <a:noFill/>
          </a:ln>
        </p:spPr>
        <p:txBody>
          <a:bodyPr spcFirstLastPara="1" wrap="square" lIns="91425" tIns="45700" rIns="91425" bIns="45700" rtlCol="0" anchor="t" anchorCtr="0">
            <a:normAutofit/>
          </a:bodyPr>
          <a:lstStyle/>
          <a:p>
            <a:pPr marL="0" lvl="0" indent="0" algn="l" rtl="0">
              <a:lnSpc>
                <a:spcPct val="90000"/>
              </a:lnSpc>
              <a:spcBef>
                <a:spcPts val="0"/>
              </a:spcBef>
              <a:spcAft>
                <a:spcPts val="0"/>
              </a:spcAft>
              <a:buClr>
                <a:schemeClr val="dk1"/>
              </a:buClr>
              <a:buSzPts val="2800"/>
              <a:buNone/>
            </a:pPr>
            <a:r>
              <a:rPr lang="es" sz="2200" dirty="0"/>
              <a:t>Al terminar esta sesión, los participantes:</a:t>
            </a:r>
            <a:endParaRPr sz="2200" dirty="0"/>
          </a:p>
          <a:p>
            <a:pPr marL="511005" lvl="0" indent="-511005" algn="l" rtl="0">
              <a:lnSpc>
                <a:spcPct val="90000"/>
              </a:lnSpc>
              <a:spcBef>
                <a:spcPts val="1000"/>
              </a:spcBef>
              <a:spcAft>
                <a:spcPts val="0"/>
              </a:spcAft>
              <a:buClr>
                <a:srgbClr val="09164D"/>
              </a:buClr>
              <a:buSzPts val="2800"/>
              <a:buAutoNum type="arabicPeriod"/>
            </a:pPr>
            <a:r>
              <a:rPr lang="es" sz="2200" dirty="0"/>
              <a:t>Podrán definir en qué consiste el WASH FIT, cómo y dónde se utiliza y qué resultados y consecuencias se esperan de él </a:t>
            </a:r>
            <a:endParaRPr sz="2200" dirty="0"/>
          </a:p>
          <a:p>
            <a:pPr marL="511005" lvl="0" indent="-511005" algn="l" rtl="0">
              <a:lnSpc>
                <a:spcPct val="90000"/>
              </a:lnSpc>
              <a:spcBef>
                <a:spcPts val="1000"/>
              </a:spcBef>
              <a:spcAft>
                <a:spcPts val="0"/>
              </a:spcAft>
              <a:buClr>
                <a:srgbClr val="09164D"/>
              </a:buClr>
              <a:buSzPts val="2800"/>
              <a:buAutoNum type="arabicPeriod"/>
            </a:pPr>
            <a:r>
              <a:rPr lang="es" sz="2200" dirty="0"/>
              <a:t>Conocerán las cinco fases del ciclo del WASH FIT y serán capaces de llevarlas a término</a:t>
            </a:r>
            <a:endParaRPr sz="2200" dirty="0"/>
          </a:p>
          <a:p>
            <a:pPr marL="511005" lvl="0" indent="-511005" algn="l" rtl="0">
              <a:lnSpc>
                <a:spcPct val="90000"/>
              </a:lnSpc>
              <a:spcBef>
                <a:spcPts val="1000"/>
              </a:spcBef>
              <a:spcAft>
                <a:spcPts val="0"/>
              </a:spcAft>
              <a:buClr>
                <a:srgbClr val="09164D"/>
              </a:buClr>
              <a:buSzPts val="2800"/>
              <a:buAutoNum type="arabicPeriod"/>
            </a:pPr>
            <a:r>
              <a:rPr lang="es" sz="2200" dirty="0"/>
              <a:t>Sabrán de qué forma adaptar el WASH FIT a todo un abanico de contextos y usarlo como corresponde </a:t>
            </a:r>
            <a:endParaRPr sz="2200" dirty="0"/>
          </a:p>
          <a:p>
            <a:pPr marL="511005" lvl="0" indent="-511005" algn="l" rtl="0">
              <a:lnSpc>
                <a:spcPct val="90000"/>
              </a:lnSpc>
              <a:spcBef>
                <a:spcPts val="1000"/>
              </a:spcBef>
              <a:spcAft>
                <a:spcPts val="0"/>
              </a:spcAft>
              <a:buClr>
                <a:srgbClr val="09164D"/>
              </a:buClr>
              <a:buSzPts val="2800"/>
              <a:buAutoNum type="arabicPeriod"/>
            </a:pPr>
            <a:r>
              <a:rPr lang="es" sz="2200" dirty="0"/>
              <a:t>Serán capaces de explicar los factores facilitadores y los posibles obstáculos en lo que respecta a la correcta implantación del WASH FIT</a:t>
            </a:r>
            <a:endParaRPr sz="2200" dirty="0"/>
          </a:p>
          <a:p>
            <a:pPr marL="525194" lvl="1" indent="0" algn="l" rtl="0">
              <a:lnSpc>
                <a:spcPct val="90000"/>
              </a:lnSpc>
              <a:spcBef>
                <a:spcPts val="500"/>
              </a:spcBef>
              <a:spcAft>
                <a:spcPts val="0"/>
              </a:spcAft>
              <a:buClr>
                <a:schemeClr val="dk1"/>
              </a:buClr>
              <a:buSzPts val="2800"/>
              <a:buNone/>
            </a:pPr>
            <a:endParaRPr sz="2800" dirty="0"/>
          </a:p>
          <a:p>
            <a:pPr marL="0" lvl="0" indent="0" algn="l" rtl="0">
              <a:lnSpc>
                <a:spcPct val="90000"/>
              </a:lnSpc>
              <a:spcBef>
                <a:spcPts val="1000"/>
              </a:spcBef>
              <a:spcAft>
                <a:spcPts val="0"/>
              </a:spcAft>
              <a:buClr>
                <a:schemeClr val="dk1"/>
              </a:buClr>
              <a:buSzPts val="2800"/>
              <a:buFont typeface="Arial"/>
              <a:buNone/>
            </a:pPr>
            <a:endParaRPr sz="2800" dirty="0"/>
          </a:p>
        </p:txBody>
      </p:sp>
      <p:sp>
        <p:nvSpPr>
          <p:cNvPr id="185" name="Google Shape;185;p23"/>
          <p:cNvSpPr txBox="1"/>
          <p:nvPr/>
        </p:nvSpPr>
        <p:spPr>
          <a:xfrm>
            <a:off x="9737928" y="1253653"/>
            <a:ext cx="2210498" cy="646331"/>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800" b="1" i="0" u="none" strike="noStrike" cap="none">
                <a:solidFill>
                  <a:schemeClr val="lt2"/>
                </a:solidFill>
                <a:latin typeface="Arial"/>
                <a:ea typeface="Arial"/>
                <a:cs typeface="Arial"/>
                <a:sym typeface="Arial"/>
              </a:rPr>
              <a:t>Trabajo </a:t>
            </a:r>
            <a:endParaRPr/>
          </a:p>
          <a:p>
            <a:pPr marL="0" marR="0" lvl="0" indent="0" algn="ctr" rtl="0">
              <a:spcBef>
                <a:spcPts val="0"/>
              </a:spcBef>
              <a:spcAft>
                <a:spcPts val="0"/>
              </a:spcAft>
              <a:buNone/>
            </a:pPr>
            <a:r>
              <a:rPr lang="es" sz="1800" b="1" i="0" u="none" strike="noStrike" cap="none">
                <a:solidFill>
                  <a:schemeClr val="lt2"/>
                </a:solidFill>
                <a:latin typeface="Arial"/>
                <a:ea typeface="Arial"/>
                <a:cs typeface="Arial"/>
                <a:sym typeface="Arial"/>
              </a:rPr>
              <a:t>en equipo </a:t>
            </a:r>
            <a:endParaRPr/>
          </a:p>
        </p:txBody>
      </p:sp>
      <p:pic>
        <p:nvPicPr>
          <p:cNvPr id="186" name="Google Shape;186;p23"/>
          <p:cNvPicPr preferRelativeResize="0"/>
          <p:nvPr/>
        </p:nvPicPr>
        <p:blipFill rotWithShape="1">
          <a:blip r:embed="rId3">
            <a:alphaModFix/>
          </a:blip>
          <a:srcRect/>
          <a:stretch/>
        </p:blipFill>
        <p:spPr>
          <a:xfrm>
            <a:off x="10435449" y="4024798"/>
            <a:ext cx="954798" cy="975247"/>
          </a:xfrm>
          <a:prstGeom prst="rect">
            <a:avLst/>
          </a:prstGeom>
          <a:noFill/>
          <a:ln>
            <a:noFill/>
          </a:ln>
        </p:spPr>
      </p:pic>
      <p:pic>
        <p:nvPicPr>
          <p:cNvPr id="187" name="Google Shape;187;p23"/>
          <p:cNvPicPr preferRelativeResize="0"/>
          <p:nvPr/>
        </p:nvPicPr>
        <p:blipFill rotWithShape="1">
          <a:blip r:embed="rId4">
            <a:alphaModFix/>
          </a:blip>
          <a:srcRect/>
          <a:stretch/>
        </p:blipFill>
        <p:spPr>
          <a:xfrm>
            <a:off x="8780272" y="4843791"/>
            <a:ext cx="1000180" cy="1000180"/>
          </a:xfrm>
          <a:prstGeom prst="rect">
            <a:avLst/>
          </a:prstGeom>
          <a:noFill/>
          <a:ln>
            <a:noFill/>
          </a:ln>
        </p:spPr>
      </p:pic>
      <p:sp>
        <p:nvSpPr>
          <p:cNvPr id="188" name="Google Shape;188;p23"/>
          <p:cNvSpPr txBox="1"/>
          <p:nvPr/>
        </p:nvSpPr>
        <p:spPr>
          <a:xfrm>
            <a:off x="9909435" y="5068907"/>
            <a:ext cx="2024338" cy="738623"/>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b="1" i="0" u="none" strike="noStrike" cap="none" dirty="0">
                <a:solidFill>
                  <a:schemeClr val="lt2"/>
                </a:solidFill>
                <a:latin typeface="Arial"/>
                <a:ea typeface="Arial"/>
                <a:cs typeface="Arial"/>
                <a:sym typeface="Arial"/>
              </a:rPr>
              <a:t>Relacionado con la resiliencia </a:t>
            </a:r>
            <a:endParaRPr dirty="0"/>
          </a:p>
          <a:p>
            <a:pPr marL="0" marR="0" lvl="0" indent="0" algn="ctr" rtl="0">
              <a:spcBef>
                <a:spcPts val="0"/>
              </a:spcBef>
              <a:spcAft>
                <a:spcPts val="0"/>
              </a:spcAft>
              <a:buNone/>
            </a:pPr>
            <a:r>
              <a:rPr lang="es" b="1" i="0" u="none" strike="noStrike" cap="none" dirty="0">
                <a:solidFill>
                  <a:schemeClr val="lt2"/>
                </a:solidFill>
                <a:latin typeface="Arial"/>
                <a:ea typeface="Arial"/>
                <a:cs typeface="Arial"/>
                <a:sym typeface="Arial"/>
              </a:rPr>
              <a:t>climática</a:t>
            </a:r>
            <a:endParaRPr dirty="0"/>
          </a:p>
        </p:txBody>
      </p:sp>
      <p:sp>
        <p:nvSpPr>
          <p:cNvPr id="189" name="Google Shape;189;p23"/>
          <p:cNvSpPr txBox="1"/>
          <p:nvPr/>
        </p:nvSpPr>
        <p:spPr>
          <a:xfrm>
            <a:off x="8235676" y="6022865"/>
            <a:ext cx="2121195" cy="369332"/>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800" b="1" i="0" u="none" strike="noStrike" cap="none" dirty="0">
                <a:solidFill>
                  <a:schemeClr val="lt2"/>
                </a:solidFill>
                <a:latin typeface="Arial"/>
                <a:ea typeface="Arial"/>
                <a:cs typeface="Arial"/>
                <a:sym typeface="Arial"/>
              </a:rPr>
              <a:t>Relacionado con la IGDIS</a:t>
            </a:r>
            <a:endParaRPr dirty="0"/>
          </a:p>
        </p:txBody>
      </p:sp>
      <p:sp>
        <p:nvSpPr>
          <p:cNvPr id="190" name="Google Shape;190;p23"/>
          <p:cNvSpPr txBox="1"/>
          <p:nvPr/>
        </p:nvSpPr>
        <p:spPr>
          <a:xfrm>
            <a:off x="9966297" y="3032606"/>
            <a:ext cx="1786085" cy="800179"/>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b="1" i="0" u="none" strike="noStrike" cap="none" dirty="0">
                <a:solidFill>
                  <a:schemeClr val="lt2"/>
                </a:solidFill>
                <a:latin typeface="Arial"/>
                <a:ea typeface="Arial"/>
                <a:cs typeface="Arial"/>
                <a:sym typeface="Arial"/>
              </a:rPr>
              <a:t>Relacionado con un ejemplo </a:t>
            </a:r>
            <a:endParaRPr dirty="0"/>
          </a:p>
          <a:p>
            <a:pPr marL="0" marR="0" lvl="0" indent="0" algn="ctr" rtl="0">
              <a:spcBef>
                <a:spcPts val="0"/>
              </a:spcBef>
              <a:spcAft>
                <a:spcPts val="0"/>
              </a:spcAft>
              <a:buNone/>
            </a:pPr>
            <a:r>
              <a:rPr lang="es" sz="1800" b="1" i="0" u="none" strike="noStrike" cap="none" dirty="0">
                <a:solidFill>
                  <a:schemeClr val="lt2"/>
                </a:solidFill>
                <a:latin typeface="Arial"/>
                <a:ea typeface="Arial"/>
                <a:cs typeface="Arial"/>
                <a:sym typeface="Arial"/>
              </a:rPr>
              <a:t>de país</a:t>
            </a:r>
            <a:endParaRPr dirty="0"/>
          </a:p>
        </p:txBody>
      </p:sp>
      <p:grpSp>
        <p:nvGrpSpPr>
          <p:cNvPr id="191" name="Google Shape;191;p23"/>
          <p:cNvGrpSpPr/>
          <p:nvPr/>
        </p:nvGrpSpPr>
        <p:grpSpPr>
          <a:xfrm>
            <a:off x="10381790" y="1987593"/>
            <a:ext cx="1008457" cy="931594"/>
            <a:chOff x="6769457" y="5116370"/>
            <a:chExt cx="1106024" cy="1171184"/>
          </a:xfrm>
        </p:grpSpPr>
        <p:pic>
          <p:nvPicPr>
            <p:cNvPr id="192" name="Google Shape;192;p23" descr="Shape&#10;&#10;Description automatically generated with low confidence"/>
            <p:cNvPicPr preferRelativeResize="0"/>
            <p:nvPr/>
          </p:nvPicPr>
          <p:blipFill rotWithShape="1">
            <a:blip r:embed="rId5">
              <a:alphaModFix/>
            </a:blip>
            <a:srcRect/>
            <a:stretch/>
          </p:blipFill>
          <p:spPr>
            <a:xfrm>
              <a:off x="6847514" y="5258958"/>
              <a:ext cx="1027967" cy="935628"/>
            </a:xfrm>
            <a:prstGeom prst="rect">
              <a:avLst/>
            </a:prstGeom>
            <a:noFill/>
            <a:ln>
              <a:noFill/>
            </a:ln>
          </p:spPr>
        </p:pic>
        <p:sp>
          <p:nvSpPr>
            <p:cNvPr id="193" name="Google Shape;193;p23"/>
            <p:cNvSpPr/>
            <p:nvPr/>
          </p:nvSpPr>
          <p:spPr>
            <a:xfrm>
              <a:off x="6769457" y="5116370"/>
              <a:ext cx="1027967"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94" name="Google Shape;194;p23"/>
          <p:cNvGrpSpPr/>
          <p:nvPr/>
        </p:nvGrpSpPr>
        <p:grpSpPr>
          <a:xfrm>
            <a:off x="10381790" y="249703"/>
            <a:ext cx="972009" cy="947990"/>
            <a:chOff x="9555224" y="5116370"/>
            <a:chExt cx="1161098" cy="1171184"/>
          </a:xfrm>
        </p:grpSpPr>
        <p:pic>
          <p:nvPicPr>
            <p:cNvPr id="195" name="Google Shape;195;p23" descr="Shape&#10;&#10;Description automatically generated with low confidence"/>
            <p:cNvPicPr preferRelativeResize="0"/>
            <p:nvPr/>
          </p:nvPicPr>
          <p:blipFill rotWithShape="1">
            <a:blip r:embed="rId6">
              <a:alphaModFix/>
            </a:blip>
            <a:srcRect/>
            <a:stretch/>
          </p:blipFill>
          <p:spPr>
            <a:xfrm>
              <a:off x="9623552" y="5313519"/>
              <a:ext cx="1004243" cy="847983"/>
            </a:xfrm>
            <a:prstGeom prst="rect">
              <a:avLst/>
            </a:prstGeom>
            <a:noFill/>
            <a:ln>
              <a:noFill/>
            </a:ln>
          </p:spPr>
        </p:pic>
        <p:sp>
          <p:nvSpPr>
            <p:cNvPr id="196" name="Google Shape;196;p23"/>
            <p:cNvSpPr/>
            <p:nvPr/>
          </p:nvSpPr>
          <p:spPr>
            <a:xfrm>
              <a:off x="9555224" y="5116370"/>
              <a:ext cx="1161098"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97" name="Google Shape;197;p23"/>
          <p:cNvSpPr txBox="1"/>
          <p:nvPr/>
        </p:nvSpPr>
        <p:spPr>
          <a:xfrm rot="-5400000">
            <a:off x="9453185" y="4120780"/>
            <a:ext cx="5012775" cy="461665"/>
          </a:xfrm>
          <a:prstGeom prst="rect">
            <a:avLst/>
          </a:prstGeom>
          <a:solidFill>
            <a:schemeClr val="dk1"/>
          </a:solid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2400" b="0" i="0" u="none" strike="noStrike" cap="none">
                <a:solidFill>
                  <a:schemeClr val="lt1"/>
                </a:solidFill>
                <a:latin typeface="Arial"/>
                <a:ea typeface="Arial"/>
                <a:cs typeface="Arial"/>
                <a:sym typeface="Arial"/>
              </a:rPr>
              <a:t>Presten atención a estos iconos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50"/>
          <p:cNvSpPr txBox="1">
            <a:spLocks noGrp="1"/>
          </p:cNvSpPr>
          <p:nvPr>
            <p:ph type="body" idx="1"/>
          </p:nvPr>
        </p:nvSpPr>
        <p:spPr>
          <a:xfrm>
            <a:off x="3813407" y="283220"/>
            <a:ext cx="7891617" cy="3000739"/>
          </a:xfrm>
          <a:prstGeom prst="rect">
            <a:avLst/>
          </a:prstGeom>
          <a:noFill/>
          <a:ln>
            <a:noFill/>
          </a:ln>
        </p:spPr>
        <p:txBody>
          <a:bodyPr spcFirstLastPara="1" wrap="square" lIns="91425" tIns="45700" rIns="91425" bIns="45700" rtlCol="0" anchor="t" anchorCtr="0">
            <a:noAutofit/>
          </a:bodyPr>
          <a:lstStyle/>
          <a:p>
            <a:pPr marL="310976" lvl="0" indent="-310976" algn="l" rtl="0">
              <a:lnSpc>
                <a:spcPct val="115000"/>
              </a:lnSpc>
              <a:spcBef>
                <a:spcPts val="0"/>
              </a:spcBef>
              <a:spcAft>
                <a:spcPts val="0"/>
              </a:spcAft>
              <a:buClr>
                <a:schemeClr val="dk1"/>
              </a:buClr>
              <a:buSzPts val="2000"/>
              <a:buFont typeface="Noto Sans Symbols"/>
              <a:buChar char="∙"/>
            </a:pPr>
            <a:r>
              <a:rPr lang="es" sz="1600" dirty="0"/>
              <a:t>Todos los integrantes del equipo asumen determinadas funciones y obligaciones que desde un primer momento se definen claramente, se documentan por escrito y cuentan con la aprobación del personal directivo superior </a:t>
            </a:r>
            <a:endParaRPr sz="1600" dirty="0"/>
          </a:p>
          <a:p>
            <a:pPr marL="310976" lvl="0" indent="-310976" algn="l" rtl="0">
              <a:lnSpc>
                <a:spcPct val="115000"/>
              </a:lnSpc>
              <a:spcBef>
                <a:spcPts val="0"/>
              </a:spcBef>
              <a:spcAft>
                <a:spcPts val="0"/>
              </a:spcAft>
              <a:buClr>
                <a:schemeClr val="dk1"/>
              </a:buClr>
              <a:buSzPts val="2000"/>
              <a:buFont typeface="Noto Sans Symbols"/>
              <a:buChar char="∙"/>
            </a:pPr>
            <a:r>
              <a:rPr lang="es" sz="1600" dirty="0"/>
              <a:t>Con el pleno apoyo del personal directivo superior, se designa a un </a:t>
            </a:r>
            <a:r>
              <a:rPr lang="es" sz="1600" b="1" dirty="0"/>
              <a:t>líder </a:t>
            </a:r>
            <a:r>
              <a:rPr lang="es" sz="1600" dirty="0"/>
              <a:t>que dirija el proceso</a:t>
            </a:r>
            <a:endParaRPr sz="1600" dirty="0"/>
          </a:p>
          <a:p>
            <a:pPr marL="310976" lvl="0" indent="-310976" algn="l" rtl="0">
              <a:lnSpc>
                <a:spcPct val="115000"/>
              </a:lnSpc>
              <a:spcBef>
                <a:spcPts val="0"/>
              </a:spcBef>
              <a:spcAft>
                <a:spcPts val="0"/>
              </a:spcAft>
              <a:buClr>
                <a:schemeClr val="dk1"/>
              </a:buClr>
              <a:buSzPts val="2000"/>
              <a:buFont typeface="Noto Sans Symbols"/>
              <a:buChar char="∙"/>
            </a:pPr>
            <a:r>
              <a:rPr lang="es" sz="1600" dirty="0"/>
              <a:t>El equipo se forma con atención a la </a:t>
            </a:r>
            <a:r>
              <a:rPr lang="es" sz="1600" b="1" dirty="0"/>
              <a:t>diversidad</a:t>
            </a:r>
            <a:r>
              <a:rPr lang="es" sz="1600" dirty="0"/>
              <a:t> y al </a:t>
            </a:r>
            <a:r>
              <a:rPr lang="es" sz="1600" b="1" dirty="0"/>
              <a:t>equilibrio de género</a:t>
            </a:r>
            <a:r>
              <a:rPr lang="es" sz="1600" dirty="0"/>
              <a:t>, e incluye </a:t>
            </a:r>
            <a:r>
              <a:rPr lang="es" sz="1600" b="1" dirty="0"/>
              <a:t>tanto personal del ámbito clínico como ajeno a este </a:t>
            </a:r>
            <a:r>
              <a:rPr lang="es" sz="1600" dirty="0"/>
              <a:t>(o personal auxiliar)</a:t>
            </a:r>
            <a:endParaRPr sz="1600" dirty="0"/>
          </a:p>
          <a:p>
            <a:pPr marL="310976" lvl="0" indent="-310976" algn="l" rtl="0">
              <a:lnSpc>
                <a:spcPct val="115000"/>
              </a:lnSpc>
              <a:spcBef>
                <a:spcPts val="0"/>
              </a:spcBef>
              <a:spcAft>
                <a:spcPts val="0"/>
              </a:spcAft>
              <a:buClr>
                <a:schemeClr val="dk1"/>
              </a:buClr>
              <a:buSzPts val="2000"/>
              <a:buFont typeface="Noto Sans Symbols"/>
              <a:buChar char="∙"/>
            </a:pPr>
            <a:r>
              <a:rPr lang="es" sz="1600" dirty="0"/>
              <a:t>En el equipo participan</a:t>
            </a:r>
            <a:r>
              <a:rPr lang="es" sz="1600" b="1" dirty="0"/>
              <a:t> representantes de la comunidad y el gobierno local</a:t>
            </a:r>
            <a:r>
              <a:rPr lang="es" sz="1600" dirty="0"/>
              <a:t>, que aportan una perspectiva más general del contexto comunitario </a:t>
            </a:r>
            <a:endParaRPr sz="1600" dirty="0"/>
          </a:p>
          <a:p>
            <a:pPr marL="0" lvl="0" indent="0" algn="l" rtl="0">
              <a:lnSpc>
                <a:spcPct val="115000"/>
              </a:lnSpc>
              <a:spcBef>
                <a:spcPts val="0"/>
              </a:spcBef>
              <a:spcAft>
                <a:spcPts val="0"/>
              </a:spcAft>
              <a:buClr>
                <a:schemeClr val="dk1"/>
              </a:buClr>
              <a:buSzPts val="2000"/>
              <a:buNone/>
            </a:pPr>
            <a:endParaRPr dirty="0"/>
          </a:p>
        </p:txBody>
      </p:sp>
      <p:sp>
        <p:nvSpPr>
          <p:cNvPr id="660" name="Google Shape;660;p50"/>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30</a:t>
            </a:fld>
            <a:endParaRPr/>
          </a:p>
        </p:txBody>
      </p:sp>
      <p:sp>
        <p:nvSpPr>
          <p:cNvPr id="661" name="Google Shape;661;p50"/>
          <p:cNvSpPr txBox="1">
            <a:spLocks noGrp="1"/>
          </p:cNvSpPr>
          <p:nvPr>
            <p:ph type="title"/>
          </p:nvPr>
        </p:nvSpPr>
        <p:spPr>
          <a:xfrm>
            <a:off x="839788" y="4038600"/>
            <a:ext cx="10515600" cy="578005"/>
          </a:xfrm>
          <a:prstGeom prst="rect">
            <a:avLst/>
          </a:prstGeom>
          <a:solidFill>
            <a:schemeClr val="dk2"/>
          </a:solid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lt1"/>
              </a:buClr>
              <a:buSzPts val="2400"/>
              <a:buFont typeface="Arial"/>
              <a:buNone/>
            </a:pPr>
            <a:r>
              <a:rPr lang="es" sz="2400"/>
              <a:t>Cómo formar un equipo que tenga más en cuenta la IGDIS</a:t>
            </a:r>
            <a:endParaRPr/>
          </a:p>
        </p:txBody>
      </p:sp>
      <p:sp>
        <p:nvSpPr>
          <p:cNvPr id="662" name="Google Shape;662;p50"/>
          <p:cNvSpPr txBox="1"/>
          <p:nvPr/>
        </p:nvSpPr>
        <p:spPr>
          <a:xfrm>
            <a:off x="991755" y="4251910"/>
            <a:ext cx="10092557" cy="2180662"/>
          </a:xfrm>
          <a:prstGeom prst="rect">
            <a:avLst/>
          </a:prstGeom>
          <a:noFill/>
          <a:ln>
            <a:noFill/>
          </a:ln>
        </p:spPr>
        <p:txBody>
          <a:bodyPr spcFirstLastPara="1" wrap="square" lIns="91425" tIns="45700" rIns="91425" bIns="45700" rtlCol="0" anchor="t" anchorCtr="0">
            <a:spAutoFit/>
          </a:bodyPr>
          <a:lstStyle/>
          <a:p>
            <a:pPr marL="0" marR="0" lvl="0" indent="0" algn="l" rtl="0">
              <a:lnSpc>
                <a:spcPct val="115000"/>
              </a:lnSpc>
              <a:spcBef>
                <a:spcPts val="0"/>
              </a:spcBef>
              <a:spcAft>
                <a:spcPts val="0"/>
              </a:spcAft>
              <a:buNone/>
            </a:pPr>
            <a:endParaRPr sz="2000">
              <a:solidFill>
                <a:schemeClr val="lt1"/>
              </a:solidFill>
              <a:latin typeface="Arial"/>
              <a:ea typeface="Arial"/>
              <a:cs typeface="Arial"/>
              <a:sym typeface="Arial"/>
            </a:endParaRPr>
          </a:p>
          <a:p>
            <a:pPr marL="0" marR="0" lvl="0" indent="0" algn="l" rtl="0">
              <a:lnSpc>
                <a:spcPct val="115000"/>
              </a:lnSpc>
              <a:spcBef>
                <a:spcPts val="0"/>
              </a:spcBef>
              <a:spcAft>
                <a:spcPts val="0"/>
              </a:spcAft>
              <a:buNone/>
            </a:pPr>
            <a:r>
              <a:rPr lang="es" sz="2000">
                <a:solidFill>
                  <a:schemeClr val="lt1"/>
                </a:solidFill>
                <a:latin typeface="Arial"/>
                <a:ea typeface="Arial"/>
                <a:cs typeface="Arial"/>
                <a:sym typeface="Arial"/>
              </a:rPr>
              <a:t>El equipo ha de ser representativo de la diversidad de la comunidad y de los usuarios con necesidades o limitaciones concretas en materia de WASH: </a:t>
            </a:r>
            <a:endParaRPr/>
          </a:p>
          <a:p>
            <a:pPr marL="722896" marR="0" lvl="1" indent="-310975" algn="l" rtl="0">
              <a:lnSpc>
                <a:spcPct val="115000"/>
              </a:lnSpc>
              <a:spcBef>
                <a:spcPts val="0"/>
              </a:spcBef>
              <a:spcAft>
                <a:spcPts val="0"/>
              </a:spcAft>
              <a:buClr>
                <a:schemeClr val="lt1"/>
              </a:buClr>
              <a:buSzPts val="2000"/>
              <a:buFont typeface="Arial"/>
              <a:buChar char="•"/>
            </a:pPr>
            <a:r>
              <a:rPr lang="es" sz="2000" b="0" i="0" u="none" strike="noStrike" cap="none">
                <a:solidFill>
                  <a:schemeClr val="lt1"/>
                </a:solidFill>
                <a:latin typeface="Arial"/>
                <a:ea typeface="Arial"/>
                <a:cs typeface="Arial"/>
                <a:sym typeface="Arial"/>
              </a:rPr>
              <a:t>miembros de organizaciones de personas con discapacidad</a:t>
            </a:r>
            <a:endParaRPr/>
          </a:p>
          <a:p>
            <a:pPr marL="722896" marR="0" lvl="1" indent="-310975" algn="l" rtl="0">
              <a:lnSpc>
                <a:spcPct val="115000"/>
              </a:lnSpc>
              <a:spcBef>
                <a:spcPts val="0"/>
              </a:spcBef>
              <a:spcAft>
                <a:spcPts val="0"/>
              </a:spcAft>
              <a:buClr>
                <a:schemeClr val="lt1"/>
              </a:buClr>
              <a:buSzPts val="2000"/>
              <a:buFont typeface="Arial"/>
              <a:buChar char="•"/>
            </a:pPr>
            <a:r>
              <a:rPr lang="es" sz="2000" b="0" i="0" u="none" strike="noStrike" cap="none">
                <a:solidFill>
                  <a:schemeClr val="lt1"/>
                </a:solidFill>
                <a:latin typeface="Arial"/>
                <a:ea typeface="Arial"/>
                <a:cs typeface="Arial"/>
                <a:sym typeface="Arial"/>
              </a:rPr>
              <a:t>asociaciones de mujeres y activistas por los derechos humanos </a:t>
            </a:r>
            <a:endParaRPr/>
          </a:p>
          <a:p>
            <a:pPr marL="722896" marR="0" lvl="1" indent="-310975" algn="l" rtl="0">
              <a:lnSpc>
                <a:spcPct val="115000"/>
              </a:lnSpc>
              <a:spcBef>
                <a:spcPts val="0"/>
              </a:spcBef>
              <a:spcAft>
                <a:spcPts val="0"/>
              </a:spcAft>
              <a:buClr>
                <a:schemeClr val="lt1"/>
              </a:buClr>
              <a:buSzPts val="2000"/>
              <a:buFont typeface="Arial"/>
              <a:buChar char="•"/>
            </a:pPr>
            <a:r>
              <a:rPr lang="es" sz="2000" b="0" i="0" u="none" strike="noStrike" cap="none">
                <a:solidFill>
                  <a:schemeClr val="lt1"/>
                </a:solidFill>
                <a:latin typeface="Arial"/>
                <a:ea typeface="Arial"/>
                <a:cs typeface="Arial"/>
                <a:sym typeface="Arial"/>
              </a:rPr>
              <a:t>la sociedad civil que defiende los intereses de los grupos indígenas y marginados</a:t>
            </a:r>
            <a:endParaRPr sz="2000" b="0" i="0" u="none" strike="noStrike" cap="none">
              <a:solidFill>
                <a:schemeClr val="lt1"/>
              </a:solidFill>
              <a:latin typeface="Arial"/>
              <a:ea typeface="Arial"/>
              <a:cs typeface="Arial"/>
              <a:sym typeface="Arial"/>
            </a:endParaRPr>
          </a:p>
        </p:txBody>
      </p:sp>
      <p:pic>
        <p:nvPicPr>
          <p:cNvPr id="663" name="Google Shape;663;p50"/>
          <p:cNvPicPr preferRelativeResize="0"/>
          <p:nvPr/>
        </p:nvPicPr>
        <p:blipFill rotWithShape="1">
          <a:blip r:embed="rId3">
            <a:alphaModFix/>
          </a:blip>
          <a:srcRect/>
          <a:stretch/>
        </p:blipFill>
        <p:spPr>
          <a:xfrm>
            <a:off x="254196" y="2512568"/>
            <a:ext cx="1171184" cy="1171184"/>
          </a:xfrm>
          <a:prstGeom prst="rect">
            <a:avLst/>
          </a:prstGeom>
          <a:noFill/>
          <a:ln>
            <a:noFill/>
          </a:ln>
        </p:spPr>
      </p:pic>
      <p:sp>
        <p:nvSpPr>
          <p:cNvPr id="664" name="Google Shape;664;p50"/>
          <p:cNvSpPr txBox="1"/>
          <p:nvPr/>
        </p:nvSpPr>
        <p:spPr>
          <a:xfrm>
            <a:off x="367293" y="165319"/>
            <a:ext cx="3298822" cy="1446550"/>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4400" b="1">
                <a:solidFill>
                  <a:schemeClr val="dk2"/>
                </a:solidFill>
                <a:latin typeface="Arial Narrow"/>
                <a:ea typeface="Arial Narrow"/>
                <a:cs typeface="Arial Narrow"/>
                <a:sym typeface="Arial Narrow"/>
              </a:rPr>
              <a:t>Principios básicos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51"/>
          <p:cNvSpPr txBox="1">
            <a:spLocks noGrp="1"/>
          </p:cNvSpPr>
          <p:nvPr>
            <p:ph type="body" idx="1"/>
          </p:nvPr>
        </p:nvSpPr>
        <p:spPr>
          <a:xfrm>
            <a:off x="218657" y="1042400"/>
            <a:ext cx="5076825" cy="3000739"/>
          </a:xfrm>
          <a:prstGeom prst="rect">
            <a:avLst/>
          </a:prstGeom>
          <a:noFill/>
          <a:ln>
            <a:noFill/>
          </a:ln>
        </p:spPr>
        <p:txBody>
          <a:bodyPr spcFirstLastPara="1" wrap="square" lIns="82925" tIns="41450" rIns="82925" bIns="41450" rtlCol="0" anchor="t" anchorCtr="0">
            <a:normAutofit/>
          </a:bodyPr>
          <a:lstStyle/>
          <a:p>
            <a:pPr marL="207317" lvl="0" indent="-207317" algn="l" rtl="0">
              <a:lnSpc>
                <a:spcPct val="90000"/>
              </a:lnSpc>
              <a:spcBef>
                <a:spcPts val="0"/>
              </a:spcBef>
              <a:spcAft>
                <a:spcPts val="0"/>
              </a:spcAft>
              <a:buClr>
                <a:srgbClr val="09164D"/>
              </a:buClr>
              <a:buSzPts val="2400"/>
              <a:buFont typeface="Calibri"/>
              <a:buAutoNum type="arabicPeriod"/>
            </a:pPr>
            <a:r>
              <a:rPr lang="es" dirty="0"/>
              <a:t>La firme determinación de los líderes dio lugar a un enfoque de mejora de la calidad</a:t>
            </a:r>
            <a:endParaRPr dirty="0"/>
          </a:p>
          <a:p>
            <a:pPr marL="207317" lvl="0" indent="-207317" algn="l" rtl="0">
              <a:lnSpc>
                <a:spcPct val="90000"/>
              </a:lnSpc>
              <a:spcBef>
                <a:spcPts val="272"/>
              </a:spcBef>
              <a:spcAft>
                <a:spcPts val="0"/>
              </a:spcAft>
              <a:buClr>
                <a:srgbClr val="09164D"/>
              </a:buClr>
              <a:buSzPts val="2400"/>
              <a:buFont typeface="Calibri"/>
              <a:buAutoNum type="arabicPeriod"/>
            </a:pPr>
            <a:r>
              <a:rPr lang="es" dirty="0"/>
              <a:t>Se incentivó al personal con premios al desempeño</a:t>
            </a:r>
            <a:endParaRPr dirty="0"/>
          </a:p>
          <a:p>
            <a:pPr marL="207317" lvl="0" indent="-207317" algn="l" rtl="0">
              <a:lnSpc>
                <a:spcPct val="90000"/>
              </a:lnSpc>
              <a:spcBef>
                <a:spcPts val="272"/>
              </a:spcBef>
              <a:spcAft>
                <a:spcPts val="0"/>
              </a:spcAft>
              <a:buClr>
                <a:srgbClr val="09164D"/>
              </a:buClr>
              <a:buSzPts val="2400"/>
              <a:buFont typeface="Calibri"/>
              <a:buAutoNum type="arabicPeriod"/>
            </a:pPr>
            <a:r>
              <a:rPr lang="es" dirty="0"/>
              <a:t>El sistema de gestión de la calidad –que goza de reconocimiento oficial– abarca el WASH</a:t>
            </a:r>
            <a:endParaRPr dirty="0"/>
          </a:p>
          <a:p>
            <a:pPr marL="207317" lvl="0" indent="-54916" algn="l" rtl="0">
              <a:lnSpc>
                <a:spcPct val="90000"/>
              </a:lnSpc>
              <a:spcBef>
                <a:spcPts val="272"/>
              </a:spcBef>
              <a:spcAft>
                <a:spcPts val="0"/>
              </a:spcAft>
              <a:buClr>
                <a:schemeClr val="dk1"/>
              </a:buClr>
              <a:buSzPts val="2400"/>
              <a:buFont typeface="Calibri"/>
              <a:buNone/>
            </a:pPr>
            <a:endParaRPr dirty="0"/>
          </a:p>
          <a:p>
            <a:pPr marL="207317" lvl="0" indent="-54916" algn="l" rtl="0">
              <a:lnSpc>
                <a:spcPct val="90000"/>
              </a:lnSpc>
              <a:spcBef>
                <a:spcPts val="272"/>
              </a:spcBef>
              <a:spcAft>
                <a:spcPts val="0"/>
              </a:spcAft>
              <a:buClr>
                <a:schemeClr val="dk1"/>
              </a:buClr>
              <a:buSzPts val="2400"/>
              <a:buFont typeface="Calibri"/>
              <a:buNone/>
            </a:pPr>
            <a:endParaRPr sz="2400" dirty="0"/>
          </a:p>
        </p:txBody>
      </p:sp>
      <p:sp>
        <p:nvSpPr>
          <p:cNvPr id="673" name="Google Shape;673;p5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31</a:t>
            </a:fld>
            <a:endParaRPr/>
          </a:p>
        </p:txBody>
      </p:sp>
      <p:sp>
        <p:nvSpPr>
          <p:cNvPr id="674" name="Google Shape;674;p51"/>
          <p:cNvSpPr txBox="1">
            <a:spLocks noGrp="1"/>
          </p:cNvSpPr>
          <p:nvPr>
            <p:ph type="title"/>
          </p:nvPr>
        </p:nvSpPr>
        <p:spPr>
          <a:xfrm>
            <a:off x="0" y="91615"/>
            <a:ext cx="10515600" cy="748121"/>
          </a:xfrm>
          <a:prstGeom prst="rect">
            <a:avLst/>
          </a:prstGeom>
          <a:solidFill>
            <a:schemeClr val="dk2"/>
          </a:solidFill>
          <a:ln>
            <a:noFill/>
          </a:ln>
        </p:spPr>
        <p:txBody>
          <a:bodyPr spcFirstLastPara="1" wrap="square" lIns="82925" tIns="41450" rIns="82925" bIns="41450" rtlCol="0" anchor="ctr" anchorCtr="0">
            <a:normAutofit/>
          </a:bodyPr>
          <a:lstStyle/>
          <a:p>
            <a:pPr marL="0" lvl="0" indent="0" algn="ctr" rtl="0">
              <a:lnSpc>
                <a:spcPct val="90000"/>
              </a:lnSpc>
              <a:spcBef>
                <a:spcPts val="0"/>
              </a:spcBef>
              <a:spcAft>
                <a:spcPts val="0"/>
              </a:spcAft>
              <a:buClr>
                <a:schemeClr val="lt1"/>
              </a:buClr>
              <a:buSzPts val="2200"/>
              <a:buFont typeface="Arial"/>
              <a:buNone/>
            </a:pPr>
            <a:r>
              <a:rPr lang="es" sz="2200"/>
              <a:t>El liderazgo es un motor del cambio en Etiopía </a:t>
            </a:r>
            <a:endParaRPr/>
          </a:p>
        </p:txBody>
      </p:sp>
      <p:sp>
        <p:nvSpPr>
          <p:cNvPr id="675" name="Google Shape;675;p51"/>
          <p:cNvSpPr txBox="1">
            <a:spLocks noGrp="1"/>
          </p:cNvSpPr>
          <p:nvPr>
            <p:ph type="body" idx="3"/>
          </p:nvPr>
        </p:nvSpPr>
        <p:spPr>
          <a:xfrm>
            <a:off x="6193546" y="1090299"/>
            <a:ext cx="5106987" cy="3000739"/>
          </a:xfrm>
          <a:prstGeom prst="rect">
            <a:avLst/>
          </a:prstGeom>
          <a:noFill/>
          <a:ln>
            <a:noFill/>
          </a:ln>
        </p:spPr>
        <p:txBody>
          <a:bodyPr spcFirstLastPara="1" wrap="square" lIns="91425" tIns="45700" rIns="91425" bIns="45700" rtlCol="0" anchor="t" anchorCtr="0">
            <a:noAutofit/>
          </a:bodyPr>
          <a:lstStyle/>
          <a:p>
            <a:pPr marL="353541" lvl="0" indent="-353541" algn="l" rtl="0">
              <a:lnSpc>
                <a:spcPct val="90000"/>
              </a:lnSpc>
              <a:spcBef>
                <a:spcPts val="0"/>
              </a:spcBef>
              <a:spcAft>
                <a:spcPts val="0"/>
              </a:spcAft>
              <a:buClr>
                <a:srgbClr val="09164D"/>
              </a:buClr>
              <a:buSzPts val="2400"/>
              <a:buFont typeface="Calibri"/>
              <a:buAutoNum type="arabicPeriod" startAt="4"/>
            </a:pPr>
            <a:r>
              <a:rPr lang="es" dirty="0"/>
              <a:t>El WASH y la PCI se auditan con frecuencia </a:t>
            </a:r>
            <a:endParaRPr dirty="0"/>
          </a:p>
          <a:p>
            <a:pPr marL="353541" lvl="0" indent="-353541" algn="l" rtl="0">
              <a:lnSpc>
                <a:spcPct val="90000"/>
              </a:lnSpc>
              <a:spcBef>
                <a:spcPts val="272"/>
              </a:spcBef>
              <a:spcAft>
                <a:spcPts val="0"/>
              </a:spcAft>
              <a:buClr>
                <a:srgbClr val="09164D"/>
              </a:buClr>
              <a:buSzPts val="2400"/>
              <a:buFont typeface="Calibri"/>
              <a:buAutoNum type="arabicPeriod" startAt="4"/>
            </a:pPr>
            <a:r>
              <a:rPr lang="es" dirty="0"/>
              <a:t>Los pabellones se clasifican según su puntuación del WASH FIT y los resultados se hacen públicos en la puerta del establecimiento</a:t>
            </a:r>
            <a:endParaRPr dirty="0"/>
          </a:p>
          <a:p>
            <a:pPr marL="353541" lvl="0" indent="-353541" algn="l" rtl="0">
              <a:lnSpc>
                <a:spcPct val="90000"/>
              </a:lnSpc>
              <a:spcBef>
                <a:spcPts val="272"/>
              </a:spcBef>
              <a:spcAft>
                <a:spcPts val="0"/>
              </a:spcAft>
              <a:buClr>
                <a:srgbClr val="09164D"/>
              </a:buClr>
              <a:buSzPts val="2400"/>
              <a:buFont typeface="Calibri"/>
              <a:buAutoNum type="arabicPeriod" startAt="4"/>
            </a:pPr>
            <a:r>
              <a:rPr lang="es" dirty="0"/>
              <a:t>Actividades relacionadas con la higiene de las manos</a:t>
            </a:r>
            <a:endParaRPr dirty="0"/>
          </a:p>
          <a:p>
            <a:pPr marL="457200" lvl="0" indent="-304800" algn="l" rtl="0">
              <a:lnSpc>
                <a:spcPct val="90000"/>
              </a:lnSpc>
              <a:spcBef>
                <a:spcPts val="1000"/>
              </a:spcBef>
              <a:spcAft>
                <a:spcPts val="0"/>
              </a:spcAft>
              <a:buClr>
                <a:schemeClr val="dk1"/>
              </a:buClr>
              <a:buSzPts val="2400"/>
              <a:buFont typeface="Calibri"/>
              <a:buNone/>
            </a:pPr>
            <a:endParaRPr sz="2400" dirty="0"/>
          </a:p>
        </p:txBody>
      </p:sp>
      <p:pic>
        <p:nvPicPr>
          <p:cNvPr id="676" name="Google Shape;676;p51"/>
          <p:cNvPicPr preferRelativeResize="0">
            <a:picLocks noGrp="1"/>
          </p:cNvPicPr>
          <p:nvPr>
            <p:ph type="body" idx="1"/>
          </p:nvPr>
        </p:nvPicPr>
        <p:blipFill rotWithShape="1">
          <a:blip r:embed="rId3">
            <a:alphaModFix/>
          </a:blip>
          <a:srcRect/>
          <a:stretch/>
        </p:blipFill>
        <p:spPr>
          <a:xfrm>
            <a:off x="457095" y="3793864"/>
            <a:ext cx="2109689" cy="3019306"/>
          </a:xfrm>
          <a:prstGeom prst="rect">
            <a:avLst/>
          </a:prstGeom>
          <a:noFill/>
          <a:ln>
            <a:noFill/>
          </a:ln>
        </p:spPr>
      </p:pic>
      <p:pic>
        <p:nvPicPr>
          <p:cNvPr id="677" name="Google Shape;677;p51"/>
          <p:cNvPicPr preferRelativeResize="0"/>
          <p:nvPr/>
        </p:nvPicPr>
        <p:blipFill rotWithShape="1">
          <a:blip r:embed="rId4">
            <a:alphaModFix/>
          </a:blip>
          <a:srcRect/>
          <a:stretch/>
        </p:blipFill>
        <p:spPr>
          <a:xfrm rot="5400000">
            <a:off x="2415436" y="4176892"/>
            <a:ext cx="3019305" cy="2204742"/>
          </a:xfrm>
          <a:prstGeom prst="rect">
            <a:avLst/>
          </a:prstGeom>
          <a:noFill/>
          <a:ln>
            <a:noFill/>
          </a:ln>
        </p:spPr>
      </p:pic>
      <p:pic>
        <p:nvPicPr>
          <p:cNvPr id="678" name="Google Shape;678;p51"/>
          <p:cNvPicPr preferRelativeResize="0"/>
          <p:nvPr/>
        </p:nvPicPr>
        <p:blipFill rotWithShape="1">
          <a:blip r:embed="rId5">
            <a:alphaModFix/>
          </a:blip>
          <a:srcRect/>
          <a:stretch/>
        </p:blipFill>
        <p:spPr>
          <a:xfrm>
            <a:off x="5283961" y="3782077"/>
            <a:ext cx="2101055" cy="3006839"/>
          </a:xfrm>
          <a:prstGeom prst="rect">
            <a:avLst/>
          </a:prstGeom>
          <a:noFill/>
          <a:ln>
            <a:noFill/>
          </a:ln>
        </p:spPr>
      </p:pic>
      <p:pic>
        <p:nvPicPr>
          <p:cNvPr id="679" name="Google Shape;679;p51"/>
          <p:cNvPicPr preferRelativeResize="0"/>
          <p:nvPr/>
        </p:nvPicPr>
        <p:blipFill rotWithShape="1">
          <a:blip r:embed="rId6">
            <a:alphaModFix/>
          </a:blip>
          <a:srcRect/>
          <a:stretch/>
        </p:blipFill>
        <p:spPr>
          <a:xfrm>
            <a:off x="7592780" y="3796749"/>
            <a:ext cx="2098316" cy="3004281"/>
          </a:xfrm>
          <a:prstGeom prst="rect">
            <a:avLst/>
          </a:prstGeom>
          <a:noFill/>
          <a:ln>
            <a:noFill/>
          </a:ln>
        </p:spPr>
      </p:pic>
      <p:pic>
        <p:nvPicPr>
          <p:cNvPr id="680" name="Google Shape;680;p51"/>
          <p:cNvPicPr preferRelativeResize="0"/>
          <p:nvPr/>
        </p:nvPicPr>
        <p:blipFill rotWithShape="1">
          <a:blip r:embed="rId7">
            <a:alphaModFix/>
          </a:blip>
          <a:srcRect/>
          <a:stretch/>
        </p:blipFill>
        <p:spPr>
          <a:xfrm>
            <a:off x="9905043" y="3782077"/>
            <a:ext cx="2148355" cy="3075923"/>
          </a:xfrm>
          <a:prstGeom prst="rect">
            <a:avLst/>
          </a:prstGeom>
          <a:noFill/>
          <a:ln>
            <a:noFill/>
          </a:ln>
        </p:spPr>
      </p:pic>
      <p:sp>
        <p:nvSpPr>
          <p:cNvPr id="681" name="Google Shape;681;p51"/>
          <p:cNvSpPr/>
          <p:nvPr/>
        </p:nvSpPr>
        <p:spPr>
          <a:xfrm>
            <a:off x="579793" y="3591200"/>
            <a:ext cx="455790" cy="506097"/>
          </a:xfrm>
          <a:prstGeom prst="ellipse">
            <a:avLst/>
          </a:prstGeom>
          <a:solidFill>
            <a:srgbClr val="D4B01A"/>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r>
              <a:rPr lang="es" sz="2177">
                <a:solidFill>
                  <a:schemeClr val="lt1"/>
                </a:solidFill>
                <a:latin typeface="Arial"/>
                <a:ea typeface="Arial"/>
                <a:cs typeface="Arial"/>
                <a:sym typeface="Arial"/>
              </a:rPr>
              <a:t>1</a:t>
            </a:r>
            <a:endParaRPr/>
          </a:p>
        </p:txBody>
      </p:sp>
      <p:grpSp>
        <p:nvGrpSpPr>
          <p:cNvPr id="682" name="Google Shape;682;p51"/>
          <p:cNvGrpSpPr/>
          <p:nvPr/>
        </p:nvGrpSpPr>
        <p:grpSpPr>
          <a:xfrm>
            <a:off x="10721314" y="135108"/>
            <a:ext cx="1246402" cy="1171184"/>
            <a:chOff x="6769457" y="5116370"/>
            <a:chExt cx="1106024" cy="1171184"/>
          </a:xfrm>
        </p:grpSpPr>
        <p:pic>
          <p:nvPicPr>
            <p:cNvPr id="683" name="Google Shape;683;p51" descr="Shape&#10;&#10;Description automatically generated with low confidence"/>
            <p:cNvPicPr preferRelativeResize="0"/>
            <p:nvPr/>
          </p:nvPicPr>
          <p:blipFill rotWithShape="1">
            <a:blip r:embed="rId8">
              <a:alphaModFix/>
            </a:blip>
            <a:srcRect/>
            <a:stretch/>
          </p:blipFill>
          <p:spPr>
            <a:xfrm>
              <a:off x="6847514" y="5258958"/>
              <a:ext cx="1027967" cy="935628"/>
            </a:xfrm>
            <a:prstGeom prst="rect">
              <a:avLst/>
            </a:prstGeom>
            <a:noFill/>
            <a:ln>
              <a:noFill/>
            </a:ln>
          </p:spPr>
        </p:pic>
        <p:sp>
          <p:nvSpPr>
            <p:cNvPr id="684" name="Google Shape;684;p51"/>
            <p:cNvSpPr/>
            <p:nvPr/>
          </p:nvSpPr>
          <p:spPr>
            <a:xfrm>
              <a:off x="6769457" y="5116370"/>
              <a:ext cx="1027967"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85" name="Google Shape;685;p51"/>
          <p:cNvSpPr/>
          <p:nvPr/>
        </p:nvSpPr>
        <p:spPr>
          <a:xfrm>
            <a:off x="2977841" y="3604596"/>
            <a:ext cx="455790" cy="506097"/>
          </a:xfrm>
          <a:prstGeom prst="ellipse">
            <a:avLst/>
          </a:prstGeom>
          <a:solidFill>
            <a:srgbClr val="D4B01A"/>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r>
              <a:rPr lang="es" sz="2177">
                <a:solidFill>
                  <a:schemeClr val="lt1"/>
                </a:solidFill>
                <a:latin typeface="Arial"/>
                <a:ea typeface="Arial"/>
                <a:cs typeface="Arial"/>
                <a:sym typeface="Arial"/>
              </a:rPr>
              <a:t>2</a:t>
            </a:r>
            <a:endParaRPr/>
          </a:p>
        </p:txBody>
      </p:sp>
      <p:sp>
        <p:nvSpPr>
          <p:cNvPr id="686" name="Google Shape;686;p51"/>
          <p:cNvSpPr/>
          <p:nvPr/>
        </p:nvSpPr>
        <p:spPr>
          <a:xfrm>
            <a:off x="5397972" y="3591200"/>
            <a:ext cx="455790" cy="506097"/>
          </a:xfrm>
          <a:prstGeom prst="ellipse">
            <a:avLst/>
          </a:prstGeom>
          <a:solidFill>
            <a:srgbClr val="D4B01A"/>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r>
              <a:rPr lang="es" sz="2177">
                <a:solidFill>
                  <a:schemeClr val="lt1"/>
                </a:solidFill>
                <a:latin typeface="Arial"/>
                <a:ea typeface="Arial"/>
                <a:cs typeface="Arial"/>
                <a:sym typeface="Arial"/>
              </a:rPr>
              <a:t>4</a:t>
            </a:r>
            <a:endParaRPr/>
          </a:p>
        </p:txBody>
      </p:sp>
      <p:sp>
        <p:nvSpPr>
          <p:cNvPr id="687" name="Google Shape;687;p51"/>
          <p:cNvSpPr/>
          <p:nvPr/>
        </p:nvSpPr>
        <p:spPr>
          <a:xfrm>
            <a:off x="7662119" y="3551611"/>
            <a:ext cx="455790" cy="506097"/>
          </a:xfrm>
          <a:prstGeom prst="ellipse">
            <a:avLst/>
          </a:prstGeom>
          <a:solidFill>
            <a:srgbClr val="D4B01A"/>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r>
              <a:rPr lang="es" sz="2177">
                <a:solidFill>
                  <a:schemeClr val="lt1"/>
                </a:solidFill>
                <a:latin typeface="Arial"/>
                <a:ea typeface="Arial"/>
                <a:cs typeface="Arial"/>
                <a:sym typeface="Arial"/>
              </a:rPr>
              <a:t>5</a:t>
            </a:r>
            <a:endParaRPr/>
          </a:p>
        </p:txBody>
      </p:sp>
      <p:sp>
        <p:nvSpPr>
          <p:cNvPr id="688" name="Google Shape;688;p51"/>
          <p:cNvSpPr/>
          <p:nvPr/>
        </p:nvSpPr>
        <p:spPr>
          <a:xfrm>
            <a:off x="9939861" y="3566945"/>
            <a:ext cx="455790" cy="506097"/>
          </a:xfrm>
          <a:prstGeom prst="ellipse">
            <a:avLst/>
          </a:prstGeom>
          <a:solidFill>
            <a:srgbClr val="D4B01A"/>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r>
              <a:rPr lang="es" sz="2177">
                <a:solidFill>
                  <a:schemeClr val="lt1"/>
                </a:solidFill>
                <a:latin typeface="Arial"/>
                <a:ea typeface="Arial"/>
                <a:cs typeface="Arial"/>
                <a:sym typeface="Arial"/>
              </a:rPr>
              <a:t>6</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52"/>
          <p:cNvSpPr txBox="1">
            <a:spLocks noGrp="1"/>
          </p:cNvSpPr>
          <p:nvPr>
            <p:ph type="body" idx="1"/>
          </p:nvPr>
        </p:nvSpPr>
        <p:spPr>
          <a:xfrm>
            <a:off x="393700" y="1444625"/>
            <a:ext cx="5854700" cy="4716860"/>
          </a:xfrm>
          <a:prstGeom prst="rect">
            <a:avLst/>
          </a:prstGeom>
          <a:noFill/>
          <a:ln>
            <a:noFill/>
          </a:ln>
        </p:spPr>
        <p:txBody>
          <a:bodyPr spcFirstLastPara="1" wrap="square" lIns="91425" tIns="45700" rIns="91425" bIns="45700" rtlCol="0" anchor="t" anchorCtr="0">
            <a:normAutofit fontScale="92500" lnSpcReduction="20000"/>
          </a:bodyPr>
          <a:lstStyle/>
          <a:p>
            <a:pPr marL="0" lvl="0" indent="0" algn="l" rtl="0">
              <a:lnSpc>
                <a:spcPct val="90000"/>
              </a:lnSpc>
              <a:spcBef>
                <a:spcPts val="0"/>
              </a:spcBef>
              <a:spcAft>
                <a:spcPts val="0"/>
              </a:spcAft>
              <a:buClr>
                <a:schemeClr val="dk1"/>
              </a:buClr>
              <a:buSzPts val="2400"/>
              <a:buNone/>
            </a:pPr>
            <a:r>
              <a:rPr lang="es" sz="2400"/>
              <a:t>En un centro de atención primaria del ámbito rural, un comité comunitario: </a:t>
            </a:r>
            <a:endParaRPr/>
          </a:p>
          <a:p>
            <a:pPr marL="0" lvl="0" indent="0" algn="l" rtl="0">
              <a:lnSpc>
                <a:spcPct val="90000"/>
              </a:lnSpc>
              <a:spcBef>
                <a:spcPts val="1000"/>
              </a:spcBef>
              <a:spcAft>
                <a:spcPts val="0"/>
              </a:spcAft>
              <a:buClr>
                <a:schemeClr val="dk1"/>
              </a:buClr>
              <a:buSzPts val="2400"/>
              <a:buNone/>
            </a:pPr>
            <a:endParaRPr sz="2400"/>
          </a:p>
          <a:p>
            <a:pPr marL="155488" lvl="0" indent="-155488" algn="l" rtl="0">
              <a:lnSpc>
                <a:spcPct val="90000"/>
              </a:lnSpc>
              <a:spcBef>
                <a:spcPts val="1000"/>
              </a:spcBef>
              <a:spcAft>
                <a:spcPts val="0"/>
              </a:spcAft>
              <a:buClr>
                <a:schemeClr val="dk1"/>
              </a:buClr>
              <a:buSzPts val="2400"/>
              <a:buFont typeface="Arial"/>
              <a:buChar char="•"/>
            </a:pPr>
            <a:r>
              <a:rPr lang="es" sz="2400"/>
              <a:t>planificó una campaña de limpieza dirigida a mejorar la gestión de los desechos de salud </a:t>
            </a:r>
            <a:endParaRPr/>
          </a:p>
          <a:p>
            <a:pPr marL="155488" lvl="0" indent="-155488" algn="l" rtl="0">
              <a:lnSpc>
                <a:spcPct val="90000"/>
              </a:lnSpc>
              <a:spcBef>
                <a:spcPts val="1000"/>
              </a:spcBef>
              <a:spcAft>
                <a:spcPts val="0"/>
              </a:spcAft>
              <a:buClr>
                <a:schemeClr val="dk1"/>
              </a:buClr>
              <a:buSzPts val="2400"/>
              <a:buFont typeface="Arial"/>
              <a:buChar char="•"/>
            </a:pPr>
            <a:r>
              <a:rPr lang="es" sz="2400"/>
              <a:t>entabló contactos con un técnico o especialista en ingeniería del plano local que ayudó a arreglar los grifos obstruidos, reparar las ventanas y construir una valla alrededor del establecimiento para impedir que entren animales </a:t>
            </a:r>
            <a:endParaRPr/>
          </a:p>
          <a:p>
            <a:pPr marL="155488" lvl="0" indent="-155488" algn="l" rtl="0">
              <a:lnSpc>
                <a:spcPct val="90000"/>
              </a:lnSpc>
              <a:spcBef>
                <a:spcPts val="1000"/>
              </a:spcBef>
              <a:spcAft>
                <a:spcPts val="0"/>
              </a:spcAft>
              <a:buClr>
                <a:schemeClr val="dk1"/>
              </a:buClr>
              <a:buSzPts val="2400"/>
              <a:buFont typeface="Arial"/>
              <a:buChar char="•"/>
            </a:pPr>
            <a:r>
              <a:rPr lang="es" sz="2400"/>
              <a:t>acudió a un programa de la radio local para pedir a los miembros de la comunidad que notificaran los problemas con los que se hubieran topado en el centro de atención de salud </a:t>
            </a:r>
            <a:endParaRPr/>
          </a:p>
          <a:p>
            <a:pPr marL="0" lvl="0" indent="0" algn="l" rtl="0">
              <a:lnSpc>
                <a:spcPct val="90000"/>
              </a:lnSpc>
              <a:spcBef>
                <a:spcPts val="1000"/>
              </a:spcBef>
              <a:spcAft>
                <a:spcPts val="0"/>
              </a:spcAft>
              <a:buClr>
                <a:schemeClr val="dk1"/>
              </a:buClr>
              <a:buSzPts val="2400"/>
              <a:buNone/>
            </a:pPr>
            <a:endParaRPr sz="2400"/>
          </a:p>
        </p:txBody>
      </p:sp>
      <p:pic>
        <p:nvPicPr>
          <p:cNvPr id="697" name="Google Shape;697;p52" descr="A group of people standing next to a tree&#10;&#10;Description generated with very high confidence"/>
          <p:cNvPicPr preferRelativeResize="0">
            <a:picLocks noGrp="1"/>
          </p:cNvPicPr>
          <p:nvPr>
            <p:ph type="pic" idx="2"/>
          </p:nvPr>
        </p:nvPicPr>
        <p:blipFill rotWithShape="1">
          <a:blip r:embed="rId3">
            <a:alphaModFix/>
          </a:blip>
          <a:srcRect/>
          <a:stretch/>
        </p:blipFill>
        <p:spPr>
          <a:xfrm>
            <a:off x="7470399" y="1332057"/>
            <a:ext cx="3801327" cy="4829428"/>
          </a:xfrm>
          <a:prstGeom prst="rect">
            <a:avLst/>
          </a:prstGeom>
          <a:noFill/>
          <a:ln>
            <a:noFill/>
          </a:ln>
          <a:effectLst>
            <a:outerShdw blurRad="292100" dist="139700" dir="2700000" algn="tl" rotWithShape="0">
              <a:srgbClr val="333333">
                <a:alpha val="64705"/>
              </a:srgbClr>
            </a:outerShdw>
          </a:effectLst>
        </p:spPr>
      </p:pic>
      <p:sp>
        <p:nvSpPr>
          <p:cNvPr id="698" name="Google Shape;698;p52"/>
          <p:cNvSpPr txBox="1">
            <a:spLocks noGrp="1"/>
          </p:cNvSpPr>
          <p:nvPr>
            <p:ph type="title"/>
          </p:nvPr>
        </p:nvSpPr>
        <p:spPr>
          <a:xfrm>
            <a:off x="925551" y="339327"/>
            <a:ext cx="10515600" cy="714375"/>
          </a:xfrm>
          <a:prstGeom prst="rect">
            <a:avLst/>
          </a:prstGeom>
          <a:noFill/>
          <a:ln>
            <a:noFill/>
          </a:ln>
        </p:spPr>
        <p:txBody>
          <a:bodyPr spcFirstLastPara="1" wrap="square" lIns="91425" tIns="45700" rIns="91425" bIns="45700" rtlCol="0" anchor="t" anchorCtr="0">
            <a:noAutofit/>
          </a:bodyPr>
          <a:lstStyle/>
          <a:p>
            <a:pPr marL="0" marR="0" lvl="0" indent="0" algn="ctr" rtl="0">
              <a:lnSpc>
                <a:spcPct val="90000"/>
              </a:lnSpc>
              <a:spcBef>
                <a:spcPts val="0"/>
              </a:spcBef>
              <a:spcAft>
                <a:spcPts val="0"/>
              </a:spcAft>
              <a:buClr>
                <a:schemeClr val="dk2"/>
              </a:buClr>
              <a:buSzPts val="4400"/>
              <a:buFont typeface="Arial Narrow"/>
              <a:buNone/>
            </a:pPr>
            <a:r>
              <a:rPr lang="es" sz="4400" b="1" i="0" u="none" strike="noStrike" cap="none">
                <a:solidFill>
                  <a:schemeClr val="dk2"/>
                </a:solidFill>
                <a:latin typeface="Arial Narrow"/>
                <a:ea typeface="Arial Narrow"/>
                <a:cs typeface="Arial Narrow"/>
                <a:sym typeface="Arial Narrow"/>
              </a:rPr>
              <a:t>Participación comunitaria en Ghana</a:t>
            </a:r>
            <a:endParaRPr/>
          </a:p>
        </p:txBody>
      </p:sp>
      <p:sp>
        <p:nvSpPr>
          <p:cNvPr id="699" name="Google Shape;699;p52"/>
          <p:cNvSpPr/>
          <p:nvPr/>
        </p:nvSpPr>
        <p:spPr>
          <a:xfrm>
            <a:off x="7276137" y="6220408"/>
            <a:ext cx="4555309" cy="523220"/>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1400" i="1">
                <a:solidFill>
                  <a:schemeClr val="lt1"/>
                </a:solidFill>
                <a:latin typeface="Arial"/>
                <a:ea typeface="Arial"/>
                <a:cs typeface="Arial"/>
                <a:sym typeface="Arial"/>
              </a:rPr>
              <a:t>Algunos integrantes del comité comunitario examinan una fosa de desechos junto con el coordinador de PCI a fin de planear las mejoras</a:t>
            </a:r>
            <a:endParaRPr/>
          </a:p>
        </p:txBody>
      </p:sp>
      <p:grpSp>
        <p:nvGrpSpPr>
          <p:cNvPr id="700" name="Google Shape;700;p52"/>
          <p:cNvGrpSpPr/>
          <p:nvPr/>
        </p:nvGrpSpPr>
        <p:grpSpPr>
          <a:xfrm>
            <a:off x="10427052" y="365125"/>
            <a:ext cx="1246402" cy="1171184"/>
            <a:chOff x="6769457" y="5116370"/>
            <a:chExt cx="1106024" cy="1171184"/>
          </a:xfrm>
        </p:grpSpPr>
        <p:pic>
          <p:nvPicPr>
            <p:cNvPr id="701" name="Google Shape;701;p52" descr="Shape&#10;&#10;Description automatically generated with low confidence"/>
            <p:cNvPicPr preferRelativeResize="0"/>
            <p:nvPr/>
          </p:nvPicPr>
          <p:blipFill rotWithShape="1">
            <a:blip r:embed="rId4">
              <a:alphaModFix/>
            </a:blip>
            <a:srcRect/>
            <a:stretch/>
          </p:blipFill>
          <p:spPr>
            <a:xfrm>
              <a:off x="6847514" y="5258958"/>
              <a:ext cx="1027967" cy="935628"/>
            </a:xfrm>
            <a:prstGeom prst="rect">
              <a:avLst/>
            </a:prstGeom>
            <a:noFill/>
            <a:ln>
              <a:noFill/>
            </a:ln>
          </p:spPr>
        </p:pic>
        <p:sp>
          <p:nvSpPr>
            <p:cNvPr id="702" name="Google Shape;702;p52"/>
            <p:cNvSpPr/>
            <p:nvPr/>
          </p:nvSpPr>
          <p:spPr>
            <a:xfrm>
              <a:off x="6769457" y="5116370"/>
              <a:ext cx="1027967"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03" name="Google Shape;703;p52"/>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grpSp>
        <p:nvGrpSpPr>
          <p:cNvPr id="711" name="Google Shape;711;p53"/>
          <p:cNvGrpSpPr/>
          <p:nvPr/>
        </p:nvGrpSpPr>
        <p:grpSpPr>
          <a:xfrm>
            <a:off x="455902" y="513797"/>
            <a:ext cx="11526556" cy="5893826"/>
            <a:chOff x="455902" y="513797"/>
            <a:chExt cx="11526556" cy="5893826"/>
          </a:xfrm>
        </p:grpSpPr>
        <p:grpSp>
          <p:nvGrpSpPr>
            <p:cNvPr id="712" name="Google Shape;712;p53"/>
            <p:cNvGrpSpPr/>
            <p:nvPr/>
          </p:nvGrpSpPr>
          <p:grpSpPr>
            <a:xfrm>
              <a:off x="9210821" y="2392137"/>
              <a:ext cx="2771637" cy="1389027"/>
              <a:chOff x="8921977" y="1466700"/>
              <a:chExt cx="2926080" cy="1389100"/>
            </a:xfrm>
          </p:grpSpPr>
          <p:sp>
            <p:nvSpPr>
              <p:cNvPr id="713" name="Google Shape;713;p53"/>
              <p:cNvSpPr txBox="1"/>
              <p:nvPr/>
            </p:nvSpPr>
            <p:spPr>
              <a:xfrm>
                <a:off x="8921977" y="1466700"/>
                <a:ext cx="2926080" cy="461689"/>
              </a:xfrm>
              <a:prstGeom prst="rect">
                <a:avLst/>
              </a:prstGeom>
              <a:noFill/>
              <a:ln>
                <a:noFill/>
              </a:ln>
            </p:spPr>
            <p:txBody>
              <a:bodyPr spcFirstLastPara="1" wrap="square" lIns="0" tIns="45700" rIns="0" bIns="45700" rtlCol="0" anchor="b" anchorCtr="0">
                <a:spAutoFit/>
              </a:bodyPr>
              <a:lstStyle/>
              <a:p>
                <a:pPr marL="0" marR="0" lvl="0" indent="0" algn="l" rtl="0">
                  <a:spcBef>
                    <a:spcPts val="0"/>
                  </a:spcBef>
                  <a:spcAft>
                    <a:spcPts val="0"/>
                  </a:spcAft>
                  <a:buNone/>
                </a:pPr>
                <a:r>
                  <a:rPr lang="es" sz="2400" b="1">
                    <a:solidFill>
                      <a:srgbClr val="FF0064"/>
                    </a:solidFill>
                    <a:latin typeface="Arial"/>
                    <a:ea typeface="Arial"/>
                    <a:cs typeface="Arial"/>
                    <a:sym typeface="Arial"/>
                  </a:rPr>
                  <a:t>Fase 2</a:t>
                </a:r>
                <a:endParaRPr/>
              </a:p>
            </p:txBody>
          </p:sp>
          <p:sp>
            <p:nvSpPr>
              <p:cNvPr id="714" name="Google Shape;714;p53"/>
              <p:cNvSpPr txBox="1"/>
              <p:nvPr/>
            </p:nvSpPr>
            <p:spPr>
              <a:xfrm>
                <a:off x="8921977" y="1925881"/>
                <a:ext cx="2926080" cy="929919"/>
              </a:xfrm>
              <a:prstGeom prst="rect">
                <a:avLst/>
              </a:prstGeom>
              <a:noFill/>
              <a:ln>
                <a:noFill/>
              </a:ln>
            </p:spPr>
            <p:txBody>
              <a:bodyPr spcFirstLastPara="1" wrap="square" lIns="0" tIns="45700" rIns="0" bIns="45700" rtlCol="0" anchor="t" anchorCtr="0">
                <a:spAutoFit/>
              </a:bodyPr>
              <a:lstStyle/>
              <a:p>
                <a:pPr marL="0" marR="0" lvl="0" indent="0" algn="l" rtl="0">
                  <a:spcBef>
                    <a:spcPts val="0"/>
                  </a:spcBef>
                  <a:spcAft>
                    <a:spcPts val="0"/>
                  </a:spcAft>
                  <a:buNone/>
                </a:pPr>
                <a:r>
                  <a:rPr lang="es" sz="1814" b="1">
                    <a:solidFill>
                      <a:srgbClr val="595959"/>
                    </a:solidFill>
                    <a:latin typeface="Arial"/>
                    <a:ea typeface="Arial"/>
                    <a:cs typeface="Arial"/>
                    <a:sym typeface="Arial"/>
                  </a:rPr>
                  <a:t>Llevar a cabo una evaluación del establecimiento </a:t>
                </a:r>
                <a:endParaRPr/>
              </a:p>
            </p:txBody>
          </p:sp>
        </p:grpSp>
        <p:grpSp>
          <p:nvGrpSpPr>
            <p:cNvPr id="715" name="Google Shape;715;p53"/>
            <p:cNvGrpSpPr/>
            <p:nvPr/>
          </p:nvGrpSpPr>
          <p:grpSpPr>
            <a:xfrm>
              <a:off x="455902" y="513797"/>
              <a:ext cx="10798023" cy="5893826"/>
              <a:chOff x="455902" y="513797"/>
              <a:chExt cx="10798023" cy="5893826"/>
            </a:xfrm>
          </p:grpSpPr>
          <p:sp>
            <p:nvSpPr>
              <p:cNvPr id="716" name="Google Shape;716;p53"/>
              <p:cNvSpPr/>
              <p:nvPr/>
            </p:nvSpPr>
            <p:spPr>
              <a:xfrm>
                <a:off x="4032677" y="1510249"/>
                <a:ext cx="4112545" cy="3945807"/>
              </a:xfrm>
              <a:custGeom>
                <a:avLst/>
                <a:gdLst/>
                <a:ahLst/>
                <a:cxnLst/>
                <a:rect l="l" t="t" r="r" b="b"/>
                <a:pathLst>
                  <a:path w="21300" h="21482" extrusionOk="0">
                    <a:moveTo>
                      <a:pt x="16159" y="21482"/>
                    </a:moveTo>
                    <a:lnTo>
                      <a:pt x="5164" y="21482"/>
                    </a:lnTo>
                    <a:cubicBezTo>
                      <a:pt x="4397" y="21482"/>
                      <a:pt x="3724" y="20973"/>
                      <a:pt x="3487" y="20203"/>
                    </a:cubicBezTo>
                    <a:lnTo>
                      <a:pt x="86" y="9217"/>
                    </a:lnTo>
                    <a:cubicBezTo>
                      <a:pt x="-150" y="8448"/>
                      <a:pt x="110" y="7616"/>
                      <a:pt x="724" y="7144"/>
                    </a:cubicBezTo>
                    <a:lnTo>
                      <a:pt x="9617" y="354"/>
                    </a:lnTo>
                    <a:cubicBezTo>
                      <a:pt x="10231" y="-118"/>
                      <a:pt x="11069" y="-118"/>
                      <a:pt x="11683" y="354"/>
                    </a:cubicBezTo>
                    <a:lnTo>
                      <a:pt x="20576" y="7144"/>
                    </a:lnTo>
                    <a:cubicBezTo>
                      <a:pt x="21190" y="7616"/>
                      <a:pt x="21450" y="8448"/>
                      <a:pt x="21214" y="9217"/>
                    </a:cubicBezTo>
                    <a:lnTo>
                      <a:pt x="17813" y="20203"/>
                    </a:lnTo>
                    <a:cubicBezTo>
                      <a:pt x="17600" y="20973"/>
                      <a:pt x="16927" y="21482"/>
                      <a:pt x="16159" y="21482"/>
                    </a:cubicBezTo>
                    <a:close/>
                    <a:moveTo>
                      <a:pt x="10668" y="1347"/>
                    </a:moveTo>
                    <a:cubicBezTo>
                      <a:pt x="10573" y="1347"/>
                      <a:pt x="10467" y="1384"/>
                      <a:pt x="10384" y="1446"/>
                    </a:cubicBezTo>
                    <a:lnTo>
                      <a:pt x="10384" y="1446"/>
                    </a:lnTo>
                    <a:lnTo>
                      <a:pt x="1492" y="8236"/>
                    </a:lnTo>
                    <a:cubicBezTo>
                      <a:pt x="1326" y="8361"/>
                      <a:pt x="1255" y="8584"/>
                      <a:pt x="1314" y="8795"/>
                    </a:cubicBezTo>
                    <a:lnTo>
                      <a:pt x="4716" y="19781"/>
                    </a:lnTo>
                    <a:cubicBezTo>
                      <a:pt x="4775" y="19992"/>
                      <a:pt x="4964" y="20129"/>
                      <a:pt x="5164" y="20129"/>
                    </a:cubicBezTo>
                    <a:lnTo>
                      <a:pt x="16159" y="20129"/>
                    </a:lnTo>
                    <a:cubicBezTo>
                      <a:pt x="16360" y="20129"/>
                      <a:pt x="16549" y="19992"/>
                      <a:pt x="16608" y="19781"/>
                    </a:cubicBezTo>
                    <a:lnTo>
                      <a:pt x="20009" y="8795"/>
                    </a:lnTo>
                    <a:cubicBezTo>
                      <a:pt x="20068" y="8584"/>
                      <a:pt x="20009" y="8361"/>
                      <a:pt x="19832" y="8236"/>
                    </a:cubicBezTo>
                    <a:lnTo>
                      <a:pt x="10939" y="1446"/>
                    </a:lnTo>
                    <a:cubicBezTo>
                      <a:pt x="10857" y="1384"/>
                      <a:pt x="10762" y="1347"/>
                      <a:pt x="10668" y="1347"/>
                    </a:cubicBezTo>
                    <a:close/>
                  </a:path>
                </a:pathLst>
              </a:custGeom>
              <a:solidFill>
                <a:srgbClr val="D8D8D8"/>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FFFFFF"/>
                  </a:solidFill>
                  <a:latin typeface="Arial"/>
                  <a:ea typeface="Arial"/>
                  <a:cs typeface="Arial"/>
                  <a:sym typeface="Arial"/>
                </a:endParaRPr>
              </a:p>
            </p:txBody>
          </p:sp>
          <p:sp>
            <p:nvSpPr>
              <p:cNvPr id="717" name="Google Shape;717;p53"/>
              <p:cNvSpPr/>
              <p:nvPr/>
            </p:nvSpPr>
            <p:spPr>
              <a:xfrm>
                <a:off x="5560378" y="1031419"/>
                <a:ext cx="1894378" cy="1846927"/>
              </a:xfrm>
              <a:custGeom>
                <a:avLst/>
                <a:gdLst/>
                <a:ahLst/>
                <a:cxnLst/>
                <a:rect l="l" t="t" r="r" b="b"/>
                <a:pathLst>
                  <a:path w="21389" h="21441" extrusionOk="0">
                    <a:moveTo>
                      <a:pt x="21389" y="21441"/>
                    </a:moveTo>
                    <a:lnTo>
                      <a:pt x="18686" y="14717"/>
                    </a:lnTo>
                    <a:lnTo>
                      <a:pt x="17373" y="16570"/>
                    </a:lnTo>
                    <a:lnTo>
                      <a:pt x="10525" y="11462"/>
                    </a:lnTo>
                    <a:cubicBezTo>
                      <a:pt x="10679" y="11250"/>
                      <a:pt x="10782" y="11012"/>
                      <a:pt x="10885" y="10747"/>
                    </a:cubicBezTo>
                    <a:lnTo>
                      <a:pt x="12353" y="6141"/>
                    </a:lnTo>
                    <a:cubicBezTo>
                      <a:pt x="12687" y="5109"/>
                      <a:pt x="12327" y="3970"/>
                      <a:pt x="11477" y="3335"/>
                    </a:cubicBezTo>
                    <a:lnTo>
                      <a:pt x="7667" y="476"/>
                    </a:lnTo>
                    <a:cubicBezTo>
                      <a:pt x="6817" y="-159"/>
                      <a:pt x="5659" y="-159"/>
                      <a:pt x="4809" y="476"/>
                    </a:cubicBezTo>
                    <a:lnTo>
                      <a:pt x="999" y="3335"/>
                    </a:lnTo>
                    <a:cubicBezTo>
                      <a:pt x="149" y="3970"/>
                      <a:pt x="-211" y="5109"/>
                      <a:pt x="124" y="6141"/>
                    </a:cubicBezTo>
                    <a:lnTo>
                      <a:pt x="1591" y="10747"/>
                    </a:lnTo>
                    <a:cubicBezTo>
                      <a:pt x="1926" y="11779"/>
                      <a:pt x="2853" y="12467"/>
                      <a:pt x="3908" y="12467"/>
                    </a:cubicBezTo>
                    <a:lnTo>
                      <a:pt x="7178" y="12467"/>
                    </a:lnTo>
                    <a:lnTo>
                      <a:pt x="15777" y="18900"/>
                    </a:lnTo>
                    <a:lnTo>
                      <a:pt x="14386" y="20859"/>
                    </a:lnTo>
                    <a:lnTo>
                      <a:pt x="21389" y="21441"/>
                    </a:lnTo>
                    <a:close/>
                  </a:path>
                </a:pathLst>
              </a:custGeom>
              <a:solidFill>
                <a:srgbClr val="BFBFBF"/>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FFFFFF"/>
                  </a:solidFill>
                  <a:latin typeface="Arial"/>
                  <a:ea typeface="Arial"/>
                  <a:cs typeface="Arial"/>
                  <a:sym typeface="Arial"/>
                </a:endParaRPr>
              </a:p>
            </p:txBody>
          </p:sp>
          <p:sp>
            <p:nvSpPr>
              <p:cNvPr id="718" name="Google Shape;718;p53"/>
              <p:cNvSpPr/>
              <p:nvPr/>
            </p:nvSpPr>
            <p:spPr>
              <a:xfrm>
                <a:off x="3576644" y="2148691"/>
                <a:ext cx="2186241" cy="1395455"/>
              </a:xfrm>
              <a:custGeom>
                <a:avLst/>
                <a:gdLst/>
                <a:ahLst/>
                <a:cxnLst/>
                <a:rect l="l" t="t" r="r" b="b"/>
                <a:pathLst>
                  <a:path w="21417" h="21600" extrusionOk="0">
                    <a:moveTo>
                      <a:pt x="15297" y="741"/>
                    </a:moveTo>
                    <a:lnTo>
                      <a:pt x="16458" y="3247"/>
                    </a:lnTo>
                    <a:lnTo>
                      <a:pt x="10427" y="10165"/>
                    </a:lnTo>
                    <a:cubicBezTo>
                      <a:pt x="10293" y="9882"/>
                      <a:pt x="10137" y="9635"/>
                      <a:pt x="9958" y="9424"/>
                    </a:cubicBezTo>
                    <a:lnTo>
                      <a:pt x="6652" y="5612"/>
                    </a:lnTo>
                    <a:cubicBezTo>
                      <a:pt x="5915" y="4765"/>
                      <a:pt x="4910" y="4765"/>
                      <a:pt x="4173" y="5612"/>
                    </a:cubicBezTo>
                    <a:lnTo>
                      <a:pt x="867" y="9424"/>
                    </a:lnTo>
                    <a:cubicBezTo>
                      <a:pt x="130" y="10271"/>
                      <a:pt x="-183" y="11788"/>
                      <a:pt x="107" y="13165"/>
                    </a:cubicBezTo>
                    <a:lnTo>
                      <a:pt x="1381" y="19306"/>
                    </a:lnTo>
                    <a:cubicBezTo>
                      <a:pt x="1671" y="20682"/>
                      <a:pt x="2475" y="21600"/>
                      <a:pt x="3391" y="21600"/>
                    </a:cubicBezTo>
                    <a:lnTo>
                      <a:pt x="7479" y="21600"/>
                    </a:lnTo>
                    <a:cubicBezTo>
                      <a:pt x="8394" y="21600"/>
                      <a:pt x="9199" y="20682"/>
                      <a:pt x="9489" y="19306"/>
                    </a:cubicBezTo>
                    <a:lnTo>
                      <a:pt x="10360" y="15035"/>
                    </a:lnTo>
                    <a:lnTo>
                      <a:pt x="17910" y="6353"/>
                    </a:lnTo>
                    <a:lnTo>
                      <a:pt x="19094" y="8965"/>
                    </a:lnTo>
                    <a:lnTo>
                      <a:pt x="21417" y="0"/>
                    </a:lnTo>
                    <a:lnTo>
                      <a:pt x="15297" y="741"/>
                    </a:lnTo>
                    <a:close/>
                  </a:path>
                </a:pathLst>
              </a:custGeom>
              <a:solidFill>
                <a:srgbClr val="BFBFBF"/>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BFBFBF"/>
                  </a:solidFill>
                  <a:latin typeface="Arial"/>
                  <a:ea typeface="Arial"/>
                  <a:cs typeface="Arial"/>
                  <a:sym typeface="Arial"/>
                </a:endParaRPr>
              </a:p>
            </p:txBody>
          </p:sp>
          <p:sp>
            <p:nvSpPr>
              <p:cNvPr id="719" name="Google Shape;719;p53"/>
              <p:cNvSpPr/>
              <p:nvPr/>
            </p:nvSpPr>
            <p:spPr>
              <a:xfrm>
                <a:off x="4329095" y="3516785"/>
                <a:ext cx="1107316" cy="2309795"/>
              </a:xfrm>
              <a:custGeom>
                <a:avLst/>
                <a:gdLst/>
                <a:ahLst/>
                <a:cxnLst/>
                <a:rect l="l" t="t" r="r" b="b"/>
                <a:pathLst>
                  <a:path w="20937" h="21600" extrusionOk="0">
                    <a:moveTo>
                      <a:pt x="19221" y="14244"/>
                    </a:moveTo>
                    <a:lnTo>
                      <a:pt x="14737" y="12623"/>
                    </a:lnTo>
                    <a:lnTo>
                      <a:pt x="9304" y="4393"/>
                    </a:lnTo>
                    <a:lnTo>
                      <a:pt x="13012" y="3795"/>
                    </a:lnTo>
                    <a:lnTo>
                      <a:pt x="4001" y="0"/>
                    </a:lnTo>
                    <a:lnTo>
                      <a:pt x="1242" y="5693"/>
                    </a:lnTo>
                    <a:lnTo>
                      <a:pt x="4864" y="5117"/>
                    </a:lnTo>
                    <a:lnTo>
                      <a:pt x="9175" y="11664"/>
                    </a:lnTo>
                    <a:cubicBezTo>
                      <a:pt x="8787" y="11728"/>
                      <a:pt x="8399" y="11813"/>
                      <a:pt x="8054" y="11941"/>
                    </a:cubicBezTo>
                    <a:lnTo>
                      <a:pt x="1673" y="14244"/>
                    </a:lnTo>
                    <a:cubicBezTo>
                      <a:pt x="251" y="14755"/>
                      <a:pt x="-353" y="15672"/>
                      <a:pt x="207" y="16504"/>
                    </a:cubicBezTo>
                    <a:lnTo>
                      <a:pt x="2665" y="20214"/>
                    </a:lnTo>
                    <a:cubicBezTo>
                      <a:pt x="3225" y="21046"/>
                      <a:pt x="4778" y="21600"/>
                      <a:pt x="6545" y="21600"/>
                    </a:cubicBezTo>
                    <a:lnTo>
                      <a:pt x="14435" y="21600"/>
                    </a:lnTo>
                    <a:cubicBezTo>
                      <a:pt x="16203" y="21600"/>
                      <a:pt x="17755" y="21046"/>
                      <a:pt x="18315" y="20214"/>
                    </a:cubicBezTo>
                    <a:lnTo>
                      <a:pt x="20773" y="16504"/>
                    </a:lnTo>
                    <a:cubicBezTo>
                      <a:pt x="21247" y="15672"/>
                      <a:pt x="20687" y="14755"/>
                      <a:pt x="19221" y="14244"/>
                    </a:cubicBezTo>
                    <a:close/>
                  </a:path>
                </a:pathLst>
              </a:custGeom>
              <a:solidFill>
                <a:srgbClr val="BFBFBF"/>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BFBFBF"/>
                  </a:solidFill>
                  <a:latin typeface="Arial"/>
                  <a:ea typeface="Arial"/>
                  <a:cs typeface="Arial"/>
                  <a:sym typeface="Arial"/>
                </a:endParaRPr>
              </a:p>
            </p:txBody>
          </p:sp>
          <p:pic>
            <p:nvPicPr>
              <p:cNvPr id="720" name="Google Shape;720;p53" descr="Gears with solid fill"/>
              <p:cNvPicPr preferRelativeResize="0"/>
              <p:nvPr/>
            </p:nvPicPr>
            <p:blipFill rotWithShape="1">
              <a:blip r:embed="rId3">
                <a:alphaModFix/>
              </a:blip>
              <a:srcRect/>
              <a:stretch/>
            </p:blipFill>
            <p:spPr>
              <a:xfrm>
                <a:off x="3708732" y="2642954"/>
                <a:ext cx="786046" cy="786046"/>
              </a:xfrm>
              <a:prstGeom prst="rect">
                <a:avLst/>
              </a:prstGeom>
              <a:noFill/>
              <a:ln>
                <a:noFill/>
              </a:ln>
              <a:effectLst>
                <a:outerShdw blurRad="50800" dist="38100" dir="2700000" algn="tl" rotWithShape="0">
                  <a:srgbClr val="000000">
                    <a:alpha val="40000"/>
                  </a:srgbClr>
                </a:outerShdw>
              </a:effectLst>
            </p:spPr>
          </p:pic>
          <p:grpSp>
            <p:nvGrpSpPr>
              <p:cNvPr id="721" name="Google Shape;721;p53"/>
              <p:cNvGrpSpPr/>
              <p:nvPr/>
            </p:nvGrpSpPr>
            <p:grpSpPr>
              <a:xfrm>
                <a:off x="8327998" y="4739418"/>
                <a:ext cx="2925927" cy="1668205"/>
                <a:chOff x="8921977" y="4073362"/>
                <a:chExt cx="2926080" cy="1668292"/>
              </a:xfrm>
            </p:grpSpPr>
            <p:sp>
              <p:nvSpPr>
                <p:cNvPr id="722" name="Google Shape;722;p53"/>
                <p:cNvSpPr txBox="1"/>
                <p:nvPr/>
              </p:nvSpPr>
              <p:spPr>
                <a:xfrm>
                  <a:off x="8921977" y="4073362"/>
                  <a:ext cx="2926080" cy="461689"/>
                </a:xfrm>
                <a:prstGeom prst="rect">
                  <a:avLst/>
                </a:prstGeom>
                <a:noFill/>
                <a:ln>
                  <a:noFill/>
                </a:ln>
              </p:spPr>
              <p:txBody>
                <a:bodyPr spcFirstLastPara="1" wrap="square" lIns="0" tIns="45700" rIns="0" bIns="45700" rtlCol="0" anchor="b" anchorCtr="0">
                  <a:spAutoFit/>
                </a:bodyPr>
                <a:lstStyle/>
                <a:p>
                  <a:pPr marL="0" marR="0" lvl="0" indent="0" algn="l" rtl="0">
                    <a:spcBef>
                      <a:spcPts val="0"/>
                    </a:spcBef>
                    <a:spcAft>
                      <a:spcPts val="0"/>
                    </a:spcAft>
                    <a:buNone/>
                  </a:pPr>
                  <a:r>
                    <a:rPr lang="es" sz="2400" b="1">
                      <a:solidFill>
                        <a:srgbClr val="D8D8D8"/>
                      </a:solidFill>
                      <a:latin typeface="Arial"/>
                      <a:ea typeface="Arial"/>
                      <a:cs typeface="Arial"/>
                      <a:sym typeface="Arial"/>
                    </a:rPr>
                    <a:t>Fase 3</a:t>
                  </a:r>
                  <a:endParaRPr/>
                </a:p>
              </p:txBody>
            </p:sp>
            <p:sp>
              <p:nvSpPr>
                <p:cNvPr id="723" name="Google Shape;723;p53"/>
                <p:cNvSpPr txBox="1"/>
                <p:nvPr/>
              </p:nvSpPr>
              <p:spPr>
                <a:xfrm>
                  <a:off x="8921977" y="4532542"/>
                  <a:ext cx="2926080" cy="1209112"/>
                </a:xfrm>
                <a:prstGeom prst="rect">
                  <a:avLst/>
                </a:prstGeom>
                <a:noFill/>
                <a:ln>
                  <a:noFill/>
                </a:ln>
              </p:spPr>
              <p:txBody>
                <a:bodyPr spcFirstLastPara="1" wrap="square" lIns="0" tIns="45700" rIns="0" bIns="45700" rtlCol="0" anchor="t" anchorCtr="0">
                  <a:spAutoFit/>
                </a:bodyPr>
                <a:lstStyle/>
                <a:p>
                  <a:pPr marL="0" marR="0" lvl="0" indent="0" algn="l" rtl="0">
                    <a:spcBef>
                      <a:spcPts val="0"/>
                    </a:spcBef>
                    <a:spcAft>
                      <a:spcPts val="0"/>
                    </a:spcAft>
                    <a:buNone/>
                  </a:pPr>
                  <a:r>
                    <a:rPr lang="es" sz="1814" b="1">
                      <a:solidFill>
                        <a:srgbClr val="D8D8D8"/>
                      </a:solidFill>
                      <a:latin typeface="Arial"/>
                      <a:ea typeface="Arial"/>
                      <a:cs typeface="Arial"/>
                      <a:sym typeface="Arial"/>
                    </a:rPr>
                    <a:t>Evaluar los riesgos a fin de detectar y priorizar las esferas susceptibles de mejora</a:t>
                  </a:r>
                  <a:endParaRPr/>
                </a:p>
              </p:txBody>
            </p:sp>
          </p:grpSp>
          <p:grpSp>
            <p:nvGrpSpPr>
              <p:cNvPr id="724" name="Google Shape;724;p53"/>
              <p:cNvGrpSpPr/>
              <p:nvPr/>
            </p:nvGrpSpPr>
            <p:grpSpPr>
              <a:xfrm>
                <a:off x="455902" y="4903589"/>
                <a:ext cx="2925927" cy="1389026"/>
                <a:chOff x="332936" y="4652314"/>
                <a:chExt cx="2926080" cy="1389099"/>
              </a:xfrm>
            </p:grpSpPr>
            <p:sp>
              <p:nvSpPr>
                <p:cNvPr id="725" name="Google Shape;725;p53"/>
                <p:cNvSpPr txBox="1"/>
                <p:nvPr/>
              </p:nvSpPr>
              <p:spPr>
                <a:xfrm>
                  <a:off x="332936" y="4652314"/>
                  <a:ext cx="2926080" cy="461689"/>
                </a:xfrm>
                <a:prstGeom prst="rect">
                  <a:avLst/>
                </a:prstGeom>
                <a:noFill/>
                <a:ln>
                  <a:noFill/>
                </a:ln>
              </p:spPr>
              <p:txBody>
                <a:bodyPr spcFirstLastPara="1" wrap="square" lIns="0" tIns="45700" rIns="0" bIns="45700" rtlCol="0" anchor="b" anchorCtr="0">
                  <a:spAutoFit/>
                </a:bodyPr>
                <a:lstStyle/>
                <a:p>
                  <a:pPr marL="0" marR="0" lvl="0" indent="0" algn="r" rtl="0">
                    <a:spcBef>
                      <a:spcPts val="0"/>
                    </a:spcBef>
                    <a:spcAft>
                      <a:spcPts val="0"/>
                    </a:spcAft>
                    <a:buNone/>
                  </a:pPr>
                  <a:r>
                    <a:rPr lang="es" sz="2400" b="1">
                      <a:solidFill>
                        <a:srgbClr val="D8D8D8"/>
                      </a:solidFill>
                      <a:latin typeface="Arial"/>
                      <a:ea typeface="Arial"/>
                      <a:cs typeface="Arial"/>
                      <a:sym typeface="Arial"/>
                    </a:rPr>
                    <a:t>Fase 4</a:t>
                  </a:r>
                  <a:endParaRPr/>
                </a:p>
              </p:txBody>
            </p:sp>
            <p:sp>
              <p:nvSpPr>
                <p:cNvPr id="726" name="Google Shape;726;p53"/>
                <p:cNvSpPr txBox="1"/>
                <p:nvPr/>
              </p:nvSpPr>
              <p:spPr>
                <a:xfrm>
                  <a:off x="332936" y="5111494"/>
                  <a:ext cx="2926080" cy="929919"/>
                </a:xfrm>
                <a:prstGeom prst="rect">
                  <a:avLst/>
                </a:prstGeom>
                <a:noFill/>
                <a:ln>
                  <a:noFill/>
                </a:ln>
              </p:spPr>
              <p:txBody>
                <a:bodyPr spcFirstLastPara="1" wrap="square" lIns="0" tIns="45700" rIns="0" bIns="45700" rtlCol="0" anchor="t" anchorCtr="0">
                  <a:spAutoFit/>
                </a:bodyPr>
                <a:lstStyle/>
                <a:p>
                  <a:pPr marL="0" marR="0" lvl="0" indent="0" algn="r" rtl="0">
                    <a:spcBef>
                      <a:spcPts val="0"/>
                    </a:spcBef>
                    <a:spcAft>
                      <a:spcPts val="0"/>
                    </a:spcAft>
                    <a:buNone/>
                  </a:pPr>
                  <a:r>
                    <a:rPr lang="es" sz="1814" b="1">
                      <a:solidFill>
                        <a:srgbClr val="D8D8D8"/>
                      </a:solidFill>
                      <a:latin typeface="Arial"/>
                      <a:ea typeface="Arial"/>
                      <a:cs typeface="Arial"/>
                      <a:sym typeface="Arial"/>
                    </a:rPr>
                    <a:t>Formular un plan de mejora gradual y tomar medidas </a:t>
                  </a:r>
                  <a:endParaRPr/>
                </a:p>
              </p:txBody>
            </p:sp>
          </p:grpSp>
          <p:grpSp>
            <p:nvGrpSpPr>
              <p:cNvPr id="727" name="Google Shape;727;p53"/>
              <p:cNvGrpSpPr/>
              <p:nvPr/>
            </p:nvGrpSpPr>
            <p:grpSpPr>
              <a:xfrm>
                <a:off x="7519494" y="513797"/>
                <a:ext cx="2925927" cy="1389027"/>
                <a:chOff x="8921977" y="1466701"/>
                <a:chExt cx="2926080" cy="1389098"/>
              </a:xfrm>
            </p:grpSpPr>
            <p:sp>
              <p:nvSpPr>
                <p:cNvPr id="728" name="Google Shape;728;p53"/>
                <p:cNvSpPr txBox="1"/>
                <p:nvPr/>
              </p:nvSpPr>
              <p:spPr>
                <a:xfrm>
                  <a:off x="8921977" y="1466701"/>
                  <a:ext cx="2926080" cy="461689"/>
                </a:xfrm>
                <a:prstGeom prst="rect">
                  <a:avLst/>
                </a:prstGeom>
                <a:noFill/>
                <a:ln>
                  <a:noFill/>
                </a:ln>
              </p:spPr>
              <p:txBody>
                <a:bodyPr spcFirstLastPara="1" wrap="square" lIns="0" tIns="45700" rIns="0" bIns="45700" rtlCol="0" anchor="b" anchorCtr="0">
                  <a:spAutoFit/>
                </a:bodyPr>
                <a:lstStyle/>
                <a:p>
                  <a:pPr marL="0" marR="0" lvl="0" indent="0" algn="l" rtl="0">
                    <a:spcBef>
                      <a:spcPts val="0"/>
                    </a:spcBef>
                    <a:spcAft>
                      <a:spcPts val="0"/>
                    </a:spcAft>
                    <a:buNone/>
                  </a:pPr>
                  <a:r>
                    <a:rPr lang="es" sz="2400" b="1">
                      <a:solidFill>
                        <a:srgbClr val="D8D8D8"/>
                      </a:solidFill>
                      <a:latin typeface="Arial"/>
                      <a:ea typeface="Arial"/>
                      <a:cs typeface="Arial"/>
                      <a:sym typeface="Arial"/>
                    </a:rPr>
                    <a:t>Fase 1</a:t>
                  </a:r>
                  <a:endParaRPr/>
                </a:p>
              </p:txBody>
            </p:sp>
            <p:sp>
              <p:nvSpPr>
                <p:cNvPr id="729" name="Google Shape;729;p53"/>
                <p:cNvSpPr txBox="1"/>
                <p:nvPr/>
              </p:nvSpPr>
              <p:spPr>
                <a:xfrm>
                  <a:off x="8921977" y="1925881"/>
                  <a:ext cx="2926080" cy="929918"/>
                </a:xfrm>
                <a:prstGeom prst="rect">
                  <a:avLst/>
                </a:prstGeom>
                <a:noFill/>
                <a:ln>
                  <a:noFill/>
                </a:ln>
              </p:spPr>
              <p:txBody>
                <a:bodyPr spcFirstLastPara="1" wrap="square" lIns="0" tIns="45700" rIns="0" bIns="45700" rtlCol="0" anchor="t" anchorCtr="0">
                  <a:spAutoFit/>
                </a:bodyPr>
                <a:lstStyle/>
                <a:p>
                  <a:pPr marL="0" marR="0" lvl="0" indent="0" algn="l" rtl="0">
                    <a:spcBef>
                      <a:spcPts val="0"/>
                    </a:spcBef>
                    <a:spcAft>
                      <a:spcPts val="0"/>
                    </a:spcAft>
                    <a:buNone/>
                  </a:pPr>
                  <a:r>
                    <a:rPr lang="es" sz="1814" b="1">
                      <a:solidFill>
                        <a:srgbClr val="D8D8D8"/>
                      </a:solidFill>
                      <a:latin typeface="Arial"/>
                      <a:ea typeface="Arial"/>
                      <a:cs typeface="Arial"/>
                      <a:sym typeface="Arial"/>
                    </a:rPr>
                    <a:t>Formar el equipo, capacitarlo y documentar las decisiones </a:t>
                  </a:r>
                  <a:endParaRPr/>
                </a:p>
              </p:txBody>
            </p:sp>
          </p:grpSp>
          <p:grpSp>
            <p:nvGrpSpPr>
              <p:cNvPr id="730" name="Google Shape;730;p53"/>
              <p:cNvGrpSpPr/>
              <p:nvPr/>
            </p:nvGrpSpPr>
            <p:grpSpPr>
              <a:xfrm>
                <a:off x="455902" y="2674757"/>
                <a:ext cx="2463824" cy="1109847"/>
                <a:chOff x="8921977" y="1466701"/>
                <a:chExt cx="2926080" cy="1109905"/>
              </a:xfrm>
            </p:grpSpPr>
            <p:sp>
              <p:nvSpPr>
                <p:cNvPr id="731" name="Google Shape;731;p53"/>
                <p:cNvSpPr txBox="1"/>
                <p:nvPr/>
              </p:nvSpPr>
              <p:spPr>
                <a:xfrm>
                  <a:off x="8921977" y="1466701"/>
                  <a:ext cx="2926080" cy="461689"/>
                </a:xfrm>
                <a:prstGeom prst="rect">
                  <a:avLst/>
                </a:prstGeom>
                <a:noFill/>
                <a:ln>
                  <a:noFill/>
                </a:ln>
              </p:spPr>
              <p:txBody>
                <a:bodyPr spcFirstLastPara="1" wrap="square" lIns="0" tIns="45700" rIns="0" bIns="45700" rtlCol="0" anchor="b" anchorCtr="0">
                  <a:spAutoFit/>
                </a:bodyPr>
                <a:lstStyle/>
                <a:p>
                  <a:pPr marL="0" marR="0" lvl="0" indent="0" algn="r" rtl="0">
                    <a:spcBef>
                      <a:spcPts val="0"/>
                    </a:spcBef>
                    <a:spcAft>
                      <a:spcPts val="0"/>
                    </a:spcAft>
                    <a:buNone/>
                  </a:pPr>
                  <a:r>
                    <a:rPr lang="es" sz="2400" b="1">
                      <a:solidFill>
                        <a:srgbClr val="D8D8D8"/>
                      </a:solidFill>
                      <a:latin typeface="Arial"/>
                      <a:ea typeface="Arial"/>
                      <a:cs typeface="Arial"/>
                      <a:sym typeface="Arial"/>
                    </a:rPr>
                    <a:t>Fase 5</a:t>
                  </a:r>
                  <a:endParaRPr/>
                </a:p>
              </p:txBody>
            </p:sp>
            <p:sp>
              <p:nvSpPr>
                <p:cNvPr id="732" name="Google Shape;732;p53"/>
                <p:cNvSpPr txBox="1"/>
                <p:nvPr/>
              </p:nvSpPr>
              <p:spPr>
                <a:xfrm>
                  <a:off x="8921977" y="1925881"/>
                  <a:ext cx="2926080" cy="650725"/>
                </a:xfrm>
                <a:prstGeom prst="rect">
                  <a:avLst/>
                </a:prstGeom>
                <a:noFill/>
                <a:ln>
                  <a:noFill/>
                </a:ln>
              </p:spPr>
              <p:txBody>
                <a:bodyPr spcFirstLastPara="1" wrap="square" lIns="0" tIns="45700" rIns="0" bIns="45700" rtlCol="0" anchor="t" anchorCtr="0">
                  <a:spAutoFit/>
                </a:bodyPr>
                <a:lstStyle/>
                <a:p>
                  <a:pPr marL="0" marR="0" lvl="0" indent="0" algn="r" rtl="0">
                    <a:spcBef>
                      <a:spcPts val="0"/>
                    </a:spcBef>
                    <a:spcAft>
                      <a:spcPts val="0"/>
                    </a:spcAft>
                    <a:buNone/>
                  </a:pPr>
                  <a:r>
                    <a:rPr lang="es" sz="1814" b="1">
                      <a:solidFill>
                        <a:srgbClr val="D8D8D8"/>
                      </a:solidFill>
                      <a:latin typeface="Arial"/>
                      <a:ea typeface="Arial"/>
                      <a:cs typeface="Arial"/>
                      <a:sym typeface="Arial"/>
                    </a:rPr>
                    <a:t>Hacer un seguimiento, revisar, adaptar y mejorar </a:t>
                  </a:r>
                  <a:endParaRPr/>
                </a:p>
              </p:txBody>
            </p:sp>
          </p:grpSp>
          <p:pic>
            <p:nvPicPr>
              <p:cNvPr id="733" name="Google Shape;733;p53" descr="Group outline"/>
              <p:cNvPicPr preferRelativeResize="0"/>
              <p:nvPr/>
            </p:nvPicPr>
            <p:blipFill rotWithShape="1">
              <a:blip r:embed="rId4">
                <a:alphaModFix/>
              </a:blip>
              <a:srcRect/>
              <a:stretch/>
            </p:blipFill>
            <p:spPr>
              <a:xfrm>
                <a:off x="5678257" y="1164875"/>
                <a:ext cx="829309" cy="829309"/>
              </a:xfrm>
              <a:prstGeom prst="rect">
                <a:avLst/>
              </a:prstGeom>
              <a:noFill/>
              <a:ln>
                <a:noFill/>
              </a:ln>
            </p:spPr>
          </p:pic>
          <p:pic>
            <p:nvPicPr>
              <p:cNvPr id="734" name="Google Shape;734;p53" descr="Shape&#10;&#10;Description automatically generated with low confidence"/>
              <p:cNvPicPr preferRelativeResize="0"/>
              <p:nvPr/>
            </p:nvPicPr>
            <p:blipFill rotWithShape="1">
              <a:blip r:embed="rId5">
                <a:alphaModFix/>
              </a:blip>
              <a:srcRect/>
              <a:stretch/>
            </p:blipFill>
            <p:spPr>
              <a:xfrm>
                <a:off x="4452250" y="4985748"/>
                <a:ext cx="761023" cy="646328"/>
              </a:xfrm>
              <a:prstGeom prst="rect">
                <a:avLst/>
              </a:prstGeom>
              <a:noFill/>
              <a:ln>
                <a:noFill/>
              </a:ln>
            </p:spPr>
          </p:pic>
          <p:sp>
            <p:nvSpPr>
              <p:cNvPr id="735" name="Google Shape;735;p53"/>
              <p:cNvSpPr/>
              <p:nvPr/>
            </p:nvSpPr>
            <p:spPr>
              <a:xfrm>
                <a:off x="5491972" y="4748064"/>
                <a:ext cx="2374198" cy="1076236"/>
              </a:xfrm>
              <a:custGeom>
                <a:avLst/>
                <a:gdLst/>
                <a:ahLst/>
                <a:cxnLst/>
                <a:rect l="l" t="t" r="r" b="b"/>
                <a:pathLst>
                  <a:path w="21440" h="21329" extrusionOk="0">
                    <a:moveTo>
                      <a:pt x="20632" y="5694"/>
                    </a:moveTo>
                    <a:lnTo>
                      <a:pt x="17585" y="814"/>
                    </a:lnTo>
                    <a:cubicBezTo>
                      <a:pt x="16905" y="-271"/>
                      <a:pt x="15979" y="-271"/>
                      <a:pt x="15299" y="814"/>
                    </a:cubicBezTo>
                    <a:lnTo>
                      <a:pt x="13116" y="4293"/>
                    </a:lnTo>
                    <a:lnTo>
                      <a:pt x="4818" y="4293"/>
                    </a:lnTo>
                    <a:lnTo>
                      <a:pt x="4818" y="271"/>
                    </a:lnTo>
                    <a:lnTo>
                      <a:pt x="0" y="6778"/>
                    </a:lnTo>
                    <a:lnTo>
                      <a:pt x="4818" y="13285"/>
                    </a:lnTo>
                    <a:lnTo>
                      <a:pt x="4818" y="9264"/>
                    </a:lnTo>
                    <a:lnTo>
                      <a:pt x="11449" y="9264"/>
                    </a:lnTo>
                    <a:cubicBezTo>
                      <a:pt x="11449" y="9670"/>
                      <a:pt x="11490" y="10122"/>
                      <a:pt x="11531" y="10529"/>
                    </a:cubicBezTo>
                    <a:lnTo>
                      <a:pt x="12705" y="18392"/>
                    </a:lnTo>
                    <a:cubicBezTo>
                      <a:pt x="12972" y="20154"/>
                      <a:pt x="13714" y="21329"/>
                      <a:pt x="14558" y="21329"/>
                    </a:cubicBezTo>
                    <a:lnTo>
                      <a:pt x="18326" y="21329"/>
                    </a:lnTo>
                    <a:cubicBezTo>
                      <a:pt x="19170" y="21329"/>
                      <a:pt x="19912" y="20154"/>
                      <a:pt x="20179" y="18392"/>
                    </a:cubicBezTo>
                    <a:lnTo>
                      <a:pt x="21353" y="10529"/>
                    </a:lnTo>
                    <a:cubicBezTo>
                      <a:pt x="21600" y="8721"/>
                      <a:pt x="21312" y="6778"/>
                      <a:pt x="20632" y="5694"/>
                    </a:cubicBezTo>
                    <a:close/>
                  </a:path>
                </a:pathLst>
              </a:custGeom>
              <a:solidFill>
                <a:srgbClr val="BFBFBF"/>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BFBFBF"/>
                  </a:solidFill>
                  <a:latin typeface="Arial"/>
                  <a:ea typeface="Arial"/>
                  <a:cs typeface="Arial"/>
                  <a:sym typeface="Arial"/>
                </a:endParaRPr>
              </a:p>
            </p:txBody>
          </p:sp>
          <p:pic>
            <p:nvPicPr>
              <p:cNvPr id="736" name="Google Shape;736;p53" descr="A black rectangle with a black background&#10;&#10;Description automatically generated with low confidence"/>
              <p:cNvPicPr preferRelativeResize="0"/>
              <p:nvPr/>
            </p:nvPicPr>
            <p:blipFill rotWithShape="1">
              <a:blip r:embed="rId6">
                <a:alphaModFix/>
              </a:blip>
              <a:srcRect/>
              <a:stretch/>
            </p:blipFill>
            <p:spPr>
              <a:xfrm>
                <a:off x="6968615" y="5011242"/>
                <a:ext cx="715576" cy="619423"/>
              </a:xfrm>
              <a:prstGeom prst="rect">
                <a:avLst/>
              </a:prstGeom>
              <a:noFill/>
              <a:ln>
                <a:noFill/>
              </a:ln>
            </p:spPr>
          </p:pic>
          <p:sp>
            <p:nvSpPr>
              <p:cNvPr id="737" name="Google Shape;737;p53"/>
              <p:cNvSpPr/>
              <p:nvPr/>
            </p:nvSpPr>
            <p:spPr>
              <a:xfrm>
                <a:off x="7110882" y="2467915"/>
                <a:ext cx="1504473" cy="2234551"/>
              </a:xfrm>
              <a:custGeom>
                <a:avLst/>
                <a:gdLst/>
                <a:ahLst/>
                <a:cxnLst/>
                <a:rect l="l" t="t" r="r" b="b"/>
                <a:pathLst>
                  <a:path w="21335" h="21469" extrusionOk="0">
                    <a:moveTo>
                      <a:pt x="20080" y="2761"/>
                    </a:moveTo>
                    <a:lnTo>
                      <a:pt x="15295" y="395"/>
                    </a:lnTo>
                    <a:cubicBezTo>
                      <a:pt x="14228" y="-131"/>
                      <a:pt x="12772" y="-131"/>
                      <a:pt x="11705" y="395"/>
                    </a:cubicBezTo>
                    <a:lnTo>
                      <a:pt x="6920" y="2761"/>
                    </a:lnTo>
                    <a:cubicBezTo>
                      <a:pt x="5853" y="3286"/>
                      <a:pt x="5400" y="4228"/>
                      <a:pt x="5820" y="5083"/>
                    </a:cubicBezTo>
                    <a:lnTo>
                      <a:pt x="6952" y="7471"/>
                    </a:lnTo>
                    <a:lnTo>
                      <a:pt x="2749" y="16233"/>
                    </a:lnTo>
                    <a:lnTo>
                      <a:pt x="0" y="15620"/>
                    </a:lnTo>
                    <a:lnTo>
                      <a:pt x="2069" y="21469"/>
                    </a:lnTo>
                    <a:lnTo>
                      <a:pt x="8828" y="17570"/>
                    </a:lnTo>
                    <a:lnTo>
                      <a:pt x="6079" y="16956"/>
                    </a:lnTo>
                    <a:lnTo>
                      <a:pt x="9345" y="10143"/>
                    </a:lnTo>
                    <a:cubicBezTo>
                      <a:pt x="9701" y="10253"/>
                      <a:pt x="10121" y="10318"/>
                      <a:pt x="10509" y="10318"/>
                    </a:cubicBezTo>
                    <a:lnTo>
                      <a:pt x="16426" y="10318"/>
                    </a:lnTo>
                    <a:cubicBezTo>
                      <a:pt x="17752" y="10318"/>
                      <a:pt x="18916" y="9749"/>
                      <a:pt x="19337" y="8895"/>
                    </a:cubicBezTo>
                    <a:lnTo>
                      <a:pt x="21180" y="5083"/>
                    </a:lnTo>
                    <a:cubicBezTo>
                      <a:pt x="21600" y="4228"/>
                      <a:pt x="21147" y="3308"/>
                      <a:pt x="20080" y="2761"/>
                    </a:cubicBezTo>
                    <a:close/>
                  </a:path>
                </a:pathLst>
              </a:custGeom>
              <a:solidFill>
                <a:srgbClr val="FF0064"/>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BFBFBF"/>
                  </a:solidFill>
                  <a:latin typeface="Arial"/>
                  <a:ea typeface="Arial"/>
                  <a:cs typeface="Arial"/>
                  <a:sym typeface="Arial"/>
                </a:endParaRPr>
              </a:p>
            </p:txBody>
          </p:sp>
          <p:pic>
            <p:nvPicPr>
              <p:cNvPr id="738" name="Google Shape;738;p53"/>
              <p:cNvPicPr preferRelativeResize="0"/>
              <p:nvPr/>
            </p:nvPicPr>
            <p:blipFill rotWithShape="1">
              <a:blip r:embed="rId7">
                <a:alphaModFix/>
              </a:blip>
              <a:srcRect/>
              <a:stretch/>
            </p:blipFill>
            <p:spPr>
              <a:xfrm>
                <a:off x="7733683" y="2652354"/>
                <a:ext cx="690613" cy="690613"/>
              </a:xfrm>
              <a:prstGeom prst="rect">
                <a:avLst/>
              </a:prstGeom>
              <a:noFill/>
              <a:ln>
                <a:noFill/>
              </a:ln>
            </p:spPr>
          </p:pic>
        </p:grpSp>
      </p:grpSp>
      <p:sp>
        <p:nvSpPr>
          <p:cNvPr id="739" name="Google Shape;739;p53"/>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54"/>
          <p:cNvSpPr txBox="1">
            <a:spLocks noGrp="1"/>
          </p:cNvSpPr>
          <p:nvPr>
            <p:ph type="body" idx="3"/>
          </p:nvPr>
        </p:nvSpPr>
        <p:spPr>
          <a:xfrm>
            <a:off x="839788" y="356992"/>
            <a:ext cx="10512425" cy="722508"/>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FF0064"/>
              </a:buClr>
              <a:buSzPts val="4400"/>
              <a:buNone/>
            </a:pPr>
            <a:r>
              <a:rPr lang="es" b="1">
                <a:solidFill>
                  <a:srgbClr val="FF0064"/>
                </a:solidFill>
              </a:rPr>
              <a:t>Fase 2: </a:t>
            </a:r>
            <a:r>
              <a:rPr lang="es" sz="4400">
                <a:solidFill>
                  <a:srgbClr val="FF0066"/>
                </a:solidFill>
              </a:rPr>
              <a:t>Llevar a cabo una evaluación del establecimiento</a:t>
            </a:r>
            <a:r>
              <a:rPr lang="es" b="1">
                <a:solidFill>
                  <a:srgbClr val="009999"/>
                </a:solidFill>
              </a:rPr>
              <a:t> </a:t>
            </a:r>
            <a:endParaRPr/>
          </a:p>
        </p:txBody>
      </p:sp>
      <p:sp>
        <p:nvSpPr>
          <p:cNvPr id="746" name="Google Shape;746;p54"/>
          <p:cNvSpPr/>
          <p:nvPr/>
        </p:nvSpPr>
        <p:spPr>
          <a:xfrm>
            <a:off x="312547" y="1695565"/>
            <a:ext cx="7459853" cy="1684307"/>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2177" b="1">
                <a:solidFill>
                  <a:srgbClr val="09164D"/>
                </a:solidFill>
                <a:latin typeface="Arial"/>
                <a:ea typeface="Arial"/>
                <a:cs typeface="Arial"/>
                <a:sym typeface="Arial"/>
              </a:rPr>
              <a:t>Productos</a:t>
            </a:r>
            <a:endParaRPr/>
          </a:p>
          <a:p>
            <a:pPr marL="342900" marR="0" lvl="0" indent="-342900" algn="l" rtl="0">
              <a:lnSpc>
                <a:spcPct val="115000"/>
              </a:lnSpc>
              <a:spcBef>
                <a:spcPts val="0"/>
              </a:spcBef>
              <a:spcAft>
                <a:spcPts val="0"/>
              </a:spcAft>
              <a:buClr>
                <a:schemeClr val="dk1"/>
              </a:buClr>
              <a:buSzPts val="1814"/>
              <a:buFont typeface="Arial"/>
              <a:buChar char="•"/>
            </a:pPr>
            <a:r>
              <a:rPr lang="es" sz="1814">
                <a:solidFill>
                  <a:schemeClr val="dk1"/>
                </a:solidFill>
                <a:latin typeface="Arial"/>
                <a:ea typeface="Arial"/>
                <a:cs typeface="Arial"/>
                <a:sym typeface="Arial"/>
              </a:rPr>
              <a:t>Una adaptación del formulario de evaluación que se ajuste a las necesidades del establecimiento de salud </a:t>
            </a:r>
            <a:endParaRPr/>
          </a:p>
          <a:p>
            <a:pPr marL="342900" marR="0" lvl="0" indent="-342900" algn="l" rtl="0">
              <a:lnSpc>
                <a:spcPct val="115000"/>
              </a:lnSpc>
              <a:spcBef>
                <a:spcPts val="0"/>
              </a:spcBef>
              <a:spcAft>
                <a:spcPts val="0"/>
              </a:spcAft>
              <a:buClr>
                <a:schemeClr val="dk1"/>
              </a:buClr>
              <a:buSzPts val="1814"/>
              <a:buFont typeface="Arial"/>
              <a:buChar char="•"/>
            </a:pPr>
            <a:r>
              <a:rPr lang="es" sz="1814">
                <a:solidFill>
                  <a:schemeClr val="dk1"/>
                </a:solidFill>
                <a:latin typeface="Arial"/>
                <a:ea typeface="Arial"/>
                <a:cs typeface="Arial"/>
                <a:sym typeface="Arial"/>
              </a:rPr>
              <a:t>Evaluaciones periódicas y registros de evaluaciones previas a fin de comparar los avances </a:t>
            </a:r>
            <a:endParaRPr/>
          </a:p>
        </p:txBody>
      </p:sp>
      <p:sp>
        <p:nvSpPr>
          <p:cNvPr id="747" name="Google Shape;747;p54"/>
          <p:cNvSpPr/>
          <p:nvPr/>
        </p:nvSpPr>
        <p:spPr>
          <a:xfrm>
            <a:off x="7218484" y="3999232"/>
            <a:ext cx="4569529" cy="1554977"/>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2800">
                <a:solidFill>
                  <a:schemeClr val="lt1"/>
                </a:solidFill>
                <a:latin typeface="Arial"/>
                <a:ea typeface="Arial"/>
                <a:cs typeface="Arial"/>
                <a:sym typeface="Arial"/>
              </a:rPr>
              <a:t>Recursos de apoyo </a:t>
            </a:r>
            <a:endParaRPr/>
          </a:p>
          <a:p>
            <a:pPr marL="310976" marR="0" lvl="0" indent="-310976" algn="l" rtl="0">
              <a:lnSpc>
                <a:spcPct val="115000"/>
              </a:lnSpc>
              <a:spcBef>
                <a:spcPts val="0"/>
              </a:spcBef>
              <a:spcAft>
                <a:spcPts val="0"/>
              </a:spcAft>
              <a:buClr>
                <a:schemeClr val="lt1"/>
              </a:buClr>
              <a:buSzPts val="2000"/>
              <a:buFont typeface="Noto Sans Symbols"/>
              <a:buChar char="∙"/>
            </a:pPr>
            <a:r>
              <a:rPr lang="es" sz="2000">
                <a:solidFill>
                  <a:schemeClr val="lt1"/>
                </a:solidFill>
                <a:latin typeface="Arial"/>
                <a:ea typeface="Arial"/>
                <a:cs typeface="Arial"/>
                <a:sym typeface="Arial"/>
              </a:rPr>
              <a:t>Formulario de evaluación </a:t>
            </a:r>
            <a:endParaRPr/>
          </a:p>
          <a:p>
            <a:pPr marL="768176" marR="0" lvl="1" indent="-310975" algn="l" rtl="0">
              <a:lnSpc>
                <a:spcPct val="115000"/>
              </a:lnSpc>
              <a:spcBef>
                <a:spcPts val="0"/>
              </a:spcBef>
              <a:spcAft>
                <a:spcPts val="0"/>
              </a:spcAft>
              <a:buClr>
                <a:schemeClr val="lt1"/>
              </a:buClr>
              <a:buSzPts val="2000"/>
              <a:buFont typeface="Noto Sans Symbols"/>
              <a:buChar char="∙"/>
            </a:pPr>
            <a:r>
              <a:rPr lang="es" sz="2000" b="0" i="0" u="none" strike="noStrike" cap="none">
                <a:solidFill>
                  <a:schemeClr val="lt1"/>
                </a:solidFill>
                <a:latin typeface="Arial"/>
                <a:ea typeface="Arial"/>
                <a:cs typeface="Arial"/>
                <a:sym typeface="Arial"/>
              </a:rPr>
              <a:t>Excel </a:t>
            </a:r>
            <a:endParaRPr/>
          </a:p>
          <a:p>
            <a:pPr marL="768176" marR="0" lvl="1" indent="-310975" algn="l" rtl="0">
              <a:lnSpc>
                <a:spcPct val="115000"/>
              </a:lnSpc>
              <a:spcBef>
                <a:spcPts val="0"/>
              </a:spcBef>
              <a:spcAft>
                <a:spcPts val="0"/>
              </a:spcAft>
              <a:buClr>
                <a:schemeClr val="lt1"/>
              </a:buClr>
              <a:buSzPts val="2000"/>
              <a:buFont typeface="Noto Sans Symbols"/>
              <a:buChar char="∙"/>
            </a:pPr>
            <a:r>
              <a:rPr lang="es" sz="2000" b="0" i="0" u="none" strike="noStrike" cap="none">
                <a:solidFill>
                  <a:schemeClr val="lt1"/>
                </a:solidFill>
                <a:latin typeface="Arial"/>
                <a:ea typeface="Arial"/>
                <a:cs typeface="Arial"/>
                <a:sym typeface="Arial"/>
              </a:rPr>
              <a:t>Kobo (versión en línea)</a:t>
            </a:r>
            <a:endParaRPr/>
          </a:p>
        </p:txBody>
      </p:sp>
      <p:sp>
        <p:nvSpPr>
          <p:cNvPr id="748" name="Google Shape;748;p54"/>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34</a:t>
            </a:fld>
            <a:endParaRPr/>
          </a:p>
        </p:txBody>
      </p:sp>
      <p:sp>
        <p:nvSpPr>
          <p:cNvPr id="749" name="Google Shape;749;p54"/>
          <p:cNvSpPr/>
          <p:nvPr/>
        </p:nvSpPr>
        <p:spPr>
          <a:xfrm>
            <a:off x="403986" y="3642783"/>
            <a:ext cx="5997191" cy="2861874"/>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2177">
              <a:solidFill>
                <a:srgbClr val="09164D"/>
              </a:solidFill>
              <a:latin typeface="Arial"/>
              <a:ea typeface="Arial"/>
              <a:cs typeface="Arial"/>
              <a:sym typeface="Arial"/>
            </a:endParaRPr>
          </a:p>
          <a:p>
            <a:pPr marL="0" marR="0" lvl="0" indent="0" algn="l" rtl="0">
              <a:spcBef>
                <a:spcPts val="435"/>
              </a:spcBef>
              <a:spcAft>
                <a:spcPts val="0"/>
              </a:spcAft>
              <a:buNone/>
            </a:pPr>
            <a:r>
              <a:rPr lang="es" sz="2177" b="1">
                <a:solidFill>
                  <a:srgbClr val="09164D"/>
                </a:solidFill>
                <a:latin typeface="Arial"/>
                <a:ea typeface="Arial"/>
                <a:cs typeface="Arial"/>
                <a:sym typeface="Arial"/>
              </a:rPr>
              <a:t>Tareas</a:t>
            </a:r>
            <a:r>
              <a:rPr lang="es" sz="2177">
                <a:solidFill>
                  <a:srgbClr val="09164D"/>
                </a:solidFill>
                <a:latin typeface="Arial"/>
                <a:ea typeface="Arial"/>
                <a:cs typeface="Arial"/>
                <a:sym typeface="Arial"/>
              </a:rPr>
              <a:t> </a:t>
            </a:r>
            <a:endParaRPr/>
          </a:p>
          <a:p>
            <a:pPr marL="310976" marR="0" lvl="0" indent="-310976" algn="l" rtl="0">
              <a:spcBef>
                <a:spcPts val="363"/>
              </a:spcBef>
              <a:spcAft>
                <a:spcPts val="0"/>
              </a:spcAft>
              <a:buClr>
                <a:srgbClr val="09164D"/>
              </a:buClr>
              <a:buSzPts val="1814"/>
              <a:buFont typeface="Arial"/>
              <a:buChar char="•"/>
            </a:pPr>
            <a:r>
              <a:rPr lang="es" sz="1814">
                <a:solidFill>
                  <a:schemeClr val="dk1"/>
                </a:solidFill>
                <a:latin typeface="Arial"/>
                <a:ea typeface="Arial"/>
                <a:cs typeface="Arial"/>
                <a:sym typeface="Arial"/>
              </a:rPr>
              <a:t>Revisar y adaptar el formulario de evaluación al contexto local o del establecimiento en cuestión </a:t>
            </a:r>
            <a:endParaRPr/>
          </a:p>
          <a:p>
            <a:pPr marL="310976" marR="0" lvl="0" indent="-310976" algn="l" rtl="0">
              <a:spcBef>
                <a:spcPts val="363"/>
              </a:spcBef>
              <a:spcAft>
                <a:spcPts val="0"/>
              </a:spcAft>
              <a:buClr>
                <a:srgbClr val="09164D"/>
              </a:buClr>
              <a:buSzPts val="1814"/>
              <a:buFont typeface="Arial"/>
              <a:buChar char="•"/>
            </a:pPr>
            <a:r>
              <a:rPr lang="es" sz="1814">
                <a:solidFill>
                  <a:schemeClr val="dk1"/>
                </a:solidFill>
                <a:latin typeface="Arial"/>
                <a:ea typeface="Arial"/>
                <a:cs typeface="Arial"/>
                <a:sym typeface="Arial"/>
              </a:rPr>
              <a:t>Evaluar asiduamente el establecimiento para sentar las bases de la planificación de las mejoras</a:t>
            </a:r>
            <a:endParaRPr/>
          </a:p>
          <a:p>
            <a:pPr marL="0" marR="0" lvl="0" indent="0" algn="l" rtl="0">
              <a:spcBef>
                <a:spcPts val="435"/>
              </a:spcBef>
              <a:spcAft>
                <a:spcPts val="0"/>
              </a:spcAft>
              <a:buNone/>
            </a:pPr>
            <a:endParaRPr sz="2177">
              <a:solidFill>
                <a:srgbClr val="09164D"/>
              </a:solidFill>
              <a:latin typeface="Arial"/>
              <a:ea typeface="Arial"/>
              <a:cs typeface="Arial"/>
              <a:sym typeface="Arial"/>
            </a:endParaRPr>
          </a:p>
          <a:p>
            <a:pPr marL="0" marR="0" lvl="0" indent="0" algn="l" rtl="0">
              <a:spcBef>
                <a:spcPts val="435"/>
              </a:spcBef>
              <a:spcAft>
                <a:spcPts val="0"/>
              </a:spcAft>
              <a:buNone/>
            </a:pPr>
            <a:endParaRPr sz="2177">
              <a:solidFill>
                <a:srgbClr val="09164D"/>
              </a:solidFill>
              <a:latin typeface="Arial"/>
              <a:ea typeface="Arial"/>
              <a:cs typeface="Arial"/>
              <a:sym typeface="Arial"/>
            </a:endParaRPr>
          </a:p>
        </p:txBody>
      </p:sp>
      <p:pic>
        <p:nvPicPr>
          <p:cNvPr id="750" name="Google Shape;750;p54"/>
          <p:cNvPicPr preferRelativeResize="0"/>
          <p:nvPr/>
        </p:nvPicPr>
        <p:blipFill rotWithShape="1">
          <a:blip r:embed="rId3">
            <a:alphaModFix/>
          </a:blip>
          <a:srcRect/>
          <a:stretch/>
        </p:blipFill>
        <p:spPr>
          <a:xfrm>
            <a:off x="8189963" y="1934977"/>
            <a:ext cx="3534438" cy="1459321"/>
          </a:xfrm>
          <a:prstGeom prst="rect">
            <a:avLst/>
          </a:prstGeom>
          <a:noFill/>
          <a:ln>
            <a:noFill/>
          </a:ln>
          <a:effectLst>
            <a:outerShdw blurRad="292100" dist="139700" dir="2700000" algn="tl" rotWithShape="0">
              <a:srgbClr val="333333">
                <a:alpha val="64705"/>
              </a:srgbClr>
            </a:outerShdw>
          </a:effectLst>
        </p:spPr>
      </p:pic>
      <p:pic>
        <p:nvPicPr>
          <p:cNvPr id="751" name="Google Shape;751;p54" descr="Курсы &quot;базовый Microsoft Excel\ - Logo Of Ms Excel - 510x334 PNG Download -  PNGkit"/>
          <p:cNvPicPr preferRelativeResize="0"/>
          <p:nvPr/>
        </p:nvPicPr>
        <p:blipFill rotWithShape="1">
          <a:blip r:embed="rId4">
            <a:alphaModFix/>
          </a:blip>
          <a:srcRect l="16649" t="11836" r="16681" b="7733"/>
          <a:stretch/>
        </p:blipFill>
        <p:spPr>
          <a:xfrm rot="-1946068">
            <a:off x="10855282" y="1629975"/>
            <a:ext cx="966828" cy="49503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55"/>
          <p:cNvSpPr txBox="1">
            <a:spLocks noGrp="1"/>
          </p:cNvSpPr>
          <p:nvPr>
            <p:ph type="title"/>
          </p:nvPr>
        </p:nvSpPr>
        <p:spPr>
          <a:xfrm>
            <a:off x="838199" y="143046"/>
            <a:ext cx="10515600" cy="714375"/>
          </a:xfrm>
          <a:prstGeom prst="rect">
            <a:avLst/>
          </a:prstGeom>
          <a:noFill/>
          <a:ln>
            <a:noFill/>
          </a:ln>
        </p:spPr>
        <p:txBody>
          <a:bodyPr spcFirstLastPara="1" wrap="square" lIns="91425" tIns="45700" rIns="91425" bIns="45700" rtlCol="0" anchor="ctr" anchorCtr="0">
            <a:normAutofit/>
          </a:bodyPr>
          <a:lstStyle/>
          <a:p>
            <a:pPr marL="0" lvl="0" indent="0" algn="ctr" rtl="0">
              <a:lnSpc>
                <a:spcPct val="90000"/>
              </a:lnSpc>
              <a:spcBef>
                <a:spcPts val="0"/>
              </a:spcBef>
              <a:spcAft>
                <a:spcPts val="0"/>
              </a:spcAft>
              <a:buClr>
                <a:srgbClr val="FF0066"/>
              </a:buClr>
              <a:buSzPts val="4400"/>
              <a:buFont typeface="Arial Narrow"/>
              <a:buNone/>
            </a:pPr>
            <a:r>
              <a:rPr lang="es" b="1" dirty="0">
                <a:solidFill>
                  <a:srgbClr val="FF0066"/>
                </a:solidFill>
              </a:rPr>
              <a:t>Estructura del formulario de evaluación </a:t>
            </a:r>
            <a:endParaRPr b="1" dirty="0">
              <a:solidFill>
                <a:srgbClr val="FF0066"/>
              </a:solidFill>
            </a:endParaRPr>
          </a:p>
        </p:txBody>
      </p:sp>
      <p:sp>
        <p:nvSpPr>
          <p:cNvPr id="758" name="Google Shape;758;p55"/>
          <p:cNvSpPr txBox="1">
            <a:spLocks noGrp="1"/>
          </p:cNvSpPr>
          <p:nvPr>
            <p:ph type="body" idx="1"/>
          </p:nvPr>
        </p:nvSpPr>
        <p:spPr>
          <a:xfrm>
            <a:off x="838199" y="857421"/>
            <a:ext cx="10514013" cy="4973466"/>
          </a:xfrm>
          <a:prstGeom prst="rect">
            <a:avLst/>
          </a:prstGeom>
          <a:noFill/>
          <a:ln>
            <a:noFill/>
          </a:ln>
        </p:spPr>
        <p:txBody>
          <a:bodyPr spcFirstLastPara="1" wrap="square" lIns="91425" tIns="45700" rIns="91425" bIns="45700" rtlCol="0" anchor="t" anchorCtr="0">
            <a:normAutofit/>
          </a:bodyPr>
          <a:lstStyle/>
          <a:p>
            <a:pPr marL="310976" lvl="0" indent="-310976" algn="l" rtl="0">
              <a:lnSpc>
                <a:spcPct val="90000"/>
              </a:lnSpc>
              <a:spcBef>
                <a:spcPts val="0"/>
              </a:spcBef>
              <a:spcAft>
                <a:spcPts val="0"/>
              </a:spcAft>
              <a:buClr>
                <a:srgbClr val="09164D"/>
              </a:buClr>
              <a:buSzPts val="2000"/>
              <a:buFont typeface="Arial"/>
              <a:buChar char="•"/>
            </a:pPr>
            <a:r>
              <a:rPr lang="es" sz="1800" dirty="0">
                <a:solidFill>
                  <a:srgbClr val="09164D"/>
                </a:solidFill>
              </a:rPr>
              <a:t>Disponible en Excel y Kobo Toolbox </a:t>
            </a:r>
            <a:endParaRPr sz="1800" dirty="0"/>
          </a:p>
          <a:p>
            <a:pPr marL="310976" lvl="0" indent="-310976" algn="l" rtl="0">
              <a:lnSpc>
                <a:spcPct val="90000"/>
              </a:lnSpc>
              <a:spcBef>
                <a:spcPts val="400"/>
              </a:spcBef>
              <a:spcAft>
                <a:spcPts val="0"/>
              </a:spcAft>
              <a:buClr>
                <a:srgbClr val="09164D"/>
              </a:buClr>
              <a:buSzPts val="2000"/>
              <a:buFont typeface="Arial"/>
              <a:buChar char="•"/>
            </a:pPr>
            <a:r>
              <a:rPr lang="es" sz="1800" dirty="0">
                <a:solidFill>
                  <a:srgbClr val="09164D"/>
                </a:solidFill>
              </a:rPr>
              <a:t>Más de 90 indicadores agrupados en </a:t>
            </a:r>
            <a:r>
              <a:rPr lang="es" sz="1800" b="1" dirty="0">
                <a:solidFill>
                  <a:srgbClr val="09164D"/>
                </a:solidFill>
              </a:rPr>
              <a:t>siete</a:t>
            </a:r>
            <a:r>
              <a:rPr lang="es" sz="1800" dirty="0">
                <a:solidFill>
                  <a:srgbClr val="09164D"/>
                </a:solidFill>
              </a:rPr>
              <a:t> ámbitos </a:t>
            </a:r>
            <a:endParaRPr sz="1800" dirty="0"/>
          </a:p>
          <a:p>
            <a:pPr marL="310976" lvl="0" indent="-310976" algn="l" rtl="0">
              <a:lnSpc>
                <a:spcPct val="90000"/>
              </a:lnSpc>
              <a:spcBef>
                <a:spcPts val="400"/>
              </a:spcBef>
              <a:spcAft>
                <a:spcPts val="0"/>
              </a:spcAft>
              <a:buClr>
                <a:srgbClr val="09164D"/>
              </a:buClr>
              <a:buSzPts val="2000"/>
              <a:buFont typeface="Arial"/>
              <a:buChar char="•"/>
            </a:pPr>
            <a:r>
              <a:rPr lang="es" sz="1800" dirty="0">
                <a:solidFill>
                  <a:srgbClr val="09164D"/>
                </a:solidFill>
              </a:rPr>
              <a:t>No todos los indicadores resultarán pertinentes en todos los establecimientos (según si se trata de centros de atención primaria u hospitales, o si ofrecen servicios básicos o avanzados)</a:t>
            </a:r>
            <a:endParaRPr sz="1800" dirty="0"/>
          </a:p>
          <a:p>
            <a:pPr marL="310976" lvl="0" indent="-310976" algn="l" rtl="0">
              <a:lnSpc>
                <a:spcPct val="90000"/>
              </a:lnSpc>
              <a:spcBef>
                <a:spcPts val="400"/>
              </a:spcBef>
              <a:spcAft>
                <a:spcPts val="0"/>
              </a:spcAft>
              <a:buClr>
                <a:srgbClr val="09164D"/>
              </a:buClr>
              <a:buSzPts val="2000"/>
              <a:buFont typeface="Arial"/>
              <a:buChar char="•"/>
            </a:pPr>
            <a:r>
              <a:rPr lang="es" sz="1800" dirty="0">
                <a:solidFill>
                  <a:srgbClr val="09164D"/>
                </a:solidFill>
              </a:rPr>
              <a:t>Se asigna una de estas tres puntuaciones: </a:t>
            </a:r>
            <a:endParaRPr sz="1800" dirty="0"/>
          </a:p>
          <a:p>
            <a:pPr marL="310976" lvl="0" indent="0" algn="l" rtl="0">
              <a:lnSpc>
                <a:spcPct val="90000"/>
              </a:lnSpc>
              <a:spcBef>
                <a:spcPts val="400"/>
              </a:spcBef>
              <a:spcAft>
                <a:spcPts val="0"/>
              </a:spcAft>
              <a:buClr>
                <a:srgbClr val="09164D"/>
              </a:buClr>
              <a:buSzPts val="2000"/>
              <a:buNone/>
            </a:pPr>
            <a:r>
              <a:rPr lang="es" sz="1800" dirty="0">
                <a:solidFill>
                  <a:srgbClr val="29811B"/>
                </a:solidFill>
              </a:rPr>
              <a:t>	Cumple las normas mínimas (2/2)		</a:t>
            </a:r>
            <a:r>
              <a:rPr lang="es" sz="1800" dirty="0">
                <a:solidFill>
                  <a:srgbClr val="09164D"/>
                </a:solidFill>
              </a:rPr>
              <a:t>Se necesita mantenimiento para conservar esa puntuación</a:t>
            </a:r>
            <a:endParaRPr sz="1800" dirty="0"/>
          </a:p>
          <a:p>
            <a:pPr marL="310976" lvl="0" indent="0" algn="l" rtl="0">
              <a:lnSpc>
                <a:spcPct val="90000"/>
              </a:lnSpc>
              <a:spcBef>
                <a:spcPts val="400"/>
              </a:spcBef>
              <a:spcAft>
                <a:spcPts val="0"/>
              </a:spcAft>
              <a:buClr>
                <a:srgbClr val="09164D"/>
              </a:buClr>
              <a:buSzPts val="2000"/>
              <a:buNone/>
            </a:pPr>
            <a:r>
              <a:rPr lang="es" sz="1800" dirty="0">
                <a:solidFill>
                  <a:srgbClr val="FF9933"/>
                </a:solidFill>
              </a:rPr>
              <a:t>	Cumple parcialmente las normas (1/2)		</a:t>
            </a:r>
            <a:r>
              <a:rPr lang="es" sz="1800" dirty="0">
                <a:solidFill>
                  <a:srgbClr val="09164D"/>
                </a:solidFill>
              </a:rPr>
              <a:t>Se necesita introducir pequeñas mejoras</a:t>
            </a:r>
            <a:endParaRPr sz="1800" dirty="0"/>
          </a:p>
          <a:p>
            <a:pPr marL="309535" lvl="0" indent="0" algn="l" rtl="0">
              <a:lnSpc>
                <a:spcPct val="90000"/>
              </a:lnSpc>
              <a:spcBef>
                <a:spcPts val="400"/>
              </a:spcBef>
              <a:spcAft>
                <a:spcPts val="0"/>
              </a:spcAft>
              <a:buClr>
                <a:srgbClr val="09164D"/>
              </a:buClr>
              <a:buSzPts val="2000"/>
              <a:buNone/>
            </a:pPr>
            <a:r>
              <a:rPr lang="es" sz="1800" dirty="0">
                <a:solidFill>
                  <a:srgbClr val="FF0000"/>
                </a:solidFill>
              </a:rPr>
              <a:t>	No cumple las normas (0/2) 		</a:t>
            </a:r>
            <a:r>
              <a:rPr lang="es" sz="1800" dirty="0">
                <a:solidFill>
                  <a:srgbClr val="09164D"/>
                </a:solidFill>
              </a:rPr>
              <a:t>Se necesita introducir grandes mejoras </a:t>
            </a:r>
            <a:endParaRPr sz="1800" dirty="0"/>
          </a:p>
          <a:p>
            <a:pPr marL="0" lvl="0" indent="0" algn="l" rtl="0">
              <a:lnSpc>
                <a:spcPct val="90000"/>
              </a:lnSpc>
              <a:spcBef>
                <a:spcPts val="400"/>
              </a:spcBef>
              <a:spcAft>
                <a:spcPts val="0"/>
              </a:spcAft>
              <a:buClr>
                <a:srgbClr val="09164D"/>
              </a:buClr>
              <a:buSzPts val="2000"/>
              <a:buNone/>
            </a:pPr>
            <a:r>
              <a:rPr lang="es" sz="1800" dirty="0">
                <a:solidFill>
                  <a:srgbClr val="09164D"/>
                </a:solidFill>
              </a:rPr>
              <a:t> </a:t>
            </a:r>
            <a:endParaRPr sz="1800" dirty="0"/>
          </a:p>
          <a:p>
            <a:pPr marL="0" lvl="0" indent="0" algn="l" rtl="0">
              <a:lnSpc>
                <a:spcPct val="90000"/>
              </a:lnSpc>
              <a:spcBef>
                <a:spcPts val="1000"/>
              </a:spcBef>
              <a:spcAft>
                <a:spcPts val="0"/>
              </a:spcAft>
              <a:buClr>
                <a:schemeClr val="dk1"/>
              </a:buClr>
              <a:buSzPts val="2000"/>
              <a:buFont typeface="Arial"/>
              <a:buNone/>
            </a:pPr>
            <a:endParaRPr dirty="0"/>
          </a:p>
        </p:txBody>
      </p:sp>
      <p:graphicFrame>
        <p:nvGraphicFramePr>
          <p:cNvPr id="759" name="Google Shape;759;p55"/>
          <p:cNvGraphicFramePr/>
          <p:nvPr>
            <p:extLst>
              <p:ext uri="{D42A27DB-BD31-4B8C-83A1-F6EECF244321}">
                <p14:modId xmlns:p14="http://schemas.microsoft.com/office/powerpoint/2010/main" val="140221010"/>
              </p:ext>
            </p:extLst>
          </p:nvPr>
        </p:nvGraphicFramePr>
        <p:xfrm>
          <a:off x="987287" y="3766020"/>
          <a:ext cx="9999650" cy="3091980"/>
        </p:xfrm>
        <a:graphic>
          <a:graphicData uri="http://schemas.openxmlformats.org/drawingml/2006/table">
            <a:tbl>
              <a:tblPr firstRow="1" bandRow="1">
                <a:noFill/>
                <a:tableStyleId>{B4330934-96A3-4200-A9AD-CEB1BE3C5911}</a:tableStyleId>
              </a:tblPr>
              <a:tblGrid>
                <a:gridCol w="3718375">
                  <a:extLst>
                    <a:ext uri="{9D8B030D-6E8A-4147-A177-3AD203B41FA5}">
                      <a16:colId xmlns:a16="http://schemas.microsoft.com/office/drawing/2014/main" val="20000"/>
                    </a:ext>
                  </a:extLst>
                </a:gridCol>
                <a:gridCol w="1482325">
                  <a:extLst>
                    <a:ext uri="{9D8B030D-6E8A-4147-A177-3AD203B41FA5}">
                      <a16:colId xmlns:a16="http://schemas.microsoft.com/office/drawing/2014/main" val="20001"/>
                    </a:ext>
                  </a:extLst>
                </a:gridCol>
                <a:gridCol w="2510050">
                  <a:extLst>
                    <a:ext uri="{9D8B030D-6E8A-4147-A177-3AD203B41FA5}">
                      <a16:colId xmlns:a16="http://schemas.microsoft.com/office/drawing/2014/main" val="20002"/>
                    </a:ext>
                  </a:extLst>
                </a:gridCol>
                <a:gridCol w="2288900">
                  <a:extLst>
                    <a:ext uri="{9D8B030D-6E8A-4147-A177-3AD203B41FA5}">
                      <a16:colId xmlns:a16="http://schemas.microsoft.com/office/drawing/2014/main" val="20003"/>
                    </a:ext>
                  </a:extLst>
                </a:gridCol>
              </a:tblGrid>
              <a:tr h="525225">
                <a:tc>
                  <a:txBody>
                    <a:bodyPr/>
                    <a:lstStyle/>
                    <a:p>
                      <a:pPr marL="0" marR="0" lvl="0" indent="0" algn="l" rtl="0">
                        <a:spcBef>
                          <a:spcPts val="0"/>
                        </a:spcBef>
                        <a:spcAft>
                          <a:spcPts val="0"/>
                        </a:spcAft>
                        <a:buNone/>
                      </a:pPr>
                      <a:r>
                        <a:rPr lang="es" sz="1600">
                          <a:solidFill>
                            <a:schemeClr val="dk1"/>
                          </a:solidFill>
                          <a:latin typeface="Arial"/>
                          <a:ea typeface="Arial"/>
                          <a:cs typeface="Arial"/>
                          <a:sym typeface="Arial"/>
                        </a:rPr>
                        <a:t>Ejemplo de indicador</a:t>
                      </a:r>
                      <a:endParaRPr/>
                    </a:p>
                    <a:p>
                      <a:pPr marL="0" marR="0" lvl="0" indent="0" algn="l" rtl="0">
                        <a:spcBef>
                          <a:spcPts val="0"/>
                        </a:spcBef>
                        <a:spcAft>
                          <a:spcPts val="0"/>
                        </a:spcAft>
                        <a:buNone/>
                      </a:pPr>
                      <a:r>
                        <a:rPr lang="es" sz="1600" i="1">
                          <a:solidFill>
                            <a:schemeClr val="dk1"/>
                          </a:solidFill>
                          <a:latin typeface="Arial"/>
                          <a:ea typeface="Arial"/>
                          <a:cs typeface="Arial"/>
                          <a:sym typeface="Arial"/>
                        </a:rPr>
                        <a:t>Ámbito: Desechos de salud </a:t>
                      </a:r>
                      <a:endParaRPr/>
                    </a:p>
                  </a:txBody>
                  <a:tcPr marL="82925" marR="82925" marT="41475" marB="41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s" sz="1500" b="1">
                          <a:solidFill>
                            <a:schemeClr val="dk1"/>
                          </a:solidFill>
                          <a:latin typeface="Arial"/>
                          <a:ea typeface="Arial"/>
                          <a:cs typeface="Arial"/>
                          <a:sym typeface="Arial"/>
                        </a:rPr>
                        <a:t>Cumple las normas:</a:t>
                      </a:r>
                      <a:endParaRPr/>
                    </a:p>
                  </a:txBody>
                  <a:tcPr marL="82925" marR="82925" marT="41475" marB="41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tc>
                  <a:txBody>
                    <a:bodyPr/>
                    <a:lstStyle/>
                    <a:p>
                      <a:pPr marL="0" marR="0" lvl="0" indent="0" algn="l" rtl="0">
                        <a:spcBef>
                          <a:spcPts val="0"/>
                        </a:spcBef>
                        <a:spcAft>
                          <a:spcPts val="0"/>
                        </a:spcAft>
                        <a:buNone/>
                      </a:pPr>
                      <a:r>
                        <a:rPr lang="es" sz="1500" b="1">
                          <a:solidFill>
                            <a:schemeClr val="dk1"/>
                          </a:solidFill>
                          <a:latin typeface="Arial"/>
                          <a:ea typeface="Arial"/>
                          <a:cs typeface="Arial"/>
                          <a:sym typeface="Arial"/>
                        </a:rPr>
                        <a:t>Cumple parcialmente las normas: </a:t>
                      </a:r>
                      <a:endParaRPr/>
                    </a:p>
                  </a:txBody>
                  <a:tcPr marL="82925" marR="82925" marT="41475" marB="41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tc>
                  <a:txBody>
                    <a:bodyPr/>
                    <a:lstStyle/>
                    <a:p>
                      <a:pPr marL="0" marR="0" lvl="0" indent="0" algn="l" rtl="0">
                        <a:spcBef>
                          <a:spcPts val="0"/>
                        </a:spcBef>
                        <a:spcAft>
                          <a:spcPts val="0"/>
                        </a:spcAft>
                        <a:buNone/>
                      </a:pPr>
                      <a:r>
                        <a:rPr lang="es" sz="1500" b="1" dirty="0">
                          <a:solidFill>
                            <a:schemeClr val="dk1"/>
                          </a:solidFill>
                          <a:latin typeface="Arial"/>
                          <a:ea typeface="Arial"/>
                          <a:cs typeface="Arial"/>
                          <a:sym typeface="Arial"/>
                        </a:rPr>
                        <a:t>No cumple las normas:</a:t>
                      </a:r>
                      <a:endParaRPr dirty="0"/>
                    </a:p>
                  </a:txBody>
                  <a:tcPr marL="82925" marR="82925" marT="41475" marB="41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extLst>
                  <a:ext uri="{0D108BD9-81ED-4DB2-BD59-A6C34878D82A}">
                    <a16:rowId xmlns:a16="http://schemas.microsoft.com/office/drawing/2014/main" val="10000"/>
                  </a:ext>
                </a:extLst>
              </a:tr>
              <a:tr h="746375">
                <a:tc>
                  <a:txBody>
                    <a:bodyPr/>
                    <a:lstStyle/>
                    <a:p>
                      <a:pPr marL="0" marR="0" lvl="0" indent="0" algn="l" rtl="0">
                        <a:spcBef>
                          <a:spcPts val="0"/>
                        </a:spcBef>
                        <a:spcAft>
                          <a:spcPts val="0"/>
                        </a:spcAft>
                        <a:buNone/>
                      </a:pPr>
                      <a:r>
                        <a:rPr lang="es" sz="2000">
                          <a:solidFill>
                            <a:schemeClr val="dk1"/>
                          </a:solidFill>
                          <a:latin typeface="Arial"/>
                          <a:ea typeface="Arial"/>
                          <a:cs typeface="Arial"/>
                          <a:sym typeface="Arial"/>
                        </a:rPr>
                        <a:t>Los residuos se separan correctamente en todos los puntos en que se generan</a:t>
                      </a:r>
                      <a:endParaRPr/>
                    </a:p>
                  </a:txBody>
                  <a:tcPr marL="82925" marR="82925" marT="41475" marB="41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s" sz="2000" b="0">
                          <a:solidFill>
                            <a:schemeClr val="dk1"/>
                          </a:solidFill>
                          <a:latin typeface="Arial"/>
                          <a:ea typeface="Arial"/>
                          <a:cs typeface="Arial"/>
                          <a:sym typeface="Arial"/>
                        </a:rPr>
                        <a:t>Sí </a:t>
                      </a:r>
                      <a:r>
                        <a:rPr lang="es" sz="2000" b="1">
                          <a:solidFill>
                            <a:schemeClr val="dk1"/>
                          </a:solidFill>
                          <a:latin typeface="Arial"/>
                          <a:ea typeface="Arial"/>
                          <a:cs typeface="Arial"/>
                          <a:sym typeface="Arial"/>
                        </a:rPr>
                        <a:t>(2)</a:t>
                      </a:r>
                      <a:endParaRPr/>
                    </a:p>
                  </a:txBody>
                  <a:tcPr marL="82925" marR="82925" marT="41475" marB="41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tc>
                  <a:txBody>
                    <a:bodyPr/>
                    <a:lstStyle/>
                    <a:p>
                      <a:pPr marL="0" marR="0" lvl="0" indent="0" algn="l" rtl="0">
                        <a:spcBef>
                          <a:spcPts val="0"/>
                        </a:spcBef>
                        <a:spcAft>
                          <a:spcPts val="0"/>
                        </a:spcAft>
                        <a:buNone/>
                      </a:pPr>
                      <a:r>
                        <a:rPr lang="es" sz="2000" b="0">
                          <a:solidFill>
                            <a:schemeClr val="dk1"/>
                          </a:solidFill>
                          <a:latin typeface="Arial"/>
                          <a:ea typeface="Arial"/>
                          <a:cs typeface="Arial"/>
                          <a:sym typeface="Arial"/>
                        </a:rPr>
                        <a:t>Se lleva a cabo algún tipo de clasificación de los residuos, pero no en todo el establecimiento o no del todo correctamente </a:t>
                      </a:r>
                      <a:r>
                        <a:rPr lang="es" sz="2000" b="1">
                          <a:solidFill>
                            <a:schemeClr val="dk1"/>
                          </a:solidFill>
                          <a:latin typeface="Arial"/>
                          <a:ea typeface="Arial"/>
                          <a:cs typeface="Arial"/>
                          <a:sym typeface="Arial"/>
                        </a:rPr>
                        <a:t>(1) </a:t>
                      </a:r>
                      <a:endParaRPr/>
                    </a:p>
                  </a:txBody>
                  <a:tcPr marL="82925" marR="82925" marT="41475" marB="41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tc>
                  <a:txBody>
                    <a:bodyPr/>
                    <a:lstStyle/>
                    <a:p>
                      <a:pPr marL="0" marR="0" lvl="0" indent="0" algn="l" rtl="0">
                        <a:spcBef>
                          <a:spcPts val="0"/>
                        </a:spcBef>
                        <a:spcAft>
                          <a:spcPts val="0"/>
                        </a:spcAft>
                        <a:buNone/>
                      </a:pPr>
                      <a:r>
                        <a:rPr lang="es" sz="2000" b="0" dirty="0">
                          <a:solidFill>
                            <a:schemeClr val="dk1"/>
                          </a:solidFill>
                          <a:latin typeface="Arial"/>
                          <a:ea typeface="Arial"/>
                          <a:cs typeface="Arial"/>
                          <a:sym typeface="Arial"/>
                        </a:rPr>
                        <a:t>Los residuos no se separan correctamente en los puntos en que se generan </a:t>
                      </a:r>
                      <a:r>
                        <a:rPr lang="es" sz="2000" b="1" dirty="0">
                          <a:solidFill>
                            <a:schemeClr val="dk1"/>
                          </a:solidFill>
                          <a:latin typeface="Arial"/>
                          <a:ea typeface="Arial"/>
                          <a:cs typeface="Arial"/>
                          <a:sym typeface="Arial"/>
                        </a:rPr>
                        <a:t>(0) </a:t>
                      </a:r>
                      <a:endParaRPr dirty="0"/>
                    </a:p>
                  </a:txBody>
                  <a:tcPr marL="82925" marR="82925" marT="41475" marB="41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extLst>
                  <a:ext uri="{0D108BD9-81ED-4DB2-BD59-A6C34878D82A}">
                    <a16:rowId xmlns:a16="http://schemas.microsoft.com/office/drawing/2014/main" val="10001"/>
                  </a:ext>
                </a:extLst>
              </a:tr>
            </a:tbl>
          </a:graphicData>
        </a:graphic>
      </p:graphicFrame>
      <p:sp>
        <p:nvSpPr>
          <p:cNvPr id="760" name="Google Shape;760;p55"/>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56"/>
          <p:cNvSpPr txBox="1">
            <a:spLocks noGrp="1"/>
          </p:cNvSpPr>
          <p:nvPr>
            <p:ph type="title"/>
          </p:nvPr>
        </p:nvSpPr>
        <p:spPr>
          <a:xfrm>
            <a:off x="838199" y="167644"/>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FF0066"/>
              </a:buClr>
              <a:buSzPts val="4400"/>
              <a:buFont typeface="Arial Narrow"/>
              <a:buNone/>
            </a:pPr>
            <a:r>
              <a:rPr lang="es" dirty="0">
                <a:solidFill>
                  <a:srgbClr val="FF0066"/>
                </a:solidFill>
              </a:rPr>
              <a:t>Adaptación de la herramienta de evaluación</a:t>
            </a:r>
            <a:endParaRPr dirty="0"/>
          </a:p>
        </p:txBody>
      </p:sp>
      <p:sp>
        <p:nvSpPr>
          <p:cNvPr id="769" name="Google Shape;769;p56"/>
          <p:cNvSpPr txBox="1">
            <a:spLocks noGrp="1"/>
          </p:cNvSpPr>
          <p:nvPr>
            <p:ph type="body" idx="1"/>
          </p:nvPr>
        </p:nvSpPr>
        <p:spPr>
          <a:xfrm>
            <a:off x="838199" y="882019"/>
            <a:ext cx="10514013" cy="4973466"/>
          </a:xfrm>
          <a:prstGeom prst="rect">
            <a:avLst/>
          </a:prstGeom>
          <a:noFill/>
          <a:ln>
            <a:noFill/>
          </a:ln>
        </p:spPr>
        <p:txBody>
          <a:bodyPr spcFirstLastPara="1" wrap="square" lIns="91425" tIns="45700" rIns="91425" bIns="45700" rtlCol="0" anchor="t" anchorCtr="0">
            <a:normAutofit/>
          </a:bodyPr>
          <a:lstStyle/>
          <a:p>
            <a:pPr marL="342900" lvl="0" indent="-342900" algn="l" rtl="0">
              <a:lnSpc>
                <a:spcPct val="90000"/>
              </a:lnSpc>
              <a:spcBef>
                <a:spcPts val="0"/>
              </a:spcBef>
              <a:spcAft>
                <a:spcPts val="0"/>
              </a:spcAft>
              <a:buClr>
                <a:srgbClr val="09164D"/>
              </a:buClr>
              <a:buSzPts val="2000"/>
              <a:buFont typeface="Arial"/>
              <a:buChar char="•"/>
            </a:pPr>
            <a:r>
              <a:rPr lang="es" sz="2000" dirty="0">
                <a:solidFill>
                  <a:srgbClr val="09164D"/>
                </a:solidFill>
                <a:latin typeface="Arial"/>
                <a:ea typeface="Arial"/>
                <a:cs typeface="Arial"/>
                <a:sym typeface="Arial"/>
              </a:rPr>
              <a:t>Armonizar los indicadores con las normas a nivel nacional</a:t>
            </a:r>
            <a:endParaRPr dirty="0"/>
          </a:p>
          <a:p>
            <a:pPr marL="342900" lvl="0" indent="-342900" algn="l" rtl="0">
              <a:lnSpc>
                <a:spcPct val="90000"/>
              </a:lnSpc>
              <a:spcBef>
                <a:spcPts val="2032"/>
              </a:spcBef>
              <a:spcAft>
                <a:spcPts val="0"/>
              </a:spcAft>
              <a:buClr>
                <a:srgbClr val="09164D"/>
              </a:buClr>
              <a:buSzPts val="2000"/>
              <a:buFont typeface="Arial"/>
              <a:buChar char="•"/>
            </a:pPr>
            <a:r>
              <a:rPr lang="es" sz="2000" dirty="0">
                <a:solidFill>
                  <a:srgbClr val="09164D"/>
                </a:solidFill>
                <a:latin typeface="Arial"/>
                <a:ea typeface="Arial"/>
                <a:cs typeface="Arial"/>
                <a:sym typeface="Arial"/>
              </a:rPr>
              <a:t>Modificar los criterios de puntuación para que resulten más factibles o planteen un reto de mayor envergadura </a:t>
            </a:r>
            <a:endParaRPr dirty="0"/>
          </a:p>
          <a:p>
            <a:pPr marL="342900" lvl="0" indent="-342900" algn="l" rtl="0">
              <a:lnSpc>
                <a:spcPct val="90000"/>
              </a:lnSpc>
              <a:spcBef>
                <a:spcPts val="2032"/>
              </a:spcBef>
              <a:spcAft>
                <a:spcPts val="0"/>
              </a:spcAft>
              <a:buClr>
                <a:srgbClr val="09164D"/>
              </a:buClr>
              <a:buSzPts val="2000"/>
              <a:buFont typeface="Arial"/>
              <a:buChar char="•"/>
            </a:pPr>
            <a:r>
              <a:rPr lang="es" sz="2000" dirty="0">
                <a:solidFill>
                  <a:srgbClr val="09164D"/>
                </a:solidFill>
                <a:latin typeface="Arial"/>
                <a:ea typeface="Arial"/>
                <a:cs typeface="Arial"/>
                <a:sym typeface="Arial"/>
              </a:rPr>
              <a:t>Añadir los indicadores que falten para otras esferas de interés y niveles de servicio más elevados</a:t>
            </a:r>
            <a:endParaRPr dirty="0"/>
          </a:p>
          <a:p>
            <a:pPr marL="342900" lvl="0" indent="-342900" algn="l" rtl="0">
              <a:lnSpc>
                <a:spcPct val="90000"/>
              </a:lnSpc>
              <a:spcBef>
                <a:spcPts val="2032"/>
              </a:spcBef>
              <a:spcAft>
                <a:spcPts val="0"/>
              </a:spcAft>
              <a:buClr>
                <a:srgbClr val="09164D"/>
              </a:buClr>
              <a:buSzPts val="2000"/>
              <a:buFont typeface="Arial"/>
              <a:buChar char="•"/>
            </a:pPr>
            <a:r>
              <a:rPr lang="es" sz="2000" dirty="0">
                <a:solidFill>
                  <a:srgbClr val="09164D"/>
                </a:solidFill>
                <a:latin typeface="Arial"/>
                <a:ea typeface="Arial"/>
                <a:cs typeface="Arial"/>
                <a:sym typeface="Arial"/>
              </a:rPr>
              <a:t>Restringir la cantidad de indicadores en el caso de establecimientos pequeños (hay que eliminar los que no vengan al caso, como aquellos relacionados con los pacientes hospitalizados o el tratamiento de los desechos </a:t>
            </a:r>
            <a:r>
              <a:rPr lang="en" sz="2000" i="1" dirty="0">
                <a:solidFill>
                  <a:srgbClr val="09164D"/>
                </a:solidFill>
                <a:latin typeface="Arial"/>
                <a:ea typeface="Arial"/>
                <a:cs typeface="Arial"/>
                <a:sym typeface="Arial"/>
              </a:rPr>
              <a:t>in situ</a:t>
            </a:r>
            <a:r>
              <a:rPr lang="en" sz="2000" dirty="0">
                <a:solidFill>
                  <a:srgbClr val="09164D"/>
                </a:solidFill>
                <a:latin typeface="Arial"/>
                <a:ea typeface="Arial"/>
                <a:cs typeface="Arial"/>
                <a:sym typeface="Arial"/>
              </a:rPr>
              <a:t>)</a:t>
            </a:r>
            <a:endParaRPr dirty="0"/>
          </a:p>
          <a:p>
            <a:pPr marL="342900" lvl="0" indent="-342900" algn="l" rtl="0">
              <a:lnSpc>
                <a:spcPct val="90000"/>
              </a:lnSpc>
              <a:spcBef>
                <a:spcPts val="2032"/>
              </a:spcBef>
              <a:spcAft>
                <a:spcPts val="0"/>
              </a:spcAft>
              <a:buClr>
                <a:srgbClr val="09164D"/>
              </a:buClr>
              <a:buSzPts val="2000"/>
              <a:buFont typeface="Arial"/>
              <a:buChar char="•"/>
            </a:pPr>
            <a:r>
              <a:rPr lang="es" sz="2000" dirty="0">
                <a:solidFill>
                  <a:srgbClr val="09164D"/>
                </a:solidFill>
                <a:latin typeface="Arial"/>
                <a:ea typeface="Arial"/>
                <a:cs typeface="Arial"/>
                <a:sym typeface="Arial"/>
              </a:rPr>
              <a:t>Centrarse en un ámbito concreto del WASH –como el agua o los desechos de salud– o en una zona del establecimiento (por ejemplo, la unidad de maternidad) </a:t>
            </a:r>
            <a:endParaRPr dirty="0"/>
          </a:p>
          <a:p>
            <a:pPr marL="342900" lvl="0" indent="-342900" algn="l" rtl="0">
              <a:lnSpc>
                <a:spcPct val="90000"/>
              </a:lnSpc>
              <a:spcBef>
                <a:spcPts val="2032"/>
              </a:spcBef>
              <a:spcAft>
                <a:spcPts val="0"/>
              </a:spcAft>
              <a:buClr>
                <a:srgbClr val="09164D"/>
              </a:buClr>
              <a:buSzPts val="2000"/>
              <a:buFont typeface="Arial"/>
              <a:buChar char="•"/>
            </a:pPr>
            <a:r>
              <a:rPr lang="es" sz="2000" dirty="0">
                <a:solidFill>
                  <a:srgbClr val="09164D"/>
                </a:solidFill>
                <a:latin typeface="Arial"/>
                <a:ea typeface="Arial"/>
                <a:cs typeface="Arial"/>
                <a:sym typeface="Arial"/>
              </a:rPr>
              <a:t>Emplear el vocabulario que se utiliza en la región y traducir los textos al idioma local</a:t>
            </a:r>
            <a:endParaRPr dirty="0"/>
          </a:p>
          <a:p>
            <a:pPr marL="342900" lvl="0" indent="-215900" algn="l" rtl="0">
              <a:lnSpc>
                <a:spcPct val="90000"/>
              </a:lnSpc>
              <a:spcBef>
                <a:spcPts val="2632"/>
              </a:spcBef>
              <a:spcAft>
                <a:spcPts val="0"/>
              </a:spcAft>
              <a:buClr>
                <a:schemeClr val="dk1"/>
              </a:buClr>
              <a:buSzPts val="2000"/>
              <a:buFont typeface="Arial"/>
              <a:buNone/>
            </a:pPr>
            <a:endParaRPr dirty="0"/>
          </a:p>
        </p:txBody>
      </p:sp>
      <p:sp>
        <p:nvSpPr>
          <p:cNvPr id="770" name="Google Shape;770;p56"/>
          <p:cNvSpPr/>
          <p:nvPr/>
        </p:nvSpPr>
        <p:spPr>
          <a:xfrm>
            <a:off x="691350" y="5512469"/>
            <a:ext cx="2603835" cy="923330"/>
          </a:xfrm>
          <a:custGeom>
            <a:avLst/>
            <a:gdLst/>
            <a:ahLst/>
            <a:cxnLst/>
            <a:rect l="l" t="t" r="r" b="b"/>
            <a:pathLst>
              <a:path w="2603835" h="923330" fill="none" extrusionOk="0">
                <a:moveTo>
                  <a:pt x="0" y="0"/>
                </a:moveTo>
                <a:cubicBezTo>
                  <a:pt x="138457" y="-36035"/>
                  <a:pt x="273863" y="57819"/>
                  <a:pt x="494729" y="0"/>
                </a:cubicBezTo>
                <a:cubicBezTo>
                  <a:pt x="715595" y="-57819"/>
                  <a:pt x="832272" y="50157"/>
                  <a:pt x="937381" y="0"/>
                </a:cubicBezTo>
                <a:cubicBezTo>
                  <a:pt x="1042490" y="-50157"/>
                  <a:pt x="1293648" y="25384"/>
                  <a:pt x="1406071" y="0"/>
                </a:cubicBezTo>
                <a:cubicBezTo>
                  <a:pt x="1518494" y="-25384"/>
                  <a:pt x="1641203" y="49359"/>
                  <a:pt x="1848723" y="0"/>
                </a:cubicBezTo>
                <a:cubicBezTo>
                  <a:pt x="2056243" y="-49359"/>
                  <a:pt x="2435333" y="24879"/>
                  <a:pt x="2603835" y="0"/>
                </a:cubicBezTo>
                <a:cubicBezTo>
                  <a:pt x="2620646" y="185519"/>
                  <a:pt x="2603730" y="291567"/>
                  <a:pt x="2603835" y="480132"/>
                </a:cubicBezTo>
                <a:cubicBezTo>
                  <a:pt x="2603940" y="668697"/>
                  <a:pt x="2598895" y="710455"/>
                  <a:pt x="2603835" y="923330"/>
                </a:cubicBezTo>
                <a:cubicBezTo>
                  <a:pt x="2414273" y="963387"/>
                  <a:pt x="2326392" y="913999"/>
                  <a:pt x="2161183" y="923330"/>
                </a:cubicBezTo>
                <a:cubicBezTo>
                  <a:pt x="1995974" y="932661"/>
                  <a:pt x="1884790" y="913696"/>
                  <a:pt x="1718531" y="923330"/>
                </a:cubicBezTo>
                <a:cubicBezTo>
                  <a:pt x="1552272" y="932964"/>
                  <a:pt x="1372366" y="880273"/>
                  <a:pt x="1171726" y="923330"/>
                </a:cubicBezTo>
                <a:cubicBezTo>
                  <a:pt x="971087" y="966387"/>
                  <a:pt x="810116" y="879587"/>
                  <a:pt x="703035" y="923330"/>
                </a:cubicBezTo>
                <a:cubicBezTo>
                  <a:pt x="595954" y="967073"/>
                  <a:pt x="175666" y="849504"/>
                  <a:pt x="0" y="923330"/>
                </a:cubicBezTo>
                <a:cubicBezTo>
                  <a:pt x="-31739" y="743161"/>
                  <a:pt x="42157" y="643853"/>
                  <a:pt x="0" y="480132"/>
                </a:cubicBezTo>
                <a:cubicBezTo>
                  <a:pt x="-42157" y="316411"/>
                  <a:pt x="44850" y="128440"/>
                  <a:pt x="0" y="0"/>
                </a:cubicBezTo>
                <a:close/>
              </a:path>
              <a:path w="2603835" h="923330" extrusionOk="0">
                <a:moveTo>
                  <a:pt x="0" y="0"/>
                </a:moveTo>
                <a:cubicBezTo>
                  <a:pt x="109851" y="-11250"/>
                  <a:pt x="247681" y="22979"/>
                  <a:pt x="494729" y="0"/>
                </a:cubicBezTo>
                <a:cubicBezTo>
                  <a:pt x="741777" y="-22979"/>
                  <a:pt x="805776" y="27803"/>
                  <a:pt x="1067572" y="0"/>
                </a:cubicBezTo>
                <a:cubicBezTo>
                  <a:pt x="1329368" y="-27803"/>
                  <a:pt x="1420910" y="9409"/>
                  <a:pt x="1614378" y="0"/>
                </a:cubicBezTo>
                <a:cubicBezTo>
                  <a:pt x="1807846" y="-9409"/>
                  <a:pt x="1851183" y="21679"/>
                  <a:pt x="2083068" y="0"/>
                </a:cubicBezTo>
                <a:cubicBezTo>
                  <a:pt x="2314953" y="-21679"/>
                  <a:pt x="2436262" y="29523"/>
                  <a:pt x="2603835" y="0"/>
                </a:cubicBezTo>
                <a:cubicBezTo>
                  <a:pt x="2655540" y="182913"/>
                  <a:pt x="2582121" y="354469"/>
                  <a:pt x="2603835" y="452432"/>
                </a:cubicBezTo>
                <a:cubicBezTo>
                  <a:pt x="2625549" y="550395"/>
                  <a:pt x="2591718" y="800674"/>
                  <a:pt x="2603835" y="923330"/>
                </a:cubicBezTo>
                <a:cubicBezTo>
                  <a:pt x="2491212" y="979063"/>
                  <a:pt x="2324492" y="867685"/>
                  <a:pt x="2109106" y="923330"/>
                </a:cubicBezTo>
                <a:cubicBezTo>
                  <a:pt x="1893720" y="978975"/>
                  <a:pt x="1815680" y="919955"/>
                  <a:pt x="1640416" y="923330"/>
                </a:cubicBezTo>
                <a:cubicBezTo>
                  <a:pt x="1465152" y="926705"/>
                  <a:pt x="1250082" y="876800"/>
                  <a:pt x="1119649" y="923330"/>
                </a:cubicBezTo>
                <a:cubicBezTo>
                  <a:pt x="989216" y="969860"/>
                  <a:pt x="765414" y="874336"/>
                  <a:pt x="572844" y="923330"/>
                </a:cubicBezTo>
                <a:cubicBezTo>
                  <a:pt x="380274" y="972324"/>
                  <a:pt x="164902" y="872314"/>
                  <a:pt x="0" y="923330"/>
                </a:cubicBezTo>
                <a:cubicBezTo>
                  <a:pt x="-8533" y="792990"/>
                  <a:pt x="31037" y="662482"/>
                  <a:pt x="0" y="461665"/>
                </a:cubicBezTo>
                <a:cubicBezTo>
                  <a:pt x="-31037" y="260849"/>
                  <a:pt x="49785" y="175108"/>
                  <a:pt x="0" y="0"/>
                </a:cubicBezTo>
                <a:close/>
              </a:path>
            </a:pathLst>
          </a:custGeom>
          <a:solidFill>
            <a:srgbClr val="D8D8D8"/>
          </a:solidFill>
          <a:ln w="9525" cap="flat" cmpd="sng">
            <a:solidFill>
              <a:schemeClr val="dk1"/>
            </a:solidFill>
            <a:prstDash val="solid"/>
            <a:round/>
            <a:headEnd type="none" w="sm" len="sm"/>
            <a:tailEnd type="none" w="sm" len="sm"/>
          </a:ln>
        </p:spPr>
        <p:txBody>
          <a:bodyPr spcFirstLastPara="1" wrap="square" lIns="91425" tIns="45700" rIns="91425" bIns="45700" rtlCol="0" anchor="t" anchorCtr="0">
            <a:noAutofit/>
          </a:bodyPr>
          <a:lstStyle/>
          <a:p>
            <a:pPr marL="0" marR="0" lvl="0" indent="0" algn="ctr" rtl="0">
              <a:spcBef>
                <a:spcPts val="0"/>
              </a:spcBef>
              <a:spcAft>
                <a:spcPts val="0"/>
              </a:spcAft>
              <a:buNone/>
            </a:pPr>
            <a:r>
              <a:rPr lang="es" sz="1800">
                <a:solidFill>
                  <a:schemeClr val="dk1"/>
                </a:solidFill>
                <a:latin typeface="Arial Narrow"/>
                <a:ea typeface="Arial Narrow"/>
                <a:cs typeface="Arial Narrow"/>
                <a:sym typeface="Arial Narrow"/>
              </a:rPr>
              <a:t>Encontrarán más orientaciones en el anexo 2 de la guía del WASH FIT</a:t>
            </a:r>
            <a:endParaRPr sz="1800">
              <a:solidFill>
                <a:schemeClr val="dk1"/>
              </a:solidFill>
              <a:highlight>
                <a:srgbClr val="FFFF00"/>
              </a:highlight>
              <a:latin typeface="Arial Narrow"/>
              <a:ea typeface="Arial Narrow"/>
              <a:cs typeface="Arial Narrow"/>
              <a:sym typeface="Arial Narrow"/>
            </a:endParaRPr>
          </a:p>
        </p:txBody>
      </p:sp>
      <p:sp>
        <p:nvSpPr>
          <p:cNvPr id="771" name="Google Shape;771;p56"/>
          <p:cNvSpPr txBox="1"/>
          <p:nvPr/>
        </p:nvSpPr>
        <p:spPr>
          <a:xfrm>
            <a:off x="7304049" y="5257913"/>
            <a:ext cx="4697336" cy="1323399"/>
          </a:xfrm>
          <a:prstGeom prst="rect">
            <a:avLst/>
          </a:prstGeom>
          <a:solidFill>
            <a:srgbClr val="FF0066"/>
          </a:solidFill>
          <a:ln w="9525" cap="flat" cmpd="sng">
            <a:solidFill>
              <a:srgbClr val="FF0066"/>
            </a:solidFill>
            <a:prstDash val="solid"/>
            <a:round/>
            <a:headEnd type="none" w="sm" len="sm"/>
            <a:tailEnd type="none" w="sm" len="sm"/>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2000" dirty="0">
                <a:solidFill>
                  <a:schemeClr val="lt1"/>
                </a:solidFill>
                <a:latin typeface="Arial"/>
                <a:ea typeface="Arial"/>
                <a:cs typeface="Arial"/>
                <a:sym typeface="Arial"/>
              </a:rPr>
              <a:t>Por lo general, el Ministerio de Salud se encarga de la adaptación en el plano nacional. Debe indicarse a todos los asociados que usen la misma versión. </a:t>
            </a:r>
            <a:endParaRPr sz="2000" dirty="0"/>
          </a:p>
        </p:txBody>
      </p:sp>
      <p:sp>
        <p:nvSpPr>
          <p:cNvPr id="772" name="Google Shape;772;p56"/>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pic>
        <p:nvPicPr>
          <p:cNvPr id="780" name="Google Shape;780;p57"/>
          <p:cNvPicPr preferRelativeResize="0"/>
          <p:nvPr/>
        </p:nvPicPr>
        <p:blipFill rotWithShape="1">
          <a:blip r:embed="rId3">
            <a:alphaModFix/>
          </a:blip>
          <a:srcRect/>
          <a:stretch/>
        </p:blipFill>
        <p:spPr>
          <a:xfrm>
            <a:off x="6307934" y="4041386"/>
            <a:ext cx="3957143" cy="2796318"/>
          </a:xfrm>
          <a:prstGeom prst="rect">
            <a:avLst/>
          </a:prstGeom>
          <a:noFill/>
          <a:ln>
            <a:noFill/>
          </a:ln>
        </p:spPr>
      </p:pic>
      <p:sp>
        <p:nvSpPr>
          <p:cNvPr id="781" name="Google Shape;781;p57"/>
          <p:cNvSpPr txBox="1">
            <a:spLocks noGrp="1"/>
          </p:cNvSpPr>
          <p:nvPr>
            <p:ph type="body" idx="1"/>
          </p:nvPr>
        </p:nvSpPr>
        <p:spPr>
          <a:xfrm>
            <a:off x="629712" y="1834016"/>
            <a:ext cx="9176454" cy="2230802"/>
          </a:xfrm>
          <a:prstGeom prst="rect">
            <a:avLst/>
          </a:prstGeom>
          <a:noFill/>
          <a:ln>
            <a:noFill/>
          </a:ln>
        </p:spPr>
        <p:txBody>
          <a:bodyPr spcFirstLastPara="1" wrap="square" lIns="91425" tIns="45700" rIns="91425" bIns="45700" rtlCol="0" anchor="t" anchorCtr="0">
            <a:noAutofit/>
          </a:bodyPr>
          <a:lstStyle/>
          <a:p>
            <a:pPr marL="310976" lvl="0" indent="-310976" algn="l" rtl="0">
              <a:lnSpc>
                <a:spcPct val="90000"/>
              </a:lnSpc>
              <a:spcBef>
                <a:spcPts val="0"/>
              </a:spcBef>
              <a:spcAft>
                <a:spcPts val="0"/>
              </a:spcAft>
              <a:buClr>
                <a:srgbClr val="09164D"/>
              </a:buClr>
              <a:buSzPts val="2177"/>
              <a:buFont typeface="Arial"/>
              <a:buChar char="•"/>
            </a:pPr>
            <a:r>
              <a:rPr lang="es" sz="1800" dirty="0">
                <a:solidFill>
                  <a:srgbClr val="09164D"/>
                </a:solidFill>
                <a:latin typeface="Arial"/>
                <a:ea typeface="Arial"/>
                <a:cs typeface="Arial"/>
                <a:sym typeface="Arial"/>
              </a:rPr>
              <a:t>Establecimientos a los que va dirigida: centros muy pequeños de atención primaria en zonas rurales con capacidad y recursos sumamente limitados La lista completa de indicadores resultó ser abrumadora</a:t>
            </a:r>
            <a:endParaRPr sz="1800" dirty="0"/>
          </a:p>
          <a:p>
            <a:pPr marL="310976" lvl="0" indent="-310976" algn="l" rtl="0">
              <a:lnSpc>
                <a:spcPct val="90000"/>
              </a:lnSpc>
              <a:spcBef>
                <a:spcPts val="2067"/>
              </a:spcBef>
              <a:spcAft>
                <a:spcPts val="0"/>
              </a:spcAft>
              <a:buClr>
                <a:srgbClr val="09164D"/>
              </a:buClr>
              <a:buSzPts val="2177"/>
              <a:buFont typeface="Arial"/>
              <a:buChar char="•"/>
            </a:pPr>
            <a:r>
              <a:rPr lang="es" sz="1800" dirty="0">
                <a:solidFill>
                  <a:srgbClr val="09164D"/>
                </a:solidFill>
                <a:latin typeface="Arial"/>
                <a:ea typeface="Arial"/>
                <a:cs typeface="Arial"/>
                <a:sym typeface="Arial"/>
              </a:rPr>
              <a:t>La cantidad de indicadores se redujo a la mitad</a:t>
            </a:r>
            <a:endParaRPr sz="1800" dirty="0"/>
          </a:p>
          <a:p>
            <a:pPr marL="310976" lvl="0" indent="-310976" algn="l" rtl="0">
              <a:lnSpc>
                <a:spcPct val="90000"/>
              </a:lnSpc>
              <a:spcBef>
                <a:spcPts val="2067"/>
              </a:spcBef>
              <a:spcAft>
                <a:spcPts val="0"/>
              </a:spcAft>
              <a:buClr>
                <a:srgbClr val="09164D"/>
              </a:buClr>
              <a:buSzPts val="2177"/>
              <a:buFont typeface="Arial"/>
              <a:buChar char="•"/>
            </a:pPr>
            <a:r>
              <a:rPr lang="es" sz="1800" dirty="0">
                <a:solidFill>
                  <a:srgbClr val="09164D"/>
                </a:solidFill>
                <a:latin typeface="Arial"/>
                <a:ea typeface="Arial"/>
                <a:cs typeface="Arial"/>
                <a:sym typeface="Arial"/>
              </a:rPr>
              <a:t>Se recurrió a dibujos de miembros de la comunidad para ilustrar qué mejoras eran indispensables </a:t>
            </a:r>
            <a:endParaRPr sz="1800" dirty="0">
              <a:solidFill>
                <a:srgbClr val="09164D"/>
              </a:solidFill>
              <a:latin typeface="Arial"/>
              <a:ea typeface="Arial"/>
              <a:cs typeface="Arial"/>
              <a:sym typeface="Arial"/>
            </a:endParaRPr>
          </a:p>
          <a:p>
            <a:pPr marL="722732" lvl="1" indent="-172572" algn="l" rtl="0">
              <a:lnSpc>
                <a:spcPct val="90000"/>
              </a:lnSpc>
              <a:spcBef>
                <a:spcPts val="2067"/>
              </a:spcBef>
              <a:spcAft>
                <a:spcPts val="0"/>
              </a:spcAft>
              <a:buClr>
                <a:srgbClr val="09164D"/>
              </a:buClr>
              <a:buSzPts val="2177"/>
              <a:buFont typeface="Noto Sans Symbols"/>
              <a:buNone/>
            </a:pPr>
            <a:endParaRPr sz="2177" dirty="0">
              <a:solidFill>
                <a:srgbClr val="09164D"/>
              </a:solidFill>
              <a:latin typeface="Arial"/>
              <a:ea typeface="Arial"/>
              <a:cs typeface="Arial"/>
              <a:sym typeface="Arial"/>
            </a:endParaRPr>
          </a:p>
          <a:p>
            <a:pPr marL="0" lvl="0" indent="0" algn="l" rtl="0">
              <a:lnSpc>
                <a:spcPct val="90000"/>
              </a:lnSpc>
              <a:spcBef>
                <a:spcPts val="2632"/>
              </a:spcBef>
              <a:spcAft>
                <a:spcPts val="0"/>
              </a:spcAft>
              <a:buClr>
                <a:schemeClr val="dk1"/>
              </a:buClr>
              <a:buSzPts val="2000"/>
              <a:buFont typeface="Arial"/>
              <a:buNone/>
            </a:pPr>
            <a:endParaRPr dirty="0"/>
          </a:p>
        </p:txBody>
      </p:sp>
      <p:sp>
        <p:nvSpPr>
          <p:cNvPr id="782" name="Google Shape;782;p57"/>
          <p:cNvSpPr txBox="1">
            <a:spLocks noGrp="1"/>
          </p:cNvSpPr>
          <p:nvPr>
            <p:ph type="body" idx="3"/>
          </p:nvPr>
        </p:nvSpPr>
        <p:spPr>
          <a:xfrm>
            <a:off x="458542" y="238650"/>
            <a:ext cx="4116387" cy="605346"/>
          </a:xfrm>
          <a:prstGeom prst="rect">
            <a:avLst/>
          </a:prstGeom>
          <a:noFill/>
          <a:ln>
            <a:noFill/>
          </a:ln>
        </p:spPr>
        <p:txBody>
          <a:bodyPr spcFirstLastPara="1" wrap="square" lIns="91425" tIns="45700" rIns="91425" bIns="45700" rtlCol="0" anchor="t" anchorCtr="0">
            <a:normAutofit/>
          </a:bodyPr>
          <a:lstStyle/>
          <a:p>
            <a:pPr marL="0" lvl="0" indent="0" algn="l" rtl="0">
              <a:lnSpc>
                <a:spcPct val="90000"/>
              </a:lnSpc>
              <a:spcBef>
                <a:spcPts val="0"/>
              </a:spcBef>
              <a:spcAft>
                <a:spcPts val="0"/>
              </a:spcAft>
              <a:buClr>
                <a:schemeClr val="lt2"/>
              </a:buClr>
              <a:buSzPts val="2400"/>
              <a:buNone/>
            </a:pPr>
            <a:r>
              <a:rPr lang="es" sz="2400"/>
              <a:t>Ejemplo de país: Malí </a:t>
            </a:r>
            <a:endParaRPr/>
          </a:p>
        </p:txBody>
      </p:sp>
      <p:sp>
        <p:nvSpPr>
          <p:cNvPr id="783" name="Google Shape;783;p57"/>
          <p:cNvSpPr txBox="1">
            <a:spLocks noGrp="1"/>
          </p:cNvSpPr>
          <p:nvPr>
            <p:ph type="title"/>
          </p:nvPr>
        </p:nvSpPr>
        <p:spPr>
          <a:xfrm>
            <a:off x="175418" y="757286"/>
            <a:ext cx="11841162" cy="720725"/>
          </a:xfrm>
          <a:prstGeom prst="rect">
            <a:avLst/>
          </a:prstGeom>
          <a:noFill/>
          <a:ln>
            <a:noFill/>
          </a:ln>
        </p:spPr>
        <p:txBody>
          <a:bodyPr spcFirstLastPara="1" wrap="square" lIns="91425" tIns="45700" rIns="91425" bIns="45700" rtlCol="0" anchor="t" anchorCtr="0">
            <a:noAutofit/>
          </a:bodyPr>
          <a:lstStyle/>
          <a:p>
            <a:pPr marL="0" marR="0" lvl="0" indent="0" algn="ctr" rtl="0">
              <a:lnSpc>
                <a:spcPct val="90000"/>
              </a:lnSpc>
              <a:spcBef>
                <a:spcPts val="0"/>
              </a:spcBef>
              <a:spcAft>
                <a:spcPts val="0"/>
              </a:spcAft>
              <a:buClr>
                <a:schemeClr val="dk2"/>
              </a:buClr>
              <a:buSzPts val="4400"/>
              <a:buFont typeface="Arial Narrow"/>
              <a:buNone/>
            </a:pPr>
            <a:r>
              <a:rPr lang="es" sz="4000" b="1" i="0" u="none" strike="noStrike" cap="none" dirty="0">
                <a:solidFill>
                  <a:schemeClr val="dk2"/>
                </a:solidFill>
                <a:latin typeface="Arial Narrow"/>
                <a:ea typeface="Arial Narrow"/>
                <a:cs typeface="Arial Narrow"/>
                <a:sym typeface="Arial Narrow"/>
              </a:rPr>
              <a:t>Simplificación de la evaluación en establecimientos de menor tamaño</a:t>
            </a:r>
            <a:br>
              <a:rPr lang="en-US" sz="4000" b="1" i="0" u="none" strike="noStrike" cap="none" dirty="0">
                <a:solidFill>
                  <a:schemeClr val="dk2"/>
                </a:solidFill>
                <a:latin typeface="Arial Narrow"/>
                <a:ea typeface="Arial Narrow"/>
                <a:cs typeface="Arial Narrow"/>
                <a:sym typeface="Arial Narrow"/>
              </a:rPr>
            </a:br>
            <a:endParaRPr sz="4000" b="1" i="0" u="none" strike="noStrike" cap="none" dirty="0">
              <a:solidFill>
                <a:schemeClr val="dk2"/>
              </a:solidFill>
              <a:latin typeface="Arial Narrow"/>
              <a:ea typeface="Arial Narrow"/>
              <a:cs typeface="Arial Narrow"/>
              <a:sym typeface="Arial Narrow"/>
            </a:endParaRPr>
          </a:p>
        </p:txBody>
      </p:sp>
      <p:pic>
        <p:nvPicPr>
          <p:cNvPr id="784" name="Google Shape;784;p57"/>
          <p:cNvPicPr preferRelativeResize="0"/>
          <p:nvPr/>
        </p:nvPicPr>
        <p:blipFill rotWithShape="1">
          <a:blip r:embed="rId4">
            <a:alphaModFix/>
          </a:blip>
          <a:srcRect/>
          <a:stretch/>
        </p:blipFill>
        <p:spPr>
          <a:xfrm>
            <a:off x="10478218" y="5432339"/>
            <a:ext cx="1244969" cy="338480"/>
          </a:xfrm>
          <a:prstGeom prst="rect">
            <a:avLst/>
          </a:prstGeom>
          <a:noFill/>
          <a:ln>
            <a:noFill/>
          </a:ln>
        </p:spPr>
      </p:pic>
      <p:pic>
        <p:nvPicPr>
          <p:cNvPr id="785" name="Google Shape;785;p57" descr="Résultat de recherche d'images pour &quot;logo Mali&quot;"/>
          <p:cNvPicPr preferRelativeResize="0"/>
          <p:nvPr/>
        </p:nvPicPr>
        <p:blipFill rotWithShape="1">
          <a:blip r:embed="rId5">
            <a:alphaModFix/>
          </a:blip>
          <a:srcRect/>
          <a:stretch/>
        </p:blipFill>
        <p:spPr>
          <a:xfrm>
            <a:off x="10552535" y="2358534"/>
            <a:ext cx="1194436" cy="1181766"/>
          </a:xfrm>
          <a:prstGeom prst="rect">
            <a:avLst/>
          </a:prstGeom>
          <a:noFill/>
          <a:ln>
            <a:noFill/>
          </a:ln>
        </p:spPr>
      </p:pic>
      <p:pic>
        <p:nvPicPr>
          <p:cNvPr id="786" name="Google Shape;786;p57"/>
          <p:cNvPicPr preferRelativeResize="0"/>
          <p:nvPr/>
        </p:nvPicPr>
        <p:blipFill rotWithShape="1">
          <a:blip r:embed="rId6">
            <a:alphaModFix/>
          </a:blip>
          <a:srcRect/>
          <a:stretch/>
        </p:blipFill>
        <p:spPr>
          <a:xfrm>
            <a:off x="10711685" y="3789317"/>
            <a:ext cx="894963" cy="714128"/>
          </a:xfrm>
          <a:prstGeom prst="rect">
            <a:avLst/>
          </a:prstGeom>
          <a:noFill/>
          <a:ln>
            <a:noFill/>
          </a:ln>
        </p:spPr>
      </p:pic>
      <p:pic>
        <p:nvPicPr>
          <p:cNvPr id="787" name="Google Shape;787;p57"/>
          <p:cNvPicPr preferRelativeResize="0"/>
          <p:nvPr/>
        </p:nvPicPr>
        <p:blipFill rotWithShape="1">
          <a:blip r:embed="rId7">
            <a:alphaModFix/>
          </a:blip>
          <a:srcRect/>
          <a:stretch/>
        </p:blipFill>
        <p:spPr>
          <a:xfrm>
            <a:off x="10729799" y="4752461"/>
            <a:ext cx="915696" cy="428477"/>
          </a:xfrm>
          <a:prstGeom prst="rect">
            <a:avLst/>
          </a:prstGeom>
          <a:noFill/>
          <a:ln>
            <a:noFill/>
          </a:ln>
        </p:spPr>
      </p:pic>
      <p:sp>
        <p:nvSpPr>
          <p:cNvPr id="788" name="Google Shape;788;p57"/>
          <p:cNvSpPr/>
          <p:nvPr/>
        </p:nvSpPr>
        <p:spPr>
          <a:xfrm>
            <a:off x="546506" y="456119"/>
            <a:ext cx="6632835" cy="334899"/>
          </a:xfrm>
          <a:prstGeom prst="rect">
            <a:avLst/>
          </a:prstGeom>
          <a:noFill/>
          <a:ln>
            <a:noFill/>
          </a:ln>
        </p:spPr>
        <p:txBody>
          <a:bodyPr spcFirstLastPara="1" wrap="square" lIns="82925" tIns="41450" rIns="82925" bIns="41450" rtlCol="0" anchor="ctr" anchorCtr="0">
            <a:noAutofit/>
          </a:bodyPr>
          <a:lstStyle/>
          <a:p>
            <a:pPr marL="0" marR="0" lvl="0" indent="0" algn="l" rtl="0">
              <a:spcBef>
                <a:spcPts val="0"/>
              </a:spcBef>
              <a:spcAft>
                <a:spcPts val="0"/>
              </a:spcAft>
              <a:buNone/>
            </a:pPr>
            <a:endParaRPr sz="1632">
              <a:solidFill>
                <a:schemeClr val="dk1"/>
              </a:solidFill>
              <a:latin typeface="Calibri"/>
              <a:ea typeface="Calibri"/>
              <a:cs typeface="Calibri"/>
              <a:sym typeface="Calibri"/>
            </a:endParaRPr>
          </a:p>
        </p:txBody>
      </p:sp>
      <p:pic>
        <p:nvPicPr>
          <p:cNvPr id="789" name="Google Shape;789;p57"/>
          <p:cNvPicPr preferRelativeResize="0"/>
          <p:nvPr/>
        </p:nvPicPr>
        <p:blipFill rotWithShape="1">
          <a:blip r:embed="rId8">
            <a:alphaModFix/>
          </a:blip>
          <a:srcRect/>
          <a:stretch/>
        </p:blipFill>
        <p:spPr>
          <a:xfrm>
            <a:off x="464534" y="4017954"/>
            <a:ext cx="4732592" cy="2796318"/>
          </a:xfrm>
          <a:prstGeom prst="rect">
            <a:avLst/>
          </a:prstGeom>
          <a:noFill/>
          <a:ln>
            <a:noFill/>
          </a:ln>
        </p:spPr>
      </p:pic>
      <p:grpSp>
        <p:nvGrpSpPr>
          <p:cNvPr id="790" name="Google Shape;790;p57"/>
          <p:cNvGrpSpPr/>
          <p:nvPr/>
        </p:nvGrpSpPr>
        <p:grpSpPr>
          <a:xfrm>
            <a:off x="10729799" y="59833"/>
            <a:ext cx="1246402" cy="1171184"/>
            <a:chOff x="6769457" y="5116370"/>
            <a:chExt cx="1106024" cy="1171184"/>
          </a:xfrm>
        </p:grpSpPr>
        <p:pic>
          <p:nvPicPr>
            <p:cNvPr id="791" name="Google Shape;791;p57" descr="Shape&#10;&#10;Description automatically generated with low confidence"/>
            <p:cNvPicPr preferRelativeResize="0"/>
            <p:nvPr/>
          </p:nvPicPr>
          <p:blipFill rotWithShape="1">
            <a:blip r:embed="rId9">
              <a:alphaModFix/>
            </a:blip>
            <a:srcRect/>
            <a:stretch/>
          </p:blipFill>
          <p:spPr>
            <a:xfrm>
              <a:off x="6847514" y="5258958"/>
              <a:ext cx="1027967" cy="935628"/>
            </a:xfrm>
            <a:prstGeom prst="rect">
              <a:avLst/>
            </a:prstGeom>
            <a:noFill/>
            <a:ln>
              <a:noFill/>
            </a:ln>
          </p:spPr>
        </p:pic>
        <p:sp>
          <p:nvSpPr>
            <p:cNvPr id="792" name="Google Shape;792;p57"/>
            <p:cNvSpPr/>
            <p:nvPr/>
          </p:nvSpPr>
          <p:spPr>
            <a:xfrm>
              <a:off x="6769457" y="5116370"/>
              <a:ext cx="1027967"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93" name="Google Shape;793;p5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58"/>
          <p:cNvSpPr txBox="1">
            <a:spLocks noGrp="1"/>
          </p:cNvSpPr>
          <p:nvPr>
            <p:ph type="body" idx="1"/>
          </p:nvPr>
        </p:nvSpPr>
        <p:spPr>
          <a:xfrm>
            <a:off x="353202" y="1169342"/>
            <a:ext cx="5566241" cy="5577285"/>
          </a:xfrm>
          <a:prstGeom prst="rect">
            <a:avLst/>
          </a:prstGeom>
          <a:noFill/>
          <a:ln>
            <a:noFill/>
          </a:ln>
        </p:spPr>
        <p:txBody>
          <a:bodyPr spcFirstLastPara="1" wrap="square" lIns="91425" tIns="45700" rIns="91425" bIns="45700" rtlCol="0" anchor="t" anchorCtr="0">
            <a:normAutofit fontScale="92500"/>
          </a:bodyPr>
          <a:lstStyle/>
          <a:p>
            <a:pPr marL="342900" lvl="0" indent="-342900" algn="l" rtl="0">
              <a:lnSpc>
                <a:spcPct val="90000"/>
              </a:lnSpc>
              <a:spcBef>
                <a:spcPts val="0"/>
              </a:spcBef>
              <a:spcAft>
                <a:spcPts val="0"/>
              </a:spcAft>
              <a:buClr>
                <a:schemeClr val="dk1"/>
              </a:buClr>
              <a:buSzPts val="2400"/>
              <a:buFont typeface="Arial"/>
              <a:buChar char="•"/>
            </a:pPr>
            <a:r>
              <a:rPr lang="es" sz="2400" dirty="0">
                <a:latin typeface="Arial"/>
                <a:ea typeface="Arial"/>
                <a:cs typeface="Arial"/>
                <a:sym typeface="Arial"/>
              </a:rPr>
              <a:t>En estos contextos se emplean más indicadores</a:t>
            </a:r>
            <a:endParaRPr dirty="0"/>
          </a:p>
          <a:p>
            <a:pPr marL="342900" lvl="0" indent="-342900" algn="l" rtl="0">
              <a:lnSpc>
                <a:spcPct val="90000"/>
              </a:lnSpc>
              <a:spcBef>
                <a:spcPts val="1000"/>
              </a:spcBef>
              <a:spcAft>
                <a:spcPts val="0"/>
              </a:spcAft>
              <a:buClr>
                <a:schemeClr val="dk1"/>
              </a:buClr>
              <a:buSzPts val="2400"/>
              <a:buFont typeface="Arial"/>
              <a:buChar char="•"/>
            </a:pPr>
            <a:r>
              <a:rPr lang="es" sz="2400" dirty="0">
                <a:latin typeface="Arial"/>
                <a:ea typeface="Arial"/>
                <a:cs typeface="Arial"/>
                <a:sym typeface="Arial"/>
              </a:rPr>
              <a:t>Hay que comenzar el WASH FIT en un pabellón o servicio antes de evaluar la totalidad del establecimiento</a:t>
            </a:r>
            <a:endParaRPr dirty="0"/>
          </a:p>
          <a:p>
            <a:pPr marL="370482" lvl="1" indent="0" algn="l" rtl="0">
              <a:lnSpc>
                <a:spcPct val="90000"/>
              </a:lnSpc>
              <a:spcBef>
                <a:spcPts val="500"/>
              </a:spcBef>
              <a:spcAft>
                <a:spcPts val="0"/>
              </a:spcAft>
              <a:buClr>
                <a:srgbClr val="0076AA"/>
              </a:buClr>
              <a:buSzPts val="2400"/>
              <a:buNone/>
            </a:pPr>
            <a:r>
              <a:rPr lang="es" sz="2400" dirty="0">
                <a:solidFill>
                  <a:srgbClr val="0076AA"/>
                </a:solidFill>
                <a:latin typeface="Arial"/>
                <a:ea typeface="Arial"/>
                <a:cs typeface="Arial"/>
                <a:sym typeface="Arial"/>
              </a:rPr>
              <a:t>🡪 Se escoge un servicio que tenga carencias evidentes + personal motivado </a:t>
            </a:r>
            <a:endParaRPr dirty="0"/>
          </a:p>
          <a:p>
            <a:pPr marL="342900" lvl="0" indent="-342900" algn="l" rtl="0">
              <a:lnSpc>
                <a:spcPct val="90000"/>
              </a:lnSpc>
              <a:spcBef>
                <a:spcPts val="1000"/>
              </a:spcBef>
              <a:spcAft>
                <a:spcPts val="0"/>
              </a:spcAft>
              <a:buClr>
                <a:schemeClr val="dk1"/>
              </a:buClr>
              <a:buSzPts val="2400"/>
              <a:buFont typeface="Arial"/>
              <a:buChar char="•"/>
            </a:pPr>
            <a:r>
              <a:rPr lang="es" sz="2400" dirty="0">
                <a:latin typeface="Arial"/>
                <a:ea typeface="Arial"/>
                <a:cs typeface="Arial"/>
                <a:sym typeface="Arial"/>
              </a:rPr>
              <a:t>Ciertos indicadores tendrán que evaluarse varias veces (por ejemplo, una vez por cada pabellón) y dejar constancia del promedio en el indicador </a:t>
            </a:r>
            <a:endParaRPr dirty="0"/>
          </a:p>
          <a:p>
            <a:pPr marL="370482" lvl="1" indent="0" algn="l" rtl="0">
              <a:lnSpc>
                <a:spcPct val="90000"/>
              </a:lnSpc>
              <a:spcBef>
                <a:spcPts val="500"/>
              </a:spcBef>
              <a:spcAft>
                <a:spcPts val="0"/>
              </a:spcAft>
              <a:buClr>
                <a:srgbClr val="0076AA"/>
              </a:buClr>
              <a:buSzPts val="2400"/>
              <a:buNone/>
            </a:pPr>
            <a:r>
              <a:rPr lang="es" sz="2400" dirty="0">
                <a:solidFill>
                  <a:srgbClr val="0076AA"/>
                </a:solidFill>
                <a:latin typeface="Arial"/>
                <a:ea typeface="Arial"/>
                <a:cs typeface="Arial"/>
                <a:sym typeface="Arial"/>
              </a:rPr>
              <a:t>🡪 Así es más fácil averiguar qué pabellones han obtenido los peores resultados y asignar recursos en consonancia </a:t>
            </a:r>
            <a:endParaRPr dirty="0"/>
          </a:p>
          <a:p>
            <a:pPr marL="310976" lvl="0" indent="-310976" algn="l" rtl="0">
              <a:lnSpc>
                <a:spcPct val="90000"/>
              </a:lnSpc>
              <a:spcBef>
                <a:spcPts val="1000"/>
              </a:spcBef>
              <a:spcAft>
                <a:spcPts val="0"/>
              </a:spcAft>
              <a:buClr>
                <a:schemeClr val="dk1"/>
              </a:buClr>
              <a:buSzPts val="2400"/>
              <a:buNone/>
            </a:pPr>
            <a:endParaRPr sz="2400" dirty="0">
              <a:latin typeface="Arial"/>
              <a:ea typeface="Arial"/>
              <a:cs typeface="Arial"/>
              <a:sym typeface="Arial"/>
            </a:endParaRPr>
          </a:p>
        </p:txBody>
      </p:sp>
      <p:sp>
        <p:nvSpPr>
          <p:cNvPr id="800" name="Google Shape;800;p58"/>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38</a:t>
            </a:fld>
            <a:endParaRPr>
              <a:solidFill>
                <a:srgbClr val="000000"/>
              </a:solidFill>
            </a:endParaRPr>
          </a:p>
        </p:txBody>
      </p:sp>
      <p:sp>
        <p:nvSpPr>
          <p:cNvPr id="801" name="Google Shape;801;p58"/>
          <p:cNvSpPr txBox="1">
            <a:spLocks noGrp="1"/>
          </p:cNvSpPr>
          <p:nvPr>
            <p:ph type="title"/>
          </p:nvPr>
        </p:nvSpPr>
        <p:spPr>
          <a:xfrm>
            <a:off x="838199" y="365125"/>
            <a:ext cx="10515600" cy="714375"/>
          </a:xfrm>
          <a:prstGeom prst="rect">
            <a:avLst/>
          </a:prstGeom>
          <a:noFill/>
          <a:ln>
            <a:noFill/>
          </a:ln>
        </p:spPr>
        <p:txBody>
          <a:bodyPr spcFirstLastPara="1" wrap="square" lIns="91425" tIns="45700" rIns="91425" bIns="45700" rtlCol="0" anchor="t" anchorCtr="0">
            <a:noAutofit/>
          </a:bodyPr>
          <a:lstStyle/>
          <a:p>
            <a:pPr marL="0" marR="0" lvl="0" indent="0" algn="ctr" rtl="0">
              <a:lnSpc>
                <a:spcPct val="90000"/>
              </a:lnSpc>
              <a:spcBef>
                <a:spcPts val="0"/>
              </a:spcBef>
              <a:spcAft>
                <a:spcPts val="0"/>
              </a:spcAft>
              <a:buClr>
                <a:srgbClr val="00B0F0"/>
              </a:buClr>
              <a:buSzPts val="4400"/>
              <a:buFont typeface="Arial Narrow"/>
              <a:buNone/>
            </a:pPr>
            <a:r>
              <a:rPr lang="es" sz="4400" b="1" i="0" u="none" strike="noStrike" cap="none">
                <a:solidFill>
                  <a:srgbClr val="00B0F0"/>
                </a:solidFill>
                <a:latin typeface="Arial Narrow"/>
                <a:ea typeface="Arial Narrow"/>
                <a:cs typeface="Arial Narrow"/>
                <a:sym typeface="Arial Narrow"/>
              </a:rPr>
              <a:t>Hospitales y centros de mayor envergadura </a:t>
            </a:r>
            <a:endParaRPr/>
          </a:p>
        </p:txBody>
      </p:sp>
      <p:pic>
        <p:nvPicPr>
          <p:cNvPr id="802" name="Google Shape;802;p58" descr="A picture containing text, person&#10;&#10;Description automatically generated"/>
          <p:cNvPicPr preferRelativeResize="0"/>
          <p:nvPr/>
        </p:nvPicPr>
        <p:blipFill rotWithShape="1">
          <a:blip r:embed="rId3">
            <a:alphaModFix/>
          </a:blip>
          <a:srcRect/>
          <a:stretch/>
        </p:blipFill>
        <p:spPr>
          <a:xfrm>
            <a:off x="6728404" y="2276209"/>
            <a:ext cx="5039850" cy="3363552"/>
          </a:xfrm>
          <a:prstGeom prst="rect">
            <a:avLst/>
          </a:prstGeom>
          <a:noFill/>
          <a:ln>
            <a:noFill/>
          </a:ln>
        </p:spPr>
      </p:pic>
      <p:sp>
        <p:nvSpPr>
          <p:cNvPr id="803" name="Google Shape;803;p58"/>
          <p:cNvSpPr txBox="1"/>
          <p:nvPr/>
        </p:nvSpPr>
        <p:spPr>
          <a:xfrm>
            <a:off x="6828765" y="5867361"/>
            <a:ext cx="5181098" cy="784790"/>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1500" i="1" dirty="0">
                <a:solidFill>
                  <a:schemeClr val="lt1"/>
                </a:solidFill>
                <a:latin typeface="Arial"/>
                <a:ea typeface="Arial"/>
                <a:cs typeface="Arial"/>
                <a:sym typeface="Arial"/>
              </a:rPr>
              <a:t>En muchos casos, los servicios de maternidad carecen de los recursos adecuados, por lo que priorizarlos en lo tocante al WASH FIT es un buen punto de partida </a:t>
            </a:r>
            <a:endParaRPr sz="15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59"/>
          <p:cNvSpPr txBox="1">
            <a:spLocks noGrp="1"/>
          </p:cNvSpPr>
          <p:nvPr>
            <p:ph type="body" idx="1"/>
          </p:nvPr>
        </p:nvSpPr>
        <p:spPr>
          <a:xfrm>
            <a:off x="363034" y="1917088"/>
            <a:ext cx="5732965" cy="5577285"/>
          </a:xfrm>
          <a:prstGeom prst="rect">
            <a:avLst/>
          </a:prstGeom>
          <a:noFill/>
          <a:ln>
            <a:noFill/>
          </a:ln>
        </p:spPr>
        <p:txBody>
          <a:bodyPr spcFirstLastPara="1" wrap="square" lIns="91425" tIns="45700" rIns="91425" bIns="45700" rtlCol="0" anchor="t" anchorCtr="0">
            <a:normAutofit/>
          </a:bodyPr>
          <a:lstStyle/>
          <a:p>
            <a:pPr marL="342900" lvl="0" indent="-342900" algn="l" rtl="0">
              <a:lnSpc>
                <a:spcPct val="100000"/>
              </a:lnSpc>
              <a:spcBef>
                <a:spcPts val="0"/>
              </a:spcBef>
              <a:spcAft>
                <a:spcPts val="0"/>
              </a:spcAft>
              <a:buClr>
                <a:srgbClr val="09164D"/>
              </a:buClr>
              <a:buSzPts val="2200"/>
              <a:buFont typeface="Arial"/>
              <a:buChar char="•"/>
            </a:pPr>
            <a:r>
              <a:rPr lang="es" sz="1500" b="0" dirty="0">
                <a:solidFill>
                  <a:srgbClr val="09164D"/>
                </a:solidFill>
                <a:latin typeface="Arial"/>
                <a:ea typeface="Arial"/>
                <a:cs typeface="Arial"/>
                <a:sym typeface="Arial"/>
              </a:rPr>
              <a:t>Debe prestarse una atención especial a los paritorios, la unidad de atención neonatal y las salas de cuidados postnatales</a:t>
            </a:r>
            <a:endParaRPr sz="1500" dirty="0"/>
          </a:p>
          <a:p>
            <a:pPr marL="342900" lvl="0" indent="-342900" algn="l" rtl="0">
              <a:lnSpc>
                <a:spcPct val="100000"/>
              </a:lnSpc>
              <a:spcBef>
                <a:spcPts val="0"/>
              </a:spcBef>
              <a:spcAft>
                <a:spcPts val="0"/>
              </a:spcAft>
              <a:buClr>
                <a:srgbClr val="09164D"/>
              </a:buClr>
              <a:buSzPts val="2200"/>
              <a:buFont typeface="Arial"/>
              <a:buChar char="•"/>
            </a:pPr>
            <a:r>
              <a:rPr lang="es" sz="1500" b="0" dirty="0">
                <a:solidFill>
                  <a:srgbClr val="09164D"/>
                </a:solidFill>
                <a:latin typeface="Arial"/>
                <a:ea typeface="Arial"/>
                <a:cs typeface="Arial"/>
                <a:sym typeface="Arial"/>
              </a:rPr>
              <a:t>Es necesario comprobar si existen instalaciones e infraestructuras separadas por género (como retretes o servicios para la gestión de la higiene menstrual) </a:t>
            </a:r>
            <a:endParaRPr sz="1500" dirty="0"/>
          </a:p>
          <a:p>
            <a:pPr marL="342900" lvl="0" indent="-342900" algn="l" rtl="0">
              <a:lnSpc>
                <a:spcPct val="100000"/>
              </a:lnSpc>
              <a:spcBef>
                <a:spcPts val="0"/>
              </a:spcBef>
              <a:spcAft>
                <a:spcPts val="0"/>
              </a:spcAft>
              <a:buClr>
                <a:srgbClr val="09164D"/>
              </a:buClr>
              <a:buSzPts val="2200"/>
              <a:buFont typeface="Arial"/>
              <a:buChar char="•"/>
            </a:pPr>
            <a:r>
              <a:rPr lang="es" sz="1500" b="0" dirty="0">
                <a:solidFill>
                  <a:srgbClr val="09164D"/>
                </a:solidFill>
                <a:latin typeface="Arial"/>
                <a:ea typeface="Arial"/>
                <a:cs typeface="Arial"/>
                <a:sym typeface="Arial"/>
              </a:rPr>
              <a:t>Revisen la accesibilidad de los servicios </a:t>
            </a:r>
            <a:endParaRPr sz="1500" b="0" dirty="0">
              <a:solidFill>
                <a:srgbClr val="09164D"/>
              </a:solidFill>
              <a:latin typeface="Arial"/>
              <a:ea typeface="Arial"/>
              <a:cs typeface="Arial"/>
              <a:sym typeface="Arial"/>
            </a:endParaRPr>
          </a:p>
          <a:p>
            <a:pPr marL="342900" lvl="0" indent="-342900" algn="l" rtl="0">
              <a:lnSpc>
                <a:spcPct val="100000"/>
              </a:lnSpc>
              <a:spcBef>
                <a:spcPts val="0"/>
              </a:spcBef>
              <a:spcAft>
                <a:spcPts val="0"/>
              </a:spcAft>
              <a:buClr>
                <a:srgbClr val="09164D"/>
              </a:buClr>
              <a:buSzPts val="2200"/>
              <a:buFont typeface="Arial"/>
              <a:buChar char="•"/>
            </a:pPr>
            <a:r>
              <a:rPr lang="es" sz="1500" b="0" dirty="0">
                <a:solidFill>
                  <a:srgbClr val="09164D"/>
                </a:solidFill>
                <a:latin typeface="Arial"/>
                <a:ea typeface="Arial"/>
                <a:cs typeface="Arial"/>
                <a:sym typeface="Arial"/>
              </a:rPr>
              <a:t>Hablen con el personal sanitario y el equipo de gestión del establecimiento para conocer qué actitudes nocivas y comportamientos discriminatorios sufren determinados grupos y combatirlos</a:t>
            </a:r>
            <a:endParaRPr sz="1500" dirty="0"/>
          </a:p>
          <a:p>
            <a:pPr marL="342900" lvl="0" indent="-342900" algn="l" rtl="0">
              <a:lnSpc>
                <a:spcPct val="100000"/>
              </a:lnSpc>
              <a:spcBef>
                <a:spcPts val="0"/>
              </a:spcBef>
              <a:spcAft>
                <a:spcPts val="0"/>
              </a:spcAft>
              <a:buClr>
                <a:srgbClr val="09164D"/>
              </a:buClr>
              <a:buSzPts val="2200"/>
              <a:buFont typeface="Arial"/>
              <a:buChar char="•"/>
            </a:pPr>
            <a:r>
              <a:rPr lang="es" sz="1500" b="0" dirty="0">
                <a:solidFill>
                  <a:srgbClr val="09164D"/>
                </a:solidFill>
                <a:latin typeface="Arial"/>
                <a:ea typeface="Arial"/>
                <a:cs typeface="Arial"/>
                <a:sym typeface="Arial"/>
              </a:rPr>
              <a:t>Hay que ser conscientes de que, a causa de los desequilibrios de poder, no todos los trabajadores se sentirán cómodos al hacer énfasis en los problemas</a:t>
            </a:r>
            <a:endParaRPr sz="1500" b="0" dirty="0">
              <a:solidFill>
                <a:srgbClr val="09164D"/>
              </a:solidFill>
            </a:endParaRPr>
          </a:p>
        </p:txBody>
      </p:sp>
      <p:sp>
        <p:nvSpPr>
          <p:cNvPr id="812" name="Google Shape;812;p59"/>
          <p:cNvSpPr txBox="1">
            <a:spLocks noGrp="1"/>
          </p:cNvSpPr>
          <p:nvPr>
            <p:ph type="title"/>
          </p:nvPr>
        </p:nvSpPr>
        <p:spPr>
          <a:xfrm>
            <a:off x="676431" y="284793"/>
            <a:ext cx="10515600" cy="714375"/>
          </a:xfrm>
          <a:prstGeom prst="rect">
            <a:avLst/>
          </a:prstGeom>
          <a:noFill/>
          <a:ln>
            <a:noFill/>
          </a:ln>
        </p:spPr>
        <p:txBody>
          <a:bodyPr spcFirstLastPara="1" wrap="square" lIns="91425" tIns="45700" rIns="91425" bIns="45700" rtlCol="0" anchor="t" anchorCtr="0">
            <a:noAutofit/>
          </a:bodyPr>
          <a:lstStyle/>
          <a:p>
            <a:pPr marL="0" marR="0" lvl="0" indent="0" algn="ctr" rtl="0">
              <a:lnSpc>
                <a:spcPct val="90000"/>
              </a:lnSpc>
              <a:spcBef>
                <a:spcPts val="0"/>
              </a:spcBef>
              <a:spcAft>
                <a:spcPts val="0"/>
              </a:spcAft>
              <a:buClr>
                <a:srgbClr val="00B0F0"/>
              </a:buClr>
              <a:buSzPts val="4400"/>
              <a:buFont typeface="Arial Narrow"/>
              <a:buNone/>
            </a:pPr>
            <a:r>
              <a:rPr lang="es" sz="4400" b="1" i="0" u="none" strike="noStrike" cap="none">
                <a:solidFill>
                  <a:srgbClr val="00B0F0"/>
                </a:solidFill>
                <a:latin typeface="Arial Narrow"/>
                <a:ea typeface="Arial Narrow"/>
                <a:cs typeface="Arial Narrow"/>
                <a:sym typeface="Arial Narrow"/>
              </a:rPr>
              <a:t>Evaluación del género, la equidad y la inclusión de la discapacidad</a:t>
            </a:r>
            <a:endParaRPr/>
          </a:p>
        </p:txBody>
      </p:sp>
      <p:pic>
        <p:nvPicPr>
          <p:cNvPr id="813" name="Google Shape;813;p59" descr="(c) WHO/Sebastian Liste&#10;"/>
          <p:cNvPicPr preferRelativeResize="0"/>
          <p:nvPr/>
        </p:nvPicPr>
        <p:blipFill rotWithShape="1">
          <a:blip r:embed="rId3">
            <a:alphaModFix/>
          </a:blip>
          <a:srcRect/>
          <a:stretch/>
        </p:blipFill>
        <p:spPr>
          <a:xfrm>
            <a:off x="7481929" y="3871033"/>
            <a:ext cx="4281609" cy="2854406"/>
          </a:xfrm>
          <a:prstGeom prst="rect">
            <a:avLst/>
          </a:prstGeom>
          <a:noFill/>
          <a:ln>
            <a:noFill/>
          </a:ln>
        </p:spPr>
      </p:pic>
      <p:sp>
        <p:nvSpPr>
          <p:cNvPr id="814" name="Google Shape;814;p59"/>
          <p:cNvSpPr txBox="1"/>
          <p:nvPr/>
        </p:nvSpPr>
        <p:spPr>
          <a:xfrm rot="-5400000">
            <a:off x="10758844" y="5710426"/>
            <a:ext cx="2311009" cy="301621"/>
          </a:xfrm>
          <a:prstGeom prst="rect">
            <a:avLst/>
          </a:prstGeom>
          <a:noFill/>
          <a:ln>
            <a:noFill/>
          </a:ln>
        </p:spPr>
        <p:txBody>
          <a:bodyPr spcFirstLastPara="1" wrap="square" lIns="91425" tIns="45700" rIns="91425" bIns="45700" rtlCol="0" anchor="t" anchorCtr="0">
            <a:spAutoFit/>
          </a:bodyPr>
          <a:lstStyle/>
          <a:p>
            <a:pPr marL="0" marR="0" lvl="0" indent="0" algn="r" rtl="0">
              <a:spcBef>
                <a:spcPts val="0"/>
              </a:spcBef>
              <a:spcAft>
                <a:spcPts val="0"/>
              </a:spcAft>
              <a:buNone/>
            </a:pPr>
            <a:r>
              <a:rPr lang="es" sz="1360">
                <a:solidFill>
                  <a:schemeClr val="lt1"/>
                </a:solidFill>
                <a:latin typeface="Arial"/>
                <a:ea typeface="Arial"/>
                <a:cs typeface="Arial"/>
                <a:sym typeface="Arial"/>
              </a:rPr>
              <a:t>(c) OMS/Sebastian Liste</a:t>
            </a:r>
            <a:endParaRPr sz="1360">
              <a:solidFill>
                <a:schemeClr val="lt1"/>
              </a:solidFill>
              <a:latin typeface="Arial"/>
              <a:ea typeface="Arial"/>
              <a:cs typeface="Arial"/>
              <a:sym typeface="Arial"/>
            </a:endParaRPr>
          </a:p>
        </p:txBody>
      </p:sp>
      <p:pic>
        <p:nvPicPr>
          <p:cNvPr id="815" name="Google Shape;815;p59"/>
          <p:cNvPicPr preferRelativeResize="0"/>
          <p:nvPr/>
        </p:nvPicPr>
        <p:blipFill rotWithShape="1">
          <a:blip r:embed="rId4">
            <a:alphaModFix/>
          </a:blip>
          <a:srcRect/>
          <a:stretch/>
        </p:blipFill>
        <p:spPr>
          <a:xfrm>
            <a:off x="9588336" y="1404529"/>
            <a:ext cx="2175202" cy="2175202"/>
          </a:xfrm>
          <a:prstGeom prst="rect">
            <a:avLst/>
          </a:prstGeom>
          <a:noFill/>
          <a:ln>
            <a:noFill/>
          </a:ln>
        </p:spPr>
      </p:pic>
      <p:sp>
        <p:nvSpPr>
          <p:cNvPr id="816" name="Google Shape;816;p59"/>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39</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4"/>
          <p:cNvSpPr txBox="1">
            <a:spLocks noGrp="1"/>
          </p:cNvSpPr>
          <p:nvPr>
            <p:ph type="title"/>
          </p:nvPr>
        </p:nvSpPr>
        <p:spPr>
          <a:xfrm>
            <a:off x="838200" y="15434"/>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dirty="0"/>
              <a:t>Actividad para romper el hielo: “solo un minuto”</a:t>
            </a:r>
            <a:endParaRPr dirty="0"/>
          </a:p>
        </p:txBody>
      </p:sp>
      <p:sp>
        <p:nvSpPr>
          <p:cNvPr id="206" name="Google Shape;206;p24"/>
          <p:cNvSpPr txBox="1">
            <a:spLocks noGrp="1"/>
          </p:cNvSpPr>
          <p:nvPr>
            <p:ph type="sldNum" idx="12"/>
          </p:nvPr>
        </p:nvSpPr>
        <p:spPr>
          <a:xfrm>
            <a:off x="1" y="6363031"/>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4</a:t>
            </a:fld>
            <a:endParaRPr>
              <a:solidFill>
                <a:srgbClr val="000000"/>
              </a:solidFill>
            </a:endParaRPr>
          </a:p>
        </p:txBody>
      </p:sp>
      <p:sp>
        <p:nvSpPr>
          <p:cNvPr id="207" name="Google Shape;207;p24"/>
          <p:cNvSpPr txBox="1">
            <a:spLocks noGrp="1"/>
          </p:cNvSpPr>
          <p:nvPr>
            <p:ph type="body" idx="1"/>
          </p:nvPr>
        </p:nvSpPr>
        <p:spPr>
          <a:xfrm>
            <a:off x="625831" y="1276649"/>
            <a:ext cx="10515600" cy="365125"/>
          </a:xfrm>
          <a:prstGeom prst="rect">
            <a:avLst/>
          </a:prstGeom>
          <a:solidFill>
            <a:schemeClr val="dk1"/>
          </a:solidFill>
          <a:ln>
            <a:noFill/>
          </a:ln>
        </p:spPr>
        <p:txBody>
          <a:bodyPr spcFirstLastPara="1" wrap="square" lIns="91425" tIns="45700" rIns="91425" bIns="45700" rtlCol="0" anchor="t" anchorCtr="0">
            <a:normAutofit fontScale="92500" lnSpcReduction="10000"/>
          </a:bodyPr>
          <a:lstStyle/>
          <a:p>
            <a:pPr marL="310976" lvl="0" indent="-310976" algn="l" rtl="0">
              <a:lnSpc>
                <a:spcPct val="90000"/>
              </a:lnSpc>
              <a:spcBef>
                <a:spcPts val="0"/>
              </a:spcBef>
              <a:spcAft>
                <a:spcPts val="0"/>
              </a:spcAft>
              <a:buClr>
                <a:schemeClr val="lt1"/>
              </a:buClr>
              <a:buSzPct val="100000"/>
              <a:buNone/>
            </a:pPr>
            <a:r>
              <a:rPr lang="es" sz="2177"/>
              <a:t>Miren a la persona que tienen a su lado</a:t>
            </a:r>
            <a:endParaRPr/>
          </a:p>
        </p:txBody>
      </p:sp>
      <p:grpSp>
        <p:nvGrpSpPr>
          <p:cNvPr id="208" name="Google Shape;208;p24"/>
          <p:cNvGrpSpPr/>
          <p:nvPr/>
        </p:nvGrpSpPr>
        <p:grpSpPr>
          <a:xfrm>
            <a:off x="10625364" y="3297438"/>
            <a:ext cx="1458601" cy="1673592"/>
            <a:chOff x="10513379" y="275913"/>
            <a:chExt cx="1458677" cy="1673679"/>
          </a:xfrm>
        </p:grpSpPr>
        <p:pic>
          <p:nvPicPr>
            <p:cNvPr id="209" name="Google Shape;209;p24"/>
            <p:cNvPicPr preferRelativeResize="0"/>
            <p:nvPr/>
          </p:nvPicPr>
          <p:blipFill rotWithShape="1">
            <a:blip r:embed="rId3">
              <a:alphaModFix/>
            </a:blip>
            <a:srcRect/>
            <a:stretch/>
          </p:blipFill>
          <p:spPr>
            <a:xfrm>
              <a:off x="10727487" y="275913"/>
              <a:ext cx="1030462" cy="1030462"/>
            </a:xfrm>
            <a:prstGeom prst="rect">
              <a:avLst/>
            </a:prstGeom>
            <a:noFill/>
            <a:ln>
              <a:noFill/>
            </a:ln>
          </p:spPr>
        </p:pic>
        <p:sp>
          <p:nvSpPr>
            <p:cNvPr id="210" name="Google Shape;210;p24"/>
            <p:cNvSpPr txBox="1"/>
            <p:nvPr/>
          </p:nvSpPr>
          <p:spPr>
            <a:xfrm>
              <a:off x="10513379" y="1396586"/>
              <a:ext cx="1458677" cy="553006"/>
            </a:xfrm>
            <a:prstGeom prst="rect">
              <a:avLst/>
            </a:prstGeom>
            <a:noFill/>
            <a:ln>
              <a:noFill/>
            </a:ln>
          </p:spPr>
          <p:txBody>
            <a:bodyPr spcFirstLastPara="1" wrap="square" lIns="91425" tIns="45700" rIns="91425" bIns="45700" rtlCol="0" anchor="t" anchorCtr="0">
              <a:normAutofit fontScale="70000" lnSpcReduction="20000"/>
            </a:bodyPr>
            <a:lstStyle/>
            <a:p>
              <a:pPr marL="0" marR="0" lvl="0" indent="0" algn="l" rtl="0">
                <a:lnSpc>
                  <a:spcPct val="90000"/>
                </a:lnSpc>
                <a:spcBef>
                  <a:spcPts val="0"/>
                </a:spcBef>
                <a:spcAft>
                  <a:spcPts val="0"/>
                </a:spcAft>
                <a:buClr>
                  <a:srgbClr val="002060"/>
                </a:buClr>
                <a:buSzPct val="100000"/>
                <a:buFont typeface="Arial"/>
                <a:buNone/>
              </a:pPr>
              <a:r>
                <a:rPr lang="es" sz="2800" b="0" i="0" u="none" strike="noStrike" cap="none">
                  <a:solidFill>
                    <a:srgbClr val="002060"/>
                  </a:solidFill>
                  <a:latin typeface="Arial"/>
                  <a:ea typeface="Arial"/>
                  <a:cs typeface="Arial"/>
                  <a:sym typeface="Arial"/>
                </a:rPr>
                <a:t>De 3 a 5 min.</a:t>
              </a:r>
              <a:endParaRPr/>
            </a:p>
          </p:txBody>
        </p:sp>
      </p:grpSp>
      <p:grpSp>
        <p:nvGrpSpPr>
          <p:cNvPr id="211" name="Google Shape;211;p24"/>
          <p:cNvGrpSpPr/>
          <p:nvPr/>
        </p:nvGrpSpPr>
        <p:grpSpPr>
          <a:xfrm>
            <a:off x="10783909" y="1924661"/>
            <a:ext cx="1161098" cy="1171184"/>
            <a:chOff x="9555224" y="5116370"/>
            <a:chExt cx="1161098" cy="1171184"/>
          </a:xfrm>
        </p:grpSpPr>
        <p:pic>
          <p:nvPicPr>
            <p:cNvPr id="212" name="Google Shape;212;p24" descr="Shape&#10;&#10;Description automatically generated with low confidence"/>
            <p:cNvPicPr preferRelativeResize="0"/>
            <p:nvPr/>
          </p:nvPicPr>
          <p:blipFill rotWithShape="1">
            <a:blip r:embed="rId4">
              <a:alphaModFix/>
            </a:blip>
            <a:srcRect/>
            <a:stretch/>
          </p:blipFill>
          <p:spPr>
            <a:xfrm>
              <a:off x="9623552" y="5313519"/>
              <a:ext cx="1004243" cy="847983"/>
            </a:xfrm>
            <a:prstGeom prst="rect">
              <a:avLst/>
            </a:prstGeom>
            <a:noFill/>
            <a:ln>
              <a:noFill/>
            </a:ln>
          </p:spPr>
        </p:pic>
        <p:sp>
          <p:nvSpPr>
            <p:cNvPr id="213" name="Google Shape;213;p24"/>
            <p:cNvSpPr/>
            <p:nvPr/>
          </p:nvSpPr>
          <p:spPr>
            <a:xfrm>
              <a:off x="9555224" y="5116370"/>
              <a:ext cx="1161098"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14" name="Google Shape;214;p24"/>
          <p:cNvSpPr txBox="1"/>
          <p:nvPr/>
        </p:nvSpPr>
        <p:spPr>
          <a:xfrm>
            <a:off x="625831" y="1834509"/>
            <a:ext cx="10069551" cy="4893647"/>
          </a:xfrm>
          <a:prstGeom prst="rect">
            <a:avLst/>
          </a:prstGeom>
          <a:noFill/>
          <a:ln>
            <a:noFill/>
          </a:ln>
        </p:spPr>
        <p:txBody>
          <a:bodyPr spcFirstLastPara="1" wrap="square" lIns="91425" tIns="45700" rIns="91425" bIns="45700" rtlCol="0" anchor="t" anchorCtr="0">
            <a:spAutoFit/>
          </a:bodyPr>
          <a:lstStyle/>
          <a:p>
            <a:pPr marL="310976" marR="0" lvl="0" indent="-310976" algn="l" rtl="0">
              <a:spcBef>
                <a:spcPts val="0"/>
              </a:spcBef>
              <a:spcAft>
                <a:spcPts val="0"/>
              </a:spcAft>
              <a:buNone/>
            </a:pPr>
            <a:r>
              <a:rPr lang="es" sz="2200" b="0" i="0" u="none" strike="noStrike" cap="none" dirty="0">
                <a:solidFill>
                  <a:schemeClr val="dk1"/>
                </a:solidFill>
                <a:latin typeface="Arial"/>
                <a:ea typeface="Arial"/>
                <a:cs typeface="Arial"/>
                <a:sym typeface="Arial"/>
              </a:rPr>
              <a:t>Escojan a alguien con quien hablar y, </a:t>
            </a:r>
            <a:r>
              <a:rPr lang="es" sz="2200" b="0" i="0" u="sng" strike="noStrike" cap="none" dirty="0">
                <a:solidFill>
                  <a:schemeClr val="dk1"/>
                </a:solidFill>
                <a:latin typeface="Arial"/>
                <a:ea typeface="Arial"/>
                <a:cs typeface="Arial"/>
                <a:sym typeface="Arial"/>
              </a:rPr>
              <a:t>en solo un minuto</a:t>
            </a:r>
            <a:r>
              <a:rPr lang="es" sz="2200" b="0" i="0" u="none" strike="noStrike" cap="none" dirty="0">
                <a:solidFill>
                  <a:schemeClr val="dk1"/>
                </a:solidFill>
                <a:latin typeface="Arial"/>
                <a:ea typeface="Arial"/>
                <a:cs typeface="Arial"/>
                <a:sym typeface="Arial"/>
              </a:rPr>
              <a:t>, expliquen a su interlocutor:</a:t>
            </a:r>
            <a:endParaRPr sz="2200" dirty="0"/>
          </a:p>
          <a:p>
            <a:pPr marL="310976" marR="0" lvl="0" indent="-310976" algn="l" rtl="0">
              <a:spcBef>
                <a:spcPts val="0"/>
              </a:spcBef>
              <a:spcAft>
                <a:spcPts val="0"/>
              </a:spcAft>
              <a:buNone/>
            </a:pPr>
            <a:endParaRPr sz="2200" b="0" i="0" u="sng" strike="noStrike" cap="none" dirty="0">
              <a:solidFill>
                <a:srgbClr val="D4B01A"/>
              </a:solidFill>
              <a:latin typeface="Arial"/>
              <a:ea typeface="Arial"/>
              <a:cs typeface="Arial"/>
              <a:sym typeface="Arial"/>
            </a:endParaRPr>
          </a:p>
          <a:p>
            <a:pPr marL="0" marR="0" lvl="0" indent="0" algn="l" rtl="0">
              <a:spcBef>
                <a:spcPts val="0"/>
              </a:spcBef>
              <a:spcAft>
                <a:spcPts val="0"/>
              </a:spcAft>
              <a:buNone/>
            </a:pPr>
            <a:r>
              <a:rPr lang="es" sz="2200" b="1" i="0" u="none" strike="noStrike" cap="none" dirty="0">
                <a:solidFill>
                  <a:srgbClr val="D4B01A"/>
                </a:solidFill>
                <a:latin typeface="Arial"/>
                <a:ea typeface="Arial"/>
                <a:cs typeface="Arial"/>
                <a:sym typeface="Arial"/>
              </a:rPr>
              <a:t>¿Por qué es importante que los servicios de WASH de los establecimientos de salud sean aceptables? </a:t>
            </a:r>
            <a:endParaRPr sz="2200" dirty="0"/>
          </a:p>
          <a:p>
            <a:pPr marL="0" marR="0" lvl="0" indent="0" algn="l" rtl="0">
              <a:spcBef>
                <a:spcPts val="0"/>
              </a:spcBef>
              <a:spcAft>
                <a:spcPts val="0"/>
              </a:spcAft>
              <a:buNone/>
            </a:pPr>
            <a:endParaRPr sz="2200" b="1" dirty="0">
              <a:solidFill>
                <a:schemeClr val="dk1"/>
              </a:solidFill>
              <a:latin typeface="Arial"/>
              <a:ea typeface="Arial"/>
              <a:cs typeface="Arial"/>
              <a:sym typeface="Arial"/>
            </a:endParaRPr>
          </a:p>
          <a:p>
            <a:pPr marL="0" marR="0" lvl="0" indent="0" algn="l" rtl="0">
              <a:spcBef>
                <a:spcPts val="0"/>
              </a:spcBef>
              <a:spcAft>
                <a:spcPts val="0"/>
              </a:spcAft>
              <a:buNone/>
            </a:pPr>
            <a:r>
              <a:rPr lang="es" sz="2200" dirty="0">
                <a:solidFill>
                  <a:schemeClr val="dk1"/>
                </a:solidFill>
                <a:latin typeface="Arial"/>
                <a:ea typeface="Arial"/>
                <a:cs typeface="Arial"/>
                <a:sym typeface="Arial"/>
              </a:rPr>
              <a:t>Procuren EVITAR: </a:t>
            </a:r>
            <a:endParaRPr sz="2200" dirty="0"/>
          </a:p>
          <a:p>
            <a:pPr marL="0" marR="0" lvl="0" indent="0" algn="l" rtl="0">
              <a:spcBef>
                <a:spcPts val="0"/>
              </a:spcBef>
              <a:spcAft>
                <a:spcPts val="0"/>
              </a:spcAft>
              <a:buNone/>
            </a:pPr>
            <a:endParaRPr sz="2200" dirty="0">
              <a:solidFill>
                <a:schemeClr val="dk1"/>
              </a:solidFill>
              <a:latin typeface="Arial"/>
              <a:ea typeface="Arial"/>
              <a:cs typeface="Arial"/>
              <a:sym typeface="Arial"/>
            </a:endParaRPr>
          </a:p>
          <a:p>
            <a:pPr marL="259147" marR="0" lvl="0" indent="-259147" algn="l" rtl="0">
              <a:spcBef>
                <a:spcPts val="0"/>
              </a:spcBef>
              <a:spcAft>
                <a:spcPts val="0"/>
              </a:spcAft>
              <a:buNone/>
            </a:pPr>
            <a:r>
              <a:rPr lang="es" sz="2200" dirty="0">
                <a:solidFill>
                  <a:schemeClr val="dk1"/>
                </a:solidFill>
                <a:latin typeface="Arial"/>
                <a:ea typeface="Arial"/>
                <a:cs typeface="Arial"/>
                <a:sym typeface="Arial"/>
              </a:rPr>
              <a:t>Los titubeos (eh…, mmm… )</a:t>
            </a:r>
            <a:endParaRPr sz="2200" dirty="0"/>
          </a:p>
          <a:p>
            <a:pPr marL="259147" marR="0" lvl="0" indent="-259147" algn="l" rtl="0">
              <a:spcBef>
                <a:spcPts val="0"/>
              </a:spcBef>
              <a:spcAft>
                <a:spcPts val="0"/>
              </a:spcAft>
              <a:buNone/>
            </a:pPr>
            <a:r>
              <a:rPr lang="es" sz="2200" dirty="0">
                <a:solidFill>
                  <a:schemeClr val="dk1"/>
                </a:solidFill>
                <a:latin typeface="Arial"/>
                <a:ea typeface="Arial"/>
                <a:cs typeface="Arial"/>
                <a:sym typeface="Arial"/>
              </a:rPr>
              <a:t>Desviarse del tema (deben ceñirse a la pregunta) </a:t>
            </a:r>
            <a:endParaRPr sz="2200" dirty="0"/>
          </a:p>
          <a:p>
            <a:pPr marL="259147" marR="0" lvl="0" indent="-259147" algn="l" rtl="0">
              <a:spcBef>
                <a:spcPts val="0"/>
              </a:spcBef>
              <a:spcAft>
                <a:spcPts val="0"/>
              </a:spcAft>
              <a:buNone/>
            </a:pPr>
            <a:r>
              <a:rPr lang="es" sz="2200" dirty="0">
                <a:solidFill>
                  <a:schemeClr val="dk1"/>
                </a:solidFill>
                <a:latin typeface="Arial"/>
                <a:ea typeface="Arial"/>
                <a:cs typeface="Arial"/>
                <a:sym typeface="Arial"/>
              </a:rPr>
              <a:t>Ser repetitivos o usar reiteradamente las mismas palabras</a:t>
            </a:r>
            <a:endParaRPr sz="2200" dirty="0"/>
          </a:p>
          <a:p>
            <a:pPr marL="0" marR="0" lvl="0" indent="0" algn="l" rtl="0">
              <a:spcBef>
                <a:spcPts val="0"/>
              </a:spcBef>
              <a:spcAft>
                <a:spcPts val="0"/>
              </a:spcAft>
              <a:buNone/>
            </a:pPr>
            <a:endParaRPr sz="2200" dirty="0">
              <a:solidFill>
                <a:schemeClr val="dk1"/>
              </a:solidFill>
              <a:latin typeface="Arial"/>
              <a:ea typeface="Arial"/>
              <a:cs typeface="Arial"/>
              <a:sym typeface="Arial"/>
            </a:endParaRPr>
          </a:p>
          <a:p>
            <a:pPr marL="0" marR="0" lvl="0" indent="0" algn="l" rtl="0">
              <a:spcBef>
                <a:spcPts val="0"/>
              </a:spcBef>
              <a:spcAft>
                <a:spcPts val="0"/>
              </a:spcAft>
              <a:buNone/>
            </a:pPr>
            <a:r>
              <a:rPr lang="es" sz="2200" dirty="0">
                <a:solidFill>
                  <a:schemeClr val="dk1"/>
                </a:solidFill>
                <a:latin typeface="Arial"/>
                <a:ea typeface="Arial"/>
                <a:cs typeface="Arial"/>
                <a:sym typeface="Arial"/>
              </a:rPr>
              <a:t>Si caen en alguno de estos errores, el turno pasa a la otra persona, que tendrá que intentar responder a la pregunta en las mismas condiciones</a:t>
            </a:r>
            <a:endParaRPr sz="22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60"/>
          <p:cNvSpPr txBox="1">
            <a:spLocks noGrp="1"/>
          </p:cNvSpPr>
          <p:nvPr>
            <p:ph type="body" idx="1"/>
          </p:nvPr>
        </p:nvSpPr>
        <p:spPr>
          <a:xfrm>
            <a:off x="823893" y="1085933"/>
            <a:ext cx="5076825" cy="2101827"/>
          </a:xfrm>
          <a:prstGeom prst="rect">
            <a:avLst/>
          </a:prstGeom>
          <a:noFill/>
          <a:ln>
            <a:noFill/>
          </a:ln>
        </p:spPr>
        <p:txBody>
          <a:bodyPr spcFirstLastPara="1" wrap="square" lIns="91425" tIns="45700" rIns="91425" bIns="45700" rtlCol="0" anchor="t" anchorCtr="0">
            <a:normAutofit/>
          </a:bodyPr>
          <a:lstStyle/>
          <a:p>
            <a:pPr marL="310976" lvl="0" indent="-310976" algn="l" rtl="0">
              <a:lnSpc>
                <a:spcPct val="90000"/>
              </a:lnSpc>
              <a:spcBef>
                <a:spcPts val="0"/>
              </a:spcBef>
              <a:spcAft>
                <a:spcPts val="0"/>
              </a:spcAft>
              <a:buClr>
                <a:srgbClr val="09164D"/>
              </a:buClr>
              <a:buSzPts val="2000"/>
              <a:buFont typeface="Arial"/>
              <a:buChar char="•"/>
            </a:pPr>
            <a:r>
              <a:rPr lang="es" sz="2000" dirty="0">
                <a:solidFill>
                  <a:srgbClr val="09164D"/>
                </a:solidFill>
                <a:latin typeface="Arial"/>
                <a:ea typeface="Arial"/>
                <a:cs typeface="Arial"/>
                <a:sym typeface="Arial"/>
              </a:rPr>
              <a:t>Se calcula para la totalidad del centro o para cada pabellón, servicio o ámbito </a:t>
            </a:r>
            <a:r>
              <a:rPr lang="es" sz="2000" dirty="0">
                <a:solidFill>
                  <a:srgbClr val="FF00FF"/>
                </a:solidFill>
                <a:latin typeface="Arial"/>
                <a:ea typeface="Arial"/>
                <a:cs typeface="Arial"/>
                <a:sym typeface="Arial"/>
              </a:rPr>
              <a:t> </a:t>
            </a:r>
            <a:endParaRPr dirty="0"/>
          </a:p>
          <a:p>
            <a:pPr marL="310976" lvl="0" indent="-310976" algn="l" rtl="0">
              <a:lnSpc>
                <a:spcPct val="90000"/>
              </a:lnSpc>
              <a:spcBef>
                <a:spcPts val="1000"/>
              </a:spcBef>
              <a:spcAft>
                <a:spcPts val="0"/>
              </a:spcAft>
              <a:buClr>
                <a:srgbClr val="09164D"/>
              </a:buClr>
              <a:buSzPts val="2000"/>
              <a:buFont typeface="Arial"/>
              <a:buChar char="•"/>
            </a:pPr>
            <a:r>
              <a:rPr lang="es" sz="2000" dirty="0">
                <a:solidFill>
                  <a:srgbClr val="09164D"/>
                </a:solidFill>
                <a:latin typeface="Arial"/>
                <a:ea typeface="Arial"/>
                <a:cs typeface="Arial"/>
                <a:sym typeface="Arial"/>
              </a:rPr>
              <a:t>Hace un seguimiento de los avances a lo largo del tiempo</a:t>
            </a:r>
            <a:endParaRPr dirty="0"/>
          </a:p>
          <a:p>
            <a:pPr marL="310976" lvl="0" indent="-310976" algn="l" rtl="0">
              <a:lnSpc>
                <a:spcPct val="90000"/>
              </a:lnSpc>
              <a:spcBef>
                <a:spcPts val="1000"/>
              </a:spcBef>
              <a:spcAft>
                <a:spcPts val="0"/>
              </a:spcAft>
              <a:buClr>
                <a:srgbClr val="09164D"/>
              </a:buClr>
              <a:buSzPts val="2000"/>
              <a:buFont typeface="Arial"/>
              <a:buChar char="•"/>
            </a:pPr>
            <a:r>
              <a:rPr lang="es" sz="2000" dirty="0">
                <a:solidFill>
                  <a:srgbClr val="09164D"/>
                </a:solidFill>
                <a:latin typeface="Arial"/>
                <a:ea typeface="Arial"/>
                <a:cs typeface="Arial"/>
                <a:sym typeface="Arial"/>
              </a:rPr>
              <a:t>Permite establecer comparaciones entre diversos establecimientos</a:t>
            </a:r>
            <a:endParaRPr dirty="0"/>
          </a:p>
          <a:p>
            <a:pPr marL="0" lvl="0" indent="0" algn="l" rtl="0">
              <a:lnSpc>
                <a:spcPct val="90000"/>
              </a:lnSpc>
              <a:spcBef>
                <a:spcPts val="1000"/>
              </a:spcBef>
              <a:spcAft>
                <a:spcPts val="0"/>
              </a:spcAft>
              <a:buClr>
                <a:schemeClr val="dk1"/>
              </a:buClr>
              <a:buSzPts val="2000"/>
              <a:buNone/>
            </a:pPr>
            <a:endParaRPr dirty="0"/>
          </a:p>
        </p:txBody>
      </p:sp>
      <p:sp>
        <p:nvSpPr>
          <p:cNvPr id="825" name="Google Shape;825;p60"/>
          <p:cNvSpPr txBox="1">
            <a:spLocks noGrp="1"/>
          </p:cNvSpPr>
          <p:nvPr>
            <p:ph type="body" idx="2"/>
          </p:nvPr>
        </p:nvSpPr>
        <p:spPr>
          <a:xfrm>
            <a:off x="446049" y="4154248"/>
            <a:ext cx="11385395" cy="1803400"/>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lt1"/>
              </a:buClr>
              <a:buSzPts val="2000"/>
              <a:buNone/>
            </a:pPr>
            <a:endParaRPr sz="2000" b="0" dirty="0">
              <a:latin typeface="Arial"/>
              <a:ea typeface="Arial"/>
              <a:cs typeface="Arial"/>
              <a:sym typeface="Arial"/>
            </a:endParaRPr>
          </a:p>
          <a:p>
            <a:pPr marL="0" lvl="0" indent="0" algn="l" rtl="0">
              <a:lnSpc>
                <a:spcPct val="90000"/>
              </a:lnSpc>
              <a:spcBef>
                <a:spcPts val="1000"/>
              </a:spcBef>
              <a:spcAft>
                <a:spcPts val="0"/>
              </a:spcAft>
              <a:buClr>
                <a:schemeClr val="lt1"/>
              </a:buClr>
              <a:buSzPts val="2000"/>
              <a:buNone/>
            </a:pPr>
            <a:r>
              <a:rPr lang="es" sz="2000" b="0" dirty="0">
                <a:latin typeface="Arial"/>
                <a:ea typeface="Arial"/>
                <a:cs typeface="Arial"/>
                <a:sym typeface="Arial"/>
              </a:rPr>
              <a:t>Más del 75% 		Buena 		El establecimiento va por buen camino, pero seguirá introduciendo mejoras 					para cumplir las normas mínimas</a:t>
            </a:r>
            <a:endParaRPr dirty="0"/>
          </a:p>
          <a:p>
            <a:pPr marL="0" lvl="0" indent="0" algn="l" rtl="0">
              <a:lnSpc>
                <a:spcPct val="90000"/>
              </a:lnSpc>
              <a:spcBef>
                <a:spcPts val="1000"/>
              </a:spcBef>
              <a:spcAft>
                <a:spcPts val="0"/>
              </a:spcAft>
              <a:buClr>
                <a:schemeClr val="lt1"/>
              </a:buClr>
              <a:buSzPts val="2000"/>
              <a:buNone/>
            </a:pPr>
            <a:r>
              <a:rPr lang="es" sz="2000" b="0" dirty="0">
                <a:latin typeface="Arial"/>
                <a:ea typeface="Arial"/>
                <a:cs typeface="Arial"/>
                <a:sym typeface="Arial"/>
              </a:rPr>
              <a:t>Entre el 67% y el 75%		Regular   	El establecimiento necesita dedicar más esfuerzo y mantenimiento cotidiano </a:t>
            </a:r>
            <a:endParaRPr dirty="0"/>
          </a:p>
          <a:p>
            <a:pPr marL="0" lvl="0" indent="0" algn="l" rtl="0">
              <a:lnSpc>
                <a:spcPct val="90000"/>
              </a:lnSpc>
              <a:spcBef>
                <a:spcPts val="1000"/>
              </a:spcBef>
              <a:spcAft>
                <a:spcPts val="0"/>
              </a:spcAft>
              <a:buClr>
                <a:schemeClr val="lt1"/>
              </a:buClr>
              <a:buSzPts val="2000"/>
              <a:buNone/>
            </a:pPr>
            <a:r>
              <a:rPr lang="es" sz="2000" b="0" dirty="0">
                <a:latin typeface="Arial"/>
                <a:ea typeface="Arial"/>
                <a:cs typeface="Arial"/>
                <a:sym typeface="Arial"/>
              </a:rPr>
              <a:t>Menos del 67%  		Mala 		El establecimiento necesita hacer un gran esfuerzo e invertir muchos recursos para mejorar; la calidad de la atención sanitaria 				es deficiente </a:t>
            </a:r>
            <a:endParaRPr dirty="0"/>
          </a:p>
          <a:p>
            <a:pPr marL="414417" lvl="0" indent="-287417" algn="l" rtl="0">
              <a:lnSpc>
                <a:spcPct val="90000"/>
              </a:lnSpc>
              <a:spcBef>
                <a:spcPts val="400"/>
              </a:spcBef>
              <a:spcAft>
                <a:spcPts val="0"/>
              </a:spcAft>
              <a:buClr>
                <a:srgbClr val="002060"/>
              </a:buClr>
              <a:buSzPts val="2000"/>
              <a:buFont typeface="Arial"/>
              <a:buNone/>
            </a:pPr>
            <a:endParaRPr sz="2000" b="0" dirty="0">
              <a:latin typeface="Arial"/>
              <a:ea typeface="Arial"/>
              <a:cs typeface="Arial"/>
              <a:sym typeface="Arial"/>
            </a:endParaRPr>
          </a:p>
          <a:p>
            <a:pPr marL="0" lvl="0" indent="0" algn="l" rtl="0">
              <a:lnSpc>
                <a:spcPct val="90000"/>
              </a:lnSpc>
              <a:spcBef>
                <a:spcPts val="1000"/>
              </a:spcBef>
              <a:spcAft>
                <a:spcPts val="0"/>
              </a:spcAft>
              <a:buClr>
                <a:schemeClr val="lt1"/>
              </a:buClr>
              <a:buSzPts val="2000"/>
              <a:buFont typeface="Arial"/>
              <a:buNone/>
            </a:pPr>
            <a:endParaRPr sz="2000" b="0" dirty="0"/>
          </a:p>
        </p:txBody>
      </p:sp>
      <p:sp>
        <p:nvSpPr>
          <p:cNvPr id="826" name="Google Shape;826;p60"/>
          <p:cNvSpPr txBox="1">
            <a:spLocks noGrp="1"/>
          </p:cNvSpPr>
          <p:nvPr>
            <p:ph type="title"/>
          </p:nvPr>
        </p:nvSpPr>
        <p:spPr>
          <a:xfrm>
            <a:off x="446049" y="3902360"/>
            <a:ext cx="10909339" cy="503776"/>
          </a:xfrm>
          <a:prstGeom prst="rect">
            <a:avLst/>
          </a:prstGeom>
          <a:solidFill>
            <a:schemeClr val="dk2"/>
          </a:solid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lt1"/>
              </a:buClr>
              <a:buSzPts val="2400"/>
              <a:buFont typeface="Times New Roman"/>
              <a:buNone/>
            </a:pPr>
            <a:r>
              <a:rPr lang="es" sz="2400"/>
              <a:t>Propuestas de umbrales de puntuación</a:t>
            </a:r>
            <a:endParaRPr/>
          </a:p>
        </p:txBody>
      </p:sp>
      <p:sp>
        <p:nvSpPr>
          <p:cNvPr id="827" name="Google Shape;827;p60"/>
          <p:cNvSpPr/>
          <p:nvPr/>
        </p:nvSpPr>
        <p:spPr>
          <a:xfrm>
            <a:off x="3671422" y="2136847"/>
            <a:ext cx="4849156" cy="949359"/>
          </a:xfrm>
          <a:prstGeom prst="rect">
            <a:avLst/>
          </a:prstGeom>
          <a:noFill/>
          <a:ln>
            <a:noFill/>
          </a:ln>
        </p:spPr>
        <p:txBody>
          <a:bodyPr spcFirstLastPara="1" wrap="square" lIns="94550" tIns="47250" rIns="94550" bIns="47250" rtlCol="0" anchor="t" anchorCtr="0">
            <a:noAutofit/>
          </a:bodyPr>
          <a:lstStyle/>
          <a:p>
            <a:pPr marL="354542" marR="0" lvl="0" indent="-250910" algn="l" rtl="0">
              <a:spcBef>
                <a:spcPts val="0"/>
              </a:spcBef>
              <a:spcAft>
                <a:spcPts val="0"/>
              </a:spcAft>
              <a:buClr>
                <a:srgbClr val="DE2414"/>
              </a:buClr>
              <a:buSzPts val="1632"/>
              <a:buFont typeface="Noto Sans Symbols"/>
              <a:buNone/>
            </a:pPr>
            <a:endParaRPr sz="1632">
              <a:solidFill>
                <a:srgbClr val="000000"/>
              </a:solidFill>
              <a:latin typeface="Arial"/>
              <a:ea typeface="Arial"/>
              <a:cs typeface="Arial"/>
              <a:sym typeface="Arial"/>
            </a:endParaRPr>
          </a:p>
          <a:p>
            <a:pPr marL="354542" marR="0" lvl="0" indent="-250910" algn="l" rtl="0">
              <a:spcBef>
                <a:spcPts val="326"/>
              </a:spcBef>
              <a:spcAft>
                <a:spcPts val="0"/>
              </a:spcAft>
              <a:buClr>
                <a:srgbClr val="DE2414"/>
              </a:buClr>
              <a:buSzPts val="1632"/>
              <a:buFont typeface="Noto Sans Symbols"/>
              <a:buNone/>
            </a:pPr>
            <a:endParaRPr sz="1632">
              <a:solidFill>
                <a:srgbClr val="000000"/>
              </a:solidFill>
              <a:latin typeface="Arial"/>
              <a:ea typeface="Arial"/>
              <a:cs typeface="Arial"/>
              <a:sym typeface="Arial"/>
            </a:endParaRPr>
          </a:p>
          <a:p>
            <a:pPr marL="354542" marR="0" lvl="0" indent="-250910" algn="l" rtl="0">
              <a:spcBef>
                <a:spcPts val="326"/>
              </a:spcBef>
              <a:spcAft>
                <a:spcPts val="0"/>
              </a:spcAft>
              <a:buClr>
                <a:srgbClr val="DE2414"/>
              </a:buClr>
              <a:buSzPts val="1632"/>
              <a:buFont typeface="Noto Sans Symbols"/>
              <a:buNone/>
            </a:pPr>
            <a:endParaRPr sz="1632">
              <a:solidFill>
                <a:srgbClr val="000000"/>
              </a:solidFill>
              <a:latin typeface="Trebuchet MS"/>
              <a:ea typeface="Trebuchet MS"/>
              <a:cs typeface="Trebuchet MS"/>
              <a:sym typeface="Trebuchet MS"/>
            </a:endParaRPr>
          </a:p>
        </p:txBody>
      </p:sp>
      <p:sp>
        <p:nvSpPr>
          <p:cNvPr id="828" name="Google Shape;828;p60"/>
          <p:cNvSpPr txBox="1"/>
          <p:nvPr/>
        </p:nvSpPr>
        <p:spPr>
          <a:xfrm>
            <a:off x="6905166" y="1785421"/>
            <a:ext cx="4773846" cy="1097416"/>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2177" u="sng">
                <a:solidFill>
                  <a:schemeClr val="dk1"/>
                </a:solidFill>
                <a:latin typeface="Arial"/>
                <a:ea typeface="Arial"/>
                <a:cs typeface="Arial"/>
                <a:sym typeface="Arial"/>
              </a:rPr>
              <a:t>Puntuación total de todos los indicadores que se evalúan</a:t>
            </a:r>
            <a:endParaRPr/>
          </a:p>
          <a:p>
            <a:pPr marL="0" marR="0" lvl="0" indent="0" algn="ctr" rtl="0">
              <a:spcBef>
                <a:spcPts val="0"/>
              </a:spcBef>
              <a:spcAft>
                <a:spcPts val="0"/>
              </a:spcAft>
              <a:buNone/>
            </a:pPr>
            <a:r>
              <a:rPr lang="es" sz="2177">
                <a:solidFill>
                  <a:schemeClr val="dk1"/>
                </a:solidFill>
                <a:latin typeface="Arial"/>
                <a:ea typeface="Arial"/>
                <a:cs typeface="Arial"/>
                <a:sym typeface="Arial"/>
              </a:rPr>
              <a:t>Máxima puntuación posible</a:t>
            </a:r>
            <a:r>
              <a:rPr lang="es" sz="2177" i="1">
                <a:solidFill>
                  <a:schemeClr val="dk1"/>
                </a:solidFill>
                <a:latin typeface="Arial"/>
                <a:ea typeface="Arial"/>
                <a:cs typeface="Arial"/>
                <a:sym typeface="Arial"/>
              </a:rPr>
              <a:t> [n.º de indicadores que se evalúan x 2]</a:t>
            </a:r>
            <a:endParaRPr/>
          </a:p>
        </p:txBody>
      </p:sp>
      <p:sp>
        <p:nvSpPr>
          <p:cNvPr id="829" name="Google Shape;829;p60"/>
          <p:cNvSpPr txBox="1"/>
          <p:nvPr/>
        </p:nvSpPr>
        <p:spPr>
          <a:xfrm>
            <a:off x="658813" y="268990"/>
            <a:ext cx="10515600" cy="714375"/>
          </a:xfrm>
          <a:prstGeom prst="rect">
            <a:avLst/>
          </a:prstGeom>
          <a:noFill/>
          <a:ln>
            <a:noFill/>
          </a:ln>
        </p:spPr>
        <p:txBody>
          <a:bodyPr spcFirstLastPara="1" wrap="square" lIns="91425" tIns="45700" rIns="91425" bIns="45700" rtlCol="0" anchor="t" anchorCtr="0">
            <a:noAutofit/>
          </a:bodyPr>
          <a:lstStyle/>
          <a:p>
            <a:pPr marL="0" marR="0" lvl="0" indent="0" algn="ctr" rtl="0">
              <a:lnSpc>
                <a:spcPct val="90000"/>
              </a:lnSpc>
              <a:spcBef>
                <a:spcPts val="0"/>
              </a:spcBef>
              <a:spcAft>
                <a:spcPts val="0"/>
              </a:spcAft>
              <a:buClr>
                <a:srgbClr val="FF0064"/>
              </a:buClr>
              <a:buSzPts val="4400"/>
              <a:buFont typeface="Arial Narrow"/>
              <a:buNone/>
            </a:pPr>
            <a:r>
              <a:rPr lang="es" sz="4400" b="1" i="0">
                <a:solidFill>
                  <a:srgbClr val="FF0064"/>
                </a:solidFill>
                <a:latin typeface="Arial Narrow"/>
                <a:ea typeface="Arial Narrow"/>
                <a:cs typeface="Arial Narrow"/>
                <a:sym typeface="Arial Narrow"/>
              </a:rPr>
              <a:t>Puntuación del WASH FIT del establecimiento </a:t>
            </a:r>
            <a:endParaRPr/>
          </a:p>
        </p:txBody>
      </p:sp>
      <p:sp>
        <p:nvSpPr>
          <p:cNvPr id="830" name="Google Shape;830;p60"/>
          <p:cNvSpPr txBox="1"/>
          <p:nvPr/>
        </p:nvSpPr>
        <p:spPr>
          <a:xfrm>
            <a:off x="6905167" y="1159078"/>
            <a:ext cx="4773846" cy="503776"/>
          </a:xfrm>
          <a:prstGeom prst="rect">
            <a:avLst/>
          </a:prstGeom>
          <a:solidFill>
            <a:schemeClr val="dk2"/>
          </a:solidFill>
          <a:ln>
            <a:noFill/>
          </a:ln>
        </p:spPr>
        <p:txBody>
          <a:bodyPr spcFirstLastPara="1" wrap="square" lIns="91425" tIns="45700" rIns="91425" bIns="45700" rtlCol="0" anchor="t" anchorCtr="0">
            <a:noAutofit/>
          </a:bodyPr>
          <a:lstStyle/>
          <a:p>
            <a:pPr marL="0" marR="0" lvl="0" indent="0" algn="l" rtl="0">
              <a:lnSpc>
                <a:spcPct val="90000"/>
              </a:lnSpc>
              <a:spcBef>
                <a:spcPts val="0"/>
              </a:spcBef>
              <a:spcAft>
                <a:spcPts val="0"/>
              </a:spcAft>
              <a:buClr>
                <a:schemeClr val="lt1"/>
              </a:buClr>
              <a:buSzPts val="2400"/>
              <a:buFont typeface="Times New Roman"/>
              <a:buNone/>
            </a:pPr>
            <a:r>
              <a:rPr lang="es" sz="2000" b="1" i="0" dirty="0">
                <a:solidFill>
                  <a:schemeClr val="lt1"/>
                </a:solidFill>
                <a:latin typeface="Arial"/>
                <a:ea typeface="Arial"/>
                <a:cs typeface="Arial"/>
                <a:sym typeface="Arial"/>
              </a:rPr>
              <a:t>¿Cómo se calcula la puntuación? </a:t>
            </a:r>
            <a:endParaRPr sz="2000" dirty="0"/>
          </a:p>
        </p:txBody>
      </p:sp>
      <p:sp>
        <p:nvSpPr>
          <p:cNvPr id="831" name="Google Shape;831;p60"/>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61"/>
          <p:cNvSpPr txBox="1">
            <a:spLocks noGrp="1"/>
          </p:cNvSpPr>
          <p:nvPr>
            <p:ph type="title"/>
          </p:nvPr>
        </p:nvSpPr>
        <p:spPr>
          <a:xfrm>
            <a:off x="588996" y="103896"/>
            <a:ext cx="10515600" cy="714375"/>
          </a:xfrm>
          <a:prstGeom prst="rect">
            <a:avLst/>
          </a:prstGeom>
          <a:noFill/>
          <a:ln>
            <a:noFill/>
          </a:ln>
        </p:spPr>
        <p:txBody>
          <a:bodyPr spcFirstLastPara="1" wrap="square" lIns="91425" tIns="45700" rIns="91425" bIns="45700" rtlCol="0" anchor="t" anchorCtr="0">
            <a:normAutofit fontScale="90000"/>
          </a:bodyPr>
          <a:lstStyle/>
          <a:p>
            <a:pPr marL="0" lvl="0" indent="0" algn="ctr" rtl="0">
              <a:lnSpc>
                <a:spcPct val="90000"/>
              </a:lnSpc>
              <a:spcBef>
                <a:spcPts val="0"/>
              </a:spcBef>
              <a:spcAft>
                <a:spcPts val="0"/>
              </a:spcAft>
              <a:buClr>
                <a:schemeClr val="dk2"/>
              </a:buClr>
              <a:buSzPct val="100000"/>
              <a:buFont typeface="Arial Narrow"/>
              <a:buNone/>
            </a:pPr>
            <a:r>
              <a:rPr lang="es" dirty="0"/>
              <a:t>Puntuación del WASH FIT y visualización de los datos en Kenya</a:t>
            </a:r>
            <a:endParaRPr dirty="0"/>
          </a:p>
        </p:txBody>
      </p:sp>
      <p:sp>
        <p:nvSpPr>
          <p:cNvPr id="840" name="Google Shape;840;p6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41</a:t>
            </a:fld>
            <a:endParaRPr>
              <a:solidFill>
                <a:srgbClr val="000000"/>
              </a:solidFill>
            </a:endParaRPr>
          </a:p>
        </p:txBody>
      </p:sp>
      <p:sp>
        <p:nvSpPr>
          <p:cNvPr id="841" name="Google Shape;841;p61"/>
          <p:cNvSpPr txBox="1">
            <a:spLocks noGrp="1"/>
          </p:cNvSpPr>
          <p:nvPr>
            <p:ph type="body" idx="1"/>
          </p:nvPr>
        </p:nvSpPr>
        <p:spPr>
          <a:xfrm>
            <a:off x="838199" y="1254125"/>
            <a:ext cx="5092602" cy="365125"/>
          </a:xfrm>
          <a:prstGeom prst="rect">
            <a:avLst/>
          </a:prstGeom>
          <a:solidFill>
            <a:schemeClr val="dk1"/>
          </a:solid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lt1"/>
              </a:buClr>
              <a:buSzPts val="1814"/>
              <a:buFont typeface="Arial"/>
              <a:buNone/>
            </a:pPr>
            <a:r>
              <a:rPr lang="es" sz="1814"/>
              <a:t>Cotejo de 16 hospitales de distrito en Kenya</a:t>
            </a:r>
            <a:endParaRPr/>
          </a:p>
          <a:p>
            <a:pPr marL="310976" lvl="0" indent="-195787" algn="l" rtl="0">
              <a:lnSpc>
                <a:spcPct val="90000"/>
              </a:lnSpc>
              <a:spcBef>
                <a:spcPts val="1000"/>
              </a:spcBef>
              <a:spcAft>
                <a:spcPts val="0"/>
              </a:spcAft>
              <a:buClr>
                <a:schemeClr val="lt1"/>
              </a:buClr>
              <a:buSzPts val="1814"/>
              <a:buFont typeface="Noto Sans Symbols"/>
              <a:buNone/>
            </a:pPr>
            <a:endParaRPr sz="1814">
              <a:solidFill>
                <a:schemeClr val="dk1"/>
              </a:solidFill>
            </a:endParaRPr>
          </a:p>
          <a:p>
            <a:pPr marL="0" lvl="0" indent="0" algn="l" rtl="0">
              <a:lnSpc>
                <a:spcPct val="90000"/>
              </a:lnSpc>
              <a:spcBef>
                <a:spcPts val="1000"/>
              </a:spcBef>
              <a:spcAft>
                <a:spcPts val="0"/>
              </a:spcAft>
              <a:buClr>
                <a:schemeClr val="lt1"/>
              </a:buClr>
              <a:buSzPts val="1800"/>
              <a:buFont typeface="Arial"/>
              <a:buNone/>
            </a:pPr>
            <a:endParaRPr>
              <a:solidFill>
                <a:schemeClr val="dk1"/>
              </a:solidFill>
            </a:endParaRPr>
          </a:p>
        </p:txBody>
      </p:sp>
      <p:sp>
        <p:nvSpPr>
          <p:cNvPr id="842" name="Google Shape;842;p61"/>
          <p:cNvSpPr txBox="1">
            <a:spLocks noGrp="1"/>
          </p:cNvSpPr>
          <p:nvPr>
            <p:ph type="body" idx="4"/>
          </p:nvPr>
        </p:nvSpPr>
        <p:spPr>
          <a:xfrm>
            <a:off x="6261198" y="1778000"/>
            <a:ext cx="5092602" cy="2515220"/>
          </a:xfrm>
          <a:prstGeom prst="rect">
            <a:avLst/>
          </a:prstGeom>
          <a:noFill/>
          <a:ln>
            <a:noFill/>
          </a:ln>
        </p:spPr>
        <p:txBody>
          <a:bodyPr spcFirstLastPara="1" wrap="square" lIns="91425" tIns="45700" rIns="91425" bIns="45700" rtlCol="0" anchor="t" anchorCtr="0">
            <a:normAutofit fontScale="85000" lnSpcReduction="20000"/>
          </a:bodyPr>
          <a:lstStyle/>
          <a:p>
            <a:pPr marL="342900" lvl="0" indent="-342900" algn="l" rtl="0">
              <a:lnSpc>
                <a:spcPct val="90000"/>
              </a:lnSpc>
              <a:spcBef>
                <a:spcPts val="0"/>
              </a:spcBef>
              <a:spcAft>
                <a:spcPts val="0"/>
              </a:spcAft>
              <a:buClr>
                <a:schemeClr val="dk1"/>
              </a:buClr>
              <a:buSzPts val="2000"/>
              <a:buFont typeface="Arial"/>
              <a:buChar char="•"/>
            </a:pPr>
            <a:r>
              <a:rPr lang="es" sz="2000">
                <a:solidFill>
                  <a:schemeClr val="dk1"/>
                </a:solidFill>
              </a:rPr>
              <a:t>Porcentaje de indicadores pertenecientes a cuatro ámbitos que obtuvieron 0, 1 y 2 puntos</a:t>
            </a:r>
            <a:endParaRPr/>
          </a:p>
          <a:p>
            <a:pPr marL="342900" lvl="0" indent="-342900" algn="l" rtl="0">
              <a:lnSpc>
                <a:spcPct val="90000"/>
              </a:lnSpc>
              <a:spcBef>
                <a:spcPts val="1000"/>
              </a:spcBef>
              <a:spcAft>
                <a:spcPts val="0"/>
              </a:spcAft>
              <a:buClr>
                <a:schemeClr val="dk1"/>
              </a:buClr>
              <a:buSzPts val="2000"/>
              <a:buFont typeface="Arial"/>
              <a:buChar char="•"/>
            </a:pPr>
            <a:r>
              <a:rPr lang="es" sz="2000">
                <a:solidFill>
                  <a:schemeClr val="dk1"/>
                </a:solidFill>
              </a:rPr>
              <a:t>El ámbito que consiguió la mayor puntuación fue el agua</a:t>
            </a:r>
            <a:endParaRPr/>
          </a:p>
          <a:p>
            <a:pPr marL="342900" lvl="0" indent="-342900" algn="l" rtl="0">
              <a:lnSpc>
                <a:spcPct val="90000"/>
              </a:lnSpc>
              <a:spcBef>
                <a:spcPts val="1000"/>
              </a:spcBef>
              <a:spcAft>
                <a:spcPts val="0"/>
              </a:spcAft>
              <a:buClr>
                <a:schemeClr val="dk1"/>
              </a:buClr>
              <a:buSzPts val="2000"/>
              <a:buFont typeface="Arial"/>
              <a:buChar char="•"/>
            </a:pPr>
            <a:r>
              <a:rPr lang="es" sz="2000">
                <a:solidFill>
                  <a:schemeClr val="dk1"/>
                </a:solidFill>
              </a:rPr>
              <a:t>Poder comparar el desempeño de varios centros resulta útil para las autoridades y los encargados de formular políticas </a:t>
            </a:r>
            <a:endParaRPr/>
          </a:p>
          <a:p>
            <a:pPr marL="342900" lvl="0" indent="-342900" algn="l" rtl="0">
              <a:lnSpc>
                <a:spcPct val="90000"/>
              </a:lnSpc>
              <a:spcBef>
                <a:spcPts val="1000"/>
              </a:spcBef>
              <a:spcAft>
                <a:spcPts val="0"/>
              </a:spcAft>
              <a:buClr>
                <a:schemeClr val="dk1"/>
              </a:buClr>
              <a:buSzPts val="2000"/>
              <a:buFont typeface="Arial"/>
              <a:buChar char="•"/>
            </a:pPr>
            <a:r>
              <a:rPr lang="es" sz="2000">
                <a:solidFill>
                  <a:schemeClr val="dk1"/>
                </a:solidFill>
              </a:rPr>
              <a:t> Aviva el interés del personal de los establecimientos y fomenta que el desempeño sea uniforme</a:t>
            </a:r>
            <a:endParaRPr/>
          </a:p>
        </p:txBody>
      </p:sp>
      <p:pic>
        <p:nvPicPr>
          <p:cNvPr id="843" name="Google Shape;843;p61"/>
          <p:cNvPicPr preferRelativeResize="0">
            <a:picLocks noGrp="1"/>
          </p:cNvPicPr>
          <p:nvPr>
            <p:ph type="chart" idx="2"/>
          </p:nvPr>
        </p:nvPicPr>
        <p:blipFill rotWithShape="1">
          <a:blip r:embed="rId3">
            <a:alphaModFix/>
          </a:blip>
          <a:srcRect/>
          <a:stretch/>
        </p:blipFill>
        <p:spPr>
          <a:xfrm>
            <a:off x="922303" y="1778000"/>
            <a:ext cx="4924493" cy="4579938"/>
          </a:xfrm>
          <a:prstGeom prst="rect">
            <a:avLst/>
          </a:prstGeom>
          <a:noFill/>
          <a:ln>
            <a:noFill/>
          </a:ln>
        </p:spPr>
      </p:pic>
      <p:grpSp>
        <p:nvGrpSpPr>
          <p:cNvPr id="844" name="Google Shape;844;p61"/>
          <p:cNvGrpSpPr/>
          <p:nvPr/>
        </p:nvGrpSpPr>
        <p:grpSpPr>
          <a:xfrm>
            <a:off x="10571586" y="249283"/>
            <a:ext cx="1246402" cy="1171184"/>
            <a:chOff x="6769457" y="5116370"/>
            <a:chExt cx="1106024" cy="1171184"/>
          </a:xfrm>
        </p:grpSpPr>
        <p:pic>
          <p:nvPicPr>
            <p:cNvPr id="845" name="Google Shape;845;p61" descr="Shape&#10;&#10;Description automatically generated with low confidence"/>
            <p:cNvPicPr preferRelativeResize="0"/>
            <p:nvPr/>
          </p:nvPicPr>
          <p:blipFill rotWithShape="1">
            <a:blip r:embed="rId4">
              <a:alphaModFix/>
            </a:blip>
            <a:srcRect/>
            <a:stretch/>
          </p:blipFill>
          <p:spPr>
            <a:xfrm>
              <a:off x="6847514" y="5258958"/>
              <a:ext cx="1027967" cy="935628"/>
            </a:xfrm>
            <a:prstGeom prst="rect">
              <a:avLst/>
            </a:prstGeom>
            <a:noFill/>
            <a:ln>
              <a:noFill/>
            </a:ln>
          </p:spPr>
        </p:pic>
        <p:sp>
          <p:nvSpPr>
            <p:cNvPr id="846" name="Google Shape;846;p61"/>
            <p:cNvSpPr/>
            <p:nvPr/>
          </p:nvSpPr>
          <p:spPr>
            <a:xfrm>
              <a:off x="6769457" y="5116370"/>
              <a:ext cx="1027967"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47" name="Google Shape;847;p61"/>
          <p:cNvSpPr txBox="1"/>
          <p:nvPr/>
        </p:nvSpPr>
        <p:spPr>
          <a:xfrm>
            <a:off x="6366450" y="4902517"/>
            <a:ext cx="3034028" cy="1004749"/>
          </a:xfrm>
          <a:prstGeom prst="rect">
            <a:avLst/>
          </a:prstGeom>
          <a:noFill/>
          <a:ln>
            <a:noFill/>
          </a:ln>
        </p:spPr>
        <p:txBody>
          <a:bodyPr spcFirstLastPara="1" wrap="square" lIns="91425" tIns="45700" rIns="91425" bIns="45700" rtlCol="0" anchor="t" anchorCtr="0">
            <a:normAutofit fontScale="85000" lnSpcReduction="10000"/>
          </a:bodyPr>
          <a:lstStyle/>
          <a:p>
            <a:pPr marL="0" marR="0" lvl="0" indent="0" algn="l" rtl="0">
              <a:lnSpc>
                <a:spcPct val="90000"/>
              </a:lnSpc>
              <a:spcBef>
                <a:spcPts val="0"/>
              </a:spcBef>
              <a:spcAft>
                <a:spcPts val="0"/>
              </a:spcAft>
              <a:buClr>
                <a:schemeClr val="dk1"/>
              </a:buClr>
              <a:buSzPct val="100000"/>
              <a:buFont typeface="Arial"/>
              <a:buNone/>
            </a:pPr>
            <a:r>
              <a:rPr lang="es" sz="2000" b="0" i="0">
                <a:solidFill>
                  <a:schemeClr val="dk1"/>
                </a:solidFill>
                <a:latin typeface="Arial"/>
                <a:ea typeface="Arial"/>
                <a:cs typeface="Arial"/>
                <a:sym typeface="Arial"/>
              </a:rPr>
              <a:t>Cumple íntegramente la meta </a:t>
            </a:r>
            <a:endParaRPr/>
          </a:p>
          <a:p>
            <a:pPr marL="0" marR="0" lvl="0" indent="0" algn="l" rtl="0">
              <a:lnSpc>
                <a:spcPct val="90000"/>
              </a:lnSpc>
              <a:spcBef>
                <a:spcPts val="1000"/>
              </a:spcBef>
              <a:spcAft>
                <a:spcPts val="0"/>
              </a:spcAft>
              <a:buClr>
                <a:schemeClr val="dk1"/>
              </a:buClr>
              <a:buSzPct val="100000"/>
              <a:buFont typeface="Arial"/>
              <a:buNone/>
            </a:pPr>
            <a:r>
              <a:rPr lang="es" sz="2000" b="0" i="0">
                <a:solidFill>
                  <a:schemeClr val="dk1"/>
                </a:solidFill>
                <a:latin typeface="Arial"/>
                <a:ea typeface="Arial"/>
                <a:cs typeface="Arial"/>
                <a:sym typeface="Arial"/>
              </a:rPr>
              <a:t>Cumple parcialmente la meta </a:t>
            </a:r>
            <a:endParaRPr/>
          </a:p>
          <a:p>
            <a:pPr marL="0" marR="0" lvl="0" indent="0" algn="l" rtl="0">
              <a:lnSpc>
                <a:spcPct val="90000"/>
              </a:lnSpc>
              <a:spcBef>
                <a:spcPts val="1000"/>
              </a:spcBef>
              <a:spcAft>
                <a:spcPts val="0"/>
              </a:spcAft>
              <a:buClr>
                <a:schemeClr val="dk1"/>
              </a:buClr>
              <a:buSzPct val="100000"/>
              <a:buFont typeface="Arial"/>
              <a:buNone/>
            </a:pPr>
            <a:r>
              <a:rPr lang="es" sz="2000" b="0" i="0">
                <a:solidFill>
                  <a:schemeClr val="dk1"/>
                </a:solidFill>
                <a:latin typeface="Arial"/>
                <a:ea typeface="Arial"/>
                <a:cs typeface="Arial"/>
                <a:sym typeface="Arial"/>
              </a:rPr>
              <a:t>No cumple la meta </a:t>
            </a:r>
            <a:endParaRPr/>
          </a:p>
          <a:p>
            <a:pPr marL="0" marR="0" lvl="0" indent="0" algn="l" rtl="0">
              <a:lnSpc>
                <a:spcPct val="90000"/>
              </a:lnSpc>
              <a:spcBef>
                <a:spcPts val="1000"/>
              </a:spcBef>
              <a:spcAft>
                <a:spcPts val="0"/>
              </a:spcAft>
              <a:buClr>
                <a:schemeClr val="dk1"/>
              </a:buClr>
              <a:buSzPct val="100000"/>
              <a:buFont typeface="Arial"/>
              <a:buNone/>
            </a:pPr>
            <a:endParaRPr sz="2000" b="0" i="0">
              <a:solidFill>
                <a:schemeClr val="dk1"/>
              </a:solidFill>
              <a:latin typeface="Arial"/>
              <a:ea typeface="Arial"/>
              <a:cs typeface="Arial"/>
              <a:sym typeface="Arial"/>
            </a:endParaRPr>
          </a:p>
        </p:txBody>
      </p:sp>
      <p:sp>
        <p:nvSpPr>
          <p:cNvPr id="848" name="Google Shape;848;p61"/>
          <p:cNvSpPr/>
          <p:nvPr/>
        </p:nvSpPr>
        <p:spPr>
          <a:xfrm>
            <a:off x="6196359" y="4913668"/>
            <a:ext cx="165198" cy="193590"/>
          </a:xfrm>
          <a:prstGeom prst="rect">
            <a:avLst/>
          </a:prstGeom>
          <a:solidFill>
            <a:srgbClr val="006400"/>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9" name="Google Shape;849;p61"/>
          <p:cNvSpPr/>
          <p:nvPr/>
        </p:nvSpPr>
        <p:spPr>
          <a:xfrm>
            <a:off x="6193230" y="5286439"/>
            <a:ext cx="165198" cy="193590"/>
          </a:xfrm>
          <a:prstGeom prst="rect">
            <a:avLst/>
          </a:prstGeom>
          <a:solidFill>
            <a:srgbClr val="FFFF00"/>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0" name="Google Shape;850;p61"/>
          <p:cNvSpPr/>
          <p:nvPr/>
        </p:nvSpPr>
        <p:spPr>
          <a:xfrm>
            <a:off x="6204381" y="5596852"/>
            <a:ext cx="165198" cy="193590"/>
          </a:xfrm>
          <a:prstGeom prst="rect">
            <a:avLst/>
          </a:prstGeom>
          <a:solidFill>
            <a:srgbClr val="8B0000"/>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62"/>
          <p:cNvSpPr txBox="1">
            <a:spLocks noGrp="1"/>
          </p:cNvSpPr>
          <p:nvPr>
            <p:ph type="body" idx="1"/>
          </p:nvPr>
        </p:nvSpPr>
        <p:spPr>
          <a:xfrm>
            <a:off x="835103" y="1951463"/>
            <a:ext cx="5076825" cy="4990607"/>
          </a:xfrm>
          <a:prstGeom prst="rect">
            <a:avLst/>
          </a:prstGeom>
          <a:noFill/>
          <a:ln>
            <a:noFill/>
          </a:ln>
        </p:spPr>
        <p:txBody>
          <a:bodyPr spcFirstLastPara="1" wrap="square" lIns="91425" tIns="45700" rIns="91425" bIns="45700" rtlCol="0" anchor="t" anchorCtr="0">
            <a:normAutofit/>
          </a:bodyPr>
          <a:lstStyle/>
          <a:p>
            <a:pPr marL="0" lvl="0" indent="0" algn="just" rtl="0">
              <a:lnSpc>
                <a:spcPct val="90000"/>
              </a:lnSpc>
              <a:spcBef>
                <a:spcPts val="0"/>
              </a:spcBef>
              <a:spcAft>
                <a:spcPts val="0"/>
              </a:spcAft>
              <a:buClr>
                <a:srgbClr val="002060"/>
              </a:buClr>
              <a:buSzPts val="2177"/>
              <a:buNone/>
            </a:pPr>
            <a:r>
              <a:rPr lang="es" sz="2177">
                <a:solidFill>
                  <a:srgbClr val="002060"/>
                </a:solidFill>
              </a:rPr>
              <a:t>Los participantes se dividirán en grupos y observarán las fotografías que aparecen en la próxima diapositiva: </a:t>
            </a:r>
            <a:endParaRPr/>
          </a:p>
          <a:p>
            <a:pPr marL="0" lvl="0" indent="0" algn="just" rtl="0">
              <a:lnSpc>
                <a:spcPct val="90000"/>
              </a:lnSpc>
              <a:spcBef>
                <a:spcPts val="0"/>
              </a:spcBef>
              <a:spcAft>
                <a:spcPts val="0"/>
              </a:spcAft>
              <a:buClr>
                <a:schemeClr val="dk1"/>
              </a:buClr>
              <a:buSzPts val="2177"/>
              <a:buNone/>
            </a:pPr>
            <a:endParaRPr sz="2177">
              <a:solidFill>
                <a:srgbClr val="002060"/>
              </a:solidFill>
            </a:endParaRPr>
          </a:p>
          <a:p>
            <a:pPr marL="310976" lvl="0" indent="-310976" algn="l" rtl="0">
              <a:lnSpc>
                <a:spcPct val="100000"/>
              </a:lnSpc>
              <a:spcBef>
                <a:spcPts val="0"/>
              </a:spcBef>
              <a:spcAft>
                <a:spcPts val="0"/>
              </a:spcAft>
              <a:buClr>
                <a:srgbClr val="002060"/>
              </a:buClr>
              <a:buSzPts val="2177"/>
              <a:buNone/>
            </a:pPr>
            <a:r>
              <a:rPr lang="es" sz="2177">
                <a:solidFill>
                  <a:srgbClr val="002060"/>
                </a:solidFill>
              </a:rPr>
              <a:t>¿Qué indicadores o normas hacen al caso? </a:t>
            </a:r>
            <a:endParaRPr/>
          </a:p>
          <a:p>
            <a:pPr marL="310976" lvl="0" indent="-310976" algn="l" rtl="0">
              <a:lnSpc>
                <a:spcPct val="100000"/>
              </a:lnSpc>
              <a:spcBef>
                <a:spcPts val="0"/>
              </a:spcBef>
              <a:spcAft>
                <a:spcPts val="0"/>
              </a:spcAft>
              <a:buClr>
                <a:srgbClr val="002060"/>
              </a:buClr>
              <a:buSzPts val="2177"/>
              <a:buNone/>
            </a:pPr>
            <a:r>
              <a:rPr lang="es" sz="2177">
                <a:solidFill>
                  <a:srgbClr val="002060"/>
                </a:solidFill>
              </a:rPr>
              <a:t>¿Qué deben </a:t>
            </a:r>
            <a:r>
              <a:rPr lang="es" sz="2177" b="1">
                <a:solidFill>
                  <a:srgbClr val="D4B01A"/>
                </a:solidFill>
              </a:rPr>
              <a:t>HACER</a:t>
            </a:r>
            <a:r>
              <a:rPr lang="es" sz="2177">
                <a:solidFill>
                  <a:srgbClr val="002060"/>
                </a:solidFill>
              </a:rPr>
              <a:t> para conseguir la información en la ubicación en cuestión? </a:t>
            </a:r>
            <a:endParaRPr/>
          </a:p>
          <a:p>
            <a:pPr marL="310976" lvl="0" indent="-310976" algn="l" rtl="0">
              <a:lnSpc>
                <a:spcPct val="100000"/>
              </a:lnSpc>
              <a:spcBef>
                <a:spcPts val="0"/>
              </a:spcBef>
              <a:spcAft>
                <a:spcPts val="0"/>
              </a:spcAft>
              <a:buClr>
                <a:srgbClr val="002060"/>
              </a:buClr>
              <a:buSzPts val="2177"/>
              <a:buNone/>
            </a:pPr>
            <a:r>
              <a:rPr lang="es" sz="2177">
                <a:solidFill>
                  <a:srgbClr val="002060"/>
                </a:solidFill>
              </a:rPr>
              <a:t>¿Qué deben </a:t>
            </a:r>
            <a:r>
              <a:rPr lang="es" sz="2177" b="1">
                <a:solidFill>
                  <a:srgbClr val="D4B01A"/>
                </a:solidFill>
              </a:rPr>
              <a:t>PREGUNTAR</a:t>
            </a:r>
            <a:r>
              <a:rPr lang="es" sz="2177">
                <a:solidFill>
                  <a:srgbClr val="002060"/>
                </a:solidFill>
              </a:rPr>
              <a:t> para informarse? ¿</a:t>
            </a:r>
            <a:r>
              <a:rPr lang="es" sz="2177" b="1">
                <a:solidFill>
                  <a:srgbClr val="D4B01A"/>
                </a:solidFill>
              </a:rPr>
              <a:t>A QUIÉN</a:t>
            </a:r>
            <a:r>
              <a:rPr lang="es" sz="2177">
                <a:solidFill>
                  <a:srgbClr val="002060"/>
                </a:solidFill>
              </a:rPr>
              <a:t> plantearán esas preguntas?</a:t>
            </a:r>
            <a:endParaRPr/>
          </a:p>
          <a:p>
            <a:pPr marL="310976" lvl="0" indent="-310976" algn="l" rtl="0">
              <a:lnSpc>
                <a:spcPct val="100000"/>
              </a:lnSpc>
              <a:spcBef>
                <a:spcPts val="0"/>
              </a:spcBef>
              <a:spcAft>
                <a:spcPts val="0"/>
              </a:spcAft>
              <a:buClr>
                <a:srgbClr val="002060"/>
              </a:buClr>
              <a:buSzPts val="2177"/>
              <a:buNone/>
            </a:pPr>
            <a:r>
              <a:rPr lang="es" sz="2177">
                <a:solidFill>
                  <a:srgbClr val="002060"/>
                </a:solidFill>
              </a:rPr>
              <a:t>¿Qué dificultades podrían surgir a la hora de realizar la evaluación?  </a:t>
            </a:r>
            <a:endParaRPr/>
          </a:p>
          <a:p>
            <a:pPr marL="310976" lvl="0" indent="-310976" algn="just" rtl="0">
              <a:lnSpc>
                <a:spcPct val="150000"/>
              </a:lnSpc>
              <a:spcBef>
                <a:spcPts val="0"/>
              </a:spcBef>
              <a:spcAft>
                <a:spcPts val="0"/>
              </a:spcAft>
              <a:buClr>
                <a:schemeClr val="dk1"/>
              </a:buClr>
              <a:buSzPts val="2177"/>
              <a:buNone/>
            </a:pPr>
            <a:endParaRPr sz="2177">
              <a:solidFill>
                <a:srgbClr val="002060"/>
              </a:solidFill>
            </a:endParaRPr>
          </a:p>
          <a:p>
            <a:pPr marL="0" lvl="0" indent="0" algn="just" rtl="0">
              <a:lnSpc>
                <a:spcPct val="90000"/>
              </a:lnSpc>
              <a:spcBef>
                <a:spcPts val="0"/>
              </a:spcBef>
              <a:spcAft>
                <a:spcPts val="0"/>
              </a:spcAft>
              <a:buClr>
                <a:schemeClr val="dk1"/>
              </a:buClr>
              <a:buSzPts val="2177"/>
              <a:buNone/>
            </a:pPr>
            <a:endParaRPr sz="2177">
              <a:solidFill>
                <a:srgbClr val="002060"/>
              </a:solidFill>
            </a:endParaRPr>
          </a:p>
        </p:txBody>
      </p:sp>
      <p:sp>
        <p:nvSpPr>
          <p:cNvPr id="859" name="Google Shape;859;p62"/>
          <p:cNvSpPr txBox="1">
            <a:spLocks noGrp="1"/>
          </p:cNvSpPr>
          <p:nvPr>
            <p:ph type="title"/>
          </p:nvPr>
        </p:nvSpPr>
        <p:spPr>
          <a:xfrm>
            <a:off x="401415" y="319088"/>
            <a:ext cx="8710910" cy="714375"/>
          </a:xfrm>
          <a:prstGeom prst="rect">
            <a:avLst/>
          </a:prstGeom>
          <a:noFill/>
          <a:ln>
            <a:noFill/>
          </a:ln>
        </p:spPr>
        <p:txBody>
          <a:bodyPr spcFirstLastPara="1" wrap="square" lIns="91425" tIns="45700" rIns="91425" bIns="45700" rtlCol="0" anchor="t" anchorCtr="0">
            <a:noAutofit/>
          </a:bodyPr>
          <a:lstStyle/>
          <a:p>
            <a:pPr marL="0" marR="0" lvl="0" indent="0" algn="ctr" rtl="0">
              <a:lnSpc>
                <a:spcPct val="90000"/>
              </a:lnSpc>
              <a:spcBef>
                <a:spcPts val="0"/>
              </a:spcBef>
              <a:spcAft>
                <a:spcPts val="0"/>
              </a:spcAft>
              <a:buClr>
                <a:srgbClr val="00B0F0"/>
              </a:buClr>
              <a:buSzPts val="4400"/>
              <a:buFont typeface="Arial Narrow"/>
              <a:buNone/>
            </a:pPr>
            <a:r>
              <a:rPr lang="es" sz="4400" b="1" i="0" u="none" strike="noStrike" cap="none">
                <a:solidFill>
                  <a:srgbClr val="00B0F0"/>
                </a:solidFill>
                <a:latin typeface="Arial Narrow"/>
                <a:ea typeface="Arial Narrow"/>
                <a:cs typeface="Arial Narrow"/>
                <a:sym typeface="Arial Narrow"/>
              </a:rPr>
              <a:t>Ejercicio grupal: ¿se cumplen las normas en esta imagen? </a:t>
            </a:r>
            <a:endParaRPr/>
          </a:p>
        </p:txBody>
      </p:sp>
      <p:grpSp>
        <p:nvGrpSpPr>
          <p:cNvPr id="860" name="Google Shape;860;p62"/>
          <p:cNvGrpSpPr/>
          <p:nvPr/>
        </p:nvGrpSpPr>
        <p:grpSpPr>
          <a:xfrm>
            <a:off x="10490698" y="283097"/>
            <a:ext cx="1139327" cy="1165986"/>
            <a:chOff x="9555224" y="5116370"/>
            <a:chExt cx="1161098" cy="1171184"/>
          </a:xfrm>
        </p:grpSpPr>
        <p:pic>
          <p:nvPicPr>
            <p:cNvPr id="861" name="Google Shape;861;p62" descr="Shape&#10;&#10;Description automatically generated with low confidence"/>
            <p:cNvPicPr preferRelativeResize="0"/>
            <p:nvPr/>
          </p:nvPicPr>
          <p:blipFill rotWithShape="1">
            <a:blip r:embed="rId3">
              <a:alphaModFix/>
            </a:blip>
            <a:srcRect/>
            <a:stretch/>
          </p:blipFill>
          <p:spPr>
            <a:xfrm>
              <a:off x="9623552" y="5313519"/>
              <a:ext cx="1004243" cy="847983"/>
            </a:xfrm>
            <a:prstGeom prst="rect">
              <a:avLst/>
            </a:prstGeom>
            <a:noFill/>
            <a:ln>
              <a:noFill/>
            </a:ln>
          </p:spPr>
        </p:pic>
        <p:sp>
          <p:nvSpPr>
            <p:cNvPr id="862" name="Google Shape;862;p62"/>
            <p:cNvSpPr/>
            <p:nvPr/>
          </p:nvSpPr>
          <p:spPr>
            <a:xfrm>
              <a:off x="9555224" y="5116370"/>
              <a:ext cx="1161098"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863" name="Google Shape;863;p62"/>
          <p:cNvPicPr preferRelativeResize="0"/>
          <p:nvPr/>
        </p:nvPicPr>
        <p:blipFill rotWithShape="1">
          <a:blip r:embed="rId4">
            <a:alphaModFix/>
          </a:blip>
          <a:srcRect/>
          <a:stretch/>
        </p:blipFill>
        <p:spPr>
          <a:xfrm>
            <a:off x="7323370" y="3941704"/>
            <a:ext cx="4523863" cy="1867841"/>
          </a:xfrm>
          <a:prstGeom prst="rect">
            <a:avLst/>
          </a:prstGeom>
          <a:noFill/>
          <a:ln>
            <a:noFill/>
          </a:ln>
          <a:effectLst>
            <a:outerShdw blurRad="292100" dist="139700" dir="2700000" algn="tl" rotWithShape="0">
              <a:srgbClr val="333333">
                <a:alpha val="64705"/>
              </a:srgbClr>
            </a:outerShdw>
          </a:effectLst>
        </p:spPr>
      </p:pic>
      <p:sp>
        <p:nvSpPr>
          <p:cNvPr id="864" name="Google Shape;864;p62"/>
          <p:cNvSpPr txBox="1"/>
          <p:nvPr/>
        </p:nvSpPr>
        <p:spPr>
          <a:xfrm>
            <a:off x="6979724" y="5981660"/>
            <a:ext cx="4867509" cy="646331"/>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800">
                <a:solidFill>
                  <a:schemeClr val="lt1"/>
                </a:solidFill>
                <a:latin typeface="Arial"/>
                <a:ea typeface="Arial"/>
                <a:cs typeface="Arial"/>
                <a:sym typeface="Arial"/>
              </a:rPr>
              <a:t>La lista completa de indicadores aparece en la herramienta de evaluación del WASH FIT </a:t>
            </a:r>
            <a:endParaRPr sz="1800">
              <a:solidFill>
                <a:schemeClr val="lt1"/>
              </a:solidFill>
              <a:latin typeface="Arial"/>
              <a:ea typeface="Arial"/>
              <a:cs typeface="Arial"/>
              <a:sym typeface="Arial"/>
            </a:endParaRPr>
          </a:p>
        </p:txBody>
      </p:sp>
      <p:pic>
        <p:nvPicPr>
          <p:cNvPr id="865" name="Google Shape;865;p62" descr="A picture containing text, cup, coffee, orange&#10;&#10;Description automatically generated"/>
          <p:cNvPicPr preferRelativeResize="0"/>
          <p:nvPr/>
        </p:nvPicPr>
        <p:blipFill rotWithShape="1">
          <a:blip r:embed="rId5">
            <a:alphaModFix/>
          </a:blip>
          <a:srcRect/>
          <a:stretch/>
        </p:blipFill>
        <p:spPr>
          <a:xfrm>
            <a:off x="8401161" y="2352081"/>
            <a:ext cx="1732815" cy="1299612"/>
          </a:xfrm>
          <a:prstGeom prst="rect">
            <a:avLst/>
          </a:prstGeom>
          <a:noFill/>
          <a:ln>
            <a:noFill/>
          </a:ln>
        </p:spPr>
      </p:pic>
      <p:pic>
        <p:nvPicPr>
          <p:cNvPr id="866" name="Google Shape;866;p62" descr="A picture containing ground, outdoor, sky, dirt&#10;&#10;Description automatically generated"/>
          <p:cNvPicPr preferRelativeResize="0"/>
          <p:nvPr/>
        </p:nvPicPr>
        <p:blipFill rotWithShape="1">
          <a:blip r:embed="rId6">
            <a:alphaModFix/>
          </a:blip>
          <a:srcRect/>
          <a:stretch/>
        </p:blipFill>
        <p:spPr>
          <a:xfrm>
            <a:off x="10154856" y="2318926"/>
            <a:ext cx="1949418" cy="1299612"/>
          </a:xfrm>
          <a:prstGeom prst="rect">
            <a:avLst/>
          </a:prstGeom>
          <a:noFill/>
          <a:ln>
            <a:noFill/>
          </a:ln>
        </p:spPr>
      </p:pic>
      <p:pic>
        <p:nvPicPr>
          <p:cNvPr id="867" name="Google Shape;867;p62"/>
          <p:cNvPicPr preferRelativeResize="0"/>
          <p:nvPr/>
        </p:nvPicPr>
        <p:blipFill rotWithShape="1">
          <a:blip r:embed="rId7">
            <a:alphaModFix/>
          </a:blip>
          <a:srcRect/>
          <a:stretch/>
        </p:blipFill>
        <p:spPr>
          <a:xfrm>
            <a:off x="6595439" y="2355998"/>
            <a:ext cx="1735427" cy="1299613"/>
          </a:xfrm>
          <a:prstGeom prst="rect">
            <a:avLst/>
          </a:prstGeom>
          <a:noFill/>
          <a:ln>
            <a:noFill/>
          </a:ln>
        </p:spPr>
      </p:pic>
      <p:sp>
        <p:nvSpPr>
          <p:cNvPr id="868" name="Google Shape;868;p62"/>
          <p:cNvSpPr txBox="1"/>
          <p:nvPr/>
        </p:nvSpPr>
        <p:spPr>
          <a:xfrm>
            <a:off x="7580411" y="1653078"/>
            <a:ext cx="4523863" cy="369332"/>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1800" dirty="0">
                <a:solidFill>
                  <a:schemeClr val="dk1"/>
                </a:solidFill>
                <a:latin typeface="Arial"/>
                <a:ea typeface="Arial"/>
                <a:cs typeface="Arial"/>
                <a:sym typeface="Arial"/>
              </a:rPr>
              <a:t>Las imágenes se muestran en gran formato en la siguiente diapositiva</a:t>
            </a:r>
            <a:endParaRPr dirty="0"/>
          </a:p>
        </p:txBody>
      </p:sp>
      <p:grpSp>
        <p:nvGrpSpPr>
          <p:cNvPr id="869" name="Google Shape;869;p62"/>
          <p:cNvGrpSpPr/>
          <p:nvPr/>
        </p:nvGrpSpPr>
        <p:grpSpPr>
          <a:xfrm>
            <a:off x="8996336" y="270136"/>
            <a:ext cx="1458601" cy="1555738"/>
            <a:chOff x="10495498" y="275913"/>
            <a:chExt cx="1458677" cy="1555819"/>
          </a:xfrm>
        </p:grpSpPr>
        <p:pic>
          <p:nvPicPr>
            <p:cNvPr id="870" name="Google Shape;870;p62"/>
            <p:cNvPicPr preferRelativeResize="0"/>
            <p:nvPr/>
          </p:nvPicPr>
          <p:blipFill rotWithShape="1">
            <a:blip r:embed="rId8">
              <a:alphaModFix/>
            </a:blip>
            <a:srcRect/>
            <a:stretch/>
          </p:blipFill>
          <p:spPr>
            <a:xfrm>
              <a:off x="10727487" y="275913"/>
              <a:ext cx="1030462" cy="1030462"/>
            </a:xfrm>
            <a:prstGeom prst="rect">
              <a:avLst/>
            </a:prstGeom>
            <a:noFill/>
            <a:ln>
              <a:noFill/>
            </a:ln>
          </p:spPr>
        </p:pic>
        <p:sp>
          <p:nvSpPr>
            <p:cNvPr id="871" name="Google Shape;871;p62"/>
            <p:cNvSpPr txBox="1"/>
            <p:nvPr/>
          </p:nvSpPr>
          <p:spPr>
            <a:xfrm>
              <a:off x="10495498" y="1278726"/>
              <a:ext cx="1458677" cy="553006"/>
            </a:xfrm>
            <a:prstGeom prst="rect">
              <a:avLst/>
            </a:prstGeom>
            <a:noFill/>
            <a:ln>
              <a:noFill/>
            </a:ln>
          </p:spPr>
          <p:txBody>
            <a:bodyPr spcFirstLastPara="1" wrap="square" lIns="91425" tIns="45700" rIns="91425" bIns="45700" rtlCol="0" anchor="t" anchorCtr="0">
              <a:normAutofit/>
            </a:bodyPr>
            <a:lstStyle/>
            <a:p>
              <a:pPr marL="0" marR="0" lvl="0" indent="0" algn="l" rtl="0">
                <a:lnSpc>
                  <a:spcPct val="90000"/>
                </a:lnSpc>
                <a:spcBef>
                  <a:spcPts val="0"/>
                </a:spcBef>
                <a:spcAft>
                  <a:spcPts val="0"/>
                </a:spcAft>
                <a:buClr>
                  <a:srgbClr val="002060"/>
                </a:buClr>
                <a:buSzPts val="2800"/>
                <a:buFont typeface="Arial"/>
                <a:buNone/>
              </a:pPr>
              <a:r>
                <a:rPr lang="es" sz="2800">
                  <a:solidFill>
                    <a:srgbClr val="002060"/>
                  </a:solidFill>
                  <a:latin typeface="Arial"/>
                  <a:ea typeface="Arial"/>
                  <a:cs typeface="Arial"/>
                  <a:sym typeface="Arial"/>
                </a:rPr>
                <a:t>5 min.</a:t>
              </a:r>
              <a:endParaRPr/>
            </a:p>
          </p:txBody>
        </p:sp>
      </p:grpSp>
      <p:sp>
        <p:nvSpPr>
          <p:cNvPr id="872" name="Google Shape;872;p62"/>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pic>
        <p:nvPicPr>
          <p:cNvPr id="878" name="Google Shape;878;p63" descr="A picture containing text, cup, coffee, orange&#10;&#10;Description automatically generated"/>
          <p:cNvPicPr preferRelativeResize="0"/>
          <p:nvPr/>
        </p:nvPicPr>
        <p:blipFill rotWithShape="1">
          <a:blip r:embed="rId3">
            <a:alphaModFix/>
          </a:blip>
          <a:srcRect/>
          <a:stretch/>
        </p:blipFill>
        <p:spPr>
          <a:xfrm>
            <a:off x="0" y="0"/>
            <a:ext cx="4293219" cy="3219914"/>
          </a:xfrm>
          <a:prstGeom prst="rect">
            <a:avLst/>
          </a:prstGeom>
          <a:noFill/>
          <a:ln>
            <a:noFill/>
          </a:ln>
          <a:effectLst>
            <a:outerShdw blurRad="190500" algn="tl" rotWithShape="0">
              <a:srgbClr val="000000">
                <a:alpha val="69803"/>
              </a:srgbClr>
            </a:outerShdw>
          </a:effectLst>
        </p:spPr>
      </p:pic>
      <p:pic>
        <p:nvPicPr>
          <p:cNvPr id="879" name="Google Shape;879;p63" descr="A picture containing ground, outdoor, sky, dirt&#10;&#10;Description automatically generated"/>
          <p:cNvPicPr preferRelativeResize="0"/>
          <p:nvPr/>
        </p:nvPicPr>
        <p:blipFill rotWithShape="1">
          <a:blip r:embed="rId4">
            <a:alphaModFix/>
          </a:blip>
          <a:srcRect/>
          <a:stretch/>
        </p:blipFill>
        <p:spPr>
          <a:xfrm>
            <a:off x="881751" y="3429000"/>
            <a:ext cx="4902272" cy="3268181"/>
          </a:xfrm>
          <a:prstGeom prst="rect">
            <a:avLst/>
          </a:prstGeom>
          <a:noFill/>
          <a:ln>
            <a:noFill/>
          </a:ln>
          <a:effectLst>
            <a:outerShdw blurRad="190500" algn="tl" rotWithShape="0">
              <a:srgbClr val="000000">
                <a:alpha val="69803"/>
              </a:srgbClr>
            </a:outerShdw>
          </a:effectLst>
        </p:spPr>
      </p:pic>
      <p:pic>
        <p:nvPicPr>
          <p:cNvPr id="880" name="Google Shape;880;p63"/>
          <p:cNvPicPr preferRelativeResize="0"/>
          <p:nvPr/>
        </p:nvPicPr>
        <p:blipFill rotWithShape="1">
          <a:blip r:embed="rId5">
            <a:alphaModFix/>
          </a:blip>
          <a:srcRect/>
          <a:stretch/>
        </p:blipFill>
        <p:spPr>
          <a:xfrm>
            <a:off x="4672063" y="0"/>
            <a:ext cx="4395463" cy="3291641"/>
          </a:xfrm>
          <a:prstGeom prst="rect">
            <a:avLst/>
          </a:prstGeom>
          <a:noFill/>
          <a:ln>
            <a:noFill/>
          </a:ln>
          <a:effectLst>
            <a:outerShdw blurRad="190500" algn="tl" rotWithShape="0">
              <a:srgbClr val="000000">
                <a:alpha val="69803"/>
              </a:srgbClr>
            </a:outerShdw>
          </a:effectLst>
        </p:spPr>
      </p:pic>
      <p:sp>
        <p:nvSpPr>
          <p:cNvPr id="881" name="Google Shape;881;p63"/>
          <p:cNvSpPr txBox="1">
            <a:spLocks noGrp="1"/>
          </p:cNvSpPr>
          <p:nvPr>
            <p:ph type="body" idx="1"/>
          </p:nvPr>
        </p:nvSpPr>
        <p:spPr>
          <a:xfrm>
            <a:off x="6932996" y="4032599"/>
            <a:ext cx="4269059" cy="2060981"/>
          </a:xfrm>
          <a:prstGeom prst="rect">
            <a:avLst/>
          </a:prstGeom>
          <a:noFill/>
          <a:ln>
            <a:noFill/>
          </a:ln>
        </p:spPr>
        <p:txBody>
          <a:bodyPr spcFirstLastPara="1" wrap="square" lIns="91425" tIns="45700" rIns="91425" bIns="45700" rtlCol="0" anchor="t" anchorCtr="0">
            <a:noAutofit/>
          </a:bodyPr>
          <a:lstStyle/>
          <a:p>
            <a:pPr marL="414635" lvl="0" indent="-414635" algn="l" rtl="0">
              <a:lnSpc>
                <a:spcPct val="150000"/>
              </a:lnSpc>
              <a:spcBef>
                <a:spcPts val="0"/>
              </a:spcBef>
              <a:spcAft>
                <a:spcPts val="0"/>
              </a:spcAft>
              <a:buClr>
                <a:schemeClr val="dk1"/>
              </a:buClr>
              <a:buSzPts val="2000"/>
              <a:buAutoNum type="arabicPeriod"/>
            </a:pPr>
            <a:r>
              <a:rPr lang="es-ES" dirty="0"/>
              <a:t>Cubos de basura para separar desechos en un ambulatorio</a:t>
            </a:r>
          </a:p>
          <a:p>
            <a:pPr marL="414635" lvl="0" indent="-414635" algn="l" rtl="0">
              <a:lnSpc>
                <a:spcPct val="150000"/>
              </a:lnSpc>
              <a:spcBef>
                <a:spcPts val="0"/>
              </a:spcBef>
              <a:spcAft>
                <a:spcPts val="0"/>
              </a:spcAft>
              <a:buClr>
                <a:schemeClr val="dk1"/>
              </a:buClr>
              <a:buSzPts val="2000"/>
              <a:buAutoNum type="arabicPeriod"/>
            </a:pPr>
            <a:r>
              <a:rPr lang="es-ES" dirty="0"/>
              <a:t>Suministro de agua </a:t>
            </a:r>
            <a:r>
              <a:rPr lang="es-ES" i="1" dirty="0"/>
              <a:t>in situ</a:t>
            </a:r>
            <a:r>
              <a:rPr lang="es-ES" dirty="0"/>
              <a:t> </a:t>
            </a:r>
          </a:p>
          <a:p>
            <a:pPr marL="414635" lvl="0" indent="-414635" algn="l" rtl="0">
              <a:lnSpc>
                <a:spcPct val="150000"/>
              </a:lnSpc>
              <a:spcBef>
                <a:spcPts val="0"/>
              </a:spcBef>
              <a:spcAft>
                <a:spcPts val="0"/>
              </a:spcAft>
              <a:buClr>
                <a:schemeClr val="dk1"/>
              </a:buClr>
              <a:buSzPts val="2000"/>
              <a:buAutoNum type="arabicPeriod"/>
            </a:pPr>
            <a:r>
              <a:rPr lang="es-ES" dirty="0"/>
              <a:t>Baño de mujeres </a:t>
            </a:r>
          </a:p>
          <a:p>
            <a:pPr marL="0" lvl="0" indent="0" algn="l" rtl="0">
              <a:lnSpc>
                <a:spcPct val="90000"/>
              </a:lnSpc>
              <a:spcBef>
                <a:spcPts val="1000"/>
              </a:spcBef>
              <a:spcAft>
                <a:spcPts val="0"/>
              </a:spcAft>
              <a:buClr>
                <a:schemeClr val="dk1"/>
              </a:buClr>
              <a:buSzPts val="2000"/>
              <a:buFont typeface="Arial"/>
              <a:buNone/>
            </a:pPr>
            <a:endParaRPr dirty="0"/>
          </a:p>
        </p:txBody>
      </p:sp>
      <p:sp>
        <p:nvSpPr>
          <p:cNvPr id="882" name="Google Shape;882;p63"/>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43</a:t>
            </a:fld>
            <a:endParaRPr/>
          </a:p>
        </p:txBody>
      </p:sp>
      <p:grpSp>
        <p:nvGrpSpPr>
          <p:cNvPr id="883" name="Google Shape;883;p63"/>
          <p:cNvGrpSpPr/>
          <p:nvPr/>
        </p:nvGrpSpPr>
        <p:grpSpPr>
          <a:xfrm>
            <a:off x="10490698" y="283097"/>
            <a:ext cx="1139327" cy="1165986"/>
            <a:chOff x="9555224" y="5116370"/>
            <a:chExt cx="1161098" cy="1171184"/>
          </a:xfrm>
        </p:grpSpPr>
        <p:pic>
          <p:nvPicPr>
            <p:cNvPr id="884" name="Google Shape;884;p63" descr="Shape&#10;&#10;Description automatically generated with low confidence"/>
            <p:cNvPicPr preferRelativeResize="0"/>
            <p:nvPr/>
          </p:nvPicPr>
          <p:blipFill rotWithShape="1">
            <a:blip r:embed="rId6">
              <a:alphaModFix/>
            </a:blip>
            <a:srcRect/>
            <a:stretch/>
          </p:blipFill>
          <p:spPr>
            <a:xfrm>
              <a:off x="9623552" y="5313519"/>
              <a:ext cx="1004243" cy="847983"/>
            </a:xfrm>
            <a:prstGeom prst="rect">
              <a:avLst/>
            </a:prstGeom>
            <a:noFill/>
            <a:ln>
              <a:noFill/>
            </a:ln>
          </p:spPr>
        </p:pic>
        <p:sp>
          <p:nvSpPr>
            <p:cNvPr id="885" name="Google Shape;885;p63"/>
            <p:cNvSpPr/>
            <p:nvPr/>
          </p:nvSpPr>
          <p:spPr>
            <a:xfrm>
              <a:off x="9555224" y="5116370"/>
              <a:ext cx="1161098"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64"/>
          <p:cNvSpPr/>
          <p:nvPr/>
        </p:nvSpPr>
        <p:spPr>
          <a:xfrm>
            <a:off x="4032677" y="1510249"/>
            <a:ext cx="4112545" cy="3945807"/>
          </a:xfrm>
          <a:custGeom>
            <a:avLst/>
            <a:gdLst/>
            <a:ahLst/>
            <a:cxnLst/>
            <a:rect l="l" t="t" r="r" b="b"/>
            <a:pathLst>
              <a:path w="21300" h="21482" extrusionOk="0">
                <a:moveTo>
                  <a:pt x="16159" y="21482"/>
                </a:moveTo>
                <a:lnTo>
                  <a:pt x="5164" y="21482"/>
                </a:lnTo>
                <a:cubicBezTo>
                  <a:pt x="4397" y="21482"/>
                  <a:pt x="3724" y="20973"/>
                  <a:pt x="3487" y="20203"/>
                </a:cubicBezTo>
                <a:lnTo>
                  <a:pt x="86" y="9217"/>
                </a:lnTo>
                <a:cubicBezTo>
                  <a:pt x="-150" y="8448"/>
                  <a:pt x="110" y="7616"/>
                  <a:pt x="724" y="7144"/>
                </a:cubicBezTo>
                <a:lnTo>
                  <a:pt x="9617" y="354"/>
                </a:lnTo>
                <a:cubicBezTo>
                  <a:pt x="10231" y="-118"/>
                  <a:pt x="11069" y="-118"/>
                  <a:pt x="11683" y="354"/>
                </a:cubicBezTo>
                <a:lnTo>
                  <a:pt x="20576" y="7144"/>
                </a:lnTo>
                <a:cubicBezTo>
                  <a:pt x="21190" y="7616"/>
                  <a:pt x="21450" y="8448"/>
                  <a:pt x="21214" y="9217"/>
                </a:cubicBezTo>
                <a:lnTo>
                  <a:pt x="17813" y="20203"/>
                </a:lnTo>
                <a:cubicBezTo>
                  <a:pt x="17600" y="20973"/>
                  <a:pt x="16927" y="21482"/>
                  <a:pt x="16159" y="21482"/>
                </a:cubicBezTo>
                <a:close/>
                <a:moveTo>
                  <a:pt x="10668" y="1347"/>
                </a:moveTo>
                <a:cubicBezTo>
                  <a:pt x="10573" y="1347"/>
                  <a:pt x="10467" y="1384"/>
                  <a:pt x="10384" y="1446"/>
                </a:cubicBezTo>
                <a:lnTo>
                  <a:pt x="10384" y="1446"/>
                </a:lnTo>
                <a:lnTo>
                  <a:pt x="1492" y="8236"/>
                </a:lnTo>
                <a:cubicBezTo>
                  <a:pt x="1326" y="8361"/>
                  <a:pt x="1255" y="8584"/>
                  <a:pt x="1314" y="8795"/>
                </a:cubicBezTo>
                <a:lnTo>
                  <a:pt x="4716" y="19781"/>
                </a:lnTo>
                <a:cubicBezTo>
                  <a:pt x="4775" y="19992"/>
                  <a:pt x="4964" y="20129"/>
                  <a:pt x="5164" y="20129"/>
                </a:cubicBezTo>
                <a:lnTo>
                  <a:pt x="16159" y="20129"/>
                </a:lnTo>
                <a:cubicBezTo>
                  <a:pt x="16360" y="20129"/>
                  <a:pt x="16549" y="19992"/>
                  <a:pt x="16608" y="19781"/>
                </a:cubicBezTo>
                <a:lnTo>
                  <a:pt x="20009" y="8795"/>
                </a:lnTo>
                <a:cubicBezTo>
                  <a:pt x="20068" y="8584"/>
                  <a:pt x="20009" y="8361"/>
                  <a:pt x="19832" y="8236"/>
                </a:cubicBezTo>
                <a:lnTo>
                  <a:pt x="10939" y="1446"/>
                </a:lnTo>
                <a:cubicBezTo>
                  <a:pt x="10857" y="1384"/>
                  <a:pt x="10762" y="1347"/>
                  <a:pt x="10668" y="1347"/>
                </a:cubicBezTo>
                <a:close/>
              </a:path>
            </a:pathLst>
          </a:custGeom>
          <a:solidFill>
            <a:srgbClr val="D8D8D8"/>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FFFFFF"/>
              </a:solidFill>
              <a:latin typeface="Arial"/>
              <a:ea typeface="Arial"/>
              <a:cs typeface="Arial"/>
              <a:sym typeface="Arial"/>
            </a:endParaRPr>
          </a:p>
        </p:txBody>
      </p:sp>
      <p:sp>
        <p:nvSpPr>
          <p:cNvPr id="894" name="Google Shape;894;p64"/>
          <p:cNvSpPr/>
          <p:nvPr/>
        </p:nvSpPr>
        <p:spPr>
          <a:xfrm>
            <a:off x="5560378" y="1031419"/>
            <a:ext cx="1894378" cy="1846927"/>
          </a:xfrm>
          <a:custGeom>
            <a:avLst/>
            <a:gdLst/>
            <a:ahLst/>
            <a:cxnLst/>
            <a:rect l="l" t="t" r="r" b="b"/>
            <a:pathLst>
              <a:path w="21389" h="21441" extrusionOk="0">
                <a:moveTo>
                  <a:pt x="21389" y="21441"/>
                </a:moveTo>
                <a:lnTo>
                  <a:pt x="18686" y="14717"/>
                </a:lnTo>
                <a:lnTo>
                  <a:pt x="17373" y="16570"/>
                </a:lnTo>
                <a:lnTo>
                  <a:pt x="10525" y="11462"/>
                </a:lnTo>
                <a:cubicBezTo>
                  <a:pt x="10679" y="11250"/>
                  <a:pt x="10782" y="11012"/>
                  <a:pt x="10885" y="10747"/>
                </a:cubicBezTo>
                <a:lnTo>
                  <a:pt x="12353" y="6141"/>
                </a:lnTo>
                <a:cubicBezTo>
                  <a:pt x="12687" y="5109"/>
                  <a:pt x="12327" y="3970"/>
                  <a:pt x="11477" y="3335"/>
                </a:cubicBezTo>
                <a:lnTo>
                  <a:pt x="7667" y="476"/>
                </a:lnTo>
                <a:cubicBezTo>
                  <a:pt x="6817" y="-159"/>
                  <a:pt x="5659" y="-159"/>
                  <a:pt x="4809" y="476"/>
                </a:cubicBezTo>
                <a:lnTo>
                  <a:pt x="999" y="3335"/>
                </a:lnTo>
                <a:cubicBezTo>
                  <a:pt x="149" y="3970"/>
                  <a:pt x="-211" y="5109"/>
                  <a:pt x="124" y="6141"/>
                </a:cubicBezTo>
                <a:lnTo>
                  <a:pt x="1591" y="10747"/>
                </a:lnTo>
                <a:cubicBezTo>
                  <a:pt x="1926" y="11779"/>
                  <a:pt x="2853" y="12467"/>
                  <a:pt x="3908" y="12467"/>
                </a:cubicBezTo>
                <a:lnTo>
                  <a:pt x="7178" y="12467"/>
                </a:lnTo>
                <a:lnTo>
                  <a:pt x="15777" y="18900"/>
                </a:lnTo>
                <a:lnTo>
                  <a:pt x="14386" y="20859"/>
                </a:lnTo>
                <a:lnTo>
                  <a:pt x="21389" y="21441"/>
                </a:lnTo>
                <a:close/>
              </a:path>
            </a:pathLst>
          </a:custGeom>
          <a:solidFill>
            <a:srgbClr val="BFBFBF"/>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FFFFFF"/>
              </a:solidFill>
              <a:latin typeface="Arial"/>
              <a:ea typeface="Arial"/>
              <a:cs typeface="Arial"/>
              <a:sym typeface="Arial"/>
            </a:endParaRPr>
          </a:p>
        </p:txBody>
      </p:sp>
      <p:sp>
        <p:nvSpPr>
          <p:cNvPr id="895" name="Google Shape;895;p64"/>
          <p:cNvSpPr/>
          <p:nvPr/>
        </p:nvSpPr>
        <p:spPr>
          <a:xfrm>
            <a:off x="3576644" y="2148691"/>
            <a:ext cx="2186241" cy="1395455"/>
          </a:xfrm>
          <a:custGeom>
            <a:avLst/>
            <a:gdLst/>
            <a:ahLst/>
            <a:cxnLst/>
            <a:rect l="l" t="t" r="r" b="b"/>
            <a:pathLst>
              <a:path w="21417" h="21600" extrusionOk="0">
                <a:moveTo>
                  <a:pt x="15297" y="741"/>
                </a:moveTo>
                <a:lnTo>
                  <a:pt x="16458" y="3247"/>
                </a:lnTo>
                <a:lnTo>
                  <a:pt x="10427" y="10165"/>
                </a:lnTo>
                <a:cubicBezTo>
                  <a:pt x="10293" y="9882"/>
                  <a:pt x="10137" y="9635"/>
                  <a:pt x="9958" y="9424"/>
                </a:cubicBezTo>
                <a:lnTo>
                  <a:pt x="6652" y="5612"/>
                </a:lnTo>
                <a:cubicBezTo>
                  <a:pt x="5915" y="4765"/>
                  <a:pt x="4910" y="4765"/>
                  <a:pt x="4173" y="5612"/>
                </a:cubicBezTo>
                <a:lnTo>
                  <a:pt x="867" y="9424"/>
                </a:lnTo>
                <a:cubicBezTo>
                  <a:pt x="130" y="10271"/>
                  <a:pt x="-183" y="11788"/>
                  <a:pt x="107" y="13165"/>
                </a:cubicBezTo>
                <a:lnTo>
                  <a:pt x="1381" y="19306"/>
                </a:lnTo>
                <a:cubicBezTo>
                  <a:pt x="1671" y="20682"/>
                  <a:pt x="2475" y="21600"/>
                  <a:pt x="3391" y="21600"/>
                </a:cubicBezTo>
                <a:lnTo>
                  <a:pt x="7479" y="21600"/>
                </a:lnTo>
                <a:cubicBezTo>
                  <a:pt x="8394" y="21600"/>
                  <a:pt x="9199" y="20682"/>
                  <a:pt x="9489" y="19306"/>
                </a:cubicBezTo>
                <a:lnTo>
                  <a:pt x="10360" y="15035"/>
                </a:lnTo>
                <a:lnTo>
                  <a:pt x="17910" y="6353"/>
                </a:lnTo>
                <a:lnTo>
                  <a:pt x="19094" y="8965"/>
                </a:lnTo>
                <a:lnTo>
                  <a:pt x="21417" y="0"/>
                </a:lnTo>
                <a:lnTo>
                  <a:pt x="15297" y="741"/>
                </a:lnTo>
                <a:close/>
              </a:path>
            </a:pathLst>
          </a:custGeom>
          <a:solidFill>
            <a:srgbClr val="BFBFBF"/>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BFBFBF"/>
              </a:solidFill>
              <a:latin typeface="Arial"/>
              <a:ea typeface="Arial"/>
              <a:cs typeface="Arial"/>
              <a:sym typeface="Arial"/>
            </a:endParaRPr>
          </a:p>
        </p:txBody>
      </p:sp>
      <p:sp>
        <p:nvSpPr>
          <p:cNvPr id="896" name="Google Shape;896;p64"/>
          <p:cNvSpPr/>
          <p:nvPr/>
        </p:nvSpPr>
        <p:spPr>
          <a:xfrm>
            <a:off x="4329095" y="3516785"/>
            <a:ext cx="1107316" cy="2309795"/>
          </a:xfrm>
          <a:custGeom>
            <a:avLst/>
            <a:gdLst/>
            <a:ahLst/>
            <a:cxnLst/>
            <a:rect l="l" t="t" r="r" b="b"/>
            <a:pathLst>
              <a:path w="20937" h="21600" extrusionOk="0">
                <a:moveTo>
                  <a:pt x="19221" y="14244"/>
                </a:moveTo>
                <a:lnTo>
                  <a:pt x="14737" y="12623"/>
                </a:lnTo>
                <a:lnTo>
                  <a:pt x="9304" y="4393"/>
                </a:lnTo>
                <a:lnTo>
                  <a:pt x="13012" y="3795"/>
                </a:lnTo>
                <a:lnTo>
                  <a:pt x="4001" y="0"/>
                </a:lnTo>
                <a:lnTo>
                  <a:pt x="1242" y="5693"/>
                </a:lnTo>
                <a:lnTo>
                  <a:pt x="4864" y="5117"/>
                </a:lnTo>
                <a:lnTo>
                  <a:pt x="9175" y="11664"/>
                </a:lnTo>
                <a:cubicBezTo>
                  <a:pt x="8787" y="11728"/>
                  <a:pt x="8399" y="11813"/>
                  <a:pt x="8054" y="11941"/>
                </a:cubicBezTo>
                <a:lnTo>
                  <a:pt x="1673" y="14244"/>
                </a:lnTo>
                <a:cubicBezTo>
                  <a:pt x="251" y="14755"/>
                  <a:pt x="-353" y="15672"/>
                  <a:pt x="207" y="16504"/>
                </a:cubicBezTo>
                <a:lnTo>
                  <a:pt x="2665" y="20214"/>
                </a:lnTo>
                <a:cubicBezTo>
                  <a:pt x="3225" y="21046"/>
                  <a:pt x="4778" y="21600"/>
                  <a:pt x="6545" y="21600"/>
                </a:cubicBezTo>
                <a:lnTo>
                  <a:pt x="14435" y="21600"/>
                </a:lnTo>
                <a:cubicBezTo>
                  <a:pt x="16203" y="21600"/>
                  <a:pt x="17755" y="21046"/>
                  <a:pt x="18315" y="20214"/>
                </a:cubicBezTo>
                <a:lnTo>
                  <a:pt x="20773" y="16504"/>
                </a:lnTo>
                <a:cubicBezTo>
                  <a:pt x="21247" y="15672"/>
                  <a:pt x="20687" y="14755"/>
                  <a:pt x="19221" y="14244"/>
                </a:cubicBezTo>
                <a:close/>
              </a:path>
            </a:pathLst>
          </a:custGeom>
          <a:solidFill>
            <a:srgbClr val="BFBFBF"/>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BFBFBF"/>
              </a:solidFill>
              <a:latin typeface="Arial"/>
              <a:ea typeface="Arial"/>
              <a:cs typeface="Arial"/>
              <a:sym typeface="Arial"/>
            </a:endParaRPr>
          </a:p>
        </p:txBody>
      </p:sp>
      <p:pic>
        <p:nvPicPr>
          <p:cNvPr id="897" name="Google Shape;897;p64" descr="Gears with solid fill"/>
          <p:cNvPicPr preferRelativeResize="0"/>
          <p:nvPr/>
        </p:nvPicPr>
        <p:blipFill rotWithShape="1">
          <a:blip r:embed="rId3">
            <a:alphaModFix/>
          </a:blip>
          <a:srcRect/>
          <a:stretch/>
        </p:blipFill>
        <p:spPr>
          <a:xfrm>
            <a:off x="3708732" y="2642954"/>
            <a:ext cx="786046" cy="786046"/>
          </a:xfrm>
          <a:prstGeom prst="rect">
            <a:avLst/>
          </a:prstGeom>
          <a:noFill/>
          <a:ln>
            <a:noFill/>
          </a:ln>
          <a:effectLst>
            <a:outerShdw blurRad="50800" dist="38100" dir="2700000" algn="tl" rotWithShape="0">
              <a:srgbClr val="000000">
                <a:alpha val="40000"/>
              </a:srgbClr>
            </a:outerShdw>
          </a:effectLst>
        </p:spPr>
      </p:pic>
      <p:grpSp>
        <p:nvGrpSpPr>
          <p:cNvPr id="898" name="Google Shape;898;p64"/>
          <p:cNvGrpSpPr/>
          <p:nvPr/>
        </p:nvGrpSpPr>
        <p:grpSpPr>
          <a:xfrm>
            <a:off x="8327998" y="4739418"/>
            <a:ext cx="2925927" cy="1668205"/>
            <a:chOff x="8921977" y="4073362"/>
            <a:chExt cx="2926080" cy="1668292"/>
          </a:xfrm>
        </p:grpSpPr>
        <p:sp>
          <p:nvSpPr>
            <p:cNvPr id="899" name="Google Shape;899;p64"/>
            <p:cNvSpPr txBox="1"/>
            <p:nvPr/>
          </p:nvSpPr>
          <p:spPr>
            <a:xfrm>
              <a:off x="8921977" y="4073362"/>
              <a:ext cx="2926080" cy="461689"/>
            </a:xfrm>
            <a:prstGeom prst="rect">
              <a:avLst/>
            </a:prstGeom>
            <a:noFill/>
            <a:ln>
              <a:noFill/>
            </a:ln>
          </p:spPr>
          <p:txBody>
            <a:bodyPr spcFirstLastPara="1" wrap="square" lIns="0" tIns="45700" rIns="0" bIns="45700" rtlCol="0" anchor="b" anchorCtr="0">
              <a:spAutoFit/>
            </a:bodyPr>
            <a:lstStyle/>
            <a:p>
              <a:pPr marL="0" marR="0" lvl="0" indent="0" algn="l" rtl="0">
                <a:spcBef>
                  <a:spcPts val="0"/>
                </a:spcBef>
                <a:spcAft>
                  <a:spcPts val="0"/>
                </a:spcAft>
                <a:buNone/>
              </a:pPr>
              <a:r>
                <a:rPr lang="es" sz="2400" b="1">
                  <a:solidFill>
                    <a:srgbClr val="00AFF3"/>
                  </a:solidFill>
                  <a:latin typeface="Arial"/>
                  <a:ea typeface="Arial"/>
                  <a:cs typeface="Arial"/>
                  <a:sym typeface="Arial"/>
                </a:rPr>
                <a:t>Fase 3</a:t>
              </a:r>
              <a:endParaRPr/>
            </a:p>
          </p:txBody>
        </p:sp>
        <p:sp>
          <p:nvSpPr>
            <p:cNvPr id="900" name="Google Shape;900;p64"/>
            <p:cNvSpPr txBox="1"/>
            <p:nvPr/>
          </p:nvSpPr>
          <p:spPr>
            <a:xfrm>
              <a:off x="8921977" y="4532542"/>
              <a:ext cx="2926080" cy="1209112"/>
            </a:xfrm>
            <a:prstGeom prst="rect">
              <a:avLst/>
            </a:prstGeom>
            <a:noFill/>
            <a:ln>
              <a:noFill/>
            </a:ln>
          </p:spPr>
          <p:txBody>
            <a:bodyPr spcFirstLastPara="1" wrap="square" lIns="0" tIns="45700" rIns="0" bIns="45700" rtlCol="0" anchor="t" anchorCtr="0">
              <a:spAutoFit/>
            </a:bodyPr>
            <a:lstStyle/>
            <a:p>
              <a:pPr marL="0" marR="0" lvl="0" indent="0" algn="l" rtl="0">
                <a:spcBef>
                  <a:spcPts val="0"/>
                </a:spcBef>
                <a:spcAft>
                  <a:spcPts val="0"/>
                </a:spcAft>
                <a:buNone/>
              </a:pPr>
              <a:r>
                <a:rPr lang="es" sz="1814" b="1">
                  <a:solidFill>
                    <a:srgbClr val="7F7F7F"/>
                  </a:solidFill>
                  <a:latin typeface="Arial"/>
                  <a:ea typeface="Arial"/>
                  <a:cs typeface="Arial"/>
                  <a:sym typeface="Arial"/>
                </a:rPr>
                <a:t>Evaluar los riesgos a fin de detectar y priorizar las esferas susceptibles de mejora</a:t>
              </a:r>
              <a:endParaRPr/>
            </a:p>
          </p:txBody>
        </p:sp>
      </p:grpSp>
      <p:grpSp>
        <p:nvGrpSpPr>
          <p:cNvPr id="901" name="Google Shape;901;p64"/>
          <p:cNvGrpSpPr/>
          <p:nvPr/>
        </p:nvGrpSpPr>
        <p:grpSpPr>
          <a:xfrm>
            <a:off x="455902" y="4903589"/>
            <a:ext cx="2925927" cy="1389026"/>
            <a:chOff x="332936" y="4652314"/>
            <a:chExt cx="2926080" cy="1389099"/>
          </a:xfrm>
        </p:grpSpPr>
        <p:sp>
          <p:nvSpPr>
            <p:cNvPr id="902" name="Google Shape;902;p64"/>
            <p:cNvSpPr txBox="1"/>
            <p:nvPr/>
          </p:nvSpPr>
          <p:spPr>
            <a:xfrm>
              <a:off x="332936" y="4652314"/>
              <a:ext cx="2926080" cy="461689"/>
            </a:xfrm>
            <a:prstGeom prst="rect">
              <a:avLst/>
            </a:prstGeom>
            <a:noFill/>
            <a:ln>
              <a:noFill/>
            </a:ln>
          </p:spPr>
          <p:txBody>
            <a:bodyPr spcFirstLastPara="1" wrap="square" lIns="0" tIns="45700" rIns="0" bIns="45700" rtlCol="0" anchor="b" anchorCtr="0">
              <a:spAutoFit/>
            </a:bodyPr>
            <a:lstStyle/>
            <a:p>
              <a:pPr marL="0" marR="0" lvl="0" indent="0" algn="r" rtl="0">
                <a:spcBef>
                  <a:spcPts val="0"/>
                </a:spcBef>
                <a:spcAft>
                  <a:spcPts val="0"/>
                </a:spcAft>
                <a:buNone/>
              </a:pPr>
              <a:r>
                <a:rPr lang="es" sz="2400" b="1">
                  <a:solidFill>
                    <a:srgbClr val="D8D8D8"/>
                  </a:solidFill>
                  <a:latin typeface="Arial"/>
                  <a:ea typeface="Arial"/>
                  <a:cs typeface="Arial"/>
                  <a:sym typeface="Arial"/>
                </a:rPr>
                <a:t>Fase 4</a:t>
              </a:r>
              <a:endParaRPr/>
            </a:p>
          </p:txBody>
        </p:sp>
        <p:sp>
          <p:nvSpPr>
            <p:cNvPr id="903" name="Google Shape;903;p64"/>
            <p:cNvSpPr txBox="1"/>
            <p:nvPr/>
          </p:nvSpPr>
          <p:spPr>
            <a:xfrm>
              <a:off x="332936" y="5111494"/>
              <a:ext cx="2926080" cy="929919"/>
            </a:xfrm>
            <a:prstGeom prst="rect">
              <a:avLst/>
            </a:prstGeom>
            <a:noFill/>
            <a:ln>
              <a:noFill/>
            </a:ln>
          </p:spPr>
          <p:txBody>
            <a:bodyPr spcFirstLastPara="1" wrap="square" lIns="0" tIns="45700" rIns="0" bIns="45700" rtlCol="0" anchor="t" anchorCtr="0">
              <a:spAutoFit/>
            </a:bodyPr>
            <a:lstStyle/>
            <a:p>
              <a:pPr marL="0" marR="0" lvl="0" indent="0" algn="r" rtl="0">
                <a:spcBef>
                  <a:spcPts val="0"/>
                </a:spcBef>
                <a:spcAft>
                  <a:spcPts val="0"/>
                </a:spcAft>
                <a:buNone/>
              </a:pPr>
              <a:r>
                <a:rPr lang="es" sz="1814" b="1">
                  <a:solidFill>
                    <a:srgbClr val="D8D8D8"/>
                  </a:solidFill>
                  <a:latin typeface="Arial"/>
                  <a:ea typeface="Arial"/>
                  <a:cs typeface="Arial"/>
                  <a:sym typeface="Arial"/>
                </a:rPr>
                <a:t>Formular un plan de mejora gradual y tomar medidas </a:t>
              </a:r>
              <a:endParaRPr/>
            </a:p>
          </p:txBody>
        </p:sp>
      </p:grpSp>
      <p:grpSp>
        <p:nvGrpSpPr>
          <p:cNvPr id="904" name="Google Shape;904;p64"/>
          <p:cNvGrpSpPr/>
          <p:nvPr/>
        </p:nvGrpSpPr>
        <p:grpSpPr>
          <a:xfrm>
            <a:off x="7519494" y="513797"/>
            <a:ext cx="2925927" cy="1389027"/>
            <a:chOff x="8921977" y="1466701"/>
            <a:chExt cx="2926080" cy="1389098"/>
          </a:xfrm>
        </p:grpSpPr>
        <p:sp>
          <p:nvSpPr>
            <p:cNvPr id="905" name="Google Shape;905;p64"/>
            <p:cNvSpPr txBox="1"/>
            <p:nvPr/>
          </p:nvSpPr>
          <p:spPr>
            <a:xfrm>
              <a:off x="8921977" y="1466701"/>
              <a:ext cx="2926080" cy="461689"/>
            </a:xfrm>
            <a:prstGeom prst="rect">
              <a:avLst/>
            </a:prstGeom>
            <a:noFill/>
            <a:ln>
              <a:noFill/>
            </a:ln>
          </p:spPr>
          <p:txBody>
            <a:bodyPr spcFirstLastPara="1" wrap="square" lIns="0" tIns="45700" rIns="0" bIns="45700" rtlCol="0" anchor="b" anchorCtr="0">
              <a:spAutoFit/>
            </a:bodyPr>
            <a:lstStyle/>
            <a:p>
              <a:pPr marL="0" marR="0" lvl="0" indent="0" algn="l" rtl="0">
                <a:spcBef>
                  <a:spcPts val="0"/>
                </a:spcBef>
                <a:spcAft>
                  <a:spcPts val="0"/>
                </a:spcAft>
                <a:buNone/>
              </a:pPr>
              <a:r>
                <a:rPr lang="es" sz="2400" b="1">
                  <a:solidFill>
                    <a:srgbClr val="D8D8D8"/>
                  </a:solidFill>
                  <a:latin typeface="Arial"/>
                  <a:ea typeface="Arial"/>
                  <a:cs typeface="Arial"/>
                  <a:sym typeface="Arial"/>
                </a:rPr>
                <a:t>Fase 1</a:t>
              </a:r>
              <a:endParaRPr/>
            </a:p>
          </p:txBody>
        </p:sp>
        <p:sp>
          <p:nvSpPr>
            <p:cNvPr id="906" name="Google Shape;906;p64"/>
            <p:cNvSpPr txBox="1"/>
            <p:nvPr/>
          </p:nvSpPr>
          <p:spPr>
            <a:xfrm>
              <a:off x="8921977" y="1925881"/>
              <a:ext cx="2926080" cy="929918"/>
            </a:xfrm>
            <a:prstGeom prst="rect">
              <a:avLst/>
            </a:prstGeom>
            <a:noFill/>
            <a:ln>
              <a:noFill/>
            </a:ln>
          </p:spPr>
          <p:txBody>
            <a:bodyPr spcFirstLastPara="1" wrap="square" lIns="0" tIns="45700" rIns="0" bIns="45700" rtlCol="0" anchor="t" anchorCtr="0">
              <a:spAutoFit/>
            </a:bodyPr>
            <a:lstStyle/>
            <a:p>
              <a:pPr marL="0" marR="0" lvl="0" indent="0" algn="l" rtl="0">
                <a:spcBef>
                  <a:spcPts val="0"/>
                </a:spcBef>
                <a:spcAft>
                  <a:spcPts val="0"/>
                </a:spcAft>
                <a:buNone/>
              </a:pPr>
              <a:r>
                <a:rPr lang="es" sz="1814" b="1">
                  <a:solidFill>
                    <a:srgbClr val="D8D8D8"/>
                  </a:solidFill>
                  <a:latin typeface="Arial"/>
                  <a:ea typeface="Arial"/>
                  <a:cs typeface="Arial"/>
                  <a:sym typeface="Arial"/>
                </a:rPr>
                <a:t>Formar el equipo, capacitarlo y documentar las decisiones </a:t>
              </a:r>
              <a:endParaRPr/>
            </a:p>
          </p:txBody>
        </p:sp>
      </p:grpSp>
      <p:grpSp>
        <p:nvGrpSpPr>
          <p:cNvPr id="907" name="Google Shape;907;p64"/>
          <p:cNvGrpSpPr/>
          <p:nvPr/>
        </p:nvGrpSpPr>
        <p:grpSpPr>
          <a:xfrm>
            <a:off x="9210821" y="2392137"/>
            <a:ext cx="2771637" cy="1389027"/>
            <a:chOff x="8921977" y="1466700"/>
            <a:chExt cx="2926080" cy="1389100"/>
          </a:xfrm>
        </p:grpSpPr>
        <p:sp>
          <p:nvSpPr>
            <p:cNvPr id="908" name="Google Shape;908;p64"/>
            <p:cNvSpPr txBox="1"/>
            <p:nvPr/>
          </p:nvSpPr>
          <p:spPr>
            <a:xfrm>
              <a:off x="8921977" y="1466700"/>
              <a:ext cx="2926080" cy="461689"/>
            </a:xfrm>
            <a:prstGeom prst="rect">
              <a:avLst/>
            </a:prstGeom>
            <a:noFill/>
            <a:ln>
              <a:noFill/>
            </a:ln>
          </p:spPr>
          <p:txBody>
            <a:bodyPr spcFirstLastPara="1" wrap="square" lIns="0" tIns="45700" rIns="0" bIns="45700" rtlCol="0" anchor="b" anchorCtr="0">
              <a:spAutoFit/>
            </a:bodyPr>
            <a:lstStyle/>
            <a:p>
              <a:pPr marL="0" marR="0" lvl="0" indent="0" algn="l" rtl="0">
                <a:spcBef>
                  <a:spcPts val="0"/>
                </a:spcBef>
                <a:spcAft>
                  <a:spcPts val="0"/>
                </a:spcAft>
                <a:buNone/>
              </a:pPr>
              <a:r>
                <a:rPr lang="es" sz="2400" b="1">
                  <a:solidFill>
                    <a:srgbClr val="D8D8D8"/>
                  </a:solidFill>
                  <a:latin typeface="Arial"/>
                  <a:ea typeface="Arial"/>
                  <a:cs typeface="Arial"/>
                  <a:sym typeface="Arial"/>
                </a:rPr>
                <a:t>Fase 2</a:t>
              </a:r>
              <a:endParaRPr/>
            </a:p>
          </p:txBody>
        </p:sp>
        <p:sp>
          <p:nvSpPr>
            <p:cNvPr id="909" name="Google Shape;909;p64"/>
            <p:cNvSpPr txBox="1"/>
            <p:nvPr/>
          </p:nvSpPr>
          <p:spPr>
            <a:xfrm>
              <a:off x="8921977" y="1925881"/>
              <a:ext cx="2926080" cy="929919"/>
            </a:xfrm>
            <a:prstGeom prst="rect">
              <a:avLst/>
            </a:prstGeom>
            <a:noFill/>
            <a:ln>
              <a:noFill/>
            </a:ln>
          </p:spPr>
          <p:txBody>
            <a:bodyPr spcFirstLastPara="1" wrap="square" lIns="0" tIns="45700" rIns="0" bIns="45700" rtlCol="0" anchor="t" anchorCtr="0">
              <a:spAutoFit/>
            </a:bodyPr>
            <a:lstStyle/>
            <a:p>
              <a:pPr marL="0" marR="0" lvl="0" indent="0" algn="l" rtl="0">
                <a:spcBef>
                  <a:spcPts val="0"/>
                </a:spcBef>
                <a:spcAft>
                  <a:spcPts val="0"/>
                </a:spcAft>
                <a:buNone/>
              </a:pPr>
              <a:r>
                <a:rPr lang="es" sz="1814" b="1">
                  <a:solidFill>
                    <a:srgbClr val="D8D8D8"/>
                  </a:solidFill>
                  <a:latin typeface="Arial"/>
                  <a:ea typeface="Arial"/>
                  <a:cs typeface="Arial"/>
                  <a:sym typeface="Arial"/>
                </a:rPr>
                <a:t>Llevar a cabo una evaluación del establecimiento </a:t>
              </a:r>
              <a:endParaRPr/>
            </a:p>
          </p:txBody>
        </p:sp>
      </p:grpSp>
      <p:grpSp>
        <p:nvGrpSpPr>
          <p:cNvPr id="910" name="Google Shape;910;p64"/>
          <p:cNvGrpSpPr/>
          <p:nvPr/>
        </p:nvGrpSpPr>
        <p:grpSpPr>
          <a:xfrm>
            <a:off x="455902" y="2674757"/>
            <a:ext cx="2463824" cy="1109847"/>
            <a:chOff x="8921977" y="1466701"/>
            <a:chExt cx="2926080" cy="1109905"/>
          </a:xfrm>
        </p:grpSpPr>
        <p:sp>
          <p:nvSpPr>
            <p:cNvPr id="911" name="Google Shape;911;p64"/>
            <p:cNvSpPr txBox="1"/>
            <p:nvPr/>
          </p:nvSpPr>
          <p:spPr>
            <a:xfrm>
              <a:off x="8921977" y="1466701"/>
              <a:ext cx="2926080" cy="461689"/>
            </a:xfrm>
            <a:prstGeom prst="rect">
              <a:avLst/>
            </a:prstGeom>
            <a:noFill/>
            <a:ln>
              <a:noFill/>
            </a:ln>
          </p:spPr>
          <p:txBody>
            <a:bodyPr spcFirstLastPara="1" wrap="square" lIns="0" tIns="45700" rIns="0" bIns="45700" rtlCol="0" anchor="b" anchorCtr="0">
              <a:spAutoFit/>
            </a:bodyPr>
            <a:lstStyle/>
            <a:p>
              <a:pPr marL="0" marR="0" lvl="0" indent="0" algn="r" rtl="0">
                <a:spcBef>
                  <a:spcPts val="0"/>
                </a:spcBef>
                <a:spcAft>
                  <a:spcPts val="0"/>
                </a:spcAft>
                <a:buNone/>
              </a:pPr>
              <a:r>
                <a:rPr lang="es" sz="2400" b="1">
                  <a:solidFill>
                    <a:srgbClr val="D8D8D8"/>
                  </a:solidFill>
                  <a:latin typeface="Arial"/>
                  <a:ea typeface="Arial"/>
                  <a:cs typeface="Arial"/>
                  <a:sym typeface="Arial"/>
                </a:rPr>
                <a:t>Fase 5</a:t>
              </a:r>
              <a:endParaRPr/>
            </a:p>
          </p:txBody>
        </p:sp>
        <p:sp>
          <p:nvSpPr>
            <p:cNvPr id="912" name="Google Shape;912;p64"/>
            <p:cNvSpPr txBox="1"/>
            <p:nvPr/>
          </p:nvSpPr>
          <p:spPr>
            <a:xfrm>
              <a:off x="8921977" y="1925881"/>
              <a:ext cx="2926080" cy="650725"/>
            </a:xfrm>
            <a:prstGeom prst="rect">
              <a:avLst/>
            </a:prstGeom>
            <a:noFill/>
            <a:ln>
              <a:noFill/>
            </a:ln>
          </p:spPr>
          <p:txBody>
            <a:bodyPr spcFirstLastPara="1" wrap="square" lIns="0" tIns="45700" rIns="0" bIns="45700" rtlCol="0" anchor="t" anchorCtr="0">
              <a:spAutoFit/>
            </a:bodyPr>
            <a:lstStyle/>
            <a:p>
              <a:pPr marL="0" marR="0" lvl="0" indent="0" algn="r" rtl="0">
                <a:spcBef>
                  <a:spcPts val="0"/>
                </a:spcBef>
                <a:spcAft>
                  <a:spcPts val="0"/>
                </a:spcAft>
                <a:buNone/>
              </a:pPr>
              <a:r>
                <a:rPr lang="es" sz="1814" b="1">
                  <a:solidFill>
                    <a:srgbClr val="D8D8D8"/>
                  </a:solidFill>
                  <a:latin typeface="Arial"/>
                  <a:ea typeface="Arial"/>
                  <a:cs typeface="Arial"/>
                  <a:sym typeface="Arial"/>
                </a:rPr>
                <a:t>Hacer un seguimiento, revisar, adaptar y mejorar </a:t>
              </a:r>
              <a:endParaRPr/>
            </a:p>
          </p:txBody>
        </p:sp>
      </p:grpSp>
      <p:pic>
        <p:nvPicPr>
          <p:cNvPr id="913" name="Google Shape;913;p64" descr="Group outline"/>
          <p:cNvPicPr preferRelativeResize="0"/>
          <p:nvPr/>
        </p:nvPicPr>
        <p:blipFill rotWithShape="1">
          <a:blip r:embed="rId4">
            <a:alphaModFix/>
          </a:blip>
          <a:srcRect/>
          <a:stretch/>
        </p:blipFill>
        <p:spPr>
          <a:xfrm>
            <a:off x="5678257" y="1164875"/>
            <a:ext cx="829309" cy="829309"/>
          </a:xfrm>
          <a:prstGeom prst="rect">
            <a:avLst/>
          </a:prstGeom>
          <a:noFill/>
          <a:ln>
            <a:noFill/>
          </a:ln>
        </p:spPr>
      </p:pic>
      <p:pic>
        <p:nvPicPr>
          <p:cNvPr id="914" name="Google Shape;914;p64" descr="Shape&#10;&#10;Description automatically generated with low confidence"/>
          <p:cNvPicPr preferRelativeResize="0"/>
          <p:nvPr/>
        </p:nvPicPr>
        <p:blipFill rotWithShape="1">
          <a:blip r:embed="rId5">
            <a:alphaModFix/>
          </a:blip>
          <a:srcRect/>
          <a:stretch/>
        </p:blipFill>
        <p:spPr>
          <a:xfrm>
            <a:off x="4452250" y="4985748"/>
            <a:ext cx="761023" cy="646328"/>
          </a:xfrm>
          <a:prstGeom prst="rect">
            <a:avLst/>
          </a:prstGeom>
          <a:noFill/>
          <a:ln>
            <a:noFill/>
          </a:ln>
        </p:spPr>
      </p:pic>
      <p:sp>
        <p:nvSpPr>
          <p:cNvPr id="915" name="Google Shape;915;p64"/>
          <p:cNvSpPr/>
          <p:nvPr/>
        </p:nvSpPr>
        <p:spPr>
          <a:xfrm>
            <a:off x="5491972" y="4748064"/>
            <a:ext cx="2374198" cy="1076236"/>
          </a:xfrm>
          <a:custGeom>
            <a:avLst/>
            <a:gdLst/>
            <a:ahLst/>
            <a:cxnLst/>
            <a:rect l="l" t="t" r="r" b="b"/>
            <a:pathLst>
              <a:path w="21440" h="21329" extrusionOk="0">
                <a:moveTo>
                  <a:pt x="20632" y="5694"/>
                </a:moveTo>
                <a:lnTo>
                  <a:pt x="17585" y="814"/>
                </a:lnTo>
                <a:cubicBezTo>
                  <a:pt x="16905" y="-271"/>
                  <a:pt x="15979" y="-271"/>
                  <a:pt x="15299" y="814"/>
                </a:cubicBezTo>
                <a:lnTo>
                  <a:pt x="13116" y="4293"/>
                </a:lnTo>
                <a:lnTo>
                  <a:pt x="4818" y="4293"/>
                </a:lnTo>
                <a:lnTo>
                  <a:pt x="4818" y="271"/>
                </a:lnTo>
                <a:lnTo>
                  <a:pt x="0" y="6778"/>
                </a:lnTo>
                <a:lnTo>
                  <a:pt x="4818" y="13285"/>
                </a:lnTo>
                <a:lnTo>
                  <a:pt x="4818" y="9264"/>
                </a:lnTo>
                <a:lnTo>
                  <a:pt x="11449" y="9264"/>
                </a:lnTo>
                <a:cubicBezTo>
                  <a:pt x="11449" y="9670"/>
                  <a:pt x="11490" y="10122"/>
                  <a:pt x="11531" y="10529"/>
                </a:cubicBezTo>
                <a:lnTo>
                  <a:pt x="12705" y="18392"/>
                </a:lnTo>
                <a:cubicBezTo>
                  <a:pt x="12972" y="20154"/>
                  <a:pt x="13714" y="21329"/>
                  <a:pt x="14558" y="21329"/>
                </a:cubicBezTo>
                <a:lnTo>
                  <a:pt x="18326" y="21329"/>
                </a:lnTo>
                <a:cubicBezTo>
                  <a:pt x="19170" y="21329"/>
                  <a:pt x="19912" y="20154"/>
                  <a:pt x="20179" y="18392"/>
                </a:cubicBezTo>
                <a:lnTo>
                  <a:pt x="21353" y="10529"/>
                </a:lnTo>
                <a:cubicBezTo>
                  <a:pt x="21600" y="8721"/>
                  <a:pt x="21312" y="6778"/>
                  <a:pt x="20632" y="5694"/>
                </a:cubicBezTo>
                <a:close/>
              </a:path>
            </a:pathLst>
          </a:custGeom>
          <a:solidFill>
            <a:srgbClr val="00AFF3"/>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BFBFBF"/>
              </a:solidFill>
              <a:latin typeface="Arial"/>
              <a:ea typeface="Arial"/>
              <a:cs typeface="Arial"/>
              <a:sym typeface="Arial"/>
            </a:endParaRPr>
          </a:p>
        </p:txBody>
      </p:sp>
      <p:pic>
        <p:nvPicPr>
          <p:cNvPr id="916" name="Google Shape;916;p64" descr="A black rectangle with a black background&#10;&#10;Description automatically generated with low confidence"/>
          <p:cNvPicPr preferRelativeResize="0"/>
          <p:nvPr/>
        </p:nvPicPr>
        <p:blipFill rotWithShape="1">
          <a:blip r:embed="rId6">
            <a:alphaModFix/>
          </a:blip>
          <a:srcRect/>
          <a:stretch/>
        </p:blipFill>
        <p:spPr>
          <a:xfrm>
            <a:off x="6968615" y="5011242"/>
            <a:ext cx="715576" cy="619423"/>
          </a:xfrm>
          <a:prstGeom prst="rect">
            <a:avLst/>
          </a:prstGeom>
          <a:noFill/>
          <a:ln>
            <a:noFill/>
          </a:ln>
        </p:spPr>
      </p:pic>
      <p:sp>
        <p:nvSpPr>
          <p:cNvPr id="917" name="Google Shape;917;p64"/>
          <p:cNvSpPr/>
          <p:nvPr/>
        </p:nvSpPr>
        <p:spPr>
          <a:xfrm>
            <a:off x="7110882" y="2467915"/>
            <a:ext cx="1504473" cy="2234551"/>
          </a:xfrm>
          <a:custGeom>
            <a:avLst/>
            <a:gdLst/>
            <a:ahLst/>
            <a:cxnLst/>
            <a:rect l="l" t="t" r="r" b="b"/>
            <a:pathLst>
              <a:path w="21335" h="21469" extrusionOk="0">
                <a:moveTo>
                  <a:pt x="20080" y="2761"/>
                </a:moveTo>
                <a:lnTo>
                  <a:pt x="15295" y="395"/>
                </a:lnTo>
                <a:cubicBezTo>
                  <a:pt x="14228" y="-131"/>
                  <a:pt x="12772" y="-131"/>
                  <a:pt x="11705" y="395"/>
                </a:cubicBezTo>
                <a:lnTo>
                  <a:pt x="6920" y="2761"/>
                </a:lnTo>
                <a:cubicBezTo>
                  <a:pt x="5853" y="3286"/>
                  <a:pt x="5400" y="4228"/>
                  <a:pt x="5820" y="5083"/>
                </a:cubicBezTo>
                <a:lnTo>
                  <a:pt x="6952" y="7471"/>
                </a:lnTo>
                <a:lnTo>
                  <a:pt x="2749" y="16233"/>
                </a:lnTo>
                <a:lnTo>
                  <a:pt x="0" y="15620"/>
                </a:lnTo>
                <a:lnTo>
                  <a:pt x="2069" y="21469"/>
                </a:lnTo>
                <a:lnTo>
                  <a:pt x="8828" y="17570"/>
                </a:lnTo>
                <a:lnTo>
                  <a:pt x="6079" y="16956"/>
                </a:lnTo>
                <a:lnTo>
                  <a:pt x="9345" y="10143"/>
                </a:lnTo>
                <a:cubicBezTo>
                  <a:pt x="9701" y="10253"/>
                  <a:pt x="10121" y="10318"/>
                  <a:pt x="10509" y="10318"/>
                </a:cubicBezTo>
                <a:lnTo>
                  <a:pt x="16426" y="10318"/>
                </a:lnTo>
                <a:cubicBezTo>
                  <a:pt x="17752" y="10318"/>
                  <a:pt x="18916" y="9749"/>
                  <a:pt x="19337" y="8895"/>
                </a:cubicBezTo>
                <a:lnTo>
                  <a:pt x="21180" y="5083"/>
                </a:lnTo>
                <a:cubicBezTo>
                  <a:pt x="21600" y="4228"/>
                  <a:pt x="21147" y="3308"/>
                  <a:pt x="20080" y="2761"/>
                </a:cubicBezTo>
                <a:close/>
              </a:path>
            </a:pathLst>
          </a:custGeom>
          <a:solidFill>
            <a:srgbClr val="BFBFBF"/>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BFBFBF"/>
              </a:solidFill>
              <a:latin typeface="Arial"/>
              <a:ea typeface="Arial"/>
              <a:cs typeface="Arial"/>
              <a:sym typeface="Arial"/>
            </a:endParaRPr>
          </a:p>
        </p:txBody>
      </p:sp>
      <p:pic>
        <p:nvPicPr>
          <p:cNvPr id="918" name="Google Shape;918;p64"/>
          <p:cNvPicPr preferRelativeResize="0"/>
          <p:nvPr/>
        </p:nvPicPr>
        <p:blipFill rotWithShape="1">
          <a:blip r:embed="rId7">
            <a:alphaModFix/>
          </a:blip>
          <a:srcRect/>
          <a:stretch/>
        </p:blipFill>
        <p:spPr>
          <a:xfrm>
            <a:off x="7733683" y="2652354"/>
            <a:ext cx="690613" cy="690613"/>
          </a:xfrm>
          <a:prstGeom prst="rect">
            <a:avLst/>
          </a:prstGeom>
          <a:noFill/>
          <a:ln>
            <a:noFill/>
          </a:ln>
        </p:spPr>
      </p:pic>
      <p:sp>
        <p:nvSpPr>
          <p:cNvPr id="919" name="Google Shape;919;p64"/>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65"/>
          <p:cNvSpPr txBox="1">
            <a:spLocks noGrp="1"/>
          </p:cNvSpPr>
          <p:nvPr>
            <p:ph type="body" idx="3"/>
          </p:nvPr>
        </p:nvSpPr>
        <p:spPr>
          <a:xfrm>
            <a:off x="839788" y="356992"/>
            <a:ext cx="10512425" cy="722508"/>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0AFF3"/>
              </a:buClr>
              <a:buSzPts val="4400"/>
              <a:buNone/>
            </a:pPr>
            <a:r>
              <a:rPr lang="es" b="1">
                <a:solidFill>
                  <a:srgbClr val="00AFF3"/>
                </a:solidFill>
              </a:rPr>
              <a:t>Fase 3: </a:t>
            </a:r>
            <a:r>
              <a:rPr lang="es" sz="4400">
                <a:solidFill>
                  <a:srgbClr val="00B0F0"/>
                </a:solidFill>
              </a:rPr>
              <a:t>Evaluar los riesgos a fin de detectar y priorizar las esferas susceptibles de mejora</a:t>
            </a:r>
            <a:endParaRPr/>
          </a:p>
        </p:txBody>
      </p:sp>
      <p:sp>
        <p:nvSpPr>
          <p:cNvPr id="926" name="Google Shape;926;p65"/>
          <p:cNvSpPr/>
          <p:nvPr/>
        </p:nvSpPr>
        <p:spPr>
          <a:xfrm>
            <a:off x="312547" y="1695565"/>
            <a:ext cx="7459853" cy="2005357"/>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2000" b="1" dirty="0">
                <a:solidFill>
                  <a:srgbClr val="09164D"/>
                </a:solidFill>
                <a:latin typeface="Arial"/>
                <a:ea typeface="Arial"/>
                <a:cs typeface="Arial"/>
                <a:sym typeface="Arial"/>
              </a:rPr>
              <a:t>Productos</a:t>
            </a:r>
            <a:endParaRPr sz="2000" dirty="0"/>
          </a:p>
          <a:p>
            <a:pPr marL="342900" marR="0" lvl="0" indent="-342900" algn="l" rtl="0">
              <a:lnSpc>
                <a:spcPct val="115000"/>
              </a:lnSpc>
              <a:spcBef>
                <a:spcPts val="0"/>
              </a:spcBef>
              <a:spcAft>
                <a:spcPts val="0"/>
              </a:spcAft>
              <a:buClr>
                <a:schemeClr val="dk1"/>
              </a:buClr>
              <a:buSzPts val="1814"/>
              <a:buFont typeface="Arial"/>
              <a:buChar char="•"/>
            </a:pPr>
            <a:r>
              <a:rPr lang="es" sz="1500" dirty="0">
                <a:solidFill>
                  <a:schemeClr val="dk1"/>
                </a:solidFill>
                <a:latin typeface="Arial"/>
                <a:ea typeface="Arial"/>
                <a:cs typeface="Arial"/>
                <a:sym typeface="Arial"/>
              </a:rPr>
              <a:t>Una lista de problemas y carencias detectados en la evaluación del establecimiento </a:t>
            </a:r>
            <a:endParaRPr sz="1500" dirty="0"/>
          </a:p>
          <a:p>
            <a:pPr marL="342900" marR="0" lvl="0" indent="-342900" algn="l" rtl="0">
              <a:lnSpc>
                <a:spcPct val="115000"/>
              </a:lnSpc>
              <a:spcBef>
                <a:spcPts val="0"/>
              </a:spcBef>
              <a:spcAft>
                <a:spcPts val="0"/>
              </a:spcAft>
              <a:buClr>
                <a:schemeClr val="dk1"/>
              </a:buClr>
              <a:buSzPts val="1814"/>
              <a:buFont typeface="Arial"/>
              <a:buChar char="•"/>
            </a:pPr>
            <a:r>
              <a:rPr lang="es" sz="1500" dirty="0">
                <a:solidFill>
                  <a:schemeClr val="dk1"/>
                </a:solidFill>
                <a:latin typeface="Arial"/>
                <a:ea typeface="Arial"/>
                <a:cs typeface="Arial"/>
                <a:sym typeface="Arial"/>
              </a:rPr>
              <a:t>Información sobre los riesgos asociados a cada problema clasificados según su gravedad </a:t>
            </a:r>
            <a:endParaRPr sz="1500" dirty="0"/>
          </a:p>
          <a:p>
            <a:pPr marL="342900" marR="0" lvl="0" indent="-342900" algn="l" rtl="0">
              <a:lnSpc>
                <a:spcPct val="115000"/>
              </a:lnSpc>
              <a:spcBef>
                <a:spcPts val="0"/>
              </a:spcBef>
              <a:spcAft>
                <a:spcPts val="0"/>
              </a:spcAft>
              <a:buClr>
                <a:schemeClr val="dk1"/>
              </a:buClr>
              <a:buSzPts val="1814"/>
              <a:buFont typeface="Arial"/>
              <a:buChar char="•"/>
            </a:pPr>
            <a:r>
              <a:rPr lang="es" sz="1500" dirty="0">
                <a:solidFill>
                  <a:schemeClr val="dk1"/>
                </a:solidFill>
                <a:latin typeface="Arial"/>
                <a:ea typeface="Arial"/>
                <a:cs typeface="Arial"/>
                <a:sym typeface="Arial"/>
              </a:rPr>
              <a:t>Una lista de problemas ordenados en función de la prioridad que debe darse a resolverlos </a:t>
            </a:r>
            <a:endParaRPr sz="1500" dirty="0"/>
          </a:p>
        </p:txBody>
      </p:sp>
      <p:sp>
        <p:nvSpPr>
          <p:cNvPr id="927" name="Google Shape;927;p65"/>
          <p:cNvSpPr/>
          <p:nvPr/>
        </p:nvSpPr>
        <p:spPr>
          <a:xfrm>
            <a:off x="7218484" y="3999232"/>
            <a:ext cx="4569529" cy="911788"/>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2800">
                <a:solidFill>
                  <a:schemeClr val="lt1"/>
                </a:solidFill>
                <a:latin typeface="Arial"/>
                <a:ea typeface="Arial"/>
                <a:cs typeface="Arial"/>
                <a:sym typeface="Arial"/>
              </a:rPr>
              <a:t>Recursos de apoyo </a:t>
            </a:r>
            <a:endParaRPr/>
          </a:p>
          <a:p>
            <a:pPr marL="310976" marR="0" lvl="0" indent="-310976" algn="l" rtl="0">
              <a:lnSpc>
                <a:spcPct val="115000"/>
              </a:lnSpc>
              <a:spcBef>
                <a:spcPts val="0"/>
              </a:spcBef>
              <a:spcAft>
                <a:spcPts val="0"/>
              </a:spcAft>
              <a:buClr>
                <a:schemeClr val="lt1"/>
              </a:buClr>
              <a:buSzPts val="2400"/>
              <a:buFont typeface="Noto Sans Symbols"/>
              <a:buChar char="∙"/>
            </a:pPr>
            <a:r>
              <a:rPr lang="es" sz="2400">
                <a:solidFill>
                  <a:schemeClr val="lt1"/>
                </a:solidFill>
                <a:latin typeface="Arial"/>
                <a:ea typeface="Arial"/>
                <a:cs typeface="Arial"/>
                <a:sym typeface="Arial"/>
              </a:rPr>
              <a:t>Evaluación de los riesgos </a:t>
            </a:r>
            <a:endParaRPr/>
          </a:p>
        </p:txBody>
      </p:sp>
      <p:sp>
        <p:nvSpPr>
          <p:cNvPr id="928" name="Google Shape;928;p65"/>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45</a:t>
            </a:fld>
            <a:endParaRPr/>
          </a:p>
        </p:txBody>
      </p:sp>
      <p:sp>
        <p:nvSpPr>
          <p:cNvPr id="929" name="Google Shape;929;p65"/>
          <p:cNvSpPr/>
          <p:nvPr/>
        </p:nvSpPr>
        <p:spPr>
          <a:xfrm>
            <a:off x="403986" y="3642783"/>
            <a:ext cx="5997191" cy="3613618"/>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200" dirty="0">
              <a:solidFill>
                <a:srgbClr val="09164D"/>
              </a:solidFill>
              <a:latin typeface="Arial"/>
              <a:ea typeface="Arial"/>
              <a:cs typeface="Arial"/>
              <a:sym typeface="Arial"/>
            </a:endParaRPr>
          </a:p>
          <a:p>
            <a:pPr marL="0" marR="0" lvl="0" indent="0" algn="l" rtl="0">
              <a:spcBef>
                <a:spcPts val="435"/>
              </a:spcBef>
              <a:spcAft>
                <a:spcPts val="0"/>
              </a:spcAft>
              <a:buNone/>
            </a:pPr>
            <a:r>
              <a:rPr lang="es" sz="2000" b="1" dirty="0">
                <a:solidFill>
                  <a:srgbClr val="09164D"/>
                </a:solidFill>
                <a:latin typeface="Arial"/>
                <a:ea typeface="Arial"/>
                <a:cs typeface="Arial"/>
                <a:sym typeface="Arial"/>
              </a:rPr>
              <a:t>Tareas</a:t>
            </a:r>
            <a:r>
              <a:rPr lang="es" dirty="0">
                <a:solidFill>
                  <a:srgbClr val="09164D"/>
                </a:solidFill>
                <a:latin typeface="Arial"/>
                <a:ea typeface="Arial"/>
                <a:cs typeface="Arial"/>
                <a:sym typeface="Arial"/>
              </a:rPr>
              <a:t> </a:t>
            </a:r>
            <a:endParaRPr dirty="0"/>
          </a:p>
          <a:p>
            <a:pPr marL="342900" marR="0" lvl="0" indent="-342900" algn="l" rtl="0">
              <a:spcBef>
                <a:spcPts val="360"/>
              </a:spcBef>
              <a:spcAft>
                <a:spcPts val="0"/>
              </a:spcAft>
              <a:buClr>
                <a:srgbClr val="09164D"/>
              </a:buClr>
              <a:buSzPts val="1800"/>
              <a:buFont typeface="Arial"/>
              <a:buChar char="•"/>
            </a:pPr>
            <a:r>
              <a:rPr lang="es" sz="1500" b="0" dirty="0">
                <a:solidFill>
                  <a:schemeClr val="dk1"/>
                </a:solidFill>
                <a:latin typeface="Arial"/>
                <a:ea typeface="Arial"/>
                <a:cs typeface="Arial"/>
                <a:sym typeface="Arial"/>
              </a:rPr>
              <a:t>Hacer un repaso de los resultados de la evaluación y determinar qué indicadores no alcanzan las metas (en el establecimiento, pabellón, servicio o ámbito) y plantean problemas o generan carencias</a:t>
            </a:r>
            <a:endParaRPr sz="1500" dirty="0"/>
          </a:p>
          <a:p>
            <a:pPr marL="342900" marR="0" lvl="0" indent="-342900" algn="l" rtl="0">
              <a:spcBef>
                <a:spcPts val="360"/>
              </a:spcBef>
              <a:spcAft>
                <a:spcPts val="0"/>
              </a:spcAft>
              <a:buClr>
                <a:srgbClr val="09164D"/>
              </a:buClr>
              <a:buSzPts val="1800"/>
              <a:buFont typeface="Arial"/>
              <a:buChar char="•"/>
            </a:pPr>
            <a:r>
              <a:rPr lang="es" sz="1500" b="0" dirty="0">
                <a:solidFill>
                  <a:schemeClr val="dk1"/>
                </a:solidFill>
                <a:latin typeface="Arial"/>
                <a:ea typeface="Arial"/>
                <a:cs typeface="Arial"/>
                <a:sym typeface="Arial"/>
              </a:rPr>
              <a:t>Definir el nivel de riesgo correspondiente a cada problema</a:t>
            </a:r>
            <a:endParaRPr sz="1500" dirty="0"/>
          </a:p>
          <a:p>
            <a:pPr marL="342900" marR="0" lvl="0" indent="-342900" algn="l" rtl="0">
              <a:spcBef>
                <a:spcPts val="360"/>
              </a:spcBef>
              <a:spcAft>
                <a:spcPts val="0"/>
              </a:spcAft>
              <a:buClr>
                <a:srgbClr val="09164D"/>
              </a:buClr>
              <a:buSzPts val="1800"/>
              <a:buFont typeface="Arial"/>
              <a:buChar char="•"/>
            </a:pPr>
            <a:r>
              <a:rPr lang="es" sz="1500" b="0" dirty="0">
                <a:solidFill>
                  <a:schemeClr val="dk1"/>
                </a:solidFill>
                <a:latin typeface="Arial"/>
                <a:ea typeface="Arial"/>
                <a:cs typeface="Arial"/>
                <a:sym typeface="Arial"/>
              </a:rPr>
              <a:t>Catalogar los problemas en función de su puntuación del riesgo a fin de dejar claro cuáles hay que priorizar en lo tocante a introducir mejoras</a:t>
            </a:r>
            <a:endParaRPr sz="1500" dirty="0">
              <a:solidFill>
                <a:srgbClr val="09164D"/>
              </a:solidFill>
              <a:latin typeface="Arial"/>
              <a:ea typeface="Arial"/>
              <a:cs typeface="Arial"/>
              <a:sym typeface="Arial"/>
            </a:endParaRPr>
          </a:p>
          <a:p>
            <a:pPr marL="0" marR="0" lvl="0" indent="0" algn="l" rtl="0">
              <a:spcBef>
                <a:spcPts val="435"/>
              </a:spcBef>
              <a:spcAft>
                <a:spcPts val="0"/>
              </a:spcAft>
              <a:buNone/>
            </a:pPr>
            <a:endParaRPr sz="2177" dirty="0">
              <a:solidFill>
                <a:srgbClr val="09164D"/>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66"/>
          <p:cNvSpPr txBox="1">
            <a:spLocks noGrp="1"/>
          </p:cNvSpPr>
          <p:nvPr>
            <p:ph type="title"/>
          </p:nvPr>
        </p:nvSpPr>
        <p:spPr>
          <a:xfrm>
            <a:off x="838199" y="135108"/>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a:t>Cálculo de los riesgos</a:t>
            </a:r>
            <a:endParaRPr/>
          </a:p>
        </p:txBody>
      </p:sp>
      <p:sp>
        <p:nvSpPr>
          <p:cNvPr id="936" name="Google Shape;936;p66"/>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46</a:t>
            </a:fld>
            <a:endParaRPr/>
          </a:p>
        </p:txBody>
      </p:sp>
      <p:graphicFrame>
        <p:nvGraphicFramePr>
          <p:cNvPr id="937" name="Google Shape;937;p66"/>
          <p:cNvGraphicFramePr/>
          <p:nvPr>
            <p:extLst>
              <p:ext uri="{D42A27DB-BD31-4B8C-83A1-F6EECF244321}">
                <p14:modId xmlns:p14="http://schemas.microsoft.com/office/powerpoint/2010/main" val="2920798378"/>
              </p:ext>
            </p:extLst>
          </p:nvPr>
        </p:nvGraphicFramePr>
        <p:xfrm>
          <a:off x="352444" y="902803"/>
          <a:ext cx="11487100" cy="5101336"/>
        </p:xfrm>
        <a:graphic>
          <a:graphicData uri="http://schemas.openxmlformats.org/drawingml/2006/table">
            <a:tbl>
              <a:tblPr>
                <a:noFill/>
                <a:tableStyleId>{9F3776FA-1CEA-4093-A440-22D0E15C8F94}</a:tableStyleId>
              </a:tblPr>
              <a:tblGrid>
                <a:gridCol w="1695400">
                  <a:extLst>
                    <a:ext uri="{9D8B030D-6E8A-4147-A177-3AD203B41FA5}">
                      <a16:colId xmlns:a16="http://schemas.microsoft.com/office/drawing/2014/main" val="20000"/>
                    </a:ext>
                  </a:extLst>
                </a:gridCol>
                <a:gridCol w="2451100">
                  <a:extLst>
                    <a:ext uri="{9D8B030D-6E8A-4147-A177-3AD203B41FA5}">
                      <a16:colId xmlns:a16="http://schemas.microsoft.com/office/drawing/2014/main" val="20001"/>
                    </a:ext>
                  </a:extLst>
                </a:gridCol>
                <a:gridCol w="7340600">
                  <a:extLst>
                    <a:ext uri="{9D8B030D-6E8A-4147-A177-3AD203B41FA5}">
                      <a16:colId xmlns:a16="http://schemas.microsoft.com/office/drawing/2014/main" val="20002"/>
                    </a:ext>
                  </a:extLst>
                </a:gridCol>
              </a:tblGrid>
              <a:tr h="224300">
                <a:tc>
                  <a:txBody>
                    <a:bodyPr/>
                    <a:lstStyle/>
                    <a:p>
                      <a:pPr marL="0" marR="0" lvl="0" indent="0" algn="l" rtl="0">
                        <a:lnSpc>
                          <a:spcPct val="115000"/>
                        </a:lnSpc>
                        <a:spcBef>
                          <a:spcPts val="0"/>
                        </a:spcBef>
                        <a:spcAft>
                          <a:spcPts val="0"/>
                        </a:spcAft>
                        <a:buNone/>
                      </a:pPr>
                      <a:r>
                        <a:rPr lang="es" sz="1500" b="1" dirty="0">
                          <a:solidFill>
                            <a:schemeClr val="lt1"/>
                          </a:solidFill>
                          <a:latin typeface="Arial"/>
                          <a:ea typeface="Arial"/>
                          <a:cs typeface="Arial"/>
                          <a:sym typeface="Arial"/>
                        </a:rPr>
                        <a:t>Categoría</a:t>
                      </a:r>
                      <a:endParaRPr sz="1500" dirty="0"/>
                    </a:p>
                  </a:txBody>
                  <a:tcPr marL="45825" marR="45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dk1"/>
                    </a:solidFill>
                  </a:tcPr>
                </a:tc>
                <a:tc>
                  <a:txBody>
                    <a:bodyPr/>
                    <a:lstStyle/>
                    <a:p>
                      <a:pPr marL="0" marR="0" lvl="0" indent="0" algn="l" rtl="0">
                        <a:lnSpc>
                          <a:spcPct val="115000"/>
                        </a:lnSpc>
                        <a:spcBef>
                          <a:spcPts val="0"/>
                        </a:spcBef>
                        <a:spcAft>
                          <a:spcPts val="0"/>
                        </a:spcAft>
                        <a:buNone/>
                      </a:pPr>
                      <a:r>
                        <a:rPr lang="es" sz="1500" b="1">
                          <a:solidFill>
                            <a:schemeClr val="lt1"/>
                          </a:solidFill>
                          <a:latin typeface="Arial"/>
                          <a:ea typeface="Arial"/>
                          <a:cs typeface="Arial"/>
                          <a:sym typeface="Arial"/>
                        </a:rPr>
                        <a:t>Puntuación</a:t>
                      </a:r>
                      <a:endParaRPr sz="1500">
                        <a:solidFill>
                          <a:schemeClr val="lt1"/>
                        </a:solidFill>
                        <a:latin typeface="Arial"/>
                        <a:ea typeface="Arial"/>
                        <a:cs typeface="Arial"/>
                        <a:sym typeface="Arial"/>
                      </a:endParaRPr>
                    </a:p>
                  </a:txBody>
                  <a:tcPr marL="45825" marR="45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dk1"/>
                    </a:solidFill>
                  </a:tcPr>
                </a:tc>
                <a:tc>
                  <a:txBody>
                    <a:bodyPr/>
                    <a:lstStyle/>
                    <a:p>
                      <a:pPr marL="0" marR="0" lvl="0" indent="0" algn="l" rtl="0">
                        <a:lnSpc>
                          <a:spcPct val="115000"/>
                        </a:lnSpc>
                        <a:spcBef>
                          <a:spcPts val="0"/>
                        </a:spcBef>
                        <a:spcAft>
                          <a:spcPts val="0"/>
                        </a:spcAft>
                        <a:buNone/>
                      </a:pPr>
                      <a:r>
                        <a:rPr lang="es" sz="1500" b="1">
                          <a:solidFill>
                            <a:schemeClr val="lt1"/>
                          </a:solidFill>
                          <a:latin typeface="Arial"/>
                          <a:ea typeface="Arial"/>
                          <a:cs typeface="Arial"/>
                          <a:sym typeface="Arial"/>
                        </a:rPr>
                        <a:t>Descripción</a:t>
                      </a:r>
                      <a:endParaRPr sz="1500">
                        <a:solidFill>
                          <a:schemeClr val="lt1"/>
                        </a:solidFill>
                        <a:latin typeface="Arial"/>
                        <a:ea typeface="Arial"/>
                        <a:cs typeface="Arial"/>
                        <a:sym typeface="Arial"/>
                      </a:endParaRPr>
                    </a:p>
                  </a:txBody>
                  <a:tcPr marL="45825" marR="45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575700">
                <a:tc rowSpan="3">
                  <a:txBody>
                    <a:bodyPr/>
                    <a:lstStyle/>
                    <a:p>
                      <a:pPr marL="0" marR="0" lvl="0" indent="0" algn="l" rtl="0">
                        <a:lnSpc>
                          <a:spcPct val="115000"/>
                        </a:lnSpc>
                        <a:spcBef>
                          <a:spcPts val="0"/>
                        </a:spcBef>
                        <a:spcAft>
                          <a:spcPts val="0"/>
                        </a:spcAft>
                        <a:buNone/>
                      </a:pPr>
                      <a:r>
                        <a:rPr lang="es" sz="1500" b="1" dirty="0">
                          <a:latin typeface="Arial"/>
                          <a:ea typeface="Arial"/>
                          <a:cs typeface="Arial"/>
                          <a:sym typeface="Arial"/>
                        </a:rPr>
                        <a:t>Gravedad de las consecuencias que acarrea para los usuarios del establecimiento y el entorno </a:t>
                      </a:r>
                      <a:endParaRPr sz="1500" dirty="0">
                        <a:latin typeface="Arial"/>
                        <a:ea typeface="Arial"/>
                        <a:cs typeface="Arial"/>
                        <a:sym typeface="Arial"/>
                      </a:endParaRPr>
                    </a:p>
                  </a:txBody>
                  <a:tcPr marL="45825" marR="45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s" sz="1500" dirty="0">
                          <a:latin typeface="Arial"/>
                          <a:ea typeface="Arial"/>
                          <a:cs typeface="Arial"/>
                          <a:sym typeface="Arial"/>
                        </a:rPr>
                        <a:t>De 0 a 3 = poca gravedad </a:t>
                      </a:r>
                      <a:endParaRPr sz="1500" dirty="0">
                        <a:latin typeface="Arial"/>
                        <a:ea typeface="Arial"/>
                        <a:cs typeface="Arial"/>
                        <a:sym typeface="Arial"/>
                      </a:endParaRPr>
                    </a:p>
                    <a:p>
                      <a:pPr marL="0" marR="0" lvl="0" indent="0" algn="l" rtl="0">
                        <a:lnSpc>
                          <a:spcPct val="115000"/>
                        </a:lnSpc>
                        <a:spcBef>
                          <a:spcPts val="0"/>
                        </a:spcBef>
                        <a:spcAft>
                          <a:spcPts val="0"/>
                        </a:spcAft>
                        <a:buNone/>
                      </a:pPr>
                      <a:r>
                        <a:rPr lang="es" sz="1500" dirty="0">
                          <a:latin typeface="Arial"/>
                          <a:ea typeface="Arial"/>
                          <a:cs typeface="Arial"/>
                          <a:sym typeface="Arial"/>
                        </a:rPr>
                        <a:t> </a:t>
                      </a:r>
                      <a:endParaRPr sz="1500" dirty="0">
                        <a:latin typeface="Arial"/>
                        <a:ea typeface="Arial"/>
                        <a:cs typeface="Arial"/>
                        <a:sym typeface="Arial"/>
                      </a:endParaRPr>
                    </a:p>
                  </a:txBody>
                  <a:tcPr marL="45825" marR="45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s" sz="1500">
                          <a:latin typeface="Arial"/>
                          <a:ea typeface="Arial"/>
                          <a:cs typeface="Arial"/>
                          <a:sym typeface="Arial"/>
                        </a:rPr>
                        <a:t>No se espera que tenga grandes repercusiones para la salud y no exige atención inmediata, pero sí se requieren mejoras para cumplir las normas y potenciar la calidad de la atención. </a:t>
                      </a:r>
                      <a:endParaRPr sz="1500">
                        <a:latin typeface="Arial"/>
                        <a:ea typeface="Arial"/>
                        <a:cs typeface="Arial"/>
                        <a:sym typeface="Arial"/>
                      </a:endParaRPr>
                    </a:p>
                  </a:txBody>
                  <a:tcPr marL="45825" marR="45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09950">
                <a:tc vMerge="1">
                  <a:txBody>
                    <a:bodyPr/>
                    <a:lstStyle/>
                    <a:p>
                      <a:endParaRPr lang="en-US"/>
                    </a:p>
                  </a:txBody>
                  <a:tcPr/>
                </a:tc>
                <a:tc>
                  <a:txBody>
                    <a:bodyPr/>
                    <a:lstStyle/>
                    <a:p>
                      <a:pPr marL="0" marR="0" lvl="0" indent="0" algn="l" rtl="0">
                        <a:lnSpc>
                          <a:spcPct val="115000"/>
                        </a:lnSpc>
                        <a:spcBef>
                          <a:spcPts val="0"/>
                        </a:spcBef>
                        <a:spcAft>
                          <a:spcPts val="0"/>
                        </a:spcAft>
                        <a:buNone/>
                      </a:pPr>
                      <a:r>
                        <a:rPr lang="es" sz="1500">
                          <a:latin typeface="Arial"/>
                          <a:ea typeface="Arial"/>
                          <a:cs typeface="Arial"/>
                          <a:sym typeface="Arial"/>
                        </a:rPr>
                        <a:t>De 4 a 6 = gravedad media</a:t>
                      </a:r>
                      <a:endParaRPr sz="1500">
                        <a:latin typeface="Arial"/>
                        <a:ea typeface="Arial"/>
                        <a:cs typeface="Arial"/>
                        <a:sym typeface="Arial"/>
                      </a:endParaRPr>
                    </a:p>
                    <a:p>
                      <a:pPr marL="0" marR="0" lvl="0" indent="0" algn="l" rtl="0">
                        <a:lnSpc>
                          <a:spcPct val="115000"/>
                        </a:lnSpc>
                        <a:spcBef>
                          <a:spcPts val="0"/>
                        </a:spcBef>
                        <a:spcAft>
                          <a:spcPts val="0"/>
                        </a:spcAft>
                        <a:buNone/>
                      </a:pPr>
                      <a:r>
                        <a:rPr lang="es" sz="1500">
                          <a:latin typeface="Arial"/>
                          <a:ea typeface="Arial"/>
                          <a:cs typeface="Arial"/>
                          <a:sym typeface="Arial"/>
                        </a:rPr>
                        <a:t> </a:t>
                      </a:r>
                      <a:endParaRPr sz="1500">
                        <a:latin typeface="Arial"/>
                        <a:ea typeface="Arial"/>
                        <a:cs typeface="Arial"/>
                        <a:sym typeface="Arial"/>
                      </a:endParaRPr>
                    </a:p>
                  </a:txBody>
                  <a:tcPr marL="45825" marR="45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s" sz="1500" dirty="0">
                          <a:latin typeface="Arial"/>
                          <a:ea typeface="Arial"/>
                          <a:cs typeface="Arial"/>
                          <a:sym typeface="Arial"/>
                        </a:rPr>
                        <a:t>Es probable que tenga repercusiones negativas moderadas para la salud, que provoque descontento derivado de unos servicios poco satisfactorios (por ejemplo, malos olores, condiciones laborales inaceptables o la posibilidad de causar heridas de poca consideración), que mine la moral y el desempeño del personal o que afecte al entorno. </a:t>
                      </a:r>
                      <a:endParaRPr sz="1500" dirty="0">
                        <a:latin typeface="Arial"/>
                        <a:ea typeface="Arial"/>
                        <a:cs typeface="Arial"/>
                        <a:sym typeface="Arial"/>
                      </a:endParaRPr>
                    </a:p>
                  </a:txBody>
                  <a:tcPr marL="45825" marR="45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927100">
                <a:tc vMerge="1">
                  <a:txBody>
                    <a:bodyPr/>
                    <a:lstStyle/>
                    <a:p>
                      <a:endParaRPr lang="en-US"/>
                    </a:p>
                  </a:txBody>
                  <a:tcPr/>
                </a:tc>
                <a:tc>
                  <a:txBody>
                    <a:bodyPr/>
                    <a:lstStyle/>
                    <a:p>
                      <a:pPr marL="0" marR="0" lvl="0" indent="0" algn="l" rtl="0">
                        <a:lnSpc>
                          <a:spcPct val="115000"/>
                        </a:lnSpc>
                        <a:spcBef>
                          <a:spcPts val="0"/>
                        </a:spcBef>
                        <a:spcAft>
                          <a:spcPts val="0"/>
                        </a:spcAft>
                        <a:buNone/>
                      </a:pPr>
                      <a:r>
                        <a:rPr lang="es" sz="1500">
                          <a:latin typeface="Arial"/>
                          <a:ea typeface="Arial"/>
                          <a:cs typeface="Arial"/>
                          <a:sym typeface="Arial"/>
                        </a:rPr>
                        <a:t>De 7 a 10 = suma gravedad</a:t>
                      </a:r>
                      <a:endParaRPr sz="1500">
                        <a:latin typeface="Arial"/>
                        <a:ea typeface="Arial"/>
                        <a:cs typeface="Arial"/>
                        <a:sym typeface="Arial"/>
                      </a:endParaRPr>
                    </a:p>
                  </a:txBody>
                  <a:tcPr marL="45825" marR="45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s" sz="1500" dirty="0">
                          <a:latin typeface="Arial"/>
                          <a:ea typeface="Arial"/>
                          <a:cs typeface="Arial"/>
                          <a:sym typeface="Arial"/>
                        </a:rPr>
                        <a:t>Es muy probable que el problema ocasione lesiones, enfermedades o infecciones al personal, los pacientes y los visitantes, así como que impida prestar servicios básicos. Afecta a la dignidad y la seguridad de todos los usuarios del establecimiento. Puede desembocar en una gran contaminación ambiental y secuelas de consideración en las comunidades cercanas.</a:t>
                      </a:r>
                      <a:endParaRPr sz="1500" dirty="0">
                        <a:latin typeface="Arial"/>
                        <a:ea typeface="Arial"/>
                        <a:cs typeface="Arial"/>
                        <a:sym typeface="Arial"/>
                      </a:endParaRPr>
                    </a:p>
                  </a:txBody>
                  <a:tcPr marL="45825" marR="45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24300">
                <a:tc rowSpan="3">
                  <a:txBody>
                    <a:bodyPr/>
                    <a:lstStyle/>
                    <a:p>
                      <a:pPr marL="0" marR="0" lvl="0" indent="0" algn="l" rtl="0">
                        <a:lnSpc>
                          <a:spcPct val="115000"/>
                        </a:lnSpc>
                        <a:spcBef>
                          <a:spcPts val="0"/>
                        </a:spcBef>
                        <a:spcAft>
                          <a:spcPts val="0"/>
                        </a:spcAft>
                        <a:buNone/>
                      </a:pPr>
                      <a:r>
                        <a:rPr lang="es" sz="1500" b="1">
                          <a:latin typeface="Arial"/>
                          <a:ea typeface="Arial"/>
                          <a:cs typeface="Arial"/>
                          <a:sym typeface="Arial"/>
                        </a:rPr>
                        <a:t>Probabilidad de que el riesgo se materialice </a:t>
                      </a:r>
                      <a:endParaRPr sz="1500">
                        <a:latin typeface="Arial"/>
                        <a:ea typeface="Arial"/>
                        <a:cs typeface="Arial"/>
                        <a:sym typeface="Arial"/>
                      </a:endParaRPr>
                    </a:p>
                  </a:txBody>
                  <a:tcPr marL="45825" marR="45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s" sz="1500">
                          <a:latin typeface="Arial"/>
                          <a:ea typeface="Arial"/>
                          <a:cs typeface="Arial"/>
                          <a:sym typeface="Arial"/>
                        </a:rPr>
                        <a:t>De 0 a 3 = casi nunca ocurre</a:t>
                      </a:r>
                      <a:endParaRPr sz="1500">
                        <a:latin typeface="Arial"/>
                        <a:ea typeface="Arial"/>
                        <a:cs typeface="Arial"/>
                        <a:sym typeface="Arial"/>
                      </a:endParaRPr>
                    </a:p>
                  </a:txBody>
                  <a:tcPr marL="45825" marR="45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s" sz="1500">
                          <a:latin typeface="Arial"/>
                          <a:ea typeface="Arial"/>
                          <a:cs typeface="Arial"/>
                          <a:sym typeface="Arial"/>
                        </a:rPr>
                        <a:t>Es probable que el problema no se presente casi nunca.</a:t>
                      </a:r>
                      <a:endParaRPr sz="1500">
                        <a:latin typeface="Arial"/>
                        <a:ea typeface="Arial"/>
                        <a:cs typeface="Arial"/>
                        <a:sym typeface="Arial"/>
                      </a:endParaRPr>
                    </a:p>
                  </a:txBody>
                  <a:tcPr marL="45825" marR="45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24300">
                <a:tc vMerge="1">
                  <a:txBody>
                    <a:bodyPr/>
                    <a:lstStyle/>
                    <a:p>
                      <a:endParaRPr lang="en-US"/>
                    </a:p>
                  </a:txBody>
                  <a:tcPr/>
                </a:tc>
                <a:tc>
                  <a:txBody>
                    <a:bodyPr/>
                    <a:lstStyle/>
                    <a:p>
                      <a:pPr marL="0" marR="0" lvl="0" indent="0" algn="l" rtl="0">
                        <a:lnSpc>
                          <a:spcPct val="115000"/>
                        </a:lnSpc>
                        <a:spcBef>
                          <a:spcPts val="0"/>
                        </a:spcBef>
                        <a:spcAft>
                          <a:spcPts val="0"/>
                        </a:spcAft>
                        <a:buNone/>
                      </a:pPr>
                      <a:r>
                        <a:rPr lang="es" sz="1500">
                          <a:latin typeface="Arial"/>
                          <a:ea typeface="Arial"/>
                          <a:cs typeface="Arial"/>
                          <a:sym typeface="Arial"/>
                        </a:rPr>
                        <a:t>De 4 a 6 = ocurre el 50% de las veces</a:t>
                      </a:r>
                      <a:endParaRPr sz="1500">
                        <a:latin typeface="Arial"/>
                        <a:ea typeface="Arial"/>
                        <a:cs typeface="Arial"/>
                        <a:sym typeface="Arial"/>
                      </a:endParaRPr>
                    </a:p>
                  </a:txBody>
                  <a:tcPr marL="45825" marR="45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s" sz="1500" dirty="0">
                          <a:latin typeface="Arial"/>
                          <a:ea typeface="Arial"/>
                          <a:cs typeface="Arial"/>
                          <a:sym typeface="Arial"/>
                        </a:rPr>
                        <a:t>Hay una cierta probabilidad de que el problema se presente.</a:t>
                      </a:r>
                      <a:endParaRPr sz="1500" dirty="0">
                        <a:latin typeface="Arial"/>
                        <a:ea typeface="Arial"/>
                        <a:cs typeface="Arial"/>
                        <a:sym typeface="Arial"/>
                      </a:endParaRPr>
                    </a:p>
                  </a:txBody>
                  <a:tcPr marL="45825" marR="45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41425">
                <a:tc vMerge="1">
                  <a:txBody>
                    <a:bodyPr/>
                    <a:lstStyle/>
                    <a:p>
                      <a:endParaRPr lang="en-US"/>
                    </a:p>
                  </a:txBody>
                  <a:tcPr/>
                </a:tc>
                <a:tc>
                  <a:txBody>
                    <a:bodyPr/>
                    <a:lstStyle/>
                    <a:p>
                      <a:pPr marL="0" marR="0" lvl="0" indent="0" algn="l" rtl="0">
                        <a:lnSpc>
                          <a:spcPct val="115000"/>
                        </a:lnSpc>
                        <a:spcBef>
                          <a:spcPts val="0"/>
                        </a:spcBef>
                        <a:spcAft>
                          <a:spcPts val="0"/>
                        </a:spcAft>
                        <a:buNone/>
                      </a:pPr>
                      <a:r>
                        <a:rPr lang="es" sz="1500">
                          <a:latin typeface="Arial"/>
                          <a:ea typeface="Arial"/>
                          <a:cs typeface="Arial"/>
                          <a:sym typeface="Arial"/>
                        </a:rPr>
                        <a:t>De 7 a 10 = es muy posible que ocurra</a:t>
                      </a:r>
                      <a:endParaRPr sz="1500">
                        <a:latin typeface="Arial"/>
                        <a:ea typeface="Arial"/>
                        <a:cs typeface="Arial"/>
                        <a:sym typeface="Arial"/>
                      </a:endParaRPr>
                    </a:p>
                  </a:txBody>
                  <a:tcPr marL="45825" marR="45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s" sz="1500" dirty="0">
                          <a:latin typeface="Arial"/>
                          <a:ea typeface="Arial"/>
                          <a:cs typeface="Arial"/>
                          <a:sym typeface="Arial"/>
                        </a:rPr>
                        <a:t>El problema es algo constante y hay una gran probabilidad de que se presente.</a:t>
                      </a:r>
                      <a:endParaRPr sz="1500" dirty="0">
                        <a:latin typeface="Arial"/>
                        <a:ea typeface="Arial"/>
                        <a:cs typeface="Arial"/>
                        <a:sym typeface="Arial"/>
                      </a:endParaRPr>
                    </a:p>
                  </a:txBody>
                  <a:tcPr marL="45825" marR="45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6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47</a:t>
            </a:fld>
            <a:endParaRPr/>
          </a:p>
        </p:txBody>
      </p:sp>
      <p:sp>
        <p:nvSpPr>
          <p:cNvPr id="946" name="Google Shape;946;p67"/>
          <p:cNvSpPr txBox="1">
            <a:spLocks noGrp="1"/>
          </p:cNvSpPr>
          <p:nvPr>
            <p:ph type="body" idx="2"/>
          </p:nvPr>
        </p:nvSpPr>
        <p:spPr>
          <a:xfrm>
            <a:off x="847727" y="4743728"/>
            <a:ext cx="10507661" cy="1803400"/>
          </a:xfrm>
          <a:prstGeom prst="rect">
            <a:avLst/>
          </a:prstGeom>
          <a:noFill/>
          <a:ln>
            <a:noFill/>
          </a:ln>
        </p:spPr>
        <p:txBody>
          <a:bodyPr spcFirstLastPara="1" wrap="square" lIns="91425" tIns="45700" rIns="91425" bIns="45700" rtlCol="0" anchor="t" anchorCtr="0">
            <a:normAutofit/>
          </a:bodyPr>
          <a:lstStyle/>
          <a:p>
            <a:pPr marL="310976" lvl="0" indent="-310976" algn="l" rtl="0">
              <a:lnSpc>
                <a:spcPct val="90000"/>
              </a:lnSpc>
              <a:spcBef>
                <a:spcPts val="0"/>
              </a:spcBef>
              <a:spcAft>
                <a:spcPts val="0"/>
              </a:spcAft>
              <a:buClr>
                <a:schemeClr val="lt1"/>
              </a:buClr>
              <a:buSzPts val="2000"/>
              <a:buFont typeface="Arial"/>
              <a:buChar char="•"/>
            </a:pPr>
            <a:r>
              <a:rPr lang="es" sz="2000" b="0">
                <a:latin typeface="Arial"/>
                <a:ea typeface="Arial"/>
                <a:cs typeface="Arial"/>
                <a:sym typeface="Arial"/>
              </a:rPr>
              <a:t>La herramienta de Excel calcula la puntuación total de manera automática</a:t>
            </a:r>
            <a:endParaRPr/>
          </a:p>
          <a:p>
            <a:pPr marL="310976" lvl="0" indent="-310976" algn="l" rtl="0">
              <a:lnSpc>
                <a:spcPct val="90000"/>
              </a:lnSpc>
              <a:spcBef>
                <a:spcPts val="1000"/>
              </a:spcBef>
              <a:spcAft>
                <a:spcPts val="0"/>
              </a:spcAft>
              <a:buClr>
                <a:schemeClr val="lt1"/>
              </a:buClr>
              <a:buSzPts val="2000"/>
              <a:buFont typeface="Arial"/>
              <a:buChar char="•"/>
            </a:pPr>
            <a:r>
              <a:rPr lang="es" sz="2000" b="0">
                <a:latin typeface="Arial"/>
                <a:ea typeface="Arial"/>
                <a:cs typeface="Arial"/>
                <a:sym typeface="Arial"/>
              </a:rPr>
              <a:t>Conviene evitar la tendencia a clasificarlo todo como “riesgo alto” </a:t>
            </a:r>
            <a:endParaRPr/>
          </a:p>
          <a:p>
            <a:pPr marL="310976" lvl="0" indent="-310976" algn="l" rtl="0">
              <a:lnSpc>
                <a:spcPct val="90000"/>
              </a:lnSpc>
              <a:spcBef>
                <a:spcPts val="1000"/>
              </a:spcBef>
              <a:spcAft>
                <a:spcPts val="0"/>
              </a:spcAft>
              <a:buClr>
                <a:schemeClr val="lt1"/>
              </a:buClr>
              <a:buSzPts val="2000"/>
              <a:buFont typeface="Arial"/>
              <a:buChar char="•"/>
            </a:pPr>
            <a:r>
              <a:rPr lang="es" sz="2000" b="0">
                <a:latin typeface="Arial"/>
                <a:ea typeface="Arial"/>
                <a:cs typeface="Arial"/>
                <a:sym typeface="Arial"/>
              </a:rPr>
              <a:t>El equipo puede crear otros métodos para evaluar los riesgos </a:t>
            </a:r>
            <a:endParaRPr/>
          </a:p>
        </p:txBody>
      </p:sp>
      <p:sp>
        <p:nvSpPr>
          <p:cNvPr id="947" name="Google Shape;947;p67"/>
          <p:cNvSpPr txBox="1">
            <a:spLocks noGrp="1"/>
          </p:cNvSpPr>
          <p:nvPr>
            <p:ph type="title"/>
          </p:nvPr>
        </p:nvSpPr>
        <p:spPr>
          <a:xfrm>
            <a:off x="737414" y="4010593"/>
            <a:ext cx="11233110" cy="529364"/>
          </a:xfrm>
          <a:prstGeom prst="rect">
            <a:avLst/>
          </a:prstGeom>
          <a:solidFill>
            <a:schemeClr val="lt2"/>
          </a:solid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lt1"/>
              </a:buClr>
              <a:buSzPts val="2000"/>
              <a:buFont typeface="Arial"/>
              <a:buNone/>
            </a:pPr>
            <a:r>
              <a:rPr lang="es" sz="2000"/>
              <a:t>Otros apuntes </a:t>
            </a:r>
            <a:endParaRPr/>
          </a:p>
        </p:txBody>
      </p:sp>
      <p:graphicFrame>
        <p:nvGraphicFramePr>
          <p:cNvPr id="948" name="Google Shape;948;p67"/>
          <p:cNvGraphicFramePr/>
          <p:nvPr/>
        </p:nvGraphicFramePr>
        <p:xfrm>
          <a:off x="1352550" y="1415223"/>
          <a:ext cx="10002850" cy="2013777"/>
        </p:xfrm>
        <a:graphic>
          <a:graphicData uri="http://schemas.openxmlformats.org/drawingml/2006/table">
            <a:tbl>
              <a:tblPr>
                <a:noFill/>
                <a:tableStyleId>{9F3776FA-1CEA-4093-A440-22D0E15C8F94}</a:tableStyleId>
              </a:tblPr>
              <a:tblGrid>
                <a:gridCol w="5001425">
                  <a:extLst>
                    <a:ext uri="{9D8B030D-6E8A-4147-A177-3AD203B41FA5}">
                      <a16:colId xmlns:a16="http://schemas.microsoft.com/office/drawing/2014/main" val="20000"/>
                    </a:ext>
                  </a:extLst>
                </a:gridCol>
                <a:gridCol w="5001425">
                  <a:extLst>
                    <a:ext uri="{9D8B030D-6E8A-4147-A177-3AD203B41FA5}">
                      <a16:colId xmlns:a16="http://schemas.microsoft.com/office/drawing/2014/main" val="20001"/>
                    </a:ext>
                  </a:extLst>
                </a:gridCol>
              </a:tblGrid>
              <a:tr h="254000">
                <a:tc>
                  <a:txBody>
                    <a:bodyPr/>
                    <a:lstStyle/>
                    <a:p>
                      <a:pPr marL="0" marR="0" lvl="0" indent="0" algn="l" rtl="0">
                        <a:lnSpc>
                          <a:spcPct val="115000"/>
                        </a:lnSpc>
                        <a:spcBef>
                          <a:spcPts val="0"/>
                        </a:spcBef>
                        <a:spcAft>
                          <a:spcPts val="0"/>
                        </a:spcAft>
                        <a:buNone/>
                      </a:pPr>
                      <a:r>
                        <a:rPr lang="es" sz="2000">
                          <a:latin typeface="Arial"/>
                          <a:ea typeface="Arial"/>
                          <a:cs typeface="Arial"/>
                          <a:sym typeface="Arial"/>
                        </a:rPr>
                        <a:t>De 0 a 7 = riesgo bajo</a:t>
                      </a:r>
                      <a:endParaRPr sz="2000">
                        <a:latin typeface="Arial"/>
                        <a:ea typeface="Arial"/>
                        <a:cs typeface="Arial"/>
                        <a:sym typeface="Arial"/>
                      </a:endParaRPr>
                    </a:p>
                    <a:p>
                      <a:pPr marL="0" marR="0" lvl="0" indent="0" algn="l" rtl="0">
                        <a:lnSpc>
                          <a:spcPct val="115000"/>
                        </a:lnSpc>
                        <a:spcBef>
                          <a:spcPts val="0"/>
                        </a:spcBef>
                        <a:spcAft>
                          <a:spcPts val="0"/>
                        </a:spcAft>
                        <a:buNone/>
                      </a:pPr>
                      <a:r>
                        <a:rPr lang="es" sz="2000">
                          <a:latin typeface="Arial"/>
                          <a:ea typeface="Arial"/>
                          <a:cs typeface="Arial"/>
                          <a:sym typeface="Arial"/>
                        </a:rPr>
                        <a:t> </a:t>
                      </a:r>
                      <a:endParaRPr sz="2000">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l" rtl="0">
                        <a:lnSpc>
                          <a:spcPct val="115000"/>
                        </a:lnSpc>
                        <a:spcBef>
                          <a:spcPts val="0"/>
                        </a:spcBef>
                        <a:spcAft>
                          <a:spcPts val="0"/>
                        </a:spcAft>
                        <a:buNone/>
                      </a:pPr>
                      <a:r>
                        <a:rPr lang="es" sz="2000">
                          <a:latin typeface="Arial"/>
                          <a:ea typeface="Arial"/>
                          <a:cs typeface="Arial"/>
                          <a:sym typeface="Arial"/>
                        </a:rPr>
                        <a:t>Muy poco perjudicial para las personas o el entorno.</a:t>
                      </a:r>
                      <a:endParaRPr sz="2000">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254000">
                <a:tc>
                  <a:txBody>
                    <a:bodyPr/>
                    <a:lstStyle/>
                    <a:p>
                      <a:pPr marL="0" marR="0" lvl="0" indent="0" algn="l" rtl="0">
                        <a:lnSpc>
                          <a:spcPct val="115000"/>
                        </a:lnSpc>
                        <a:spcBef>
                          <a:spcPts val="0"/>
                        </a:spcBef>
                        <a:spcAft>
                          <a:spcPts val="0"/>
                        </a:spcAft>
                        <a:buNone/>
                      </a:pPr>
                      <a:r>
                        <a:rPr lang="es" sz="2000">
                          <a:latin typeface="Arial"/>
                          <a:ea typeface="Arial"/>
                          <a:cs typeface="Arial"/>
                          <a:sym typeface="Arial"/>
                        </a:rPr>
                        <a:t>De 8 a 14 = riesgo medio</a:t>
                      </a:r>
                      <a:endParaRPr sz="2000">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000"/>
                    </a:solidFill>
                  </a:tcPr>
                </a:tc>
                <a:tc>
                  <a:txBody>
                    <a:bodyPr/>
                    <a:lstStyle/>
                    <a:p>
                      <a:pPr marL="0" marR="0" lvl="0" indent="0" algn="l" rtl="0">
                        <a:lnSpc>
                          <a:spcPct val="115000"/>
                        </a:lnSpc>
                        <a:spcBef>
                          <a:spcPts val="0"/>
                        </a:spcBef>
                        <a:spcAft>
                          <a:spcPts val="0"/>
                        </a:spcAft>
                        <a:buNone/>
                      </a:pPr>
                      <a:r>
                        <a:rPr lang="es" sz="2000">
                          <a:latin typeface="Arial"/>
                          <a:ea typeface="Arial"/>
                          <a:cs typeface="Arial"/>
                          <a:sym typeface="Arial"/>
                        </a:rPr>
                        <a:t>Perjudicará en cierto modo a las personas o al entorno.</a:t>
                      </a:r>
                      <a:endParaRPr sz="2000">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000"/>
                    </a:solidFill>
                  </a:tcPr>
                </a:tc>
                <a:extLst>
                  <a:ext uri="{0D108BD9-81ED-4DB2-BD59-A6C34878D82A}">
                    <a16:rowId xmlns:a16="http://schemas.microsoft.com/office/drawing/2014/main" val="10001"/>
                  </a:ext>
                </a:extLst>
              </a:tr>
              <a:tr h="254000">
                <a:tc>
                  <a:txBody>
                    <a:bodyPr/>
                    <a:lstStyle/>
                    <a:p>
                      <a:pPr marL="0" marR="0" lvl="0" indent="0" algn="l" rtl="0">
                        <a:lnSpc>
                          <a:spcPct val="115000"/>
                        </a:lnSpc>
                        <a:spcBef>
                          <a:spcPts val="0"/>
                        </a:spcBef>
                        <a:spcAft>
                          <a:spcPts val="0"/>
                        </a:spcAft>
                        <a:buNone/>
                      </a:pPr>
                      <a:r>
                        <a:rPr lang="es" sz="2000">
                          <a:latin typeface="Arial"/>
                          <a:ea typeface="Arial"/>
                          <a:cs typeface="Arial"/>
                          <a:sym typeface="Arial"/>
                        </a:rPr>
                        <a:t>De 15 a 20 = riesgo alto</a:t>
                      </a:r>
                      <a:endParaRPr sz="2000">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00000"/>
                    </a:solidFill>
                  </a:tcPr>
                </a:tc>
                <a:tc>
                  <a:txBody>
                    <a:bodyPr/>
                    <a:lstStyle/>
                    <a:p>
                      <a:pPr marL="0" marR="0" lvl="0" indent="0" algn="l" rtl="0">
                        <a:lnSpc>
                          <a:spcPct val="115000"/>
                        </a:lnSpc>
                        <a:spcBef>
                          <a:spcPts val="0"/>
                        </a:spcBef>
                        <a:spcAft>
                          <a:spcPts val="0"/>
                        </a:spcAft>
                        <a:buNone/>
                      </a:pPr>
                      <a:r>
                        <a:rPr lang="es" sz="2000">
                          <a:latin typeface="Arial"/>
                          <a:ea typeface="Arial"/>
                          <a:cs typeface="Arial"/>
                          <a:sym typeface="Arial"/>
                        </a:rPr>
                        <a:t>Es probable que perjudique seriamente a las personas o al entorno.</a:t>
                      </a:r>
                      <a:endParaRPr sz="2000">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00000"/>
                    </a:solidFill>
                  </a:tcPr>
                </a:tc>
                <a:extLst>
                  <a:ext uri="{0D108BD9-81ED-4DB2-BD59-A6C34878D82A}">
                    <a16:rowId xmlns:a16="http://schemas.microsoft.com/office/drawing/2014/main" val="10002"/>
                  </a:ext>
                </a:extLst>
              </a:tr>
            </a:tbl>
          </a:graphicData>
        </a:graphic>
      </p:graphicFrame>
      <p:sp>
        <p:nvSpPr>
          <p:cNvPr id="949" name="Google Shape;949;p67"/>
          <p:cNvSpPr txBox="1"/>
          <p:nvPr/>
        </p:nvSpPr>
        <p:spPr>
          <a:xfrm>
            <a:off x="1016000" y="135108"/>
            <a:ext cx="9823450" cy="769441"/>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4400" b="1">
                <a:solidFill>
                  <a:schemeClr val="dk2"/>
                </a:solidFill>
                <a:latin typeface="Arial Narrow"/>
                <a:ea typeface="Arial Narrow"/>
                <a:cs typeface="Arial Narrow"/>
                <a:sym typeface="Arial Narrow"/>
              </a:rPr>
              <a:t>Puntuación total del riesgo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pic>
        <p:nvPicPr>
          <p:cNvPr id="957" name="Google Shape;957;p68"/>
          <p:cNvPicPr preferRelativeResize="0"/>
          <p:nvPr/>
        </p:nvPicPr>
        <p:blipFill rotWithShape="1">
          <a:blip r:embed="rId3">
            <a:alphaModFix/>
          </a:blip>
          <a:srcRect/>
          <a:stretch/>
        </p:blipFill>
        <p:spPr>
          <a:xfrm>
            <a:off x="6953567" y="1295793"/>
            <a:ext cx="3574037" cy="4492779"/>
          </a:xfrm>
          <a:prstGeom prst="rect">
            <a:avLst/>
          </a:prstGeom>
          <a:noFill/>
          <a:ln>
            <a:noFill/>
          </a:ln>
          <a:effectLst>
            <a:outerShdw blurRad="292100" dist="139700" dir="2700000" algn="tl" rotWithShape="0">
              <a:srgbClr val="333333">
                <a:alpha val="64705"/>
              </a:srgbClr>
            </a:outerShdw>
          </a:effectLst>
        </p:spPr>
      </p:pic>
      <p:pic>
        <p:nvPicPr>
          <p:cNvPr id="958" name="Google Shape;958;p68" descr="A tiled floor&#10;&#10;Description generated with high confidence"/>
          <p:cNvPicPr preferRelativeResize="0"/>
          <p:nvPr/>
        </p:nvPicPr>
        <p:blipFill rotWithShape="1">
          <a:blip r:embed="rId4">
            <a:alphaModFix/>
          </a:blip>
          <a:srcRect/>
          <a:stretch/>
        </p:blipFill>
        <p:spPr>
          <a:xfrm>
            <a:off x="713915" y="1299621"/>
            <a:ext cx="5541893" cy="3117315"/>
          </a:xfrm>
          <a:prstGeom prst="rect">
            <a:avLst/>
          </a:prstGeom>
          <a:noFill/>
          <a:ln>
            <a:noFill/>
          </a:ln>
          <a:effectLst>
            <a:outerShdw blurRad="292100" dist="139700" dir="2700000" algn="tl" rotWithShape="0">
              <a:srgbClr val="333333">
                <a:alpha val="64705"/>
              </a:srgbClr>
            </a:outerShdw>
          </a:effectLst>
        </p:spPr>
      </p:pic>
      <p:sp>
        <p:nvSpPr>
          <p:cNvPr id="959" name="Google Shape;959;p68"/>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0B0F0"/>
              </a:buClr>
              <a:buSzPts val="4400"/>
              <a:buFont typeface="Arial Narrow"/>
              <a:buNone/>
            </a:pPr>
            <a:r>
              <a:rPr lang="es">
                <a:solidFill>
                  <a:srgbClr val="00B0F0"/>
                </a:solidFill>
              </a:rPr>
              <a:t>El método alternativo de Indonesia</a:t>
            </a:r>
            <a:endParaRPr/>
          </a:p>
        </p:txBody>
      </p:sp>
      <p:sp>
        <p:nvSpPr>
          <p:cNvPr id="960" name="Google Shape;960;p68"/>
          <p:cNvSpPr txBox="1">
            <a:spLocks noGrp="1"/>
          </p:cNvSpPr>
          <p:nvPr>
            <p:ph type="body" idx="1"/>
          </p:nvPr>
        </p:nvSpPr>
        <p:spPr>
          <a:xfrm>
            <a:off x="838200" y="4627756"/>
            <a:ext cx="4514385" cy="1865120"/>
          </a:xfrm>
          <a:prstGeom prst="rect">
            <a:avLst/>
          </a:prstGeom>
          <a:solidFill>
            <a:schemeClr val="dk1"/>
          </a:solidFill>
          <a:ln>
            <a:noFill/>
          </a:ln>
        </p:spPr>
        <p:txBody>
          <a:bodyPr spcFirstLastPara="1" wrap="square" lIns="91425" tIns="45700" rIns="91425" bIns="45700" rtlCol="0" anchor="t" anchorCtr="0">
            <a:normAutofit fontScale="85000" lnSpcReduction="10000"/>
          </a:bodyPr>
          <a:lstStyle/>
          <a:p>
            <a:pPr marL="310976" lvl="0" indent="-310976" algn="l" rtl="0">
              <a:lnSpc>
                <a:spcPct val="90000"/>
              </a:lnSpc>
              <a:spcBef>
                <a:spcPts val="0"/>
              </a:spcBef>
              <a:spcAft>
                <a:spcPts val="0"/>
              </a:spcAft>
              <a:buClr>
                <a:schemeClr val="lt1"/>
              </a:buClr>
              <a:buSzPts val="2000"/>
              <a:buFont typeface="Arial"/>
              <a:buChar char="•"/>
            </a:pPr>
            <a:r>
              <a:rPr lang="es" sz="2000">
                <a:solidFill>
                  <a:schemeClr val="lt1"/>
                </a:solidFill>
              </a:rPr>
              <a:t>El personal escribió en trozos de papel los problemas que se detectaron</a:t>
            </a:r>
            <a:endParaRPr/>
          </a:p>
          <a:p>
            <a:pPr marL="310976" lvl="0" indent="-310976" algn="l" rtl="0">
              <a:lnSpc>
                <a:spcPct val="90000"/>
              </a:lnSpc>
              <a:spcBef>
                <a:spcPts val="1000"/>
              </a:spcBef>
              <a:spcAft>
                <a:spcPts val="0"/>
              </a:spcAft>
              <a:buClr>
                <a:schemeClr val="lt1"/>
              </a:buClr>
              <a:buSzPts val="2000"/>
              <a:buFont typeface="Arial"/>
              <a:buChar char="•"/>
            </a:pPr>
            <a:r>
              <a:rPr lang="es" sz="2000">
                <a:solidFill>
                  <a:schemeClr val="lt1"/>
                </a:solidFill>
              </a:rPr>
              <a:t>Entonces, los clasificaron en función del riesgo o la prioridad para darles solución</a:t>
            </a:r>
            <a:endParaRPr/>
          </a:p>
          <a:p>
            <a:pPr marL="310976" lvl="0" indent="-310976" algn="l" rtl="0">
              <a:lnSpc>
                <a:spcPct val="90000"/>
              </a:lnSpc>
              <a:spcBef>
                <a:spcPts val="1000"/>
              </a:spcBef>
              <a:spcAft>
                <a:spcPts val="0"/>
              </a:spcAft>
              <a:buClr>
                <a:schemeClr val="lt1"/>
              </a:buClr>
              <a:buSzPts val="2000"/>
              <a:buFont typeface="Arial"/>
              <a:buChar char="•"/>
            </a:pPr>
            <a:r>
              <a:rPr lang="es" sz="2000">
                <a:solidFill>
                  <a:schemeClr val="lt1"/>
                </a:solidFill>
              </a:rPr>
              <a:t>Los trabajadores fueron quienes decidieron qué criterios se iban a utilizar para ordenarlos</a:t>
            </a:r>
            <a:endParaRPr/>
          </a:p>
          <a:p>
            <a:pPr marL="0" lvl="0" indent="0" algn="l" rtl="0">
              <a:lnSpc>
                <a:spcPct val="90000"/>
              </a:lnSpc>
              <a:spcBef>
                <a:spcPts val="1000"/>
              </a:spcBef>
              <a:spcAft>
                <a:spcPts val="0"/>
              </a:spcAft>
              <a:buClr>
                <a:schemeClr val="dk1"/>
              </a:buClr>
              <a:buSzPts val="2000"/>
              <a:buFont typeface="Arial"/>
              <a:buNone/>
            </a:pPr>
            <a:endParaRPr>
              <a:solidFill>
                <a:schemeClr val="lt1"/>
              </a:solidFill>
            </a:endParaRPr>
          </a:p>
        </p:txBody>
      </p:sp>
      <p:grpSp>
        <p:nvGrpSpPr>
          <p:cNvPr id="961" name="Google Shape;961;p68"/>
          <p:cNvGrpSpPr/>
          <p:nvPr/>
        </p:nvGrpSpPr>
        <p:grpSpPr>
          <a:xfrm>
            <a:off x="10571586" y="249283"/>
            <a:ext cx="1246402" cy="1171184"/>
            <a:chOff x="6769457" y="5116370"/>
            <a:chExt cx="1106024" cy="1171184"/>
          </a:xfrm>
        </p:grpSpPr>
        <p:pic>
          <p:nvPicPr>
            <p:cNvPr id="962" name="Google Shape;962;p68" descr="Shape&#10;&#10;Description automatically generated with low confidence"/>
            <p:cNvPicPr preferRelativeResize="0"/>
            <p:nvPr/>
          </p:nvPicPr>
          <p:blipFill rotWithShape="1">
            <a:blip r:embed="rId5">
              <a:alphaModFix/>
            </a:blip>
            <a:srcRect/>
            <a:stretch/>
          </p:blipFill>
          <p:spPr>
            <a:xfrm>
              <a:off x="6847514" y="5258958"/>
              <a:ext cx="1027967" cy="935628"/>
            </a:xfrm>
            <a:prstGeom prst="rect">
              <a:avLst/>
            </a:prstGeom>
            <a:noFill/>
            <a:ln>
              <a:noFill/>
            </a:ln>
          </p:spPr>
        </p:pic>
        <p:sp>
          <p:nvSpPr>
            <p:cNvPr id="963" name="Google Shape;963;p68"/>
            <p:cNvSpPr/>
            <p:nvPr/>
          </p:nvSpPr>
          <p:spPr>
            <a:xfrm>
              <a:off x="6769457" y="5116370"/>
              <a:ext cx="1027967"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964" name="Google Shape;964;p68"/>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69"/>
          <p:cNvSpPr txBox="1">
            <a:spLocks noGrp="1"/>
          </p:cNvSpPr>
          <p:nvPr>
            <p:ph type="body" idx="1"/>
          </p:nvPr>
        </p:nvSpPr>
        <p:spPr>
          <a:xfrm>
            <a:off x="657587" y="2223429"/>
            <a:ext cx="5076825" cy="5577285"/>
          </a:xfrm>
          <a:prstGeom prst="rect">
            <a:avLst/>
          </a:prstGeom>
          <a:noFill/>
          <a:ln>
            <a:noFill/>
          </a:ln>
        </p:spPr>
        <p:txBody>
          <a:bodyPr spcFirstLastPara="1" wrap="square" lIns="91425" tIns="45700" rIns="91425" bIns="45700" rtlCol="0" anchor="t" anchorCtr="0">
            <a:normAutofit/>
          </a:bodyPr>
          <a:lstStyle/>
          <a:p>
            <a:pPr marL="310976" lvl="0" indent="-310976" algn="l" rtl="0">
              <a:lnSpc>
                <a:spcPct val="90000"/>
              </a:lnSpc>
              <a:spcBef>
                <a:spcPts val="0"/>
              </a:spcBef>
              <a:spcAft>
                <a:spcPts val="0"/>
              </a:spcAft>
              <a:buClr>
                <a:schemeClr val="dk1"/>
              </a:buClr>
              <a:buSzPts val="2177"/>
              <a:buNone/>
            </a:pPr>
            <a:r>
              <a:rPr lang="es" sz="2177"/>
              <a:t>El día de mañana surgirán nuevos problemas que traerán aparejados sus propios riesgos</a:t>
            </a:r>
            <a:endParaRPr/>
          </a:p>
          <a:p>
            <a:pPr marL="310976" lvl="0" indent="-310976" algn="l" rtl="0">
              <a:lnSpc>
                <a:spcPct val="90000"/>
              </a:lnSpc>
              <a:spcBef>
                <a:spcPts val="1000"/>
              </a:spcBef>
              <a:spcAft>
                <a:spcPts val="0"/>
              </a:spcAft>
              <a:buClr>
                <a:schemeClr val="dk1"/>
              </a:buClr>
              <a:buSzPts val="2177"/>
              <a:buNone/>
            </a:pPr>
            <a:endParaRPr sz="2177"/>
          </a:p>
          <a:p>
            <a:pPr marL="310976" lvl="0" indent="-310976" algn="l" rtl="0">
              <a:lnSpc>
                <a:spcPct val="90000"/>
              </a:lnSpc>
              <a:spcBef>
                <a:spcPts val="1000"/>
              </a:spcBef>
              <a:spcAft>
                <a:spcPts val="0"/>
              </a:spcAft>
              <a:buClr>
                <a:schemeClr val="dk1"/>
              </a:buClr>
              <a:buSzPts val="2177"/>
              <a:buNone/>
            </a:pPr>
            <a:r>
              <a:rPr lang="es" sz="2177"/>
              <a:t>Puede que los nuevos riesgos vayan de la mano de problemas ya existentes</a:t>
            </a:r>
            <a:endParaRPr/>
          </a:p>
          <a:p>
            <a:pPr marL="681458" lvl="1" indent="-310976" algn="l" rtl="0">
              <a:lnSpc>
                <a:spcPct val="90000"/>
              </a:lnSpc>
              <a:spcBef>
                <a:spcPts val="500"/>
              </a:spcBef>
              <a:spcAft>
                <a:spcPts val="0"/>
              </a:spcAft>
              <a:buClr>
                <a:srgbClr val="898A9B"/>
              </a:buClr>
              <a:buSzPts val="2177"/>
              <a:buNone/>
            </a:pPr>
            <a:endParaRPr sz="2177" i="1">
              <a:latin typeface="Arial"/>
              <a:ea typeface="Arial"/>
              <a:cs typeface="Arial"/>
              <a:sym typeface="Arial"/>
            </a:endParaRPr>
          </a:p>
          <a:p>
            <a:pPr marL="0" lvl="0" indent="0" algn="l" rtl="0">
              <a:lnSpc>
                <a:spcPct val="90000"/>
              </a:lnSpc>
              <a:spcBef>
                <a:spcPts val="1000"/>
              </a:spcBef>
              <a:spcAft>
                <a:spcPts val="0"/>
              </a:spcAft>
              <a:buClr>
                <a:schemeClr val="dk1"/>
              </a:buClr>
              <a:buSzPts val="2177"/>
              <a:buNone/>
            </a:pPr>
            <a:r>
              <a:rPr lang="es" sz="2177" b="1"/>
              <a:t>A la hora de calcular la puntuación del riesgo, hay que pararse a pensar si el riesgo irá a más o a menos con el paso del tiempo </a:t>
            </a:r>
            <a:endParaRPr/>
          </a:p>
          <a:p>
            <a:pPr marL="0" lvl="0" indent="0" algn="l" rtl="0">
              <a:lnSpc>
                <a:spcPct val="90000"/>
              </a:lnSpc>
              <a:spcBef>
                <a:spcPts val="1000"/>
              </a:spcBef>
              <a:spcAft>
                <a:spcPts val="0"/>
              </a:spcAft>
              <a:buClr>
                <a:schemeClr val="dk1"/>
              </a:buClr>
              <a:buSzPts val="2177"/>
              <a:buNone/>
            </a:pPr>
            <a:endParaRPr sz="2177"/>
          </a:p>
        </p:txBody>
      </p:sp>
      <p:sp>
        <p:nvSpPr>
          <p:cNvPr id="973" name="Google Shape;973;p69"/>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49</a:t>
            </a:fld>
            <a:endParaRPr>
              <a:solidFill>
                <a:srgbClr val="000000"/>
              </a:solidFill>
            </a:endParaRPr>
          </a:p>
        </p:txBody>
      </p:sp>
      <p:sp>
        <p:nvSpPr>
          <p:cNvPr id="974" name="Google Shape;974;p69"/>
          <p:cNvSpPr txBox="1">
            <a:spLocks noGrp="1"/>
          </p:cNvSpPr>
          <p:nvPr>
            <p:ph type="title"/>
          </p:nvPr>
        </p:nvSpPr>
        <p:spPr>
          <a:xfrm>
            <a:off x="576973" y="199061"/>
            <a:ext cx="10314878" cy="719138"/>
          </a:xfrm>
          <a:prstGeom prst="rect">
            <a:avLst/>
          </a:prstGeom>
          <a:noFill/>
          <a:ln>
            <a:noFill/>
          </a:ln>
        </p:spPr>
        <p:txBody>
          <a:bodyPr spcFirstLastPara="1" wrap="square" lIns="91425" tIns="45700" rIns="91425" bIns="45700" rtlCol="0" anchor="t" anchorCtr="0">
            <a:noAutofit/>
          </a:bodyPr>
          <a:lstStyle/>
          <a:p>
            <a:pPr marL="0" marR="0" lvl="0" indent="0" algn="ctr" rtl="0">
              <a:lnSpc>
                <a:spcPct val="90000"/>
              </a:lnSpc>
              <a:spcBef>
                <a:spcPts val="0"/>
              </a:spcBef>
              <a:spcAft>
                <a:spcPts val="0"/>
              </a:spcAft>
              <a:buClr>
                <a:srgbClr val="009CDE"/>
              </a:buClr>
              <a:buSzPts val="4400"/>
              <a:buFont typeface="Arial Narrow"/>
              <a:buNone/>
            </a:pPr>
            <a:r>
              <a:rPr lang="es" sz="4400" b="1" i="0" u="none" strike="noStrike" cap="none">
                <a:solidFill>
                  <a:srgbClr val="009CDE"/>
                </a:solidFill>
                <a:latin typeface="Arial Narrow"/>
                <a:ea typeface="Arial Narrow"/>
                <a:cs typeface="Arial Narrow"/>
                <a:sym typeface="Arial Narrow"/>
              </a:rPr>
              <a:t>Recuerden que, con el tiempo, el cambio climático puede repercutir en los riesgos</a:t>
            </a:r>
            <a:endParaRPr/>
          </a:p>
        </p:txBody>
      </p:sp>
      <p:pic>
        <p:nvPicPr>
          <p:cNvPr id="975" name="Google Shape;975;p69" descr="A group of people standing outside a building&#10;&#10;Description automatically generated with low confidence"/>
          <p:cNvPicPr preferRelativeResize="0"/>
          <p:nvPr/>
        </p:nvPicPr>
        <p:blipFill rotWithShape="1">
          <a:blip r:embed="rId3">
            <a:alphaModFix/>
          </a:blip>
          <a:srcRect/>
          <a:stretch/>
        </p:blipFill>
        <p:spPr>
          <a:xfrm>
            <a:off x="6756401" y="2705318"/>
            <a:ext cx="4910193" cy="3273462"/>
          </a:xfrm>
          <a:prstGeom prst="rect">
            <a:avLst/>
          </a:prstGeom>
          <a:noFill/>
          <a:ln>
            <a:noFill/>
          </a:ln>
        </p:spPr>
      </p:pic>
      <p:sp>
        <p:nvSpPr>
          <p:cNvPr id="976" name="Google Shape;976;p69"/>
          <p:cNvSpPr txBox="1"/>
          <p:nvPr/>
        </p:nvSpPr>
        <p:spPr>
          <a:xfrm>
            <a:off x="6641838" y="6270896"/>
            <a:ext cx="4910193" cy="538865"/>
          </a:xfrm>
          <a:prstGeom prst="rect">
            <a:avLst/>
          </a:prstGeom>
          <a:noFill/>
          <a:ln>
            <a:noFill/>
          </a:ln>
        </p:spPr>
        <p:txBody>
          <a:bodyPr spcFirstLastPara="1" wrap="square" lIns="91425" tIns="45700" rIns="91425" bIns="45700" rtlCol="0" anchor="t" anchorCtr="0">
            <a:spAutoFit/>
          </a:bodyPr>
          <a:lstStyle/>
          <a:p>
            <a:pPr marL="0" marR="0" lvl="0" indent="0" algn="r" rtl="0">
              <a:spcBef>
                <a:spcPts val="0"/>
              </a:spcBef>
              <a:spcAft>
                <a:spcPts val="0"/>
              </a:spcAft>
              <a:buNone/>
            </a:pPr>
            <a:r>
              <a:rPr lang="es" sz="1451" i="1">
                <a:solidFill>
                  <a:schemeClr val="lt1"/>
                </a:solidFill>
                <a:latin typeface="Arial"/>
                <a:ea typeface="Arial"/>
                <a:cs typeface="Arial"/>
                <a:sym typeface="Arial"/>
              </a:rPr>
              <a:t>Fotografía: Un centro de atención de salud de Mozambique sufre las inundaciones derivadas del ciclón Idai </a:t>
            </a:r>
            <a:endParaRPr/>
          </a:p>
        </p:txBody>
      </p:sp>
      <p:pic>
        <p:nvPicPr>
          <p:cNvPr id="977" name="Google Shape;977;p69"/>
          <p:cNvPicPr preferRelativeResize="0"/>
          <p:nvPr/>
        </p:nvPicPr>
        <p:blipFill rotWithShape="1">
          <a:blip r:embed="rId4">
            <a:alphaModFix/>
          </a:blip>
          <a:srcRect/>
          <a:stretch/>
        </p:blipFill>
        <p:spPr>
          <a:xfrm>
            <a:off x="10348333" y="704688"/>
            <a:ext cx="1419396" cy="14497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5"/>
          <p:cNvSpPr txBox="1">
            <a:spLocks noGrp="1"/>
          </p:cNvSpPr>
          <p:nvPr>
            <p:ph type="ctrTitle"/>
          </p:nvPr>
        </p:nvSpPr>
        <p:spPr>
          <a:xfrm>
            <a:off x="838200" y="343749"/>
            <a:ext cx="10515600" cy="3728534"/>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lt1"/>
              </a:buClr>
              <a:buSzPts val="8000"/>
              <a:buFont typeface="Arial Narrow"/>
              <a:buNone/>
            </a:pPr>
            <a:r>
              <a:rPr lang="es" dirty="0"/>
              <a:t>Parte 1: Trasfondo</a:t>
            </a:r>
            <a:endParaRPr dirty="0"/>
          </a:p>
        </p:txBody>
      </p:sp>
      <p:sp>
        <p:nvSpPr>
          <p:cNvPr id="221" name="Google Shape;221;p25"/>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5</a:t>
            </a:fld>
            <a:endParaRPr/>
          </a:p>
        </p:txBody>
      </p:sp>
      <p:pic>
        <p:nvPicPr>
          <p:cNvPr id="222" name="Google Shape;222;p25" descr="A picture containing sky, outdoor, building, house&#10;&#10;Description automatically generated"/>
          <p:cNvPicPr preferRelativeResize="0"/>
          <p:nvPr/>
        </p:nvPicPr>
        <p:blipFill rotWithShape="1">
          <a:blip r:embed="rId3">
            <a:alphaModFix/>
          </a:blip>
          <a:srcRect/>
          <a:stretch/>
        </p:blipFill>
        <p:spPr>
          <a:xfrm>
            <a:off x="6564300" y="2500274"/>
            <a:ext cx="5405825" cy="3728534"/>
          </a:xfrm>
          <a:prstGeom prst="rect">
            <a:avLst/>
          </a:prstGeom>
          <a:noFill/>
          <a:ln>
            <a:noFill/>
          </a:ln>
        </p:spPr>
      </p:pic>
      <p:sp>
        <p:nvSpPr>
          <p:cNvPr id="223" name="Google Shape;223;p25"/>
          <p:cNvSpPr txBox="1"/>
          <p:nvPr/>
        </p:nvSpPr>
        <p:spPr>
          <a:xfrm>
            <a:off x="401589" y="1674329"/>
            <a:ext cx="5929313" cy="2108200"/>
          </a:xfrm>
          <a:prstGeom prst="rect">
            <a:avLst/>
          </a:prstGeom>
          <a:noFill/>
          <a:ln>
            <a:noFill/>
          </a:ln>
        </p:spPr>
        <p:txBody>
          <a:bodyPr spcFirstLastPara="1" wrap="square" lIns="91425" tIns="45700" rIns="91425" bIns="45700" rtlCol="0" anchor="t" anchorCtr="0">
            <a:noAutofit/>
          </a:bodyPr>
          <a:lstStyle/>
          <a:p>
            <a:pPr marL="228600" marR="0" lvl="0" indent="-228600" algn="l" rtl="0">
              <a:lnSpc>
                <a:spcPct val="90000"/>
              </a:lnSpc>
              <a:spcBef>
                <a:spcPts val="0"/>
              </a:spcBef>
              <a:spcAft>
                <a:spcPts val="0"/>
              </a:spcAft>
              <a:buClr>
                <a:schemeClr val="lt1"/>
              </a:buClr>
              <a:buSzPts val="2400"/>
              <a:buFont typeface="Arial"/>
              <a:buChar char="•"/>
            </a:pPr>
            <a:r>
              <a:rPr lang="es" sz="2400" b="0" i="0" dirty="0">
                <a:solidFill>
                  <a:schemeClr val="lt1"/>
                </a:solidFill>
                <a:latin typeface="Arial"/>
                <a:ea typeface="Arial"/>
                <a:cs typeface="Arial"/>
                <a:sym typeface="Arial"/>
              </a:rPr>
              <a:t>¿Qué es el WASH FIT?</a:t>
            </a:r>
            <a:endParaRPr dirty="0"/>
          </a:p>
          <a:p>
            <a:pPr marL="228600" marR="0" lvl="0" indent="-228600" algn="l" rtl="0">
              <a:lnSpc>
                <a:spcPct val="90000"/>
              </a:lnSpc>
              <a:spcBef>
                <a:spcPts val="1000"/>
              </a:spcBef>
              <a:spcAft>
                <a:spcPts val="0"/>
              </a:spcAft>
              <a:buClr>
                <a:schemeClr val="lt1"/>
              </a:buClr>
              <a:buSzPts val="2400"/>
              <a:buFont typeface="Arial"/>
              <a:buChar char="•"/>
            </a:pPr>
            <a:r>
              <a:rPr lang="es" sz="2400" b="0" i="0" dirty="0">
                <a:solidFill>
                  <a:schemeClr val="lt1"/>
                </a:solidFill>
                <a:latin typeface="Arial"/>
                <a:ea typeface="Arial"/>
                <a:cs typeface="Arial"/>
                <a:sym typeface="Arial"/>
              </a:rPr>
              <a:t>¿Qué recursos de asistencia tienen ustedes a su disposición? </a:t>
            </a:r>
            <a:endParaRPr dirty="0"/>
          </a:p>
          <a:p>
            <a:pPr marL="228600" marR="0" lvl="0" indent="-228600" algn="l" rtl="0">
              <a:lnSpc>
                <a:spcPct val="90000"/>
              </a:lnSpc>
              <a:spcBef>
                <a:spcPts val="1000"/>
              </a:spcBef>
              <a:spcAft>
                <a:spcPts val="0"/>
              </a:spcAft>
              <a:buClr>
                <a:schemeClr val="lt1"/>
              </a:buClr>
              <a:buSzPts val="2400"/>
              <a:buFont typeface="Arial"/>
              <a:buChar char="•"/>
            </a:pPr>
            <a:r>
              <a:rPr lang="es" sz="2400" b="0" i="0" dirty="0">
                <a:solidFill>
                  <a:schemeClr val="lt1"/>
                </a:solidFill>
                <a:latin typeface="Arial"/>
                <a:ea typeface="Arial"/>
                <a:cs typeface="Arial"/>
                <a:sym typeface="Arial"/>
              </a:rPr>
              <a:t>¿Qué propósito y alcance tiene el WASH FIT? </a:t>
            </a:r>
            <a:endParaRPr dirty="0"/>
          </a:p>
          <a:p>
            <a:pPr marL="228600" marR="0" lvl="0" indent="-228600" algn="l" rtl="0">
              <a:lnSpc>
                <a:spcPct val="90000"/>
              </a:lnSpc>
              <a:spcBef>
                <a:spcPts val="1000"/>
              </a:spcBef>
              <a:spcAft>
                <a:spcPts val="0"/>
              </a:spcAft>
              <a:buClr>
                <a:srgbClr val="F2E196"/>
              </a:buClr>
              <a:buSzPts val="2400"/>
              <a:buFont typeface="Arial"/>
              <a:buChar char="•"/>
            </a:pPr>
            <a:r>
              <a:rPr lang="es" sz="2400" b="0" i="0" dirty="0">
                <a:solidFill>
                  <a:srgbClr val="F2E196"/>
                </a:solidFill>
                <a:latin typeface="Arial"/>
                <a:ea typeface="Arial"/>
                <a:cs typeface="Arial"/>
                <a:sym typeface="Arial"/>
              </a:rPr>
              <a:t>En caso de que ya conozcan el WASH FIT, ¿qué novedades incluye la segunda edición?</a:t>
            </a:r>
            <a:endParaRPr dirty="0"/>
          </a:p>
          <a:p>
            <a:pPr marL="228600" marR="0" lvl="0" indent="-228600" algn="l" rtl="0">
              <a:lnSpc>
                <a:spcPct val="90000"/>
              </a:lnSpc>
              <a:spcBef>
                <a:spcPts val="1000"/>
              </a:spcBef>
              <a:spcAft>
                <a:spcPts val="0"/>
              </a:spcAft>
              <a:buClr>
                <a:schemeClr val="lt1"/>
              </a:buClr>
              <a:buSzPts val="2400"/>
              <a:buFont typeface="Arial"/>
              <a:buChar char="•"/>
            </a:pPr>
            <a:r>
              <a:rPr lang="es" sz="2400" b="0" i="0" dirty="0">
                <a:solidFill>
                  <a:schemeClr val="lt1"/>
                </a:solidFill>
                <a:latin typeface="Arial"/>
                <a:ea typeface="Arial"/>
                <a:cs typeface="Arial"/>
                <a:sym typeface="Arial"/>
              </a:rPr>
              <a:t>¿Qué zonas de un establecimiento abarca el WASH FIT?</a:t>
            </a:r>
            <a:endParaRPr dirty="0"/>
          </a:p>
          <a:p>
            <a:pPr marL="228600" marR="0" lvl="0" indent="-228600" algn="l" rtl="0">
              <a:lnSpc>
                <a:spcPct val="90000"/>
              </a:lnSpc>
              <a:spcBef>
                <a:spcPts val="1000"/>
              </a:spcBef>
              <a:spcAft>
                <a:spcPts val="0"/>
              </a:spcAft>
              <a:buClr>
                <a:schemeClr val="lt1"/>
              </a:buClr>
              <a:buSzPts val="2400"/>
              <a:buFont typeface="Arial"/>
              <a:buChar char="•"/>
            </a:pPr>
            <a:r>
              <a:rPr lang="es" sz="2400" b="0" i="0" dirty="0">
                <a:solidFill>
                  <a:schemeClr val="lt1"/>
                </a:solidFill>
                <a:latin typeface="Arial"/>
                <a:ea typeface="Arial"/>
                <a:cs typeface="Arial"/>
                <a:sym typeface="Arial"/>
              </a:rPr>
              <a:t>¿Qué papel puede desempeñar el WASH FIT en apoyo a iniciativas de salud? </a:t>
            </a:r>
            <a:endParaRPr dirty="0"/>
          </a:p>
          <a:p>
            <a:pPr marL="457200" marR="0" lvl="0" indent="-304800" algn="l" rtl="0">
              <a:lnSpc>
                <a:spcPct val="90000"/>
              </a:lnSpc>
              <a:spcBef>
                <a:spcPts val="1000"/>
              </a:spcBef>
              <a:spcAft>
                <a:spcPts val="0"/>
              </a:spcAft>
              <a:buClr>
                <a:schemeClr val="lt1"/>
              </a:buClr>
              <a:buSzPts val="2400"/>
              <a:buFont typeface="Calibri"/>
              <a:buNone/>
            </a:pPr>
            <a:endParaRPr sz="2400" b="0" i="0" dirty="0">
              <a:solidFill>
                <a:schemeClr val="lt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70"/>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0B0F0"/>
              </a:buClr>
              <a:buSzPts val="4400"/>
              <a:buFont typeface="Arial Narrow"/>
              <a:buNone/>
            </a:pPr>
            <a:r>
              <a:rPr lang="es">
                <a:solidFill>
                  <a:srgbClr val="00B0F0"/>
                </a:solidFill>
              </a:rPr>
              <a:t>Establecer prioridades en cuanto a la adopción de medidas </a:t>
            </a:r>
            <a:endParaRPr/>
          </a:p>
        </p:txBody>
      </p:sp>
      <p:sp>
        <p:nvSpPr>
          <p:cNvPr id="986" name="Google Shape;986;p70"/>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50</a:t>
            </a:fld>
            <a:endParaRPr>
              <a:solidFill>
                <a:srgbClr val="000000"/>
              </a:solidFill>
            </a:endParaRPr>
          </a:p>
        </p:txBody>
      </p:sp>
      <p:sp>
        <p:nvSpPr>
          <p:cNvPr id="987" name="Google Shape;987;p70"/>
          <p:cNvSpPr txBox="1">
            <a:spLocks noGrp="1"/>
          </p:cNvSpPr>
          <p:nvPr>
            <p:ph type="body" idx="1"/>
          </p:nvPr>
        </p:nvSpPr>
        <p:spPr>
          <a:xfrm>
            <a:off x="838200" y="2014615"/>
            <a:ext cx="10514013" cy="4973466"/>
          </a:xfrm>
          <a:prstGeom prst="rect">
            <a:avLst/>
          </a:prstGeom>
          <a:noFill/>
          <a:ln>
            <a:noFill/>
          </a:ln>
        </p:spPr>
        <p:txBody>
          <a:bodyPr spcFirstLastPara="1" wrap="square" lIns="91425" tIns="45700" rIns="91425" bIns="45700" rtlCol="0" anchor="t" anchorCtr="0">
            <a:normAutofit/>
          </a:bodyPr>
          <a:lstStyle/>
          <a:p>
            <a:pPr marL="342900" lvl="0" indent="-342900" algn="l" rtl="0">
              <a:lnSpc>
                <a:spcPct val="90000"/>
              </a:lnSpc>
              <a:spcBef>
                <a:spcPts val="0"/>
              </a:spcBef>
              <a:spcAft>
                <a:spcPts val="0"/>
              </a:spcAft>
              <a:buClr>
                <a:schemeClr val="dk1"/>
              </a:buClr>
              <a:buSzPts val="2177"/>
              <a:buFont typeface="Arial"/>
              <a:buChar char="•"/>
            </a:pPr>
            <a:r>
              <a:rPr lang="es" sz="2177" dirty="0"/>
              <a:t>Hay que ordenar la lista de problemas en función de la puntuación del riesgo: a mayor puntuación, mayor </a:t>
            </a:r>
            <a:r>
              <a:rPr lang="es" sz="2177" b="1" dirty="0">
                <a:solidFill>
                  <a:srgbClr val="009CDE"/>
                </a:solidFill>
              </a:rPr>
              <a:t>prioridad</a:t>
            </a:r>
            <a:r>
              <a:rPr lang="es" sz="2177" dirty="0"/>
              <a:t> de acción inmediata</a:t>
            </a:r>
            <a:endParaRPr dirty="0"/>
          </a:p>
          <a:p>
            <a:pPr marL="713382" lvl="1" indent="-342900" algn="l" rtl="0">
              <a:lnSpc>
                <a:spcPct val="90000"/>
              </a:lnSpc>
              <a:spcBef>
                <a:spcPts val="500"/>
              </a:spcBef>
              <a:spcAft>
                <a:spcPts val="0"/>
              </a:spcAft>
              <a:buClr>
                <a:schemeClr val="dk1"/>
              </a:buClr>
              <a:buSzPts val="2177"/>
              <a:buFont typeface="Arial"/>
              <a:buChar char="•"/>
            </a:pPr>
            <a:r>
              <a:rPr lang="es" sz="2177" dirty="0">
                <a:latin typeface="Arial"/>
                <a:ea typeface="Arial"/>
                <a:cs typeface="Arial"/>
                <a:sym typeface="Arial"/>
              </a:rPr>
              <a:t>Tras clasificarse por puntuación, los problemas también pueden clasificarse según el ámbito (todos los problemas relacionados con el agua, por ejemplo) o la zona del establecimiento (todos los servicios ambulatorios, etc.) </a:t>
            </a:r>
            <a:endParaRPr dirty="0"/>
          </a:p>
          <a:p>
            <a:pPr marL="342900" lvl="0" indent="-342900" algn="l" rtl="0">
              <a:lnSpc>
                <a:spcPct val="90000"/>
              </a:lnSpc>
              <a:spcBef>
                <a:spcPts val="1000"/>
              </a:spcBef>
              <a:spcAft>
                <a:spcPts val="0"/>
              </a:spcAft>
              <a:buClr>
                <a:schemeClr val="dk1"/>
              </a:buClr>
              <a:buSzPts val="2177"/>
              <a:buFont typeface="Arial"/>
              <a:buChar char="•"/>
            </a:pPr>
            <a:r>
              <a:rPr lang="es" sz="2177" dirty="0"/>
              <a:t>Los problemas con las puntuaciones del riesgo más bajas se resolverán posteriormente cuando se disponga de los recursos para ello </a:t>
            </a:r>
            <a:endParaRPr dirty="0"/>
          </a:p>
          <a:p>
            <a:pPr marL="342900" lvl="0" indent="-342900" algn="l" rtl="0">
              <a:lnSpc>
                <a:spcPct val="90000"/>
              </a:lnSpc>
              <a:spcBef>
                <a:spcPts val="1000"/>
              </a:spcBef>
              <a:spcAft>
                <a:spcPts val="0"/>
              </a:spcAft>
              <a:buClr>
                <a:schemeClr val="dk1"/>
              </a:buClr>
              <a:buSzPts val="2177"/>
              <a:buFont typeface="Arial"/>
              <a:buChar char="•"/>
            </a:pPr>
            <a:r>
              <a:rPr lang="es" sz="2177" dirty="0"/>
              <a:t>En el caso de algunos problemas con bajas puntuaciones del riesgo, quizás baste con introducir mejoras simples o de bajo costo y puedan solucionarse varios a la vez  </a:t>
            </a:r>
            <a:endParaRPr dirty="0"/>
          </a:p>
          <a:p>
            <a:pPr marL="342900" lvl="0" indent="-204660" algn="l" rtl="0">
              <a:lnSpc>
                <a:spcPct val="90000"/>
              </a:lnSpc>
              <a:spcBef>
                <a:spcPts val="1000"/>
              </a:spcBef>
              <a:spcAft>
                <a:spcPts val="0"/>
              </a:spcAft>
              <a:buClr>
                <a:schemeClr val="dk1"/>
              </a:buClr>
              <a:buSzPts val="2177"/>
              <a:buFont typeface="Arial"/>
              <a:buNone/>
            </a:pPr>
            <a:endParaRPr sz="2177" b="1" dirty="0"/>
          </a:p>
          <a:p>
            <a:pPr marL="342900" lvl="0" indent="-204660" algn="l" rtl="0">
              <a:lnSpc>
                <a:spcPct val="90000"/>
              </a:lnSpc>
              <a:spcBef>
                <a:spcPts val="1000"/>
              </a:spcBef>
              <a:spcAft>
                <a:spcPts val="0"/>
              </a:spcAft>
              <a:buClr>
                <a:schemeClr val="dk1"/>
              </a:buClr>
              <a:buSzPts val="2177"/>
              <a:buFont typeface="Arial"/>
              <a:buNone/>
            </a:pPr>
            <a:endParaRPr sz="2177"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71"/>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09CDE"/>
              </a:buClr>
              <a:buSzPts val="4400"/>
              <a:buFont typeface="Arial Narrow"/>
              <a:buNone/>
            </a:pPr>
            <a:r>
              <a:rPr lang="es">
                <a:solidFill>
                  <a:srgbClr val="009CDE"/>
                </a:solidFill>
              </a:rPr>
              <a:t>Cómo establecer prioridades en función del nivel de riesgo </a:t>
            </a:r>
            <a:endParaRPr/>
          </a:p>
        </p:txBody>
      </p:sp>
      <p:sp>
        <p:nvSpPr>
          <p:cNvPr id="994" name="Google Shape;994;p71"/>
          <p:cNvSpPr txBox="1">
            <a:spLocks noGrp="1"/>
          </p:cNvSpPr>
          <p:nvPr>
            <p:ph type="sldNum" idx="12"/>
          </p:nvPr>
        </p:nvSpPr>
        <p:spPr>
          <a:xfrm>
            <a:off x="1" y="6363031"/>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51</a:t>
            </a:fld>
            <a:endParaRPr>
              <a:solidFill>
                <a:srgbClr val="000000"/>
              </a:solidFill>
            </a:endParaRPr>
          </a:p>
        </p:txBody>
      </p:sp>
      <p:graphicFrame>
        <p:nvGraphicFramePr>
          <p:cNvPr id="995" name="Google Shape;995;p71"/>
          <p:cNvGraphicFramePr/>
          <p:nvPr>
            <p:extLst>
              <p:ext uri="{D42A27DB-BD31-4B8C-83A1-F6EECF244321}">
                <p14:modId xmlns:p14="http://schemas.microsoft.com/office/powerpoint/2010/main" val="1534371577"/>
              </p:ext>
            </p:extLst>
          </p:nvPr>
        </p:nvGraphicFramePr>
        <p:xfrm>
          <a:off x="838200" y="1524748"/>
          <a:ext cx="10529200" cy="3672755"/>
        </p:xfrm>
        <a:graphic>
          <a:graphicData uri="http://schemas.openxmlformats.org/drawingml/2006/table">
            <a:tbl>
              <a:tblPr firstRow="1" bandRow="1">
                <a:noFill/>
                <a:tableStyleId>{241945AB-5782-4020-BA66-CBFC97479CD8}</a:tableStyleId>
              </a:tblPr>
              <a:tblGrid>
                <a:gridCol w="1752600">
                  <a:extLst>
                    <a:ext uri="{9D8B030D-6E8A-4147-A177-3AD203B41FA5}">
                      <a16:colId xmlns:a16="http://schemas.microsoft.com/office/drawing/2014/main" val="20000"/>
                    </a:ext>
                  </a:extLst>
                </a:gridCol>
                <a:gridCol w="3512000">
                  <a:extLst>
                    <a:ext uri="{9D8B030D-6E8A-4147-A177-3AD203B41FA5}">
                      <a16:colId xmlns:a16="http://schemas.microsoft.com/office/drawing/2014/main" val="20001"/>
                    </a:ext>
                  </a:extLst>
                </a:gridCol>
                <a:gridCol w="2632300">
                  <a:extLst>
                    <a:ext uri="{9D8B030D-6E8A-4147-A177-3AD203B41FA5}">
                      <a16:colId xmlns:a16="http://schemas.microsoft.com/office/drawing/2014/main" val="20002"/>
                    </a:ext>
                  </a:extLst>
                </a:gridCol>
                <a:gridCol w="2632300">
                  <a:extLst>
                    <a:ext uri="{9D8B030D-6E8A-4147-A177-3AD203B41FA5}">
                      <a16:colId xmlns:a16="http://schemas.microsoft.com/office/drawing/2014/main" val="20003"/>
                    </a:ext>
                  </a:extLst>
                </a:gridCol>
              </a:tblGrid>
              <a:tr h="336325">
                <a:tc>
                  <a:txBody>
                    <a:bodyPr/>
                    <a:lstStyle/>
                    <a:p>
                      <a:pPr marL="0" marR="0" lvl="0" indent="0" algn="l" rtl="0">
                        <a:spcBef>
                          <a:spcPts val="0"/>
                        </a:spcBef>
                        <a:spcAft>
                          <a:spcPts val="0"/>
                        </a:spcAft>
                        <a:buNone/>
                      </a:pPr>
                      <a:r>
                        <a:rPr lang="es" sz="1200" b="1" dirty="0">
                          <a:solidFill>
                            <a:schemeClr val="lt1"/>
                          </a:solidFill>
                          <a:latin typeface="Arial"/>
                          <a:ea typeface="Arial"/>
                          <a:cs typeface="Arial"/>
                          <a:sym typeface="Arial"/>
                        </a:rPr>
                        <a:t>Riesgo </a:t>
                      </a:r>
                      <a:endParaRPr sz="1200" dirty="0"/>
                    </a:p>
                  </a:txBody>
                  <a:tcPr marL="82925" marR="82925" marT="41475" marB="41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l" rtl="0">
                        <a:spcBef>
                          <a:spcPts val="0"/>
                        </a:spcBef>
                        <a:spcAft>
                          <a:spcPts val="0"/>
                        </a:spcAft>
                        <a:buNone/>
                      </a:pPr>
                      <a:r>
                        <a:rPr lang="es" sz="1200" b="1">
                          <a:solidFill>
                            <a:schemeClr val="lt1"/>
                          </a:solidFill>
                          <a:latin typeface="Arial"/>
                          <a:ea typeface="Arial"/>
                          <a:cs typeface="Arial"/>
                          <a:sym typeface="Arial"/>
                        </a:rPr>
                        <a:t>Urgencia </a:t>
                      </a:r>
                      <a:endParaRPr sz="1200"/>
                    </a:p>
                  </a:txBody>
                  <a:tcPr marL="82925" marR="82925" marT="41475" marB="41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l" rtl="0">
                        <a:spcBef>
                          <a:spcPts val="0"/>
                        </a:spcBef>
                        <a:spcAft>
                          <a:spcPts val="0"/>
                        </a:spcAft>
                        <a:buNone/>
                      </a:pPr>
                      <a:r>
                        <a:rPr lang="es" sz="1200" b="1">
                          <a:solidFill>
                            <a:schemeClr val="lt1"/>
                          </a:solidFill>
                          <a:latin typeface="Arial"/>
                          <a:ea typeface="Arial"/>
                          <a:cs typeface="Arial"/>
                          <a:sym typeface="Arial"/>
                        </a:rPr>
                        <a:t>Medida </a:t>
                      </a:r>
                      <a:endParaRPr sz="1200"/>
                    </a:p>
                  </a:txBody>
                  <a:tcPr marL="82925" marR="82925" marT="41475" marB="41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l" rtl="0">
                        <a:spcBef>
                          <a:spcPts val="0"/>
                        </a:spcBef>
                        <a:spcAft>
                          <a:spcPts val="0"/>
                        </a:spcAft>
                        <a:buNone/>
                      </a:pPr>
                      <a:r>
                        <a:rPr lang="es" sz="1200" b="1">
                          <a:solidFill>
                            <a:schemeClr val="lt1"/>
                          </a:solidFill>
                          <a:latin typeface="Arial"/>
                          <a:ea typeface="Arial"/>
                          <a:cs typeface="Arial"/>
                          <a:sym typeface="Arial"/>
                        </a:rPr>
                        <a:t>Costo de la inacción </a:t>
                      </a:r>
                      <a:endParaRPr sz="1200"/>
                    </a:p>
                  </a:txBody>
                  <a:tcPr marL="82925" marR="82925" marT="41475" marB="41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829300">
                <a:tc>
                  <a:txBody>
                    <a:bodyPr/>
                    <a:lstStyle/>
                    <a:p>
                      <a:pPr marL="0" marR="0" lvl="0" indent="0" algn="l" rtl="0">
                        <a:spcBef>
                          <a:spcPts val="0"/>
                        </a:spcBef>
                        <a:spcAft>
                          <a:spcPts val="0"/>
                        </a:spcAft>
                        <a:buNone/>
                      </a:pPr>
                      <a:r>
                        <a:rPr lang="es" sz="1200">
                          <a:latin typeface="Arial"/>
                          <a:ea typeface="Arial"/>
                          <a:cs typeface="Arial"/>
                          <a:sym typeface="Arial"/>
                        </a:rPr>
                        <a:t>BAJO </a:t>
                      </a:r>
                      <a:endParaRPr sz="1200"/>
                    </a:p>
                    <a:p>
                      <a:pPr marL="0" marR="0" lvl="0" indent="0" algn="l" rtl="0">
                        <a:spcBef>
                          <a:spcPts val="0"/>
                        </a:spcBef>
                        <a:spcAft>
                          <a:spcPts val="0"/>
                        </a:spcAft>
                        <a:buNone/>
                      </a:pPr>
                      <a:r>
                        <a:rPr lang="es" sz="1200">
                          <a:latin typeface="Arial"/>
                          <a:ea typeface="Arial"/>
                          <a:cs typeface="Arial"/>
                          <a:sym typeface="Arial"/>
                        </a:rPr>
                        <a:t>(0-7)</a:t>
                      </a:r>
                      <a:endParaRPr sz="1200"/>
                    </a:p>
                  </a:txBody>
                  <a:tcPr marL="82925" marR="82925" marT="41475" marB="41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l" rtl="0">
                        <a:spcBef>
                          <a:spcPts val="0"/>
                        </a:spcBef>
                        <a:spcAft>
                          <a:spcPts val="0"/>
                        </a:spcAft>
                        <a:buNone/>
                      </a:pPr>
                      <a:r>
                        <a:rPr lang="es" sz="1200" dirty="0">
                          <a:latin typeface="Arial"/>
                          <a:ea typeface="Arial"/>
                          <a:cs typeface="Arial"/>
                          <a:sym typeface="Arial"/>
                        </a:rPr>
                        <a:t>Se resolverán a medida que se disponga de los recursos </a:t>
                      </a:r>
                      <a:endParaRPr sz="1200" dirty="0"/>
                    </a:p>
                    <a:p>
                      <a:pPr marL="0" marR="0" lvl="0" indent="0" algn="l" rtl="0">
                        <a:spcBef>
                          <a:spcPts val="0"/>
                        </a:spcBef>
                        <a:spcAft>
                          <a:spcPts val="0"/>
                        </a:spcAft>
                        <a:buNone/>
                      </a:pPr>
                      <a:endParaRPr sz="1200" dirty="0">
                        <a:latin typeface="Arial"/>
                        <a:ea typeface="Arial"/>
                        <a:cs typeface="Arial"/>
                        <a:sym typeface="Arial"/>
                      </a:endParaRPr>
                    </a:p>
                    <a:p>
                      <a:pPr marL="0" marR="0" lvl="0" indent="0" algn="l" rtl="0">
                        <a:spcBef>
                          <a:spcPts val="0"/>
                        </a:spcBef>
                        <a:spcAft>
                          <a:spcPts val="0"/>
                        </a:spcAft>
                        <a:buNone/>
                      </a:pPr>
                      <a:r>
                        <a:rPr lang="es" sz="1200" dirty="0">
                          <a:latin typeface="Arial"/>
                          <a:ea typeface="Arial"/>
                          <a:cs typeface="Arial"/>
                          <a:sym typeface="Arial"/>
                        </a:rPr>
                        <a:t>Ocupan el último lugar de la lista de prioridades, pero en realidad suelen ser los problemas más fáciles de solucionar</a:t>
                      </a:r>
                      <a:endParaRPr sz="1200" dirty="0"/>
                    </a:p>
                  </a:txBody>
                  <a:tcPr marL="82925" marR="82925" marT="41475" marB="41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l" rtl="0">
                        <a:spcBef>
                          <a:spcPts val="0"/>
                        </a:spcBef>
                        <a:spcAft>
                          <a:spcPts val="0"/>
                        </a:spcAft>
                        <a:buNone/>
                      </a:pPr>
                      <a:r>
                        <a:rPr lang="es" sz="1200" dirty="0">
                          <a:solidFill>
                            <a:schemeClr val="dk1"/>
                          </a:solidFill>
                          <a:latin typeface="Arial"/>
                          <a:ea typeface="Arial"/>
                          <a:cs typeface="Arial"/>
                          <a:sym typeface="Arial"/>
                        </a:rPr>
                        <a:t>Pueden solventarse con medidas gratuitas o de bajo costo </a:t>
                      </a:r>
                      <a:endParaRPr sz="1200" dirty="0"/>
                    </a:p>
                  </a:txBody>
                  <a:tcPr marL="82925" marR="82925" marT="41475" marB="41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l" rtl="0">
                        <a:spcBef>
                          <a:spcPts val="0"/>
                        </a:spcBef>
                        <a:spcAft>
                          <a:spcPts val="0"/>
                        </a:spcAft>
                        <a:buNone/>
                      </a:pPr>
                      <a:r>
                        <a:rPr lang="es" sz="1200">
                          <a:solidFill>
                            <a:schemeClr val="dk1"/>
                          </a:solidFill>
                          <a:latin typeface="Arial"/>
                          <a:ea typeface="Arial"/>
                          <a:cs typeface="Arial"/>
                          <a:sym typeface="Arial"/>
                        </a:rPr>
                        <a:t>Es poco probable que la inacción tenga consecuencias financieras </a:t>
                      </a:r>
                      <a:endParaRPr sz="1200"/>
                    </a:p>
                  </a:txBody>
                  <a:tcPr marL="82925" marR="82925" marT="41475" marB="41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extLst>
                  <a:ext uri="{0D108BD9-81ED-4DB2-BD59-A6C34878D82A}">
                    <a16:rowId xmlns:a16="http://schemas.microsoft.com/office/drawing/2014/main" val="10001"/>
                  </a:ext>
                </a:extLst>
              </a:tr>
              <a:tr h="829300">
                <a:tc>
                  <a:txBody>
                    <a:bodyPr/>
                    <a:lstStyle/>
                    <a:p>
                      <a:pPr marL="0" marR="0" lvl="0" indent="0" algn="l" rtl="0">
                        <a:spcBef>
                          <a:spcPts val="0"/>
                        </a:spcBef>
                        <a:spcAft>
                          <a:spcPts val="0"/>
                        </a:spcAft>
                        <a:buNone/>
                      </a:pPr>
                      <a:r>
                        <a:rPr lang="es" sz="1200">
                          <a:latin typeface="Arial"/>
                          <a:ea typeface="Arial"/>
                          <a:cs typeface="Arial"/>
                          <a:sym typeface="Arial"/>
                        </a:rPr>
                        <a:t>MEDIO</a:t>
                      </a:r>
                      <a:endParaRPr sz="1200"/>
                    </a:p>
                    <a:p>
                      <a:pPr marL="0" marR="0" lvl="0" indent="0" algn="l" rtl="0">
                        <a:spcBef>
                          <a:spcPts val="0"/>
                        </a:spcBef>
                        <a:spcAft>
                          <a:spcPts val="0"/>
                        </a:spcAft>
                        <a:buNone/>
                      </a:pPr>
                      <a:r>
                        <a:rPr lang="es" sz="1200">
                          <a:latin typeface="Arial"/>
                          <a:ea typeface="Arial"/>
                          <a:cs typeface="Arial"/>
                          <a:sym typeface="Arial"/>
                        </a:rPr>
                        <a:t>(8-14)</a:t>
                      </a:r>
                      <a:endParaRPr sz="1200"/>
                    </a:p>
                  </a:txBody>
                  <a:tcPr marL="82925" marR="82925" marT="41475" marB="41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tc>
                  <a:txBody>
                    <a:bodyPr/>
                    <a:lstStyle/>
                    <a:p>
                      <a:pPr marL="0" marR="0" lvl="0" indent="0" algn="l" rtl="0">
                        <a:spcBef>
                          <a:spcPts val="0"/>
                        </a:spcBef>
                        <a:spcAft>
                          <a:spcPts val="0"/>
                        </a:spcAft>
                        <a:buNone/>
                      </a:pPr>
                      <a:r>
                        <a:rPr lang="es" sz="1200">
                          <a:latin typeface="Arial"/>
                          <a:ea typeface="Arial"/>
                          <a:cs typeface="Arial"/>
                          <a:sym typeface="Arial"/>
                        </a:rPr>
                        <a:t>Hay que reaccionar a ellos, pero con menos urgencia que en el caso de los problemas de riesgo alto </a:t>
                      </a:r>
                      <a:endParaRPr sz="1200"/>
                    </a:p>
                  </a:txBody>
                  <a:tcPr marL="82925" marR="82925" marT="41475" marB="41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tc>
                  <a:txBody>
                    <a:bodyPr/>
                    <a:lstStyle/>
                    <a:p>
                      <a:pPr marL="0" marR="0" lvl="0" indent="0" algn="l" rtl="0">
                        <a:spcBef>
                          <a:spcPts val="0"/>
                        </a:spcBef>
                        <a:spcAft>
                          <a:spcPts val="0"/>
                        </a:spcAft>
                        <a:buNone/>
                      </a:pPr>
                      <a:r>
                        <a:rPr lang="es" sz="1200" dirty="0">
                          <a:latin typeface="Arial"/>
                          <a:ea typeface="Arial"/>
                          <a:cs typeface="Arial"/>
                          <a:sym typeface="Arial"/>
                        </a:rPr>
                        <a:t>Deben tomarse medidas para que el riesgo no empeore </a:t>
                      </a:r>
                      <a:endParaRPr sz="1200" dirty="0"/>
                    </a:p>
                  </a:txBody>
                  <a:tcPr marL="82925" marR="82925" marT="41475" marB="41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tc>
                  <a:txBody>
                    <a:bodyPr/>
                    <a:lstStyle/>
                    <a:p>
                      <a:pPr marL="0" marR="0" lvl="0" indent="0" algn="l" rtl="0">
                        <a:spcBef>
                          <a:spcPts val="0"/>
                        </a:spcBef>
                        <a:spcAft>
                          <a:spcPts val="0"/>
                        </a:spcAft>
                        <a:buNone/>
                      </a:pPr>
                      <a:r>
                        <a:rPr lang="es" sz="1200" dirty="0">
                          <a:latin typeface="Arial"/>
                          <a:ea typeface="Arial"/>
                          <a:cs typeface="Arial"/>
                          <a:sym typeface="Arial"/>
                        </a:rPr>
                        <a:t>Resolver el problema trae aparejado un cierto ahorro</a:t>
                      </a:r>
                      <a:endParaRPr sz="1200" dirty="0"/>
                    </a:p>
                  </a:txBody>
                  <a:tcPr marL="82925" marR="82925" marT="41475" marB="41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extLst>
                  <a:ext uri="{0D108BD9-81ED-4DB2-BD59-A6C34878D82A}">
                    <a16:rowId xmlns:a16="http://schemas.microsoft.com/office/drawing/2014/main" val="10002"/>
                  </a:ext>
                </a:extLst>
              </a:tr>
              <a:tr h="1326900">
                <a:tc>
                  <a:txBody>
                    <a:bodyPr/>
                    <a:lstStyle/>
                    <a:p>
                      <a:pPr marL="0" marR="0" lvl="0" indent="0" algn="l" rtl="0">
                        <a:spcBef>
                          <a:spcPts val="0"/>
                        </a:spcBef>
                        <a:spcAft>
                          <a:spcPts val="0"/>
                        </a:spcAft>
                        <a:buNone/>
                      </a:pPr>
                      <a:r>
                        <a:rPr lang="es" sz="1200">
                          <a:latin typeface="Arial"/>
                          <a:ea typeface="Arial"/>
                          <a:cs typeface="Arial"/>
                          <a:sym typeface="Arial"/>
                        </a:rPr>
                        <a:t>ALTO </a:t>
                      </a:r>
                      <a:endParaRPr sz="1200"/>
                    </a:p>
                    <a:p>
                      <a:pPr marL="0" marR="0" lvl="0" indent="0" algn="l" rtl="0">
                        <a:spcBef>
                          <a:spcPts val="0"/>
                        </a:spcBef>
                        <a:spcAft>
                          <a:spcPts val="0"/>
                        </a:spcAft>
                        <a:buNone/>
                      </a:pPr>
                      <a:r>
                        <a:rPr lang="es" sz="1200">
                          <a:latin typeface="Arial"/>
                          <a:ea typeface="Arial"/>
                          <a:cs typeface="Arial"/>
                          <a:sym typeface="Arial"/>
                        </a:rPr>
                        <a:t>(15-20)</a:t>
                      </a:r>
                      <a:endParaRPr sz="1200"/>
                    </a:p>
                  </a:txBody>
                  <a:tcPr marL="82925" marR="82925" marT="41475" marB="41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00000"/>
                    </a:solidFill>
                  </a:tcPr>
                </a:tc>
                <a:tc>
                  <a:txBody>
                    <a:bodyPr/>
                    <a:lstStyle/>
                    <a:p>
                      <a:pPr marL="0" marR="0" lvl="0" indent="0" algn="l" rtl="0">
                        <a:spcBef>
                          <a:spcPts val="0"/>
                        </a:spcBef>
                        <a:spcAft>
                          <a:spcPts val="0"/>
                        </a:spcAft>
                        <a:buNone/>
                      </a:pPr>
                      <a:r>
                        <a:rPr lang="es" sz="1200">
                          <a:latin typeface="Arial"/>
                          <a:ea typeface="Arial"/>
                          <a:cs typeface="Arial"/>
                          <a:sym typeface="Arial"/>
                        </a:rPr>
                        <a:t>Es un problema acuciante que no puede esperar </a:t>
                      </a:r>
                      <a:endParaRPr sz="1200"/>
                    </a:p>
                    <a:p>
                      <a:pPr marL="0" marR="0" lvl="0" indent="0" algn="l" rtl="0">
                        <a:spcBef>
                          <a:spcPts val="0"/>
                        </a:spcBef>
                        <a:spcAft>
                          <a:spcPts val="0"/>
                        </a:spcAft>
                        <a:buNone/>
                      </a:pPr>
                      <a:endParaRPr sz="1200">
                        <a:latin typeface="Arial"/>
                        <a:ea typeface="Arial"/>
                        <a:cs typeface="Arial"/>
                        <a:sym typeface="Arial"/>
                      </a:endParaRPr>
                    </a:p>
                    <a:p>
                      <a:pPr marL="0" marR="0" lvl="0" indent="0" algn="l" rtl="0">
                        <a:spcBef>
                          <a:spcPts val="0"/>
                        </a:spcBef>
                        <a:spcAft>
                          <a:spcPts val="0"/>
                        </a:spcAft>
                        <a:buNone/>
                      </a:pPr>
                      <a:r>
                        <a:rPr lang="es" sz="1200">
                          <a:latin typeface="Arial"/>
                          <a:ea typeface="Arial"/>
                          <a:cs typeface="Arial"/>
                          <a:sym typeface="Arial"/>
                        </a:rPr>
                        <a:t>Se trata de la máxima prioridad</a:t>
                      </a:r>
                      <a:endParaRPr sz="1200"/>
                    </a:p>
                  </a:txBody>
                  <a:tcPr marL="82925" marR="82925" marT="41475" marB="41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00000"/>
                    </a:solidFill>
                  </a:tcPr>
                </a:tc>
                <a:tc>
                  <a:txBody>
                    <a:bodyPr/>
                    <a:lstStyle/>
                    <a:p>
                      <a:pPr marL="0" marR="0" lvl="0" indent="0" algn="l" rtl="0">
                        <a:spcBef>
                          <a:spcPts val="0"/>
                        </a:spcBef>
                        <a:spcAft>
                          <a:spcPts val="0"/>
                        </a:spcAft>
                        <a:buNone/>
                      </a:pPr>
                      <a:r>
                        <a:rPr lang="es" sz="1200">
                          <a:latin typeface="Arial"/>
                          <a:ea typeface="Arial"/>
                          <a:cs typeface="Arial"/>
                          <a:sym typeface="Arial"/>
                        </a:rPr>
                        <a:t>Puede que se necesite una gran cantidad de tiempo, recursos y conocimientos teóricos y prácticos para resolverlo </a:t>
                      </a:r>
                      <a:endParaRPr sz="1200"/>
                    </a:p>
                  </a:txBody>
                  <a:tcPr marL="82925" marR="82925" marT="41475" marB="41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00000"/>
                    </a:solidFill>
                  </a:tcPr>
                </a:tc>
                <a:tc>
                  <a:txBody>
                    <a:bodyPr/>
                    <a:lstStyle/>
                    <a:p>
                      <a:pPr marL="0" marR="0" lvl="0" indent="0" algn="l" rtl="0">
                        <a:spcBef>
                          <a:spcPts val="0"/>
                        </a:spcBef>
                        <a:spcAft>
                          <a:spcPts val="0"/>
                        </a:spcAft>
                        <a:buNone/>
                      </a:pPr>
                      <a:r>
                        <a:rPr lang="es" sz="1200" dirty="0">
                          <a:latin typeface="Arial"/>
                          <a:ea typeface="Arial"/>
                          <a:cs typeface="Arial"/>
                          <a:sym typeface="Arial"/>
                        </a:rPr>
                        <a:t>La inacción tiene importantes consecuencias financieras </a:t>
                      </a:r>
                      <a:endParaRPr sz="1200" dirty="0"/>
                    </a:p>
                  </a:txBody>
                  <a:tcPr marL="82925" marR="82925" marT="41475" marB="41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00000"/>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pic>
        <p:nvPicPr>
          <p:cNvPr id="1003" name="Google Shape;1003;p72" descr="A car parked on a dirt road&#10;&#10;Description generated with very high confidence"/>
          <p:cNvPicPr preferRelativeResize="0"/>
          <p:nvPr/>
        </p:nvPicPr>
        <p:blipFill rotWithShape="1">
          <a:blip r:embed="rId3">
            <a:alphaModFix/>
          </a:blip>
          <a:srcRect/>
          <a:stretch/>
        </p:blipFill>
        <p:spPr>
          <a:xfrm>
            <a:off x="6868754" y="3146929"/>
            <a:ext cx="5044536" cy="3354079"/>
          </a:xfrm>
          <a:prstGeom prst="rect">
            <a:avLst/>
          </a:prstGeom>
          <a:noFill/>
          <a:ln>
            <a:noFill/>
          </a:ln>
          <a:effectLst>
            <a:outerShdw blurRad="292100" dist="139700" dir="2700000" algn="tl" rotWithShape="0">
              <a:srgbClr val="333333">
                <a:alpha val="64705"/>
              </a:srgbClr>
            </a:outerShdw>
          </a:effectLst>
        </p:spPr>
      </p:pic>
      <p:sp>
        <p:nvSpPr>
          <p:cNvPr id="1004" name="Google Shape;1004;p72"/>
          <p:cNvSpPr txBox="1">
            <a:spLocks noGrp="1"/>
          </p:cNvSpPr>
          <p:nvPr>
            <p:ph type="body" idx="1"/>
          </p:nvPr>
        </p:nvSpPr>
        <p:spPr>
          <a:xfrm>
            <a:off x="278710" y="1969403"/>
            <a:ext cx="6273991" cy="4761053"/>
          </a:xfrm>
          <a:prstGeom prst="rect">
            <a:avLst/>
          </a:prstGeom>
          <a:noFill/>
          <a:ln>
            <a:noFill/>
          </a:ln>
        </p:spPr>
        <p:txBody>
          <a:bodyPr spcFirstLastPara="1" wrap="square" lIns="91425" tIns="45700" rIns="91425" bIns="45700" rtlCol="0" anchor="t" anchorCtr="0">
            <a:noAutofit/>
          </a:bodyPr>
          <a:lstStyle/>
          <a:p>
            <a:pPr marL="457200" lvl="0" indent="-457200" algn="l" rtl="0">
              <a:lnSpc>
                <a:spcPct val="90000"/>
              </a:lnSpc>
              <a:spcBef>
                <a:spcPts val="0"/>
              </a:spcBef>
              <a:spcAft>
                <a:spcPts val="0"/>
              </a:spcAft>
              <a:buClr>
                <a:schemeClr val="dk1"/>
              </a:buClr>
              <a:buSzPts val="2200"/>
              <a:buFont typeface="Calibri"/>
              <a:buAutoNum type="arabicPeriod"/>
            </a:pPr>
            <a:r>
              <a:rPr lang="es" sz="2200" dirty="0"/>
              <a:t>No hay una fuente mejorada en el recinto, el agua se recoge en un punto fuera del establecimiento y esta escasea, sobre todo en la estación seca  </a:t>
            </a:r>
            <a:endParaRPr lang="es" dirty="0"/>
          </a:p>
          <a:p>
            <a:pPr marL="457200" lvl="0" indent="-457200" algn="l" rtl="0">
              <a:lnSpc>
                <a:spcPct val="90000"/>
              </a:lnSpc>
              <a:spcBef>
                <a:spcPts val="0"/>
              </a:spcBef>
              <a:spcAft>
                <a:spcPts val="0"/>
              </a:spcAft>
              <a:buClr>
                <a:schemeClr val="dk1"/>
              </a:buClr>
              <a:buSzPts val="2200"/>
              <a:buFont typeface="Calibri"/>
              <a:buAutoNum type="arabicPeriod"/>
            </a:pPr>
            <a:r>
              <a:rPr lang="es" sz="2200" dirty="0"/>
              <a:t>No hay ningún tipo de tecnología en funcionamiento para tratar los desechos, el autoclave se estropeó hace tiempo y no se ha reparado, y todos los desechos se incineran juntos en un pozo a cielo abierto </a:t>
            </a:r>
            <a:endParaRPr lang="es" dirty="0"/>
          </a:p>
          <a:p>
            <a:pPr marL="457200" lvl="0" indent="-457200" algn="l" rtl="0">
              <a:lnSpc>
                <a:spcPct val="90000"/>
              </a:lnSpc>
              <a:spcBef>
                <a:spcPts val="0"/>
              </a:spcBef>
              <a:spcAft>
                <a:spcPts val="0"/>
              </a:spcAft>
              <a:buClr>
                <a:schemeClr val="dk1"/>
              </a:buClr>
              <a:buSzPts val="2200"/>
              <a:buFont typeface="Calibri"/>
              <a:buAutoNum type="arabicPeriod"/>
            </a:pPr>
            <a:r>
              <a:rPr lang="es" sz="2200" dirty="0"/>
              <a:t>El tanque séptico no funciona bien o no se vacía cada cierto tiempo, y los residuos fecales se desbordan cuando hay </a:t>
            </a:r>
            <a:r>
              <a:rPr lang="es" sz="2200"/>
              <a:t>precipitaciones intensas</a:t>
            </a:r>
            <a:endParaRPr sz="2200" dirty="0"/>
          </a:p>
          <a:p>
            <a:pPr marL="457200" lvl="0" indent="-457200" algn="l" rtl="0">
              <a:lnSpc>
                <a:spcPct val="90000"/>
              </a:lnSpc>
              <a:spcBef>
                <a:spcPts val="453"/>
              </a:spcBef>
              <a:spcAft>
                <a:spcPts val="0"/>
              </a:spcAft>
              <a:buClr>
                <a:schemeClr val="dk1"/>
              </a:buClr>
              <a:buSzPts val="2200"/>
              <a:buFont typeface="Calibri"/>
              <a:buAutoNum type="arabicPeriod"/>
            </a:pPr>
            <a:r>
              <a:rPr lang="es" sz="2200" dirty="0"/>
              <a:t>No hay iluminación suficiente en los baños y están a 30 metros de las zonas de consulta </a:t>
            </a:r>
            <a:endParaRPr sz="2200" dirty="0"/>
          </a:p>
        </p:txBody>
      </p:sp>
      <p:sp>
        <p:nvSpPr>
          <p:cNvPr id="1005" name="Google Shape;1005;p72"/>
          <p:cNvSpPr txBox="1">
            <a:spLocks noGrp="1"/>
          </p:cNvSpPr>
          <p:nvPr>
            <p:ph type="body" idx="3"/>
          </p:nvPr>
        </p:nvSpPr>
        <p:spPr>
          <a:xfrm>
            <a:off x="566272" y="156434"/>
            <a:ext cx="10512425" cy="722508"/>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09CDE"/>
              </a:buClr>
              <a:buSzPts val="4400"/>
              <a:buNone/>
            </a:pPr>
            <a:r>
              <a:rPr lang="es">
                <a:solidFill>
                  <a:srgbClr val="009CDE"/>
                </a:solidFill>
              </a:rPr>
              <a:t>Ejercicio grupal: evaluación de los riesgos</a:t>
            </a:r>
            <a:endParaRPr/>
          </a:p>
        </p:txBody>
      </p:sp>
      <p:grpSp>
        <p:nvGrpSpPr>
          <p:cNvPr id="1006" name="Google Shape;1006;p72"/>
          <p:cNvGrpSpPr/>
          <p:nvPr/>
        </p:nvGrpSpPr>
        <p:grpSpPr>
          <a:xfrm>
            <a:off x="10507317" y="239877"/>
            <a:ext cx="1458601" cy="1556638"/>
            <a:chOff x="10475415" y="275913"/>
            <a:chExt cx="1458677" cy="1556719"/>
          </a:xfrm>
        </p:grpSpPr>
        <p:pic>
          <p:nvPicPr>
            <p:cNvPr id="1007" name="Google Shape;1007;p72"/>
            <p:cNvPicPr preferRelativeResize="0"/>
            <p:nvPr/>
          </p:nvPicPr>
          <p:blipFill rotWithShape="1">
            <a:blip r:embed="rId4">
              <a:alphaModFix/>
            </a:blip>
            <a:srcRect/>
            <a:stretch/>
          </p:blipFill>
          <p:spPr>
            <a:xfrm>
              <a:off x="10727487" y="275913"/>
              <a:ext cx="1030462" cy="1030462"/>
            </a:xfrm>
            <a:prstGeom prst="rect">
              <a:avLst/>
            </a:prstGeom>
            <a:noFill/>
            <a:ln>
              <a:noFill/>
            </a:ln>
          </p:spPr>
        </p:pic>
        <p:sp>
          <p:nvSpPr>
            <p:cNvPr id="1008" name="Google Shape;1008;p72"/>
            <p:cNvSpPr txBox="1"/>
            <p:nvPr/>
          </p:nvSpPr>
          <p:spPr>
            <a:xfrm>
              <a:off x="10475415" y="1279626"/>
              <a:ext cx="1458677" cy="553006"/>
            </a:xfrm>
            <a:prstGeom prst="rect">
              <a:avLst/>
            </a:prstGeom>
            <a:noFill/>
            <a:ln>
              <a:noFill/>
            </a:ln>
          </p:spPr>
          <p:txBody>
            <a:bodyPr spcFirstLastPara="1" wrap="square" lIns="91425" tIns="45700" rIns="91425" bIns="45700" rtlCol="0" anchor="t" anchorCtr="0">
              <a:normAutofit/>
            </a:bodyPr>
            <a:lstStyle/>
            <a:p>
              <a:pPr marL="0" marR="0" lvl="0" indent="0" algn="l" rtl="0">
                <a:lnSpc>
                  <a:spcPct val="90000"/>
                </a:lnSpc>
                <a:spcBef>
                  <a:spcPts val="0"/>
                </a:spcBef>
                <a:spcAft>
                  <a:spcPts val="0"/>
                </a:spcAft>
                <a:buClr>
                  <a:srgbClr val="002060"/>
                </a:buClr>
                <a:buSzPts val="2800"/>
                <a:buFont typeface="Arial"/>
                <a:buNone/>
              </a:pPr>
              <a:r>
                <a:rPr lang="es" sz="2800">
                  <a:solidFill>
                    <a:srgbClr val="002060"/>
                  </a:solidFill>
                  <a:latin typeface="Arial"/>
                  <a:ea typeface="Arial"/>
                  <a:cs typeface="Arial"/>
                  <a:sym typeface="Arial"/>
                </a:rPr>
                <a:t>15 min.</a:t>
              </a:r>
              <a:endParaRPr/>
            </a:p>
          </p:txBody>
        </p:sp>
      </p:grpSp>
      <p:grpSp>
        <p:nvGrpSpPr>
          <p:cNvPr id="1009" name="Google Shape;1009;p72"/>
          <p:cNvGrpSpPr/>
          <p:nvPr/>
        </p:nvGrpSpPr>
        <p:grpSpPr>
          <a:xfrm>
            <a:off x="10683438" y="1803199"/>
            <a:ext cx="1161098" cy="1171184"/>
            <a:chOff x="9555224" y="5116370"/>
            <a:chExt cx="1161098" cy="1171184"/>
          </a:xfrm>
        </p:grpSpPr>
        <p:pic>
          <p:nvPicPr>
            <p:cNvPr id="1010" name="Google Shape;1010;p72" descr="Shape&#10;&#10;Description automatically generated with low confidence"/>
            <p:cNvPicPr preferRelativeResize="0"/>
            <p:nvPr/>
          </p:nvPicPr>
          <p:blipFill rotWithShape="1">
            <a:blip r:embed="rId5">
              <a:alphaModFix/>
            </a:blip>
            <a:srcRect/>
            <a:stretch/>
          </p:blipFill>
          <p:spPr>
            <a:xfrm>
              <a:off x="9623552" y="5313519"/>
              <a:ext cx="1004243" cy="847983"/>
            </a:xfrm>
            <a:prstGeom prst="rect">
              <a:avLst/>
            </a:prstGeom>
            <a:noFill/>
            <a:ln>
              <a:noFill/>
            </a:ln>
          </p:spPr>
        </p:pic>
        <p:sp>
          <p:nvSpPr>
            <p:cNvPr id="1011" name="Google Shape;1011;p72"/>
            <p:cNvSpPr/>
            <p:nvPr/>
          </p:nvSpPr>
          <p:spPr>
            <a:xfrm>
              <a:off x="9555224" y="5116370"/>
              <a:ext cx="1161098"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12" name="Google Shape;1012;p72"/>
          <p:cNvSpPr txBox="1"/>
          <p:nvPr/>
        </p:nvSpPr>
        <p:spPr>
          <a:xfrm>
            <a:off x="566272" y="1282217"/>
            <a:ext cx="8780928" cy="461665"/>
          </a:xfrm>
          <a:prstGeom prst="rect">
            <a:avLst/>
          </a:prstGeom>
          <a:solidFill>
            <a:schemeClr val="dk1"/>
          </a:solid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2400">
                <a:solidFill>
                  <a:schemeClr val="lt1"/>
                </a:solidFill>
                <a:latin typeface="Arial"/>
                <a:ea typeface="Arial"/>
                <a:cs typeface="Arial"/>
                <a:sym typeface="Arial"/>
              </a:rPr>
              <a:t>En su establecimiento se han detectado estos problemas:</a:t>
            </a:r>
            <a:endParaRPr/>
          </a:p>
        </p:txBody>
      </p:sp>
      <p:sp>
        <p:nvSpPr>
          <p:cNvPr id="1013" name="Google Shape;1013;p72"/>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52</a:t>
            </a:fld>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p73"/>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09CDE"/>
              </a:buClr>
              <a:buSzPts val="4400"/>
              <a:buFont typeface="Arial Narrow"/>
              <a:buNone/>
            </a:pPr>
            <a:r>
              <a:rPr lang="es">
                <a:solidFill>
                  <a:srgbClr val="009CDE"/>
                </a:solidFill>
              </a:rPr>
              <a:t>Posibles respuestas</a:t>
            </a:r>
            <a:endParaRPr/>
          </a:p>
        </p:txBody>
      </p:sp>
      <p:sp>
        <p:nvSpPr>
          <p:cNvPr id="1022" name="Google Shape;1022;p73"/>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53</a:t>
            </a:fld>
            <a:endParaRPr/>
          </a:p>
        </p:txBody>
      </p:sp>
      <p:sp>
        <p:nvSpPr>
          <p:cNvPr id="1023" name="Google Shape;1023;p73"/>
          <p:cNvSpPr txBox="1">
            <a:spLocks noGrp="1"/>
          </p:cNvSpPr>
          <p:nvPr>
            <p:ph type="body" idx="1"/>
          </p:nvPr>
        </p:nvSpPr>
        <p:spPr>
          <a:xfrm>
            <a:off x="457197" y="1425981"/>
            <a:ext cx="5867401" cy="4973466"/>
          </a:xfrm>
          <a:prstGeom prst="rect">
            <a:avLst/>
          </a:prstGeom>
          <a:noFill/>
          <a:ln>
            <a:noFill/>
          </a:ln>
        </p:spPr>
        <p:txBody>
          <a:bodyPr spcFirstLastPara="1" wrap="square" lIns="91425" tIns="45700" rIns="91425" bIns="45700" rtlCol="0" anchor="t" anchorCtr="0">
            <a:noAutofit/>
          </a:bodyPr>
          <a:lstStyle/>
          <a:p>
            <a:pPr marL="457200" lvl="0" indent="-317500" algn="l" rtl="0">
              <a:lnSpc>
                <a:spcPct val="90000"/>
              </a:lnSpc>
              <a:spcBef>
                <a:spcPts val="0"/>
              </a:spcBef>
              <a:spcAft>
                <a:spcPts val="0"/>
              </a:spcAft>
              <a:buClr>
                <a:schemeClr val="dk1"/>
              </a:buClr>
              <a:buSzPts val="2200"/>
              <a:buFont typeface="Calibri"/>
              <a:buNone/>
            </a:pPr>
            <a:endParaRPr sz="2200"/>
          </a:p>
          <a:p>
            <a:pPr marL="457200" lvl="0" indent="-317500" algn="l" rtl="0">
              <a:lnSpc>
                <a:spcPct val="90000"/>
              </a:lnSpc>
              <a:spcBef>
                <a:spcPts val="453"/>
              </a:spcBef>
              <a:spcAft>
                <a:spcPts val="0"/>
              </a:spcAft>
              <a:buClr>
                <a:schemeClr val="dk1"/>
              </a:buClr>
              <a:buSzPts val="2200"/>
              <a:buFont typeface="Calibri"/>
              <a:buNone/>
            </a:pPr>
            <a:endParaRPr sz="2200"/>
          </a:p>
          <a:p>
            <a:pPr marL="457200" lvl="0" indent="-317500" algn="l" rtl="0">
              <a:lnSpc>
                <a:spcPct val="90000"/>
              </a:lnSpc>
              <a:spcBef>
                <a:spcPts val="453"/>
              </a:spcBef>
              <a:spcAft>
                <a:spcPts val="0"/>
              </a:spcAft>
              <a:buClr>
                <a:schemeClr val="dk1"/>
              </a:buClr>
              <a:buSzPts val="2200"/>
              <a:buFont typeface="Calibri"/>
              <a:buNone/>
            </a:pPr>
            <a:endParaRPr sz="2200"/>
          </a:p>
        </p:txBody>
      </p:sp>
      <p:grpSp>
        <p:nvGrpSpPr>
          <p:cNvPr id="1024" name="Google Shape;1024;p73"/>
          <p:cNvGrpSpPr/>
          <p:nvPr/>
        </p:nvGrpSpPr>
        <p:grpSpPr>
          <a:xfrm>
            <a:off x="10464630" y="296477"/>
            <a:ext cx="1161098" cy="1171184"/>
            <a:chOff x="9555224" y="5116370"/>
            <a:chExt cx="1161098" cy="1171184"/>
          </a:xfrm>
        </p:grpSpPr>
        <p:pic>
          <p:nvPicPr>
            <p:cNvPr id="1025" name="Google Shape;1025;p73" descr="Shape&#10;&#10;Description automatically generated with low confidence"/>
            <p:cNvPicPr preferRelativeResize="0"/>
            <p:nvPr/>
          </p:nvPicPr>
          <p:blipFill rotWithShape="1">
            <a:blip r:embed="rId3">
              <a:alphaModFix/>
            </a:blip>
            <a:srcRect/>
            <a:stretch/>
          </p:blipFill>
          <p:spPr>
            <a:xfrm>
              <a:off x="9623552" y="5313519"/>
              <a:ext cx="1004243" cy="847983"/>
            </a:xfrm>
            <a:prstGeom prst="rect">
              <a:avLst/>
            </a:prstGeom>
            <a:noFill/>
            <a:ln>
              <a:noFill/>
            </a:ln>
          </p:spPr>
        </p:pic>
        <p:sp>
          <p:nvSpPr>
            <p:cNvPr id="1026" name="Google Shape;1026;p73"/>
            <p:cNvSpPr/>
            <p:nvPr/>
          </p:nvSpPr>
          <p:spPr>
            <a:xfrm>
              <a:off x="9555224" y="5116370"/>
              <a:ext cx="1161098"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aphicFrame>
        <p:nvGraphicFramePr>
          <p:cNvPr id="1027" name="Google Shape;1027;p73"/>
          <p:cNvGraphicFramePr/>
          <p:nvPr>
            <p:extLst>
              <p:ext uri="{D42A27DB-BD31-4B8C-83A1-F6EECF244321}">
                <p14:modId xmlns:p14="http://schemas.microsoft.com/office/powerpoint/2010/main" val="1797429510"/>
              </p:ext>
            </p:extLst>
          </p:nvPr>
        </p:nvGraphicFramePr>
        <p:xfrm>
          <a:off x="529579" y="1500170"/>
          <a:ext cx="10515600" cy="4825088"/>
        </p:xfrm>
        <a:graphic>
          <a:graphicData uri="http://schemas.openxmlformats.org/drawingml/2006/table">
            <a:tbl>
              <a:tblPr firstRow="1" bandRow="1">
                <a:noFill/>
                <a:tableStyleId>{C5E8B623-684A-45D2-9644-F60826D3294A}</a:tableStyleId>
              </a:tblPr>
              <a:tblGrid>
                <a:gridCol w="3404825">
                  <a:extLst>
                    <a:ext uri="{9D8B030D-6E8A-4147-A177-3AD203B41FA5}">
                      <a16:colId xmlns:a16="http://schemas.microsoft.com/office/drawing/2014/main" val="20000"/>
                    </a:ext>
                  </a:extLst>
                </a:gridCol>
                <a:gridCol w="22225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gridCol w="2373675">
                  <a:extLst>
                    <a:ext uri="{9D8B030D-6E8A-4147-A177-3AD203B41FA5}">
                      <a16:colId xmlns:a16="http://schemas.microsoft.com/office/drawing/2014/main" val="20003"/>
                    </a:ext>
                  </a:extLst>
                </a:gridCol>
              </a:tblGrid>
              <a:tr h="181525">
                <a:tc>
                  <a:txBody>
                    <a:bodyPr/>
                    <a:lstStyle/>
                    <a:p>
                      <a:pPr marL="0" marR="0" lvl="0" indent="0" algn="l" rtl="0">
                        <a:spcBef>
                          <a:spcPts val="0"/>
                        </a:spcBef>
                        <a:spcAft>
                          <a:spcPts val="0"/>
                        </a:spcAft>
                        <a:buNone/>
                      </a:pPr>
                      <a:endParaRPr sz="2000" dirty="0">
                        <a:latin typeface="Arial Narrow"/>
                        <a:ea typeface="Arial Narrow"/>
                        <a:cs typeface="Arial Narrow"/>
                        <a:sym typeface="Arial Narrow"/>
                      </a:endParaRPr>
                    </a:p>
                  </a:txBody>
                  <a:tcPr marL="91450" marR="91450" marT="45725" marB="45725"/>
                </a:tc>
                <a:tc>
                  <a:txBody>
                    <a:bodyPr/>
                    <a:lstStyle/>
                    <a:p>
                      <a:pPr marL="0" marR="0" lvl="0" indent="0" algn="ctr" rtl="0">
                        <a:spcBef>
                          <a:spcPts val="0"/>
                        </a:spcBef>
                        <a:spcAft>
                          <a:spcPts val="0"/>
                        </a:spcAft>
                        <a:buNone/>
                      </a:pPr>
                      <a:endParaRPr sz="2000">
                        <a:latin typeface="Arial Narrow"/>
                        <a:ea typeface="Arial Narrow"/>
                        <a:cs typeface="Arial Narrow"/>
                        <a:sym typeface="Arial Narrow"/>
                      </a:endParaRPr>
                    </a:p>
                    <a:p>
                      <a:pPr marL="0" marR="0" lvl="0" indent="0" algn="ctr" rtl="0">
                        <a:spcBef>
                          <a:spcPts val="0"/>
                        </a:spcBef>
                        <a:spcAft>
                          <a:spcPts val="0"/>
                        </a:spcAft>
                        <a:buNone/>
                      </a:pPr>
                      <a:r>
                        <a:rPr lang="es" sz="2000">
                          <a:latin typeface="Arial Narrow"/>
                          <a:ea typeface="Arial Narrow"/>
                          <a:cs typeface="Arial Narrow"/>
                          <a:sym typeface="Arial Narrow"/>
                        </a:rPr>
                        <a:t>Gravedad del riesgo </a:t>
                      </a:r>
                      <a:endParaRPr/>
                    </a:p>
                  </a:txBody>
                  <a:tcPr marL="91450" marR="91450" marT="45725" marB="45725"/>
                </a:tc>
                <a:tc>
                  <a:txBody>
                    <a:bodyPr/>
                    <a:lstStyle/>
                    <a:p>
                      <a:pPr marL="0" marR="0" lvl="0" indent="0" algn="ctr" rtl="0">
                        <a:spcBef>
                          <a:spcPts val="0"/>
                        </a:spcBef>
                        <a:spcAft>
                          <a:spcPts val="0"/>
                        </a:spcAft>
                        <a:buNone/>
                      </a:pPr>
                      <a:r>
                        <a:rPr lang="es" sz="2000">
                          <a:latin typeface="Arial Narrow"/>
                          <a:ea typeface="Arial Narrow"/>
                          <a:cs typeface="Arial Narrow"/>
                          <a:sym typeface="Arial Narrow"/>
                        </a:rPr>
                        <a:t>Probabilidad de que el riesgo se materialice </a:t>
                      </a:r>
                      <a:endParaRPr/>
                    </a:p>
                  </a:txBody>
                  <a:tcPr marL="91450" marR="91450" marT="45725" marB="45725"/>
                </a:tc>
                <a:tc>
                  <a:txBody>
                    <a:bodyPr/>
                    <a:lstStyle/>
                    <a:p>
                      <a:pPr marL="0" marR="0" lvl="0" indent="0" algn="ctr" rtl="0">
                        <a:spcBef>
                          <a:spcPts val="0"/>
                        </a:spcBef>
                        <a:spcAft>
                          <a:spcPts val="0"/>
                        </a:spcAft>
                        <a:buNone/>
                      </a:pPr>
                      <a:endParaRPr sz="2000">
                        <a:latin typeface="Arial Narrow"/>
                        <a:ea typeface="Arial Narrow"/>
                        <a:cs typeface="Arial Narrow"/>
                        <a:sym typeface="Arial Narrow"/>
                      </a:endParaRPr>
                    </a:p>
                    <a:p>
                      <a:pPr marL="0" marR="0" lvl="0" indent="0" algn="ctr" rtl="0">
                        <a:spcBef>
                          <a:spcPts val="0"/>
                        </a:spcBef>
                        <a:spcAft>
                          <a:spcPts val="0"/>
                        </a:spcAft>
                        <a:buNone/>
                      </a:pPr>
                      <a:r>
                        <a:rPr lang="es" sz="2000">
                          <a:latin typeface="Arial Narrow"/>
                          <a:ea typeface="Arial Narrow"/>
                          <a:cs typeface="Arial Narrow"/>
                          <a:sym typeface="Arial Narrow"/>
                        </a:rPr>
                        <a:t>Puntuación total</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dk1"/>
                        </a:buClr>
                        <a:buSzPts val="2400"/>
                        <a:buFont typeface="Arial Narrow"/>
                        <a:buNone/>
                      </a:pPr>
                      <a:r>
                        <a:rPr lang="es" sz="2400">
                          <a:latin typeface="Arial Narrow"/>
                          <a:ea typeface="Arial Narrow"/>
                          <a:cs typeface="Arial Narrow"/>
                          <a:sym typeface="Arial Narrow"/>
                        </a:rPr>
                        <a:t>No hay una fuente mejorada de agua en el recinto</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2800"/>
                        <a:buFont typeface="Arial Narrow"/>
                        <a:buNone/>
                      </a:pPr>
                      <a:r>
                        <a:rPr lang="es" sz="2800">
                          <a:latin typeface="Arial Narrow"/>
                          <a:ea typeface="Arial Narrow"/>
                          <a:cs typeface="Arial Narrow"/>
                          <a:sym typeface="Arial Narrow"/>
                        </a:rPr>
                        <a:t>9</a:t>
                      </a:r>
                      <a:endParaRPr/>
                    </a:p>
                  </a:txBody>
                  <a:tcPr marL="91450" marR="91450" marT="45725" marB="45725"/>
                </a:tc>
                <a:tc>
                  <a:txBody>
                    <a:bodyPr/>
                    <a:lstStyle/>
                    <a:p>
                      <a:pPr marL="0" marR="0" lvl="0" indent="0" algn="ctr" rtl="0">
                        <a:spcBef>
                          <a:spcPts val="0"/>
                        </a:spcBef>
                        <a:spcAft>
                          <a:spcPts val="0"/>
                        </a:spcAft>
                        <a:buNone/>
                      </a:pPr>
                      <a:r>
                        <a:rPr lang="es" sz="2800">
                          <a:latin typeface="Arial Narrow"/>
                          <a:ea typeface="Arial Narrow"/>
                          <a:cs typeface="Arial Narrow"/>
                          <a:sym typeface="Arial Narrow"/>
                        </a:rPr>
                        <a:t>10</a:t>
                      </a:r>
                      <a:endParaRPr/>
                    </a:p>
                  </a:txBody>
                  <a:tcPr marL="91450" marR="91450" marT="45725" marB="45725"/>
                </a:tc>
                <a:tc>
                  <a:txBody>
                    <a:bodyPr/>
                    <a:lstStyle/>
                    <a:p>
                      <a:pPr marL="0" marR="0" lvl="0" indent="0" algn="ctr" rtl="0">
                        <a:spcBef>
                          <a:spcPts val="0"/>
                        </a:spcBef>
                        <a:spcAft>
                          <a:spcPts val="0"/>
                        </a:spcAft>
                        <a:buNone/>
                      </a:pPr>
                      <a:r>
                        <a:rPr lang="es" sz="2800">
                          <a:latin typeface="Arial Narrow"/>
                          <a:ea typeface="Arial Narrow"/>
                          <a:cs typeface="Arial Narrow"/>
                          <a:sym typeface="Arial Narrow"/>
                        </a:rPr>
                        <a:t>19</a:t>
                      </a:r>
                      <a:endParaRPr/>
                    </a:p>
                  </a:txBody>
                  <a:tcPr marL="91450" marR="91450" marT="45725" marB="45725">
                    <a:solidFill>
                      <a:srgbClr val="C00000"/>
                    </a:solidFill>
                  </a:tcPr>
                </a:tc>
                <a:extLst>
                  <a:ext uri="{0D108BD9-81ED-4DB2-BD59-A6C34878D82A}">
                    <a16:rowId xmlns:a16="http://schemas.microsoft.com/office/drawing/2014/main" val="10001"/>
                  </a:ext>
                </a:extLst>
              </a:tr>
              <a:tr h="370850">
                <a:tc>
                  <a:txBody>
                    <a:bodyPr/>
                    <a:lstStyle/>
                    <a:p>
                      <a:pPr marL="0" marR="0" lvl="0" indent="0" algn="l" rtl="0">
                        <a:lnSpc>
                          <a:spcPct val="115000"/>
                        </a:lnSpc>
                        <a:spcBef>
                          <a:spcPts val="0"/>
                        </a:spcBef>
                        <a:spcAft>
                          <a:spcPts val="0"/>
                        </a:spcAft>
                        <a:buClr>
                          <a:schemeClr val="dk1"/>
                        </a:buClr>
                        <a:buSzPts val="2400"/>
                        <a:buFont typeface="Arial Narrow"/>
                        <a:buNone/>
                      </a:pPr>
                      <a:r>
                        <a:rPr lang="es" sz="2400">
                          <a:latin typeface="Arial Narrow"/>
                          <a:ea typeface="Arial Narrow"/>
                          <a:cs typeface="Arial Narrow"/>
                          <a:sym typeface="Arial Narrow"/>
                        </a:rPr>
                        <a:t>No hay ningún tipo de tecnología en funcionamiento para tratar los desechos</a:t>
                      </a:r>
                      <a:endParaRPr/>
                    </a:p>
                  </a:txBody>
                  <a:tcPr marL="68575" marR="68575" marT="0" marB="0"/>
                </a:tc>
                <a:tc>
                  <a:txBody>
                    <a:bodyPr/>
                    <a:lstStyle/>
                    <a:p>
                      <a:pPr marL="0" marR="0" lvl="0" indent="0" algn="ctr" rtl="0">
                        <a:spcBef>
                          <a:spcPts val="0"/>
                        </a:spcBef>
                        <a:spcAft>
                          <a:spcPts val="0"/>
                        </a:spcAft>
                        <a:buNone/>
                      </a:pPr>
                      <a:r>
                        <a:rPr lang="es" sz="2800">
                          <a:latin typeface="Arial Narrow"/>
                          <a:ea typeface="Arial Narrow"/>
                          <a:cs typeface="Arial Narrow"/>
                          <a:sym typeface="Arial Narrow"/>
                        </a:rPr>
                        <a:t>8</a:t>
                      </a:r>
                      <a:endParaRPr/>
                    </a:p>
                  </a:txBody>
                  <a:tcPr marL="91450" marR="91450" marT="45725" marB="45725"/>
                </a:tc>
                <a:tc>
                  <a:txBody>
                    <a:bodyPr/>
                    <a:lstStyle/>
                    <a:p>
                      <a:pPr marL="0" marR="0" lvl="0" indent="0" algn="ctr" rtl="0">
                        <a:spcBef>
                          <a:spcPts val="0"/>
                        </a:spcBef>
                        <a:spcAft>
                          <a:spcPts val="0"/>
                        </a:spcAft>
                        <a:buNone/>
                      </a:pPr>
                      <a:r>
                        <a:rPr lang="es" sz="2800">
                          <a:latin typeface="Arial Narrow"/>
                          <a:ea typeface="Arial Narrow"/>
                          <a:cs typeface="Arial Narrow"/>
                          <a:sym typeface="Arial Narrow"/>
                        </a:rPr>
                        <a:t>10</a:t>
                      </a:r>
                      <a:endParaRPr/>
                    </a:p>
                  </a:txBody>
                  <a:tcPr marL="91450" marR="91450" marT="45725" marB="45725"/>
                </a:tc>
                <a:tc>
                  <a:txBody>
                    <a:bodyPr/>
                    <a:lstStyle/>
                    <a:p>
                      <a:pPr marL="0" marR="0" lvl="0" indent="0" algn="ctr" rtl="0">
                        <a:spcBef>
                          <a:spcPts val="0"/>
                        </a:spcBef>
                        <a:spcAft>
                          <a:spcPts val="0"/>
                        </a:spcAft>
                        <a:buNone/>
                      </a:pPr>
                      <a:r>
                        <a:rPr lang="es" sz="2800">
                          <a:latin typeface="Arial Narrow"/>
                          <a:ea typeface="Arial Narrow"/>
                          <a:cs typeface="Arial Narrow"/>
                          <a:sym typeface="Arial Narrow"/>
                        </a:rPr>
                        <a:t>18</a:t>
                      </a:r>
                      <a:endParaRPr/>
                    </a:p>
                  </a:txBody>
                  <a:tcPr marL="91450" marR="91450" marT="45725" marB="45725">
                    <a:solidFill>
                      <a:srgbClr val="C00000"/>
                    </a:solidFill>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chemeClr val="dk1"/>
                        </a:buClr>
                        <a:buSzPts val="2400"/>
                        <a:buFont typeface="Arial Narrow"/>
                        <a:buNone/>
                      </a:pPr>
                      <a:r>
                        <a:rPr lang="es" sz="2400">
                          <a:latin typeface="Arial Narrow"/>
                          <a:ea typeface="Arial Narrow"/>
                          <a:cs typeface="Arial Narrow"/>
                          <a:sym typeface="Arial Narrow"/>
                        </a:rPr>
                        <a:t>El tanque séptico no se vacía cada cierto tiempo</a:t>
                      </a:r>
                      <a:endParaRPr/>
                    </a:p>
                  </a:txBody>
                  <a:tcPr marL="91450" marR="91450" marT="45725" marB="45725"/>
                </a:tc>
                <a:tc>
                  <a:txBody>
                    <a:bodyPr/>
                    <a:lstStyle/>
                    <a:p>
                      <a:pPr marL="0" marR="0" lvl="0" indent="0" algn="ctr" rtl="0">
                        <a:spcBef>
                          <a:spcPts val="0"/>
                        </a:spcBef>
                        <a:spcAft>
                          <a:spcPts val="0"/>
                        </a:spcAft>
                        <a:buNone/>
                      </a:pPr>
                      <a:r>
                        <a:rPr lang="es" sz="2800">
                          <a:latin typeface="Arial Narrow"/>
                          <a:ea typeface="Arial Narrow"/>
                          <a:cs typeface="Arial Narrow"/>
                          <a:sym typeface="Arial Narrow"/>
                        </a:rPr>
                        <a:t>8</a:t>
                      </a:r>
                      <a:endParaRPr/>
                    </a:p>
                  </a:txBody>
                  <a:tcPr marL="91450" marR="91450" marT="45725" marB="45725"/>
                </a:tc>
                <a:tc>
                  <a:txBody>
                    <a:bodyPr/>
                    <a:lstStyle/>
                    <a:p>
                      <a:pPr marL="0" marR="0" lvl="0" indent="0" algn="ctr" rtl="0">
                        <a:spcBef>
                          <a:spcPts val="0"/>
                        </a:spcBef>
                        <a:spcAft>
                          <a:spcPts val="0"/>
                        </a:spcAft>
                        <a:buNone/>
                      </a:pPr>
                      <a:r>
                        <a:rPr lang="es" sz="2800">
                          <a:latin typeface="Arial Narrow"/>
                          <a:ea typeface="Arial Narrow"/>
                          <a:cs typeface="Arial Narrow"/>
                          <a:sym typeface="Arial Narrow"/>
                        </a:rPr>
                        <a:t>6</a:t>
                      </a:r>
                      <a:endParaRPr/>
                    </a:p>
                  </a:txBody>
                  <a:tcPr marL="91450" marR="91450" marT="45725" marB="45725"/>
                </a:tc>
                <a:tc>
                  <a:txBody>
                    <a:bodyPr/>
                    <a:lstStyle/>
                    <a:p>
                      <a:pPr marL="0" marR="0" lvl="0" indent="0" algn="ctr" rtl="0">
                        <a:spcBef>
                          <a:spcPts val="0"/>
                        </a:spcBef>
                        <a:spcAft>
                          <a:spcPts val="0"/>
                        </a:spcAft>
                        <a:buNone/>
                      </a:pPr>
                      <a:r>
                        <a:rPr lang="es" sz="2800">
                          <a:latin typeface="Arial Narrow"/>
                          <a:ea typeface="Arial Narrow"/>
                          <a:cs typeface="Arial Narrow"/>
                          <a:sym typeface="Arial Narrow"/>
                        </a:rPr>
                        <a:t>14</a:t>
                      </a:r>
                      <a:endParaRPr/>
                    </a:p>
                  </a:txBody>
                  <a:tcPr marL="91450" marR="91450" marT="45725" marB="45725">
                    <a:solidFill>
                      <a:srgbClr val="FFC000"/>
                    </a:solidFill>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chemeClr val="dk1"/>
                        </a:buClr>
                        <a:buSzPts val="2400"/>
                        <a:buFont typeface="Arial Narrow"/>
                        <a:buNone/>
                      </a:pPr>
                      <a:r>
                        <a:rPr lang="es" sz="2400">
                          <a:latin typeface="Arial Narrow"/>
                          <a:ea typeface="Arial Narrow"/>
                          <a:cs typeface="Arial Narrow"/>
                          <a:sym typeface="Arial Narrow"/>
                        </a:rPr>
                        <a:t>No hay iluminación suficiente en los baños</a:t>
                      </a:r>
                      <a:endParaRPr sz="2400">
                        <a:latin typeface="Arial Narrow"/>
                        <a:ea typeface="Arial Narrow"/>
                        <a:cs typeface="Arial Narrow"/>
                        <a:sym typeface="Arial Narrow"/>
                      </a:endParaRPr>
                    </a:p>
                  </a:txBody>
                  <a:tcPr marL="91450" marR="91450" marT="45725" marB="45725"/>
                </a:tc>
                <a:tc>
                  <a:txBody>
                    <a:bodyPr/>
                    <a:lstStyle/>
                    <a:p>
                      <a:pPr marL="0" marR="0" lvl="0" indent="0" algn="ctr" rtl="0">
                        <a:spcBef>
                          <a:spcPts val="0"/>
                        </a:spcBef>
                        <a:spcAft>
                          <a:spcPts val="0"/>
                        </a:spcAft>
                        <a:buNone/>
                      </a:pPr>
                      <a:r>
                        <a:rPr lang="es" sz="2800">
                          <a:latin typeface="Arial Narrow"/>
                          <a:ea typeface="Arial Narrow"/>
                          <a:cs typeface="Arial Narrow"/>
                          <a:sym typeface="Arial Narrow"/>
                        </a:rPr>
                        <a:t>4</a:t>
                      </a:r>
                      <a:endParaRPr/>
                    </a:p>
                  </a:txBody>
                  <a:tcPr marL="91450" marR="91450" marT="45725" marB="45725"/>
                </a:tc>
                <a:tc>
                  <a:txBody>
                    <a:bodyPr/>
                    <a:lstStyle/>
                    <a:p>
                      <a:pPr marL="0" marR="0" lvl="0" indent="0" algn="ctr" rtl="0">
                        <a:spcBef>
                          <a:spcPts val="0"/>
                        </a:spcBef>
                        <a:spcAft>
                          <a:spcPts val="0"/>
                        </a:spcAft>
                        <a:buNone/>
                      </a:pPr>
                      <a:r>
                        <a:rPr lang="es" sz="2800">
                          <a:latin typeface="Arial Narrow"/>
                          <a:ea typeface="Arial Narrow"/>
                          <a:cs typeface="Arial Narrow"/>
                          <a:sym typeface="Arial Narrow"/>
                        </a:rPr>
                        <a:t>3</a:t>
                      </a:r>
                      <a:endParaRPr/>
                    </a:p>
                  </a:txBody>
                  <a:tcPr marL="91450" marR="91450" marT="45725" marB="45725"/>
                </a:tc>
                <a:tc>
                  <a:txBody>
                    <a:bodyPr/>
                    <a:lstStyle/>
                    <a:p>
                      <a:pPr marL="0" marR="0" lvl="0" indent="0" algn="ctr" rtl="0">
                        <a:spcBef>
                          <a:spcPts val="0"/>
                        </a:spcBef>
                        <a:spcAft>
                          <a:spcPts val="0"/>
                        </a:spcAft>
                        <a:buNone/>
                      </a:pPr>
                      <a:r>
                        <a:rPr lang="es" sz="2800" dirty="0">
                          <a:latin typeface="Arial Narrow"/>
                          <a:ea typeface="Arial Narrow"/>
                          <a:cs typeface="Arial Narrow"/>
                          <a:sym typeface="Arial Narrow"/>
                        </a:rPr>
                        <a:t>7</a:t>
                      </a:r>
                      <a:endParaRPr dirty="0"/>
                    </a:p>
                  </a:txBody>
                  <a:tcPr marL="91450" marR="91450" marT="45725" marB="45725">
                    <a:solidFill>
                      <a:srgbClr val="92D050"/>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74"/>
          <p:cNvSpPr/>
          <p:nvPr/>
        </p:nvSpPr>
        <p:spPr>
          <a:xfrm>
            <a:off x="4032677" y="1510249"/>
            <a:ext cx="4112545" cy="3945807"/>
          </a:xfrm>
          <a:custGeom>
            <a:avLst/>
            <a:gdLst/>
            <a:ahLst/>
            <a:cxnLst/>
            <a:rect l="l" t="t" r="r" b="b"/>
            <a:pathLst>
              <a:path w="21300" h="21482" extrusionOk="0">
                <a:moveTo>
                  <a:pt x="16159" y="21482"/>
                </a:moveTo>
                <a:lnTo>
                  <a:pt x="5164" y="21482"/>
                </a:lnTo>
                <a:cubicBezTo>
                  <a:pt x="4397" y="21482"/>
                  <a:pt x="3724" y="20973"/>
                  <a:pt x="3487" y="20203"/>
                </a:cubicBezTo>
                <a:lnTo>
                  <a:pt x="86" y="9217"/>
                </a:lnTo>
                <a:cubicBezTo>
                  <a:pt x="-150" y="8448"/>
                  <a:pt x="110" y="7616"/>
                  <a:pt x="724" y="7144"/>
                </a:cubicBezTo>
                <a:lnTo>
                  <a:pt x="9617" y="354"/>
                </a:lnTo>
                <a:cubicBezTo>
                  <a:pt x="10231" y="-118"/>
                  <a:pt x="11069" y="-118"/>
                  <a:pt x="11683" y="354"/>
                </a:cubicBezTo>
                <a:lnTo>
                  <a:pt x="20576" y="7144"/>
                </a:lnTo>
                <a:cubicBezTo>
                  <a:pt x="21190" y="7616"/>
                  <a:pt x="21450" y="8448"/>
                  <a:pt x="21214" y="9217"/>
                </a:cubicBezTo>
                <a:lnTo>
                  <a:pt x="17813" y="20203"/>
                </a:lnTo>
                <a:cubicBezTo>
                  <a:pt x="17600" y="20973"/>
                  <a:pt x="16927" y="21482"/>
                  <a:pt x="16159" y="21482"/>
                </a:cubicBezTo>
                <a:close/>
                <a:moveTo>
                  <a:pt x="10668" y="1347"/>
                </a:moveTo>
                <a:cubicBezTo>
                  <a:pt x="10573" y="1347"/>
                  <a:pt x="10467" y="1384"/>
                  <a:pt x="10384" y="1446"/>
                </a:cubicBezTo>
                <a:lnTo>
                  <a:pt x="10384" y="1446"/>
                </a:lnTo>
                <a:lnTo>
                  <a:pt x="1492" y="8236"/>
                </a:lnTo>
                <a:cubicBezTo>
                  <a:pt x="1326" y="8361"/>
                  <a:pt x="1255" y="8584"/>
                  <a:pt x="1314" y="8795"/>
                </a:cubicBezTo>
                <a:lnTo>
                  <a:pt x="4716" y="19781"/>
                </a:lnTo>
                <a:cubicBezTo>
                  <a:pt x="4775" y="19992"/>
                  <a:pt x="4964" y="20129"/>
                  <a:pt x="5164" y="20129"/>
                </a:cubicBezTo>
                <a:lnTo>
                  <a:pt x="16159" y="20129"/>
                </a:lnTo>
                <a:cubicBezTo>
                  <a:pt x="16360" y="20129"/>
                  <a:pt x="16549" y="19992"/>
                  <a:pt x="16608" y="19781"/>
                </a:cubicBezTo>
                <a:lnTo>
                  <a:pt x="20009" y="8795"/>
                </a:lnTo>
                <a:cubicBezTo>
                  <a:pt x="20068" y="8584"/>
                  <a:pt x="20009" y="8361"/>
                  <a:pt x="19832" y="8236"/>
                </a:cubicBezTo>
                <a:lnTo>
                  <a:pt x="10939" y="1446"/>
                </a:lnTo>
                <a:cubicBezTo>
                  <a:pt x="10857" y="1384"/>
                  <a:pt x="10762" y="1347"/>
                  <a:pt x="10668" y="1347"/>
                </a:cubicBezTo>
                <a:close/>
              </a:path>
            </a:pathLst>
          </a:custGeom>
          <a:solidFill>
            <a:srgbClr val="D8D8D8"/>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FFFFFF"/>
              </a:solidFill>
              <a:latin typeface="Arial"/>
              <a:ea typeface="Arial"/>
              <a:cs typeface="Arial"/>
              <a:sym typeface="Arial"/>
            </a:endParaRPr>
          </a:p>
        </p:txBody>
      </p:sp>
      <p:sp>
        <p:nvSpPr>
          <p:cNvPr id="1036" name="Google Shape;1036;p74"/>
          <p:cNvSpPr/>
          <p:nvPr/>
        </p:nvSpPr>
        <p:spPr>
          <a:xfrm>
            <a:off x="5560378" y="1031419"/>
            <a:ext cx="1894378" cy="1846927"/>
          </a:xfrm>
          <a:custGeom>
            <a:avLst/>
            <a:gdLst/>
            <a:ahLst/>
            <a:cxnLst/>
            <a:rect l="l" t="t" r="r" b="b"/>
            <a:pathLst>
              <a:path w="21389" h="21441" extrusionOk="0">
                <a:moveTo>
                  <a:pt x="21389" y="21441"/>
                </a:moveTo>
                <a:lnTo>
                  <a:pt x="18686" y="14717"/>
                </a:lnTo>
                <a:lnTo>
                  <a:pt x="17373" y="16570"/>
                </a:lnTo>
                <a:lnTo>
                  <a:pt x="10525" y="11462"/>
                </a:lnTo>
                <a:cubicBezTo>
                  <a:pt x="10679" y="11250"/>
                  <a:pt x="10782" y="11012"/>
                  <a:pt x="10885" y="10747"/>
                </a:cubicBezTo>
                <a:lnTo>
                  <a:pt x="12353" y="6141"/>
                </a:lnTo>
                <a:cubicBezTo>
                  <a:pt x="12687" y="5109"/>
                  <a:pt x="12327" y="3970"/>
                  <a:pt x="11477" y="3335"/>
                </a:cubicBezTo>
                <a:lnTo>
                  <a:pt x="7667" y="476"/>
                </a:lnTo>
                <a:cubicBezTo>
                  <a:pt x="6817" y="-159"/>
                  <a:pt x="5659" y="-159"/>
                  <a:pt x="4809" y="476"/>
                </a:cubicBezTo>
                <a:lnTo>
                  <a:pt x="999" y="3335"/>
                </a:lnTo>
                <a:cubicBezTo>
                  <a:pt x="149" y="3970"/>
                  <a:pt x="-211" y="5109"/>
                  <a:pt x="124" y="6141"/>
                </a:cubicBezTo>
                <a:lnTo>
                  <a:pt x="1591" y="10747"/>
                </a:lnTo>
                <a:cubicBezTo>
                  <a:pt x="1926" y="11779"/>
                  <a:pt x="2853" y="12467"/>
                  <a:pt x="3908" y="12467"/>
                </a:cubicBezTo>
                <a:lnTo>
                  <a:pt x="7178" y="12467"/>
                </a:lnTo>
                <a:lnTo>
                  <a:pt x="15777" y="18900"/>
                </a:lnTo>
                <a:lnTo>
                  <a:pt x="14386" y="20859"/>
                </a:lnTo>
                <a:lnTo>
                  <a:pt x="21389" y="21441"/>
                </a:lnTo>
                <a:close/>
              </a:path>
            </a:pathLst>
          </a:custGeom>
          <a:solidFill>
            <a:srgbClr val="BFBFBF"/>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FFFFFF"/>
              </a:solidFill>
              <a:latin typeface="Arial"/>
              <a:ea typeface="Arial"/>
              <a:cs typeface="Arial"/>
              <a:sym typeface="Arial"/>
            </a:endParaRPr>
          </a:p>
        </p:txBody>
      </p:sp>
      <p:sp>
        <p:nvSpPr>
          <p:cNvPr id="1037" name="Google Shape;1037;p74"/>
          <p:cNvSpPr/>
          <p:nvPr/>
        </p:nvSpPr>
        <p:spPr>
          <a:xfrm>
            <a:off x="3576644" y="2148691"/>
            <a:ext cx="2186241" cy="1395455"/>
          </a:xfrm>
          <a:custGeom>
            <a:avLst/>
            <a:gdLst/>
            <a:ahLst/>
            <a:cxnLst/>
            <a:rect l="l" t="t" r="r" b="b"/>
            <a:pathLst>
              <a:path w="21417" h="21600" extrusionOk="0">
                <a:moveTo>
                  <a:pt x="15297" y="741"/>
                </a:moveTo>
                <a:lnTo>
                  <a:pt x="16458" y="3247"/>
                </a:lnTo>
                <a:lnTo>
                  <a:pt x="10427" y="10165"/>
                </a:lnTo>
                <a:cubicBezTo>
                  <a:pt x="10293" y="9882"/>
                  <a:pt x="10137" y="9635"/>
                  <a:pt x="9958" y="9424"/>
                </a:cubicBezTo>
                <a:lnTo>
                  <a:pt x="6652" y="5612"/>
                </a:lnTo>
                <a:cubicBezTo>
                  <a:pt x="5915" y="4765"/>
                  <a:pt x="4910" y="4765"/>
                  <a:pt x="4173" y="5612"/>
                </a:cubicBezTo>
                <a:lnTo>
                  <a:pt x="867" y="9424"/>
                </a:lnTo>
                <a:cubicBezTo>
                  <a:pt x="130" y="10271"/>
                  <a:pt x="-183" y="11788"/>
                  <a:pt x="107" y="13165"/>
                </a:cubicBezTo>
                <a:lnTo>
                  <a:pt x="1381" y="19306"/>
                </a:lnTo>
                <a:cubicBezTo>
                  <a:pt x="1671" y="20682"/>
                  <a:pt x="2475" y="21600"/>
                  <a:pt x="3391" y="21600"/>
                </a:cubicBezTo>
                <a:lnTo>
                  <a:pt x="7479" y="21600"/>
                </a:lnTo>
                <a:cubicBezTo>
                  <a:pt x="8394" y="21600"/>
                  <a:pt x="9199" y="20682"/>
                  <a:pt x="9489" y="19306"/>
                </a:cubicBezTo>
                <a:lnTo>
                  <a:pt x="10360" y="15035"/>
                </a:lnTo>
                <a:lnTo>
                  <a:pt x="17910" y="6353"/>
                </a:lnTo>
                <a:lnTo>
                  <a:pt x="19094" y="8965"/>
                </a:lnTo>
                <a:lnTo>
                  <a:pt x="21417" y="0"/>
                </a:lnTo>
                <a:lnTo>
                  <a:pt x="15297" y="741"/>
                </a:lnTo>
                <a:close/>
              </a:path>
            </a:pathLst>
          </a:custGeom>
          <a:solidFill>
            <a:srgbClr val="BFBFBF"/>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BFBFBF"/>
              </a:solidFill>
              <a:latin typeface="Arial"/>
              <a:ea typeface="Arial"/>
              <a:cs typeface="Arial"/>
              <a:sym typeface="Arial"/>
            </a:endParaRPr>
          </a:p>
        </p:txBody>
      </p:sp>
      <p:sp>
        <p:nvSpPr>
          <p:cNvPr id="1038" name="Google Shape;1038;p74"/>
          <p:cNvSpPr/>
          <p:nvPr/>
        </p:nvSpPr>
        <p:spPr>
          <a:xfrm>
            <a:off x="4329095" y="3516785"/>
            <a:ext cx="1107316" cy="2309795"/>
          </a:xfrm>
          <a:custGeom>
            <a:avLst/>
            <a:gdLst/>
            <a:ahLst/>
            <a:cxnLst/>
            <a:rect l="l" t="t" r="r" b="b"/>
            <a:pathLst>
              <a:path w="20937" h="21600" extrusionOk="0">
                <a:moveTo>
                  <a:pt x="19221" y="14244"/>
                </a:moveTo>
                <a:lnTo>
                  <a:pt x="14737" y="12623"/>
                </a:lnTo>
                <a:lnTo>
                  <a:pt x="9304" y="4393"/>
                </a:lnTo>
                <a:lnTo>
                  <a:pt x="13012" y="3795"/>
                </a:lnTo>
                <a:lnTo>
                  <a:pt x="4001" y="0"/>
                </a:lnTo>
                <a:lnTo>
                  <a:pt x="1242" y="5693"/>
                </a:lnTo>
                <a:lnTo>
                  <a:pt x="4864" y="5117"/>
                </a:lnTo>
                <a:lnTo>
                  <a:pt x="9175" y="11664"/>
                </a:lnTo>
                <a:cubicBezTo>
                  <a:pt x="8787" y="11728"/>
                  <a:pt x="8399" y="11813"/>
                  <a:pt x="8054" y="11941"/>
                </a:cubicBezTo>
                <a:lnTo>
                  <a:pt x="1673" y="14244"/>
                </a:lnTo>
                <a:cubicBezTo>
                  <a:pt x="251" y="14755"/>
                  <a:pt x="-353" y="15672"/>
                  <a:pt x="207" y="16504"/>
                </a:cubicBezTo>
                <a:lnTo>
                  <a:pt x="2665" y="20214"/>
                </a:lnTo>
                <a:cubicBezTo>
                  <a:pt x="3225" y="21046"/>
                  <a:pt x="4778" y="21600"/>
                  <a:pt x="6545" y="21600"/>
                </a:cubicBezTo>
                <a:lnTo>
                  <a:pt x="14435" y="21600"/>
                </a:lnTo>
                <a:cubicBezTo>
                  <a:pt x="16203" y="21600"/>
                  <a:pt x="17755" y="21046"/>
                  <a:pt x="18315" y="20214"/>
                </a:cubicBezTo>
                <a:lnTo>
                  <a:pt x="20773" y="16504"/>
                </a:lnTo>
                <a:cubicBezTo>
                  <a:pt x="21247" y="15672"/>
                  <a:pt x="20687" y="14755"/>
                  <a:pt x="19221" y="14244"/>
                </a:cubicBezTo>
                <a:close/>
              </a:path>
            </a:pathLst>
          </a:custGeom>
          <a:solidFill>
            <a:schemeClr val="dk1"/>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BFBFBF"/>
              </a:solidFill>
              <a:latin typeface="Arial"/>
              <a:ea typeface="Arial"/>
              <a:cs typeface="Arial"/>
              <a:sym typeface="Arial"/>
            </a:endParaRPr>
          </a:p>
        </p:txBody>
      </p:sp>
      <p:pic>
        <p:nvPicPr>
          <p:cNvPr id="1039" name="Google Shape;1039;p74" descr="Gears with solid fill"/>
          <p:cNvPicPr preferRelativeResize="0"/>
          <p:nvPr/>
        </p:nvPicPr>
        <p:blipFill rotWithShape="1">
          <a:blip r:embed="rId3">
            <a:alphaModFix/>
          </a:blip>
          <a:srcRect/>
          <a:stretch/>
        </p:blipFill>
        <p:spPr>
          <a:xfrm>
            <a:off x="3708732" y="2642954"/>
            <a:ext cx="786046" cy="786046"/>
          </a:xfrm>
          <a:prstGeom prst="rect">
            <a:avLst/>
          </a:prstGeom>
          <a:noFill/>
          <a:ln>
            <a:noFill/>
          </a:ln>
          <a:effectLst>
            <a:outerShdw blurRad="50800" dist="38100" dir="2700000" algn="tl" rotWithShape="0">
              <a:srgbClr val="000000">
                <a:alpha val="40000"/>
              </a:srgbClr>
            </a:outerShdw>
          </a:effectLst>
        </p:spPr>
      </p:pic>
      <p:grpSp>
        <p:nvGrpSpPr>
          <p:cNvPr id="1040" name="Google Shape;1040;p74"/>
          <p:cNvGrpSpPr/>
          <p:nvPr/>
        </p:nvGrpSpPr>
        <p:grpSpPr>
          <a:xfrm>
            <a:off x="8327998" y="4739418"/>
            <a:ext cx="2925927" cy="1668205"/>
            <a:chOff x="8921977" y="4073362"/>
            <a:chExt cx="2926080" cy="1668292"/>
          </a:xfrm>
        </p:grpSpPr>
        <p:sp>
          <p:nvSpPr>
            <p:cNvPr id="1041" name="Google Shape;1041;p74"/>
            <p:cNvSpPr txBox="1"/>
            <p:nvPr/>
          </p:nvSpPr>
          <p:spPr>
            <a:xfrm>
              <a:off x="8921977" y="4073362"/>
              <a:ext cx="2926080" cy="461689"/>
            </a:xfrm>
            <a:prstGeom prst="rect">
              <a:avLst/>
            </a:prstGeom>
            <a:noFill/>
            <a:ln>
              <a:noFill/>
            </a:ln>
          </p:spPr>
          <p:txBody>
            <a:bodyPr spcFirstLastPara="1" wrap="square" lIns="0" tIns="45700" rIns="0" bIns="45700" rtlCol="0" anchor="b" anchorCtr="0">
              <a:spAutoFit/>
            </a:bodyPr>
            <a:lstStyle/>
            <a:p>
              <a:pPr marL="0" marR="0" lvl="0" indent="0" algn="l" rtl="0">
                <a:spcBef>
                  <a:spcPts val="0"/>
                </a:spcBef>
                <a:spcAft>
                  <a:spcPts val="0"/>
                </a:spcAft>
                <a:buNone/>
              </a:pPr>
              <a:r>
                <a:rPr lang="es" sz="2400" b="1">
                  <a:solidFill>
                    <a:srgbClr val="D8D8D8"/>
                  </a:solidFill>
                  <a:latin typeface="Arial"/>
                  <a:ea typeface="Arial"/>
                  <a:cs typeface="Arial"/>
                  <a:sym typeface="Arial"/>
                </a:rPr>
                <a:t>Fase 3</a:t>
              </a:r>
              <a:endParaRPr/>
            </a:p>
          </p:txBody>
        </p:sp>
        <p:sp>
          <p:nvSpPr>
            <p:cNvPr id="1042" name="Google Shape;1042;p74"/>
            <p:cNvSpPr txBox="1"/>
            <p:nvPr/>
          </p:nvSpPr>
          <p:spPr>
            <a:xfrm>
              <a:off x="8921977" y="4532542"/>
              <a:ext cx="2926080" cy="1209112"/>
            </a:xfrm>
            <a:prstGeom prst="rect">
              <a:avLst/>
            </a:prstGeom>
            <a:noFill/>
            <a:ln>
              <a:noFill/>
            </a:ln>
          </p:spPr>
          <p:txBody>
            <a:bodyPr spcFirstLastPara="1" wrap="square" lIns="0" tIns="45700" rIns="0" bIns="45700" rtlCol="0" anchor="t" anchorCtr="0">
              <a:spAutoFit/>
            </a:bodyPr>
            <a:lstStyle/>
            <a:p>
              <a:pPr marL="0" marR="0" lvl="0" indent="0" algn="l" rtl="0">
                <a:spcBef>
                  <a:spcPts val="0"/>
                </a:spcBef>
                <a:spcAft>
                  <a:spcPts val="0"/>
                </a:spcAft>
                <a:buNone/>
              </a:pPr>
              <a:r>
                <a:rPr lang="es" sz="1814" b="1">
                  <a:solidFill>
                    <a:srgbClr val="D8D8D8"/>
                  </a:solidFill>
                  <a:latin typeface="Arial"/>
                  <a:ea typeface="Arial"/>
                  <a:cs typeface="Arial"/>
                  <a:sym typeface="Arial"/>
                </a:rPr>
                <a:t>Evaluar los riesgos a fin de detectar y priorizar las esferas susceptibles de mejora</a:t>
              </a:r>
              <a:endParaRPr/>
            </a:p>
          </p:txBody>
        </p:sp>
      </p:grpSp>
      <p:grpSp>
        <p:nvGrpSpPr>
          <p:cNvPr id="1043" name="Google Shape;1043;p74"/>
          <p:cNvGrpSpPr/>
          <p:nvPr/>
        </p:nvGrpSpPr>
        <p:grpSpPr>
          <a:xfrm>
            <a:off x="455902" y="4903589"/>
            <a:ext cx="2925927" cy="1389026"/>
            <a:chOff x="332936" y="4652314"/>
            <a:chExt cx="2926080" cy="1389099"/>
          </a:xfrm>
        </p:grpSpPr>
        <p:sp>
          <p:nvSpPr>
            <p:cNvPr id="1044" name="Google Shape;1044;p74"/>
            <p:cNvSpPr txBox="1"/>
            <p:nvPr/>
          </p:nvSpPr>
          <p:spPr>
            <a:xfrm>
              <a:off x="332936" y="4652314"/>
              <a:ext cx="2926080" cy="461689"/>
            </a:xfrm>
            <a:prstGeom prst="rect">
              <a:avLst/>
            </a:prstGeom>
            <a:noFill/>
            <a:ln>
              <a:noFill/>
            </a:ln>
          </p:spPr>
          <p:txBody>
            <a:bodyPr spcFirstLastPara="1" wrap="square" lIns="0" tIns="45700" rIns="0" bIns="45700" rtlCol="0" anchor="b" anchorCtr="0">
              <a:spAutoFit/>
            </a:bodyPr>
            <a:lstStyle/>
            <a:p>
              <a:pPr marL="0" marR="0" lvl="0" indent="0" algn="r" rtl="0">
                <a:spcBef>
                  <a:spcPts val="0"/>
                </a:spcBef>
                <a:spcAft>
                  <a:spcPts val="0"/>
                </a:spcAft>
                <a:buNone/>
              </a:pPr>
              <a:r>
                <a:rPr lang="es" sz="2400" b="1">
                  <a:solidFill>
                    <a:schemeClr val="dk1"/>
                  </a:solidFill>
                  <a:latin typeface="Arial"/>
                  <a:ea typeface="Arial"/>
                  <a:cs typeface="Arial"/>
                  <a:sym typeface="Arial"/>
                </a:rPr>
                <a:t>Fase 4</a:t>
              </a:r>
              <a:endParaRPr/>
            </a:p>
          </p:txBody>
        </p:sp>
        <p:sp>
          <p:nvSpPr>
            <p:cNvPr id="1045" name="Google Shape;1045;p74"/>
            <p:cNvSpPr txBox="1"/>
            <p:nvPr/>
          </p:nvSpPr>
          <p:spPr>
            <a:xfrm>
              <a:off x="332936" y="5111494"/>
              <a:ext cx="2926080" cy="929919"/>
            </a:xfrm>
            <a:prstGeom prst="rect">
              <a:avLst/>
            </a:prstGeom>
            <a:noFill/>
            <a:ln>
              <a:noFill/>
            </a:ln>
          </p:spPr>
          <p:txBody>
            <a:bodyPr spcFirstLastPara="1" wrap="square" lIns="0" tIns="45700" rIns="0" bIns="45700" rtlCol="0" anchor="t" anchorCtr="0">
              <a:spAutoFit/>
            </a:bodyPr>
            <a:lstStyle/>
            <a:p>
              <a:pPr marL="0" marR="0" lvl="0" indent="0" algn="r" rtl="0">
                <a:spcBef>
                  <a:spcPts val="0"/>
                </a:spcBef>
                <a:spcAft>
                  <a:spcPts val="0"/>
                </a:spcAft>
                <a:buNone/>
              </a:pPr>
              <a:r>
                <a:rPr lang="es" sz="1814" b="1">
                  <a:solidFill>
                    <a:srgbClr val="7F7F7F"/>
                  </a:solidFill>
                  <a:latin typeface="Arial"/>
                  <a:ea typeface="Arial"/>
                  <a:cs typeface="Arial"/>
                  <a:sym typeface="Arial"/>
                </a:rPr>
                <a:t>Formular un plan de mejora gradual y tomar medidas </a:t>
              </a:r>
              <a:endParaRPr/>
            </a:p>
          </p:txBody>
        </p:sp>
      </p:grpSp>
      <p:grpSp>
        <p:nvGrpSpPr>
          <p:cNvPr id="1046" name="Google Shape;1046;p74"/>
          <p:cNvGrpSpPr/>
          <p:nvPr/>
        </p:nvGrpSpPr>
        <p:grpSpPr>
          <a:xfrm>
            <a:off x="7519494" y="513797"/>
            <a:ext cx="2925927" cy="1389027"/>
            <a:chOff x="8921977" y="1466701"/>
            <a:chExt cx="2926080" cy="1389098"/>
          </a:xfrm>
        </p:grpSpPr>
        <p:sp>
          <p:nvSpPr>
            <p:cNvPr id="1047" name="Google Shape;1047;p74"/>
            <p:cNvSpPr txBox="1"/>
            <p:nvPr/>
          </p:nvSpPr>
          <p:spPr>
            <a:xfrm>
              <a:off x="8921977" y="1466701"/>
              <a:ext cx="2926080" cy="461689"/>
            </a:xfrm>
            <a:prstGeom prst="rect">
              <a:avLst/>
            </a:prstGeom>
            <a:noFill/>
            <a:ln>
              <a:noFill/>
            </a:ln>
          </p:spPr>
          <p:txBody>
            <a:bodyPr spcFirstLastPara="1" wrap="square" lIns="0" tIns="45700" rIns="0" bIns="45700" rtlCol="0" anchor="b" anchorCtr="0">
              <a:spAutoFit/>
            </a:bodyPr>
            <a:lstStyle/>
            <a:p>
              <a:pPr marL="0" marR="0" lvl="0" indent="0" algn="l" rtl="0">
                <a:spcBef>
                  <a:spcPts val="0"/>
                </a:spcBef>
                <a:spcAft>
                  <a:spcPts val="0"/>
                </a:spcAft>
                <a:buNone/>
              </a:pPr>
              <a:r>
                <a:rPr lang="es" sz="2400" b="1">
                  <a:solidFill>
                    <a:srgbClr val="D8D8D8"/>
                  </a:solidFill>
                  <a:latin typeface="Arial"/>
                  <a:ea typeface="Arial"/>
                  <a:cs typeface="Arial"/>
                  <a:sym typeface="Arial"/>
                </a:rPr>
                <a:t>Fase 1</a:t>
              </a:r>
              <a:endParaRPr/>
            </a:p>
          </p:txBody>
        </p:sp>
        <p:sp>
          <p:nvSpPr>
            <p:cNvPr id="1048" name="Google Shape;1048;p74"/>
            <p:cNvSpPr txBox="1"/>
            <p:nvPr/>
          </p:nvSpPr>
          <p:spPr>
            <a:xfrm>
              <a:off x="8921977" y="1925881"/>
              <a:ext cx="2926080" cy="929918"/>
            </a:xfrm>
            <a:prstGeom prst="rect">
              <a:avLst/>
            </a:prstGeom>
            <a:noFill/>
            <a:ln>
              <a:noFill/>
            </a:ln>
          </p:spPr>
          <p:txBody>
            <a:bodyPr spcFirstLastPara="1" wrap="square" lIns="0" tIns="45700" rIns="0" bIns="45700" rtlCol="0" anchor="t" anchorCtr="0">
              <a:spAutoFit/>
            </a:bodyPr>
            <a:lstStyle/>
            <a:p>
              <a:pPr marL="0" marR="0" lvl="0" indent="0" algn="l" rtl="0">
                <a:spcBef>
                  <a:spcPts val="0"/>
                </a:spcBef>
                <a:spcAft>
                  <a:spcPts val="0"/>
                </a:spcAft>
                <a:buNone/>
              </a:pPr>
              <a:r>
                <a:rPr lang="es" sz="1814" b="1">
                  <a:solidFill>
                    <a:srgbClr val="D8D8D8"/>
                  </a:solidFill>
                  <a:latin typeface="Arial"/>
                  <a:ea typeface="Arial"/>
                  <a:cs typeface="Arial"/>
                  <a:sym typeface="Arial"/>
                </a:rPr>
                <a:t>Formar el equipo, capacitarlo y documentar las decisiones </a:t>
              </a:r>
              <a:endParaRPr/>
            </a:p>
          </p:txBody>
        </p:sp>
      </p:grpSp>
      <p:grpSp>
        <p:nvGrpSpPr>
          <p:cNvPr id="1049" name="Google Shape;1049;p74"/>
          <p:cNvGrpSpPr/>
          <p:nvPr/>
        </p:nvGrpSpPr>
        <p:grpSpPr>
          <a:xfrm>
            <a:off x="9210821" y="2392137"/>
            <a:ext cx="2771637" cy="1389027"/>
            <a:chOff x="8921977" y="1466700"/>
            <a:chExt cx="2926080" cy="1389100"/>
          </a:xfrm>
        </p:grpSpPr>
        <p:sp>
          <p:nvSpPr>
            <p:cNvPr id="1050" name="Google Shape;1050;p74"/>
            <p:cNvSpPr txBox="1"/>
            <p:nvPr/>
          </p:nvSpPr>
          <p:spPr>
            <a:xfrm>
              <a:off x="8921977" y="1466700"/>
              <a:ext cx="2926080" cy="461689"/>
            </a:xfrm>
            <a:prstGeom prst="rect">
              <a:avLst/>
            </a:prstGeom>
            <a:noFill/>
            <a:ln>
              <a:noFill/>
            </a:ln>
          </p:spPr>
          <p:txBody>
            <a:bodyPr spcFirstLastPara="1" wrap="square" lIns="0" tIns="45700" rIns="0" bIns="45700" rtlCol="0" anchor="b" anchorCtr="0">
              <a:spAutoFit/>
            </a:bodyPr>
            <a:lstStyle/>
            <a:p>
              <a:pPr marL="0" marR="0" lvl="0" indent="0" algn="l" rtl="0">
                <a:spcBef>
                  <a:spcPts val="0"/>
                </a:spcBef>
                <a:spcAft>
                  <a:spcPts val="0"/>
                </a:spcAft>
                <a:buNone/>
              </a:pPr>
              <a:r>
                <a:rPr lang="es" sz="2400" b="1">
                  <a:solidFill>
                    <a:srgbClr val="D8D8D8"/>
                  </a:solidFill>
                  <a:latin typeface="Arial"/>
                  <a:ea typeface="Arial"/>
                  <a:cs typeface="Arial"/>
                  <a:sym typeface="Arial"/>
                </a:rPr>
                <a:t>Fase 2</a:t>
              </a:r>
              <a:endParaRPr/>
            </a:p>
          </p:txBody>
        </p:sp>
        <p:sp>
          <p:nvSpPr>
            <p:cNvPr id="1051" name="Google Shape;1051;p74"/>
            <p:cNvSpPr txBox="1"/>
            <p:nvPr/>
          </p:nvSpPr>
          <p:spPr>
            <a:xfrm>
              <a:off x="8921977" y="1925881"/>
              <a:ext cx="2926080" cy="929919"/>
            </a:xfrm>
            <a:prstGeom prst="rect">
              <a:avLst/>
            </a:prstGeom>
            <a:noFill/>
            <a:ln>
              <a:noFill/>
            </a:ln>
          </p:spPr>
          <p:txBody>
            <a:bodyPr spcFirstLastPara="1" wrap="square" lIns="0" tIns="45700" rIns="0" bIns="45700" rtlCol="0" anchor="t" anchorCtr="0">
              <a:spAutoFit/>
            </a:bodyPr>
            <a:lstStyle/>
            <a:p>
              <a:pPr marL="0" marR="0" lvl="0" indent="0" algn="l" rtl="0">
                <a:spcBef>
                  <a:spcPts val="0"/>
                </a:spcBef>
                <a:spcAft>
                  <a:spcPts val="0"/>
                </a:spcAft>
                <a:buNone/>
              </a:pPr>
              <a:r>
                <a:rPr lang="es" sz="1814" b="1">
                  <a:solidFill>
                    <a:srgbClr val="D8D8D8"/>
                  </a:solidFill>
                  <a:latin typeface="Arial"/>
                  <a:ea typeface="Arial"/>
                  <a:cs typeface="Arial"/>
                  <a:sym typeface="Arial"/>
                </a:rPr>
                <a:t>Llevar a cabo una evaluación del establecimiento </a:t>
              </a:r>
              <a:endParaRPr/>
            </a:p>
          </p:txBody>
        </p:sp>
      </p:grpSp>
      <p:grpSp>
        <p:nvGrpSpPr>
          <p:cNvPr id="1052" name="Google Shape;1052;p74"/>
          <p:cNvGrpSpPr/>
          <p:nvPr/>
        </p:nvGrpSpPr>
        <p:grpSpPr>
          <a:xfrm>
            <a:off x="455902" y="2674757"/>
            <a:ext cx="2463824" cy="1109847"/>
            <a:chOff x="8921977" y="1466701"/>
            <a:chExt cx="2926080" cy="1109905"/>
          </a:xfrm>
        </p:grpSpPr>
        <p:sp>
          <p:nvSpPr>
            <p:cNvPr id="1053" name="Google Shape;1053;p74"/>
            <p:cNvSpPr txBox="1"/>
            <p:nvPr/>
          </p:nvSpPr>
          <p:spPr>
            <a:xfrm>
              <a:off x="8921977" y="1466701"/>
              <a:ext cx="2926080" cy="461689"/>
            </a:xfrm>
            <a:prstGeom prst="rect">
              <a:avLst/>
            </a:prstGeom>
            <a:noFill/>
            <a:ln>
              <a:noFill/>
            </a:ln>
          </p:spPr>
          <p:txBody>
            <a:bodyPr spcFirstLastPara="1" wrap="square" lIns="0" tIns="45700" rIns="0" bIns="45700" rtlCol="0" anchor="b" anchorCtr="0">
              <a:spAutoFit/>
            </a:bodyPr>
            <a:lstStyle/>
            <a:p>
              <a:pPr marL="0" marR="0" lvl="0" indent="0" algn="r" rtl="0">
                <a:spcBef>
                  <a:spcPts val="0"/>
                </a:spcBef>
                <a:spcAft>
                  <a:spcPts val="0"/>
                </a:spcAft>
                <a:buNone/>
              </a:pPr>
              <a:r>
                <a:rPr lang="es" sz="2400" b="1">
                  <a:solidFill>
                    <a:srgbClr val="D8D8D8"/>
                  </a:solidFill>
                  <a:latin typeface="Arial"/>
                  <a:ea typeface="Arial"/>
                  <a:cs typeface="Arial"/>
                  <a:sym typeface="Arial"/>
                </a:rPr>
                <a:t>Fase 5</a:t>
              </a:r>
              <a:endParaRPr/>
            </a:p>
          </p:txBody>
        </p:sp>
        <p:sp>
          <p:nvSpPr>
            <p:cNvPr id="1054" name="Google Shape;1054;p74"/>
            <p:cNvSpPr txBox="1"/>
            <p:nvPr/>
          </p:nvSpPr>
          <p:spPr>
            <a:xfrm>
              <a:off x="8921977" y="1925881"/>
              <a:ext cx="2926080" cy="650725"/>
            </a:xfrm>
            <a:prstGeom prst="rect">
              <a:avLst/>
            </a:prstGeom>
            <a:noFill/>
            <a:ln>
              <a:noFill/>
            </a:ln>
          </p:spPr>
          <p:txBody>
            <a:bodyPr spcFirstLastPara="1" wrap="square" lIns="0" tIns="45700" rIns="0" bIns="45700" rtlCol="0" anchor="t" anchorCtr="0">
              <a:spAutoFit/>
            </a:bodyPr>
            <a:lstStyle/>
            <a:p>
              <a:pPr marL="0" marR="0" lvl="0" indent="0" algn="r" rtl="0">
                <a:spcBef>
                  <a:spcPts val="0"/>
                </a:spcBef>
                <a:spcAft>
                  <a:spcPts val="0"/>
                </a:spcAft>
                <a:buNone/>
              </a:pPr>
              <a:r>
                <a:rPr lang="es" sz="1814" b="1">
                  <a:solidFill>
                    <a:srgbClr val="D8D8D8"/>
                  </a:solidFill>
                  <a:latin typeface="Arial"/>
                  <a:ea typeface="Arial"/>
                  <a:cs typeface="Arial"/>
                  <a:sym typeface="Arial"/>
                </a:rPr>
                <a:t>Hacer un seguimiento, revisar, adaptar y mejorar </a:t>
              </a:r>
              <a:endParaRPr/>
            </a:p>
          </p:txBody>
        </p:sp>
      </p:grpSp>
      <p:pic>
        <p:nvPicPr>
          <p:cNvPr id="1055" name="Google Shape;1055;p74" descr="Group outline"/>
          <p:cNvPicPr preferRelativeResize="0"/>
          <p:nvPr/>
        </p:nvPicPr>
        <p:blipFill rotWithShape="1">
          <a:blip r:embed="rId4">
            <a:alphaModFix/>
          </a:blip>
          <a:srcRect/>
          <a:stretch/>
        </p:blipFill>
        <p:spPr>
          <a:xfrm>
            <a:off x="5678257" y="1164875"/>
            <a:ext cx="829309" cy="829309"/>
          </a:xfrm>
          <a:prstGeom prst="rect">
            <a:avLst/>
          </a:prstGeom>
          <a:noFill/>
          <a:ln>
            <a:noFill/>
          </a:ln>
        </p:spPr>
      </p:pic>
      <p:pic>
        <p:nvPicPr>
          <p:cNvPr id="1056" name="Google Shape;1056;p74" descr="Shape&#10;&#10;Description automatically generated with low confidence"/>
          <p:cNvPicPr preferRelativeResize="0"/>
          <p:nvPr/>
        </p:nvPicPr>
        <p:blipFill rotWithShape="1">
          <a:blip r:embed="rId5">
            <a:alphaModFix/>
          </a:blip>
          <a:srcRect/>
          <a:stretch/>
        </p:blipFill>
        <p:spPr>
          <a:xfrm>
            <a:off x="4452250" y="4985748"/>
            <a:ext cx="761023" cy="646328"/>
          </a:xfrm>
          <a:prstGeom prst="rect">
            <a:avLst/>
          </a:prstGeom>
          <a:noFill/>
          <a:ln>
            <a:noFill/>
          </a:ln>
        </p:spPr>
      </p:pic>
      <p:sp>
        <p:nvSpPr>
          <p:cNvPr id="1057" name="Google Shape;1057;p74"/>
          <p:cNvSpPr/>
          <p:nvPr/>
        </p:nvSpPr>
        <p:spPr>
          <a:xfrm>
            <a:off x="5491972" y="4748064"/>
            <a:ext cx="2374198" cy="1076236"/>
          </a:xfrm>
          <a:custGeom>
            <a:avLst/>
            <a:gdLst/>
            <a:ahLst/>
            <a:cxnLst/>
            <a:rect l="l" t="t" r="r" b="b"/>
            <a:pathLst>
              <a:path w="21440" h="21329" extrusionOk="0">
                <a:moveTo>
                  <a:pt x="20632" y="5694"/>
                </a:moveTo>
                <a:lnTo>
                  <a:pt x="17585" y="814"/>
                </a:lnTo>
                <a:cubicBezTo>
                  <a:pt x="16905" y="-271"/>
                  <a:pt x="15979" y="-271"/>
                  <a:pt x="15299" y="814"/>
                </a:cubicBezTo>
                <a:lnTo>
                  <a:pt x="13116" y="4293"/>
                </a:lnTo>
                <a:lnTo>
                  <a:pt x="4818" y="4293"/>
                </a:lnTo>
                <a:lnTo>
                  <a:pt x="4818" y="271"/>
                </a:lnTo>
                <a:lnTo>
                  <a:pt x="0" y="6778"/>
                </a:lnTo>
                <a:lnTo>
                  <a:pt x="4818" y="13285"/>
                </a:lnTo>
                <a:lnTo>
                  <a:pt x="4818" y="9264"/>
                </a:lnTo>
                <a:lnTo>
                  <a:pt x="11449" y="9264"/>
                </a:lnTo>
                <a:cubicBezTo>
                  <a:pt x="11449" y="9670"/>
                  <a:pt x="11490" y="10122"/>
                  <a:pt x="11531" y="10529"/>
                </a:cubicBezTo>
                <a:lnTo>
                  <a:pt x="12705" y="18392"/>
                </a:lnTo>
                <a:cubicBezTo>
                  <a:pt x="12972" y="20154"/>
                  <a:pt x="13714" y="21329"/>
                  <a:pt x="14558" y="21329"/>
                </a:cubicBezTo>
                <a:lnTo>
                  <a:pt x="18326" y="21329"/>
                </a:lnTo>
                <a:cubicBezTo>
                  <a:pt x="19170" y="21329"/>
                  <a:pt x="19912" y="20154"/>
                  <a:pt x="20179" y="18392"/>
                </a:cubicBezTo>
                <a:lnTo>
                  <a:pt x="21353" y="10529"/>
                </a:lnTo>
                <a:cubicBezTo>
                  <a:pt x="21600" y="8721"/>
                  <a:pt x="21312" y="6778"/>
                  <a:pt x="20632" y="5694"/>
                </a:cubicBezTo>
                <a:close/>
              </a:path>
            </a:pathLst>
          </a:custGeom>
          <a:solidFill>
            <a:srgbClr val="BFBFBF"/>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BFBFBF"/>
              </a:solidFill>
              <a:latin typeface="Arial"/>
              <a:ea typeface="Arial"/>
              <a:cs typeface="Arial"/>
              <a:sym typeface="Arial"/>
            </a:endParaRPr>
          </a:p>
        </p:txBody>
      </p:sp>
      <p:pic>
        <p:nvPicPr>
          <p:cNvPr id="1058" name="Google Shape;1058;p74" descr="A black rectangle with a black background&#10;&#10;Description automatically generated with low confidence"/>
          <p:cNvPicPr preferRelativeResize="0"/>
          <p:nvPr/>
        </p:nvPicPr>
        <p:blipFill rotWithShape="1">
          <a:blip r:embed="rId6">
            <a:alphaModFix/>
          </a:blip>
          <a:srcRect/>
          <a:stretch/>
        </p:blipFill>
        <p:spPr>
          <a:xfrm>
            <a:off x="6968615" y="5011242"/>
            <a:ext cx="715576" cy="619423"/>
          </a:xfrm>
          <a:prstGeom prst="rect">
            <a:avLst/>
          </a:prstGeom>
          <a:noFill/>
          <a:ln>
            <a:noFill/>
          </a:ln>
        </p:spPr>
      </p:pic>
      <p:sp>
        <p:nvSpPr>
          <p:cNvPr id="1059" name="Google Shape;1059;p74"/>
          <p:cNvSpPr/>
          <p:nvPr/>
        </p:nvSpPr>
        <p:spPr>
          <a:xfrm>
            <a:off x="7110882" y="2467915"/>
            <a:ext cx="1504473" cy="2234551"/>
          </a:xfrm>
          <a:custGeom>
            <a:avLst/>
            <a:gdLst/>
            <a:ahLst/>
            <a:cxnLst/>
            <a:rect l="l" t="t" r="r" b="b"/>
            <a:pathLst>
              <a:path w="21335" h="21469" extrusionOk="0">
                <a:moveTo>
                  <a:pt x="20080" y="2761"/>
                </a:moveTo>
                <a:lnTo>
                  <a:pt x="15295" y="395"/>
                </a:lnTo>
                <a:cubicBezTo>
                  <a:pt x="14228" y="-131"/>
                  <a:pt x="12772" y="-131"/>
                  <a:pt x="11705" y="395"/>
                </a:cubicBezTo>
                <a:lnTo>
                  <a:pt x="6920" y="2761"/>
                </a:lnTo>
                <a:cubicBezTo>
                  <a:pt x="5853" y="3286"/>
                  <a:pt x="5400" y="4228"/>
                  <a:pt x="5820" y="5083"/>
                </a:cubicBezTo>
                <a:lnTo>
                  <a:pt x="6952" y="7471"/>
                </a:lnTo>
                <a:lnTo>
                  <a:pt x="2749" y="16233"/>
                </a:lnTo>
                <a:lnTo>
                  <a:pt x="0" y="15620"/>
                </a:lnTo>
                <a:lnTo>
                  <a:pt x="2069" y="21469"/>
                </a:lnTo>
                <a:lnTo>
                  <a:pt x="8828" y="17570"/>
                </a:lnTo>
                <a:lnTo>
                  <a:pt x="6079" y="16956"/>
                </a:lnTo>
                <a:lnTo>
                  <a:pt x="9345" y="10143"/>
                </a:lnTo>
                <a:cubicBezTo>
                  <a:pt x="9701" y="10253"/>
                  <a:pt x="10121" y="10318"/>
                  <a:pt x="10509" y="10318"/>
                </a:cubicBezTo>
                <a:lnTo>
                  <a:pt x="16426" y="10318"/>
                </a:lnTo>
                <a:cubicBezTo>
                  <a:pt x="17752" y="10318"/>
                  <a:pt x="18916" y="9749"/>
                  <a:pt x="19337" y="8895"/>
                </a:cubicBezTo>
                <a:lnTo>
                  <a:pt x="21180" y="5083"/>
                </a:lnTo>
                <a:cubicBezTo>
                  <a:pt x="21600" y="4228"/>
                  <a:pt x="21147" y="3308"/>
                  <a:pt x="20080" y="2761"/>
                </a:cubicBezTo>
                <a:close/>
              </a:path>
            </a:pathLst>
          </a:custGeom>
          <a:solidFill>
            <a:srgbClr val="BFBFBF"/>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BFBFBF"/>
              </a:solidFill>
              <a:latin typeface="Arial"/>
              <a:ea typeface="Arial"/>
              <a:cs typeface="Arial"/>
              <a:sym typeface="Arial"/>
            </a:endParaRPr>
          </a:p>
        </p:txBody>
      </p:sp>
      <p:pic>
        <p:nvPicPr>
          <p:cNvPr id="1060" name="Google Shape;1060;p74"/>
          <p:cNvPicPr preferRelativeResize="0"/>
          <p:nvPr/>
        </p:nvPicPr>
        <p:blipFill rotWithShape="1">
          <a:blip r:embed="rId7">
            <a:alphaModFix/>
          </a:blip>
          <a:srcRect/>
          <a:stretch/>
        </p:blipFill>
        <p:spPr>
          <a:xfrm>
            <a:off x="7733683" y="2652354"/>
            <a:ext cx="690613" cy="690613"/>
          </a:xfrm>
          <a:prstGeom prst="rect">
            <a:avLst/>
          </a:prstGeom>
          <a:noFill/>
          <a:ln>
            <a:noFill/>
          </a:ln>
        </p:spPr>
      </p:pic>
      <p:sp>
        <p:nvSpPr>
          <p:cNvPr id="1061" name="Google Shape;1061;p74"/>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p75"/>
          <p:cNvSpPr txBox="1">
            <a:spLocks noGrp="1"/>
          </p:cNvSpPr>
          <p:nvPr>
            <p:ph type="body" idx="3"/>
          </p:nvPr>
        </p:nvSpPr>
        <p:spPr>
          <a:xfrm>
            <a:off x="839786" y="72978"/>
            <a:ext cx="10512425" cy="722508"/>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7030A0"/>
              </a:buClr>
              <a:buSzPts val="4400"/>
              <a:buNone/>
            </a:pPr>
            <a:r>
              <a:rPr lang="es" b="1" dirty="0">
                <a:solidFill>
                  <a:srgbClr val="7030A0"/>
                </a:solidFill>
              </a:rPr>
              <a:t>Fase 4: </a:t>
            </a:r>
            <a:r>
              <a:rPr lang="es" sz="4400" dirty="0">
                <a:solidFill>
                  <a:srgbClr val="7030A0"/>
                </a:solidFill>
              </a:rPr>
              <a:t>Formular un plan de mejora gradual </a:t>
            </a:r>
            <a:r>
              <a:rPr lang="es" sz="4400" u="sng" dirty="0">
                <a:solidFill>
                  <a:srgbClr val="7030A0"/>
                </a:solidFill>
              </a:rPr>
              <a:t>y tomar medidas </a:t>
            </a:r>
            <a:endParaRPr dirty="0"/>
          </a:p>
        </p:txBody>
      </p:sp>
      <p:sp>
        <p:nvSpPr>
          <p:cNvPr id="1068" name="Google Shape;1068;p75"/>
          <p:cNvSpPr/>
          <p:nvPr/>
        </p:nvSpPr>
        <p:spPr>
          <a:xfrm>
            <a:off x="312547" y="1109638"/>
            <a:ext cx="7459853" cy="1785810"/>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2000" b="1" dirty="0">
                <a:solidFill>
                  <a:srgbClr val="09164D"/>
                </a:solidFill>
                <a:latin typeface="Arial"/>
                <a:ea typeface="Arial"/>
                <a:cs typeface="Arial"/>
                <a:sym typeface="Arial"/>
              </a:rPr>
              <a:t>Productos</a:t>
            </a:r>
            <a:endParaRPr dirty="0"/>
          </a:p>
          <a:p>
            <a:pPr marL="342900" marR="0" lvl="0" indent="-342900" algn="l" rtl="0">
              <a:lnSpc>
                <a:spcPct val="115000"/>
              </a:lnSpc>
              <a:spcBef>
                <a:spcPts val="0"/>
              </a:spcBef>
              <a:spcAft>
                <a:spcPts val="0"/>
              </a:spcAft>
              <a:buClr>
                <a:schemeClr val="dk1"/>
              </a:buClr>
              <a:buSzPts val="2000"/>
              <a:buFont typeface="Arial"/>
              <a:buChar char="•"/>
            </a:pPr>
            <a:r>
              <a:rPr lang="es" sz="2000" dirty="0">
                <a:solidFill>
                  <a:schemeClr val="dk1"/>
                </a:solidFill>
                <a:latin typeface="Arial"/>
                <a:ea typeface="Arial"/>
                <a:cs typeface="Arial"/>
                <a:sym typeface="Arial"/>
              </a:rPr>
              <a:t>Un plan de mejora gradual que incluye una serie de actividades sujetas a plazos fruto del acuerdo de los integrantes del equipo y con la aprobación del personal directivo superior </a:t>
            </a:r>
            <a:endParaRPr dirty="0"/>
          </a:p>
          <a:p>
            <a:pPr marL="342900" marR="0" lvl="0" indent="-342900" algn="l" rtl="0">
              <a:lnSpc>
                <a:spcPct val="115000"/>
              </a:lnSpc>
              <a:spcBef>
                <a:spcPts val="0"/>
              </a:spcBef>
              <a:spcAft>
                <a:spcPts val="0"/>
              </a:spcAft>
              <a:buClr>
                <a:schemeClr val="dk1"/>
              </a:buClr>
              <a:buSzPts val="2000"/>
              <a:buFont typeface="Arial"/>
              <a:buChar char="•"/>
            </a:pPr>
            <a:r>
              <a:rPr lang="es" sz="2000" dirty="0">
                <a:solidFill>
                  <a:schemeClr val="dk1"/>
                </a:solidFill>
                <a:latin typeface="Arial"/>
                <a:ea typeface="Arial"/>
                <a:cs typeface="Arial"/>
                <a:sym typeface="Arial"/>
              </a:rPr>
              <a:t>Las actividades que figuran en el plan se llevan a cabo de modo oportuno</a:t>
            </a:r>
            <a:endParaRPr dirty="0"/>
          </a:p>
        </p:txBody>
      </p:sp>
      <p:sp>
        <p:nvSpPr>
          <p:cNvPr id="1069" name="Google Shape;1069;p75"/>
          <p:cNvSpPr/>
          <p:nvPr/>
        </p:nvSpPr>
        <p:spPr>
          <a:xfrm>
            <a:off x="7218484" y="4610597"/>
            <a:ext cx="4569529" cy="847091"/>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2800">
                <a:solidFill>
                  <a:schemeClr val="lt1"/>
                </a:solidFill>
                <a:latin typeface="Arial"/>
                <a:ea typeface="Arial"/>
                <a:cs typeface="Arial"/>
                <a:sym typeface="Arial"/>
              </a:rPr>
              <a:t>Recursos de apoyo </a:t>
            </a:r>
            <a:endParaRPr/>
          </a:p>
          <a:p>
            <a:pPr marL="310976" marR="0" lvl="0" indent="-310976" algn="l" rtl="0">
              <a:lnSpc>
                <a:spcPct val="115000"/>
              </a:lnSpc>
              <a:spcBef>
                <a:spcPts val="0"/>
              </a:spcBef>
              <a:spcAft>
                <a:spcPts val="0"/>
              </a:spcAft>
              <a:buClr>
                <a:schemeClr val="lt1"/>
              </a:buClr>
              <a:buSzPts val="2000"/>
              <a:buFont typeface="Noto Sans Symbols"/>
              <a:buChar char="∙"/>
            </a:pPr>
            <a:r>
              <a:rPr lang="es" sz="2000">
                <a:solidFill>
                  <a:schemeClr val="lt1"/>
                </a:solidFill>
                <a:latin typeface="Arial"/>
                <a:ea typeface="Arial"/>
                <a:cs typeface="Arial"/>
                <a:sym typeface="Arial"/>
              </a:rPr>
              <a:t>Plan de mejora (Excel) </a:t>
            </a:r>
            <a:endParaRPr/>
          </a:p>
        </p:txBody>
      </p:sp>
      <p:sp>
        <p:nvSpPr>
          <p:cNvPr id="1070" name="Google Shape;1070;p75"/>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55</a:t>
            </a:fld>
            <a:endParaRPr/>
          </a:p>
        </p:txBody>
      </p:sp>
      <p:sp>
        <p:nvSpPr>
          <p:cNvPr id="1071" name="Google Shape;1071;p75"/>
          <p:cNvSpPr/>
          <p:nvPr/>
        </p:nvSpPr>
        <p:spPr>
          <a:xfrm>
            <a:off x="312547" y="3494158"/>
            <a:ext cx="6494653" cy="2677656"/>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2000" b="1" dirty="0">
                <a:solidFill>
                  <a:srgbClr val="09164D"/>
                </a:solidFill>
                <a:latin typeface="Arial"/>
                <a:ea typeface="Arial"/>
                <a:cs typeface="Arial"/>
                <a:sym typeface="Arial"/>
              </a:rPr>
              <a:t>Tareas</a:t>
            </a:r>
            <a:r>
              <a:rPr lang="es" sz="2000" dirty="0">
                <a:solidFill>
                  <a:srgbClr val="09164D"/>
                </a:solidFill>
                <a:latin typeface="Arial"/>
                <a:ea typeface="Arial"/>
                <a:cs typeface="Arial"/>
                <a:sym typeface="Arial"/>
              </a:rPr>
              <a:t> </a:t>
            </a:r>
            <a:endParaRPr dirty="0"/>
          </a:p>
          <a:p>
            <a:pPr marL="259147" marR="0" lvl="0" indent="-259147" algn="l" rtl="0">
              <a:spcBef>
                <a:spcPts val="400"/>
              </a:spcBef>
              <a:spcAft>
                <a:spcPts val="0"/>
              </a:spcAft>
              <a:buClr>
                <a:srgbClr val="09164D"/>
              </a:buClr>
              <a:buSzPts val="2000"/>
              <a:buFont typeface="Arial"/>
              <a:buChar char="•"/>
            </a:pPr>
            <a:r>
              <a:rPr lang="es" sz="2000" dirty="0">
                <a:solidFill>
                  <a:srgbClr val="09164D"/>
                </a:solidFill>
                <a:latin typeface="Arial"/>
                <a:ea typeface="Arial"/>
                <a:cs typeface="Arial"/>
                <a:sym typeface="Arial"/>
              </a:rPr>
              <a:t>Formular un plan de mejora gradual pormenorizado con un objetivo definido en cuanto a lo que va a perfeccionarse y actividades concretas sujetas a plazos, de modo que se exponga a grandes rasgos qué mejoras van a introducirse en un período determinado</a:t>
            </a:r>
            <a:endParaRPr dirty="0"/>
          </a:p>
          <a:p>
            <a:pPr marL="259147" marR="0" lvl="0" indent="-259147" algn="l" rtl="0">
              <a:spcBef>
                <a:spcPts val="400"/>
              </a:spcBef>
              <a:spcAft>
                <a:spcPts val="0"/>
              </a:spcAft>
              <a:buClr>
                <a:srgbClr val="09164D"/>
              </a:buClr>
              <a:buSzPts val="2000"/>
              <a:buFont typeface="Arial"/>
              <a:buChar char="•"/>
            </a:pPr>
            <a:r>
              <a:rPr lang="es" sz="2000" dirty="0">
                <a:solidFill>
                  <a:srgbClr val="09164D"/>
                </a:solidFill>
                <a:latin typeface="Arial"/>
                <a:ea typeface="Arial"/>
                <a:cs typeface="Arial"/>
                <a:sym typeface="Arial"/>
              </a:rPr>
              <a:t>Determinar las medidas que mejoran la gestión de los riesgos climáticos actuales y que ayudarán a gestionar la resiliencia y los riesgos en un futuro</a:t>
            </a:r>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8"/>
        <p:cNvGrpSpPr/>
        <p:nvPr/>
      </p:nvGrpSpPr>
      <p:grpSpPr>
        <a:xfrm>
          <a:off x="0" y="0"/>
          <a:ext cx="0" cy="0"/>
          <a:chOff x="0" y="0"/>
          <a:chExt cx="0" cy="0"/>
        </a:xfrm>
      </p:grpSpPr>
      <p:sp>
        <p:nvSpPr>
          <p:cNvPr id="1079" name="Google Shape;1079;p76"/>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56</a:t>
            </a:fld>
            <a:endParaRPr>
              <a:solidFill>
                <a:srgbClr val="000000"/>
              </a:solidFill>
            </a:endParaRPr>
          </a:p>
        </p:txBody>
      </p:sp>
      <p:sp>
        <p:nvSpPr>
          <p:cNvPr id="1080" name="Google Shape;1080;p76"/>
          <p:cNvSpPr txBox="1">
            <a:spLocks noGrp="1"/>
          </p:cNvSpPr>
          <p:nvPr>
            <p:ph type="body" idx="1"/>
          </p:nvPr>
        </p:nvSpPr>
        <p:spPr>
          <a:xfrm>
            <a:off x="5113335" y="2114843"/>
            <a:ext cx="6688139" cy="1750742"/>
          </a:xfrm>
          <a:prstGeom prst="rect">
            <a:avLst/>
          </a:prstGeom>
          <a:solidFill>
            <a:srgbClr val="F2F2F2">
              <a:alpha val="69803"/>
            </a:srgbClr>
          </a:solidFill>
          <a:ln w="9525" cap="flat" cmpd="sng">
            <a:solidFill>
              <a:schemeClr val="dk1"/>
            </a:solidFill>
            <a:prstDash val="solid"/>
            <a:round/>
            <a:headEnd type="none" w="sm" len="sm"/>
            <a:tailEnd type="none" w="sm" len="sm"/>
          </a:ln>
        </p:spPr>
        <p:txBody>
          <a:bodyPr spcFirstLastPara="1" wrap="square" lIns="91425" tIns="45700" rIns="91425" bIns="45700" rtlCol="0" anchor="t" anchorCtr="0">
            <a:noAutofit/>
          </a:bodyPr>
          <a:lstStyle/>
          <a:p>
            <a:pPr marL="0" marR="0" lvl="0" indent="0" algn="ctr" rtl="0">
              <a:lnSpc>
                <a:spcPct val="90000"/>
              </a:lnSpc>
              <a:spcBef>
                <a:spcPts val="0"/>
              </a:spcBef>
              <a:spcAft>
                <a:spcPts val="0"/>
              </a:spcAft>
              <a:buClr>
                <a:schemeClr val="dk1"/>
              </a:buClr>
              <a:buSzPts val="2721"/>
              <a:buFont typeface="Arial"/>
              <a:buNone/>
            </a:pPr>
            <a:r>
              <a:rPr lang="es" sz="2721" b="1" i="0" u="none" strike="noStrike" cap="none">
                <a:solidFill>
                  <a:schemeClr val="dk1"/>
                </a:solidFill>
                <a:latin typeface="Arial Narrow"/>
                <a:ea typeface="Arial Narrow"/>
                <a:cs typeface="Arial Narrow"/>
                <a:sym typeface="Arial Narrow"/>
              </a:rPr>
              <a:t>La razón de ser del WASH FIT es mejorar las cosas,</a:t>
            </a:r>
            <a:endParaRPr/>
          </a:p>
          <a:p>
            <a:pPr marL="0" marR="0" lvl="0" indent="0" algn="ctr" rtl="0">
              <a:lnSpc>
                <a:spcPct val="90000"/>
              </a:lnSpc>
              <a:spcBef>
                <a:spcPts val="1000"/>
              </a:spcBef>
              <a:spcAft>
                <a:spcPts val="0"/>
              </a:spcAft>
              <a:buClr>
                <a:schemeClr val="dk1"/>
              </a:buClr>
              <a:buSzPts val="2721"/>
              <a:buFont typeface="Arial"/>
              <a:buNone/>
            </a:pPr>
            <a:r>
              <a:rPr lang="es" sz="2721" b="1" i="0" u="none" strike="noStrike" cap="none">
                <a:solidFill>
                  <a:schemeClr val="dk1"/>
                </a:solidFill>
                <a:latin typeface="Arial Narrow"/>
                <a:ea typeface="Arial Narrow"/>
                <a:cs typeface="Arial Narrow"/>
                <a:sym typeface="Arial Narrow"/>
              </a:rPr>
              <a:t>no limitarse a ser </a:t>
            </a:r>
            <a:endParaRPr/>
          </a:p>
          <a:p>
            <a:pPr marL="0" marR="0" lvl="0" indent="0" algn="ctr" rtl="0">
              <a:lnSpc>
                <a:spcPct val="90000"/>
              </a:lnSpc>
              <a:spcBef>
                <a:spcPts val="1000"/>
              </a:spcBef>
              <a:spcAft>
                <a:spcPts val="0"/>
              </a:spcAft>
              <a:buClr>
                <a:schemeClr val="dk1"/>
              </a:buClr>
              <a:buSzPts val="2721"/>
              <a:buFont typeface="Arial"/>
              <a:buNone/>
            </a:pPr>
            <a:r>
              <a:rPr lang="es" sz="2721" b="1" i="0" u="none" strike="noStrike" cap="none">
                <a:solidFill>
                  <a:schemeClr val="dk1"/>
                </a:solidFill>
                <a:latin typeface="Arial Narrow"/>
                <a:ea typeface="Arial Narrow"/>
                <a:cs typeface="Arial Narrow"/>
                <a:sym typeface="Arial Narrow"/>
              </a:rPr>
              <a:t>una herramienta de </a:t>
            </a:r>
            <a:r>
              <a:rPr lang="es" sz="2721" b="1" i="0" u="sng" strike="noStrike" cap="none">
                <a:solidFill>
                  <a:schemeClr val="dk1"/>
                </a:solidFill>
                <a:latin typeface="Arial Narrow"/>
                <a:ea typeface="Arial Narrow"/>
                <a:cs typeface="Arial Narrow"/>
                <a:sym typeface="Arial Narrow"/>
              </a:rPr>
              <a:t>evaluación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88" name="Google Shape;1088;p77"/>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rmAutofit fontScale="90000"/>
          </a:bodyPr>
          <a:lstStyle/>
          <a:p>
            <a:pPr marL="0" lvl="0" indent="0" algn="ctr" rtl="0">
              <a:lnSpc>
                <a:spcPct val="90000"/>
              </a:lnSpc>
              <a:spcBef>
                <a:spcPts val="0"/>
              </a:spcBef>
              <a:spcAft>
                <a:spcPts val="0"/>
              </a:spcAft>
              <a:buClr>
                <a:srgbClr val="712AA2"/>
              </a:buClr>
              <a:buSzPct val="100000"/>
              <a:buFont typeface="Arial Narrow"/>
              <a:buNone/>
            </a:pPr>
            <a:r>
              <a:rPr lang="es">
                <a:solidFill>
                  <a:srgbClr val="712AA2"/>
                </a:solidFill>
              </a:rPr>
              <a:t>Fase 4: Formular un plan de mejora </a:t>
            </a:r>
            <a:r>
              <a:rPr lang="es" u="sng">
                <a:solidFill>
                  <a:srgbClr val="712AA2"/>
                </a:solidFill>
              </a:rPr>
              <a:t>y tomar medidas</a:t>
            </a:r>
            <a:endParaRPr/>
          </a:p>
        </p:txBody>
      </p:sp>
      <p:sp>
        <p:nvSpPr>
          <p:cNvPr id="1089" name="Google Shape;1089;p77"/>
          <p:cNvSpPr txBox="1">
            <a:spLocks noGrp="1"/>
          </p:cNvSpPr>
          <p:nvPr>
            <p:ph type="body" idx="1"/>
          </p:nvPr>
        </p:nvSpPr>
        <p:spPr>
          <a:xfrm>
            <a:off x="838199" y="1984916"/>
            <a:ext cx="10514013" cy="4372849"/>
          </a:xfrm>
          <a:prstGeom prst="rect">
            <a:avLst/>
          </a:prstGeom>
          <a:noFill/>
          <a:ln>
            <a:noFill/>
          </a:ln>
        </p:spPr>
        <p:txBody>
          <a:bodyPr spcFirstLastPara="1" wrap="square" lIns="91425" tIns="45700" rIns="91425" bIns="45700" rtlCol="0" anchor="t" anchorCtr="0">
            <a:normAutofit/>
          </a:bodyPr>
          <a:lstStyle/>
          <a:p>
            <a:pPr marL="310976" lvl="0" indent="-310976" algn="l" rtl="0">
              <a:lnSpc>
                <a:spcPct val="90000"/>
              </a:lnSpc>
              <a:spcBef>
                <a:spcPts val="0"/>
              </a:spcBef>
              <a:spcAft>
                <a:spcPts val="0"/>
              </a:spcAft>
              <a:buClr>
                <a:schemeClr val="dk1"/>
              </a:buClr>
              <a:buSzPts val="2400"/>
              <a:buNone/>
            </a:pPr>
            <a:r>
              <a:rPr lang="es" sz="2400"/>
              <a:t>Según lo establecido en la fase 3, habrán </a:t>
            </a:r>
            <a:r>
              <a:rPr lang="es" sz="2400" b="1">
                <a:solidFill>
                  <a:srgbClr val="D4B01A"/>
                </a:solidFill>
              </a:rPr>
              <a:t>priorizado</a:t>
            </a:r>
            <a:r>
              <a:rPr lang="es" sz="2400"/>
              <a:t> las esferas donde hay que entrar en acción urgentemente</a:t>
            </a:r>
            <a:endParaRPr/>
          </a:p>
          <a:p>
            <a:pPr marL="681458" lvl="1" indent="-310976" algn="l" rtl="0">
              <a:lnSpc>
                <a:spcPct val="90000"/>
              </a:lnSpc>
              <a:spcBef>
                <a:spcPts val="500"/>
              </a:spcBef>
              <a:spcAft>
                <a:spcPts val="0"/>
              </a:spcAft>
              <a:buClr>
                <a:schemeClr val="dk1"/>
              </a:buClr>
              <a:buSzPts val="2400"/>
              <a:buNone/>
            </a:pPr>
            <a:r>
              <a:rPr lang="es" sz="2400">
                <a:latin typeface="Arial"/>
                <a:ea typeface="Arial"/>
                <a:cs typeface="Arial"/>
                <a:sym typeface="Arial"/>
              </a:rPr>
              <a:t>Los demás problemas se abordarán más adelante </a:t>
            </a:r>
            <a:endParaRPr/>
          </a:p>
          <a:p>
            <a:pPr marL="310976" lvl="0" indent="-310976" algn="l" rtl="0">
              <a:lnSpc>
                <a:spcPct val="90000"/>
              </a:lnSpc>
              <a:spcBef>
                <a:spcPts val="1000"/>
              </a:spcBef>
              <a:spcAft>
                <a:spcPts val="0"/>
              </a:spcAft>
              <a:buClr>
                <a:srgbClr val="D4B01A"/>
              </a:buClr>
              <a:buSzPts val="2400"/>
              <a:buNone/>
            </a:pPr>
            <a:r>
              <a:rPr lang="es" sz="2400"/>
              <a:t>¿</a:t>
            </a:r>
            <a:r>
              <a:rPr lang="es" sz="2400" b="1">
                <a:solidFill>
                  <a:srgbClr val="D4B01A"/>
                </a:solidFill>
              </a:rPr>
              <a:t>Qué</a:t>
            </a:r>
            <a:r>
              <a:rPr lang="en" sz="2400" b="1">
                <a:solidFill>
                  <a:srgbClr val="D4B01A"/>
                </a:solidFill>
              </a:rPr>
              <a:t> </a:t>
            </a:r>
            <a:r>
              <a:rPr lang="es" sz="2400"/>
              <a:t>medidas deben tomarse? (de inmediato y a más largo plazo) </a:t>
            </a:r>
            <a:endParaRPr sz="2400" b="1">
              <a:solidFill>
                <a:srgbClr val="7030A0"/>
              </a:solidFill>
            </a:endParaRPr>
          </a:p>
          <a:p>
            <a:pPr marL="310976" lvl="0" indent="-310976" algn="l" rtl="0">
              <a:lnSpc>
                <a:spcPct val="90000"/>
              </a:lnSpc>
              <a:spcBef>
                <a:spcPts val="1000"/>
              </a:spcBef>
              <a:spcAft>
                <a:spcPts val="0"/>
              </a:spcAft>
              <a:buClr>
                <a:srgbClr val="D4B01A"/>
              </a:buClr>
              <a:buSzPts val="2400"/>
              <a:buNone/>
            </a:pPr>
            <a:r>
              <a:rPr lang="es" sz="2400" b="1">
                <a:solidFill>
                  <a:srgbClr val="D4B01A"/>
                </a:solidFill>
              </a:rPr>
              <a:t>Presupuesto estimado</a:t>
            </a:r>
            <a:r>
              <a:rPr lang="es" sz="2400"/>
              <a:t> (y fuente de financiación) </a:t>
            </a:r>
            <a:endParaRPr sz="2400" b="1"/>
          </a:p>
          <a:p>
            <a:pPr marL="310976" lvl="0" indent="-310976" algn="l" rtl="0">
              <a:lnSpc>
                <a:spcPct val="90000"/>
              </a:lnSpc>
              <a:spcBef>
                <a:spcPts val="1000"/>
              </a:spcBef>
              <a:spcAft>
                <a:spcPts val="0"/>
              </a:spcAft>
              <a:buClr>
                <a:schemeClr val="dk1"/>
              </a:buClr>
              <a:buSzPts val="2400"/>
              <a:buNone/>
            </a:pPr>
            <a:r>
              <a:rPr lang="es" sz="2400"/>
              <a:t>Los </a:t>
            </a:r>
            <a:r>
              <a:rPr lang="es" sz="2400" b="1">
                <a:solidFill>
                  <a:srgbClr val="D4B01A"/>
                </a:solidFill>
              </a:rPr>
              <a:t>demás recursos</a:t>
            </a:r>
            <a:r>
              <a:rPr lang="es" sz="2400"/>
              <a:t> que se necesitan (técnicos y humanos, por ejemplo) </a:t>
            </a:r>
            <a:endParaRPr/>
          </a:p>
          <a:p>
            <a:pPr marL="310976" lvl="0" indent="-310976" algn="l" rtl="0">
              <a:lnSpc>
                <a:spcPct val="90000"/>
              </a:lnSpc>
              <a:spcBef>
                <a:spcPts val="1000"/>
              </a:spcBef>
              <a:spcAft>
                <a:spcPts val="0"/>
              </a:spcAft>
              <a:buClr>
                <a:srgbClr val="D4B01A"/>
              </a:buClr>
              <a:buSzPts val="2400"/>
              <a:buNone/>
            </a:pPr>
            <a:r>
              <a:rPr lang="es" sz="2400" b="1">
                <a:solidFill>
                  <a:srgbClr val="D4B01A"/>
                </a:solidFill>
              </a:rPr>
              <a:t>Plazo</a:t>
            </a:r>
            <a:r>
              <a:rPr lang="en" sz="2400" b="1">
                <a:solidFill>
                  <a:srgbClr val="D4B01A"/>
                </a:solidFill>
              </a:rPr>
              <a:t> </a:t>
            </a:r>
            <a:r>
              <a:rPr lang="es" sz="2400"/>
              <a:t>para la finalización</a:t>
            </a:r>
            <a:endParaRPr/>
          </a:p>
          <a:p>
            <a:pPr marL="310976" lvl="0" indent="-310976" algn="l" rtl="0">
              <a:lnSpc>
                <a:spcPct val="90000"/>
              </a:lnSpc>
              <a:spcBef>
                <a:spcPts val="100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2400"/>
              <a:buFont typeface="Arial"/>
              <a:buNone/>
            </a:pPr>
            <a:endParaRPr sz="2400">
              <a:solidFill>
                <a:srgbClr val="000066"/>
              </a:solidFill>
            </a:endParaRPr>
          </a:p>
        </p:txBody>
      </p:sp>
      <p:sp>
        <p:nvSpPr>
          <p:cNvPr id="1090" name="Google Shape;1090;p7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57</a:t>
            </a:fld>
            <a:endParaRPr/>
          </a:p>
        </p:txBody>
      </p:sp>
      <p:grpSp>
        <p:nvGrpSpPr>
          <p:cNvPr id="1091" name="Google Shape;1091;p77"/>
          <p:cNvGrpSpPr/>
          <p:nvPr/>
        </p:nvGrpSpPr>
        <p:grpSpPr>
          <a:xfrm>
            <a:off x="9063045" y="3609797"/>
            <a:ext cx="2930922" cy="3057980"/>
            <a:chOff x="3576644" y="1031419"/>
            <a:chExt cx="5038711" cy="4795161"/>
          </a:xfrm>
        </p:grpSpPr>
        <p:sp>
          <p:nvSpPr>
            <p:cNvPr id="1092" name="Google Shape;1092;p77"/>
            <p:cNvSpPr/>
            <p:nvPr/>
          </p:nvSpPr>
          <p:spPr>
            <a:xfrm>
              <a:off x="4032677" y="1510249"/>
              <a:ext cx="4112545" cy="3945807"/>
            </a:xfrm>
            <a:custGeom>
              <a:avLst/>
              <a:gdLst/>
              <a:ahLst/>
              <a:cxnLst/>
              <a:rect l="l" t="t" r="r" b="b"/>
              <a:pathLst>
                <a:path w="21300" h="21482" extrusionOk="0">
                  <a:moveTo>
                    <a:pt x="16159" y="21482"/>
                  </a:moveTo>
                  <a:lnTo>
                    <a:pt x="5164" y="21482"/>
                  </a:lnTo>
                  <a:cubicBezTo>
                    <a:pt x="4397" y="21482"/>
                    <a:pt x="3724" y="20973"/>
                    <a:pt x="3487" y="20203"/>
                  </a:cubicBezTo>
                  <a:lnTo>
                    <a:pt x="86" y="9217"/>
                  </a:lnTo>
                  <a:cubicBezTo>
                    <a:pt x="-150" y="8448"/>
                    <a:pt x="110" y="7616"/>
                    <a:pt x="724" y="7144"/>
                  </a:cubicBezTo>
                  <a:lnTo>
                    <a:pt x="9617" y="354"/>
                  </a:lnTo>
                  <a:cubicBezTo>
                    <a:pt x="10231" y="-118"/>
                    <a:pt x="11069" y="-118"/>
                    <a:pt x="11683" y="354"/>
                  </a:cubicBezTo>
                  <a:lnTo>
                    <a:pt x="20576" y="7144"/>
                  </a:lnTo>
                  <a:cubicBezTo>
                    <a:pt x="21190" y="7616"/>
                    <a:pt x="21450" y="8448"/>
                    <a:pt x="21214" y="9217"/>
                  </a:cubicBezTo>
                  <a:lnTo>
                    <a:pt x="17813" y="20203"/>
                  </a:lnTo>
                  <a:cubicBezTo>
                    <a:pt x="17600" y="20973"/>
                    <a:pt x="16927" y="21482"/>
                    <a:pt x="16159" y="21482"/>
                  </a:cubicBezTo>
                  <a:close/>
                  <a:moveTo>
                    <a:pt x="10668" y="1347"/>
                  </a:moveTo>
                  <a:cubicBezTo>
                    <a:pt x="10573" y="1347"/>
                    <a:pt x="10467" y="1384"/>
                    <a:pt x="10384" y="1446"/>
                  </a:cubicBezTo>
                  <a:lnTo>
                    <a:pt x="10384" y="1446"/>
                  </a:lnTo>
                  <a:lnTo>
                    <a:pt x="1492" y="8236"/>
                  </a:lnTo>
                  <a:cubicBezTo>
                    <a:pt x="1326" y="8361"/>
                    <a:pt x="1255" y="8584"/>
                    <a:pt x="1314" y="8795"/>
                  </a:cubicBezTo>
                  <a:lnTo>
                    <a:pt x="4716" y="19781"/>
                  </a:lnTo>
                  <a:cubicBezTo>
                    <a:pt x="4775" y="19992"/>
                    <a:pt x="4964" y="20129"/>
                    <a:pt x="5164" y="20129"/>
                  </a:cubicBezTo>
                  <a:lnTo>
                    <a:pt x="16159" y="20129"/>
                  </a:lnTo>
                  <a:cubicBezTo>
                    <a:pt x="16360" y="20129"/>
                    <a:pt x="16549" y="19992"/>
                    <a:pt x="16608" y="19781"/>
                  </a:cubicBezTo>
                  <a:lnTo>
                    <a:pt x="20009" y="8795"/>
                  </a:lnTo>
                  <a:cubicBezTo>
                    <a:pt x="20068" y="8584"/>
                    <a:pt x="20009" y="8361"/>
                    <a:pt x="19832" y="8236"/>
                  </a:cubicBezTo>
                  <a:lnTo>
                    <a:pt x="10939" y="1446"/>
                  </a:lnTo>
                  <a:cubicBezTo>
                    <a:pt x="10857" y="1384"/>
                    <a:pt x="10762" y="1347"/>
                    <a:pt x="10668" y="1347"/>
                  </a:cubicBezTo>
                  <a:close/>
                </a:path>
              </a:pathLst>
            </a:custGeom>
            <a:solidFill>
              <a:srgbClr val="D8D8D8"/>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FFFFFF"/>
                </a:solidFill>
                <a:latin typeface="Arial"/>
                <a:ea typeface="Arial"/>
                <a:cs typeface="Arial"/>
                <a:sym typeface="Arial"/>
              </a:endParaRPr>
            </a:p>
          </p:txBody>
        </p:sp>
        <p:sp>
          <p:nvSpPr>
            <p:cNvPr id="1093" name="Google Shape;1093;p77"/>
            <p:cNvSpPr/>
            <p:nvPr/>
          </p:nvSpPr>
          <p:spPr>
            <a:xfrm>
              <a:off x="5560378" y="1031419"/>
              <a:ext cx="1894378" cy="1846927"/>
            </a:xfrm>
            <a:custGeom>
              <a:avLst/>
              <a:gdLst/>
              <a:ahLst/>
              <a:cxnLst/>
              <a:rect l="l" t="t" r="r" b="b"/>
              <a:pathLst>
                <a:path w="21389" h="21441" extrusionOk="0">
                  <a:moveTo>
                    <a:pt x="21389" y="21441"/>
                  </a:moveTo>
                  <a:lnTo>
                    <a:pt x="18686" y="14717"/>
                  </a:lnTo>
                  <a:lnTo>
                    <a:pt x="17373" y="16570"/>
                  </a:lnTo>
                  <a:lnTo>
                    <a:pt x="10525" y="11462"/>
                  </a:lnTo>
                  <a:cubicBezTo>
                    <a:pt x="10679" y="11250"/>
                    <a:pt x="10782" y="11012"/>
                    <a:pt x="10885" y="10747"/>
                  </a:cubicBezTo>
                  <a:lnTo>
                    <a:pt x="12353" y="6141"/>
                  </a:lnTo>
                  <a:cubicBezTo>
                    <a:pt x="12687" y="5109"/>
                    <a:pt x="12327" y="3970"/>
                    <a:pt x="11477" y="3335"/>
                  </a:cubicBezTo>
                  <a:lnTo>
                    <a:pt x="7667" y="476"/>
                  </a:lnTo>
                  <a:cubicBezTo>
                    <a:pt x="6817" y="-159"/>
                    <a:pt x="5659" y="-159"/>
                    <a:pt x="4809" y="476"/>
                  </a:cubicBezTo>
                  <a:lnTo>
                    <a:pt x="999" y="3335"/>
                  </a:lnTo>
                  <a:cubicBezTo>
                    <a:pt x="149" y="3970"/>
                    <a:pt x="-211" y="5109"/>
                    <a:pt x="124" y="6141"/>
                  </a:cubicBezTo>
                  <a:lnTo>
                    <a:pt x="1591" y="10747"/>
                  </a:lnTo>
                  <a:cubicBezTo>
                    <a:pt x="1926" y="11779"/>
                    <a:pt x="2853" y="12467"/>
                    <a:pt x="3908" y="12467"/>
                  </a:cubicBezTo>
                  <a:lnTo>
                    <a:pt x="7178" y="12467"/>
                  </a:lnTo>
                  <a:lnTo>
                    <a:pt x="15777" y="18900"/>
                  </a:lnTo>
                  <a:lnTo>
                    <a:pt x="14386" y="20859"/>
                  </a:lnTo>
                  <a:lnTo>
                    <a:pt x="21389" y="21441"/>
                  </a:lnTo>
                  <a:close/>
                </a:path>
              </a:pathLst>
            </a:custGeom>
            <a:solidFill>
              <a:srgbClr val="BFBFBF"/>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FFFFFF"/>
                </a:solidFill>
                <a:latin typeface="Arial"/>
                <a:ea typeface="Arial"/>
                <a:cs typeface="Arial"/>
                <a:sym typeface="Arial"/>
              </a:endParaRPr>
            </a:p>
          </p:txBody>
        </p:sp>
        <p:sp>
          <p:nvSpPr>
            <p:cNvPr id="1094" name="Google Shape;1094;p77"/>
            <p:cNvSpPr/>
            <p:nvPr/>
          </p:nvSpPr>
          <p:spPr>
            <a:xfrm>
              <a:off x="3576644" y="2148691"/>
              <a:ext cx="2186241" cy="1395455"/>
            </a:xfrm>
            <a:custGeom>
              <a:avLst/>
              <a:gdLst/>
              <a:ahLst/>
              <a:cxnLst/>
              <a:rect l="l" t="t" r="r" b="b"/>
              <a:pathLst>
                <a:path w="21417" h="21600" extrusionOk="0">
                  <a:moveTo>
                    <a:pt x="15297" y="741"/>
                  </a:moveTo>
                  <a:lnTo>
                    <a:pt x="16458" y="3247"/>
                  </a:lnTo>
                  <a:lnTo>
                    <a:pt x="10427" y="10165"/>
                  </a:lnTo>
                  <a:cubicBezTo>
                    <a:pt x="10293" y="9882"/>
                    <a:pt x="10137" y="9635"/>
                    <a:pt x="9958" y="9424"/>
                  </a:cubicBezTo>
                  <a:lnTo>
                    <a:pt x="6652" y="5612"/>
                  </a:lnTo>
                  <a:cubicBezTo>
                    <a:pt x="5915" y="4765"/>
                    <a:pt x="4910" y="4765"/>
                    <a:pt x="4173" y="5612"/>
                  </a:cubicBezTo>
                  <a:lnTo>
                    <a:pt x="867" y="9424"/>
                  </a:lnTo>
                  <a:cubicBezTo>
                    <a:pt x="130" y="10271"/>
                    <a:pt x="-183" y="11788"/>
                    <a:pt x="107" y="13165"/>
                  </a:cubicBezTo>
                  <a:lnTo>
                    <a:pt x="1381" y="19306"/>
                  </a:lnTo>
                  <a:cubicBezTo>
                    <a:pt x="1671" y="20682"/>
                    <a:pt x="2475" y="21600"/>
                    <a:pt x="3391" y="21600"/>
                  </a:cubicBezTo>
                  <a:lnTo>
                    <a:pt x="7479" y="21600"/>
                  </a:lnTo>
                  <a:cubicBezTo>
                    <a:pt x="8394" y="21600"/>
                    <a:pt x="9199" y="20682"/>
                    <a:pt x="9489" y="19306"/>
                  </a:cubicBezTo>
                  <a:lnTo>
                    <a:pt x="10360" y="15035"/>
                  </a:lnTo>
                  <a:lnTo>
                    <a:pt x="17910" y="6353"/>
                  </a:lnTo>
                  <a:lnTo>
                    <a:pt x="19094" y="8965"/>
                  </a:lnTo>
                  <a:lnTo>
                    <a:pt x="21417" y="0"/>
                  </a:lnTo>
                  <a:lnTo>
                    <a:pt x="15297" y="741"/>
                  </a:lnTo>
                  <a:close/>
                </a:path>
              </a:pathLst>
            </a:custGeom>
            <a:solidFill>
              <a:srgbClr val="BFBFBF"/>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BFBFBF"/>
                </a:solidFill>
                <a:latin typeface="Arial"/>
                <a:ea typeface="Arial"/>
                <a:cs typeface="Arial"/>
                <a:sym typeface="Arial"/>
              </a:endParaRPr>
            </a:p>
          </p:txBody>
        </p:sp>
        <p:sp>
          <p:nvSpPr>
            <p:cNvPr id="1095" name="Google Shape;1095;p77"/>
            <p:cNvSpPr/>
            <p:nvPr/>
          </p:nvSpPr>
          <p:spPr>
            <a:xfrm>
              <a:off x="4329095" y="3516785"/>
              <a:ext cx="1107316" cy="2309795"/>
            </a:xfrm>
            <a:custGeom>
              <a:avLst/>
              <a:gdLst/>
              <a:ahLst/>
              <a:cxnLst/>
              <a:rect l="l" t="t" r="r" b="b"/>
              <a:pathLst>
                <a:path w="20937" h="21600" extrusionOk="0">
                  <a:moveTo>
                    <a:pt x="19221" y="14244"/>
                  </a:moveTo>
                  <a:lnTo>
                    <a:pt x="14737" y="12623"/>
                  </a:lnTo>
                  <a:lnTo>
                    <a:pt x="9304" y="4393"/>
                  </a:lnTo>
                  <a:lnTo>
                    <a:pt x="13012" y="3795"/>
                  </a:lnTo>
                  <a:lnTo>
                    <a:pt x="4001" y="0"/>
                  </a:lnTo>
                  <a:lnTo>
                    <a:pt x="1242" y="5693"/>
                  </a:lnTo>
                  <a:lnTo>
                    <a:pt x="4864" y="5117"/>
                  </a:lnTo>
                  <a:lnTo>
                    <a:pt x="9175" y="11664"/>
                  </a:lnTo>
                  <a:cubicBezTo>
                    <a:pt x="8787" y="11728"/>
                    <a:pt x="8399" y="11813"/>
                    <a:pt x="8054" y="11941"/>
                  </a:cubicBezTo>
                  <a:lnTo>
                    <a:pt x="1673" y="14244"/>
                  </a:lnTo>
                  <a:cubicBezTo>
                    <a:pt x="251" y="14755"/>
                    <a:pt x="-353" y="15672"/>
                    <a:pt x="207" y="16504"/>
                  </a:cubicBezTo>
                  <a:lnTo>
                    <a:pt x="2665" y="20214"/>
                  </a:lnTo>
                  <a:cubicBezTo>
                    <a:pt x="3225" y="21046"/>
                    <a:pt x="4778" y="21600"/>
                    <a:pt x="6545" y="21600"/>
                  </a:cubicBezTo>
                  <a:lnTo>
                    <a:pt x="14435" y="21600"/>
                  </a:lnTo>
                  <a:cubicBezTo>
                    <a:pt x="16203" y="21600"/>
                    <a:pt x="17755" y="21046"/>
                    <a:pt x="18315" y="20214"/>
                  </a:cubicBezTo>
                  <a:lnTo>
                    <a:pt x="20773" y="16504"/>
                  </a:lnTo>
                  <a:cubicBezTo>
                    <a:pt x="21247" y="15672"/>
                    <a:pt x="20687" y="14755"/>
                    <a:pt x="19221" y="14244"/>
                  </a:cubicBezTo>
                  <a:close/>
                </a:path>
              </a:pathLst>
            </a:custGeom>
            <a:solidFill>
              <a:schemeClr val="dk1"/>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BFBFBF"/>
                </a:solidFill>
                <a:latin typeface="Arial"/>
                <a:ea typeface="Arial"/>
                <a:cs typeface="Arial"/>
                <a:sym typeface="Arial"/>
              </a:endParaRPr>
            </a:p>
          </p:txBody>
        </p:sp>
        <p:pic>
          <p:nvPicPr>
            <p:cNvPr id="1096" name="Google Shape;1096;p77" descr="Gears with solid fill"/>
            <p:cNvPicPr preferRelativeResize="0"/>
            <p:nvPr/>
          </p:nvPicPr>
          <p:blipFill rotWithShape="1">
            <a:blip r:embed="rId3">
              <a:alphaModFix/>
            </a:blip>
            <a:srcRect/>
            <a:stretch/>
          </p:blipFill>
          <p:spPr>
            <a:xfrm>
              <a:off x="3708732" y="2642954"/>
              <a:ext cx="786046" cy="786046"/>
            </a:xfrm>
            <a:prstGeom prst="rect">
              <a:avLst/>
            </a:prstGeom>
            <a:noFill/>
            <a:ln>
              <a:noFill/>
            </a:ln>
            <a:effectLst>
              <a:outerShdw blurRad="50800" dist="38100" dir="2700000" algn="tl" rotWithShape="0">
                <a:srgbClr val="000000">
                  <a:alpha val="40000"/>
                </a:srgbClr>
              </a:outerShdw>
            </a:effectLst>
          </p:spPr>
        </p:pic>
        <p:pic>
          <p:nvPicPr>
            <p:cNvPr id="1097" name="Google Shape;1097;p77" descr="Group outline"/>
            <p:cNvPicPr preferRelativeResize="0"/>
            <p:nvPr/>
          </p:nvPicPr>
          <p:blipFill rotWithShape="1">
            <a:blip r:embed="rId4">
              <a:alphaModFix/>
            </a:blip>
            <a:srcRect/>
            <a:stretch/>
          </p:blipFill>
          <p:spPr>
            <a:xfrm>
              <a:off x="5678257" y="1164875"/>
              <a:ext cx="829309" cy="829309"/>
            </a:xfrm>
            <a:prstGeom prst="rect">
              <a:avLst/>
            </a:prstGeom>
            <a:noFill/>
            <a:ln>
              <a:noFill/>
            </a:ln>
          </p:spPr>
        </p:pic>
        <p:pic>
          <p:nvPicPr>
            <p:cNvPr id="1098" name="Google Shape;1098;p77" descr="Shape&#10;&#10;Description automatically generated with low confidence"/>
            <p:cNvPicPr preferRelativeResize="0"/>
            <p:nvPr/>
          </p:nvPicPr>
          <p:blipFill rotWithShape="1">
            <a:blip r:embed="rId5">
              <a:alphaModFix/>
            </a:blip>
            <a:srcRect/>
            <a:stretch/>
          </p:blipFill>
          <p:spPr>
            <a:xfrm>
              <a:off x="4452250" y="4985748"/>
              <a:ext cx="761023" cy="646328"/>
            </a:xfrm>
            <a:prstGeom prst="rect">
              <a:avLst/>
            </a:prstGeom>
            <a:noFill/>
            <a:ln>
              <a:noFill/>
            </a:ln>
          </p:spPr>
        </p:pic>
        <p:sp>
          <p:nvSpPr>
            <p:cNvPr id="1099" name="Google Shape;1099;p77"/>
            <p:cNvSpPr/>
            <p:nvPr/>
          </p:nvSpPr>
          <p:spPr>
            <a:xfrm>
              <a:off x="5491972" y="4748064"/>
              <a:ext cx="2374198" cy="1076236"/>
            </a:xfrm>
            <a:custGeom>
              <a:avLst/>
              <a:gdLst/>
              <a:ahLst/>
              <a:cxnLst/>
              <a:rect l="l" t="t" r="r" b="b"/>
              <a:pathLst>
                <a:path w="21440" h="21329" extrusionOk="0">
                  <a:moveTo>
                    <a:pt x="20632" y="5694"/>
                  </a:moveTo>
                  <a:lnTo>
                    <a:pt x="17585" y="814"/>
                  </a:lnTo>
                  <a:cubicBezTo>
                    <a:pt x="16905" y="-271"/>
                    <a:pt x="15979" y="-271"/>
                    <a:pt x="15299" y="814"/>
                  </a:cubicBezTo>
                  <a:lnTo>
                    <a:pt x="13116" y="4293"/>
                  </a:lnTo>
                  <a:lnTo>
                    <a:pt x="4818" y="4293"/>
                  </a:lnTo>
                  <a:lnTo>
                    <a:pt x="4818" y="271"/>
                  </a:lnTo>
                  <a:lnTo>
                    <a:pt x="0" y="6778"/>
                  </a:lnTo>
                  <a:lnTo>
                    <a:pt x="4818" y="13285"/>
                  </a:lnTo>
                  <a:lnTo>
                    <a:pt x="4818" y="9264"/>
                  </a:lnTo>
                  <a:lnTo>
                    <a:pt x="11449" y="9264"/>
                  </a:lnTo>
                  <a:cubicBezTo>
                    <a:pt x="11449" y="9670"/>
                    <a:pt x="11490" y="10122"/>
                    <a:pt x="11531" y="10529"/>
                  </a:cubicBezTo>
                  <a:lnTo>
                    <a:pt x="12705" y="18392"/>
                  </a:lnTo>
                  <a:cubicBezTo>
                    <a:pt x="12972" y="20154"/>
                    <a:pt x="13714" y="21329"/>
                    <a:pt x="14558" y="21329"/>
                  </a:cubicBezTo>
                  <a:lnTo>
                    <a:pt x="18326" y="21329"/>
                  </a:lnTo>
                  <a:cubicBezTo>
                    <a:pt x="19170" y="21329"/>
                    <a:pt x="19912" y="20154"/>
                    <a:pt x="20179" y="18392"/>
                  </a:cubicBezTo>
                  <a:lnTo>
                    <a:pt x="21353" y="10529"/>
                  </a:lnTo>
                  <a:cubicBezTo>
                    <a:pt x="21600" y="8721"/>
                    <a:pt x="21312" y="6778"/>
                    <a:pt x="20632" y="5694"/>
                  </a:cubicBezTo>
                  <a:close/>
                </a:path>
              </a:pathLst>
            </a:custGeom>
            <a:solidFill>
              <a:srgbClr val="BFBFBF"/>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BFBFBF"/>
                </a:solidFill>
                <a:latin typeface="Arial"/>
                <a:ea typeface="Arial"/>
                <a:cs typeface="Arial"/>
                <a:sym typeface="Arial"/>
              </a:endParaRPr>
            </a:p>
          </p:txBody>
        </p:sp>
        <p:pic>
          <p:nvPicPr>
            <p:cNvPr id="1100" name="Google Shape;1100;p77" descr="A black rectangle with a black background&#10;&#10;Description automatically generated with low confidence"/>
            <p:cNvPicPr preferRelativeResize="0"/>
            <p:nvPr/>
          </p:nvPicPr>
          <p:blipFill rotWithShape="1">
            <a:blip r:embed="rId6">
              <a:alphaModFix/>
            </a:blip>
            <a:srcRect/>
            <a:stretch/>
          </p:blipFill>
          <p:spPr>
            <a:xfrm>
              <a:off x="6968615" y="5011242"/>
              <a:ext cx="715576" cy="619423"/>
            </a:xfrm>
            <a:prstGeom prst="rect">
              <a:avLst/>
            </a:prstGeom>
            <a:noFill/>
            <a:ln>
              <a:noFill/>
            </a:ln>
          </p:spPr>
        </p:pic>
        <p:sp>
          <p:nvSpPr>
            <p:cNvPr id="1101" name="Google Shape;1101;p77"/>
            <p:cNvSpPr/>
            <p:nvPr/>
          </p:nvSpPr>
          <p:spPr>
            <a:xfrm>
              <a:off x="7110882" y="2467915"/>
              <a:ext cx="1504473" cy="2234551"/>
            </a:xfrm>
            <a:custGeom>
              <a:avLst/>
              <a:gdLst/>
              <a:ahLst/>
              <a:cxnLst/>
              <a:rect l="l" t="t" r="r" b="b"/>
              <a:pathLst>
                <a:path w="21335" h="21469" extrusionOk="0">
                  <a:moveTo>
                    <a:pt x="20080" y="2761"/>
                  </a:moveTo>
                  <a:lnTo>
                    <a:pt x="15295" y="395"/>
                  </a:lnTo>
                  <a:cubicBezTo>
                    <a:pt x="14228" y="-131"/>
                    <a:pt x="12772" y="-131"/>
                    <a:pt x="11705" y="395"/>
                  </a:cubicBezTo>
                  <a:lnTo>
                    <a:pt x="6920" y="2761"/>
                  </a:lnTo>
                  <a:cubicBezTo>
                    <a:pt x="5853" y="3286"/>
                    <a:pt x="5400" y="4228"/>
                    <a:pt x="5820" y="5083"/>
                  </a:cubicBezTo>
                  <a:lnTo>
                    <a:pt x="6952" y="7471"/>
                  </a:lnTo>
                  <a:lnTo>
                    <a:pt x="2749" y="16233"/>
                  </a:lnTo>
                  <a:lnTo>
                    <a:pt x="0" y="15620"/>
                  </a:lnTo>
                  <a:lnTo>
                    <a:pt x="2069" y="21469"/>
                  </a:lnTo>
                  <a:lnTo>
                    <a:pt x="8828" y="17570"/>
                  </a:lnTo>
                  <a:lnTo>
                    <a:pt x="6079" y="16956"/>
                  </a:lnTo>
                  <a:lnTo>
                    <a:pt x="9345" y="10143"/>
                  </a:lnTo>
                  <a:cubicBezTo>
                    <a:pt x="9701" y="10253"/>
                    <a:pt x="10121" y="10318"/>
                    <a:pt x="10509" y="10318"/>
                  </a:cubicBezTo>
                  <a:lnTo>
                    <a:pt x="16426" y="10318"/>
                  </a:lnTo>
                  <a:cubicBezTo>
                    <a:pt x="17752" y="10318"/>
                    <a:pt x="18916" y="9749"/>
                    <a:pt x="19337" y="8895"/>
                  </a:cubicBezTo>
                  <a:lnTo>
                    <a:pt x="21180" y="5083"/>
                  </a:lnTo>
                  <a:cubicBezTo>
                    <a:pt x="21600" y="4228"/>
                    <a:pt x="21147" y="3308"/>
                    <a:pt x="20080" y="2761"/>
                  </a:cubicBezTo>
                  <a:close/>
                </a:path>
              </a:pathLst>
            </a:custGeom>
            <a:solidFill>
              <a:srgbClr val="BFBFBF"/>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BFBFBF"/>
                </a:solidFill>
                <a:latin typeface="Arial"/>
                <a:ea typeface="Arial"/>
                <a:cs typeface="Arial"/>
                <a:sym typeface="Arial"/>
              </a:endParaRPr>
            </a:p>
          </p:txBody>
        </p:sp>
        <p:pic>
          <p:nvPicPr>
            <p:cNvPr id="1102" name="Google Shape;1102;p77"/>
            <p:cNvPicPr preferRelativeResize="0"/>
            <p:nvPr/>
          </p:nvPicPr>
          <p:blipFill rotWithShape="1">
            <a:blip r:embed="rId7">
              <a:alphaModFix/>
            </a:blip>
            <a:srcRect/>
            <a:stretch/>
          </p:blipFill>
          <p:spPr>
            <a:xfrm>
              <a:off x="7733683" y="2652354"/>
              <a:ext cx="690613" cy="690613"/>
            </a:xfrm>
            <a:prstGeom prst="rect">
              <a:avLst/>
            </a:prstGeom>
            <a:noFill/>
            <a:ln>
              <a:noFill/>
            </a:ln>
          </p:spPr>
        </p:pic>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0" name="Google Shape;1110;p78"/>
          <p:cNvSpPr txBox="1">
            <a:spLocks noGrp="1"/>
          </p:cNvSpPr>
          <p:nvPr>
            <p:ph type="title"/>
          </p:nvPr>
        </p:nvSpPr>
        <p:spPr>
          <a:xfrm>
            <a:off x="838200" y="360444"/>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712AA2"/>
              </a:buClr>
              <a:buSzPts val="4400"/>
              <a:buFont typeface="Arial Narrow"/>
              <a:buNone/>
            </a:pPr>
            <a:r>
              <a:rPr lang="es">
                <a:solidFill>
                  <a:srgbClr val="712AA2"/>
                </a:solidFill>
              </a:rPr>
              <a:t>Propuestas de mejora</a:t>
            </a:r>
            <a:br>
              <a:rPr lang="en-US">
                <a:solidFill>
                  <a:srgbClr val="712AA2"/>
                </a:solidFill>
              </a:rPr>
            </a:br>
            <a:endParaRPr>
              <a:solidFill>
                <a:srgbClr val="712AA2"/>
              </a:solidFill>
            </a:endParaRPr>
          </a:p>
        </p:txBody>
      </p:sp>
      <p:sp>
        <p:nvSpPr>
          <p:cNvPr id="1111" name="Google Shape;1111;p78"/>
          <p:cNvSpPr txBox="1">
            <a:spLocks noGrp="1"/>
          </p:cNvSpPr>
          <p:nvPr>
            <p:ph type="body" idx="1"/>
          </p:nvPr>
        </p:nvSpPr>
        <p:spPr>
          <a:xfrm>
            <a:off x="838199" y="1384300"/>
            <a:ext cx="10514013" cy="4973466"/>
          </a:xfrm>
          <a:prstGeom prst="rect">
            <a:avLst/>
          </a:prstGeom>
          <a:noFill/>
          <a:ln>
            <a:noFill/>
          </a:ln>
        </p:spPr>
        <p:txBody>
          <a:bodyPr spcFirstLastPara="1" wrap="square" lIns="91425" tIns="45700" rIns="91425" bIns="45700" rtlCol="0" anchor="t" anchorCtr="0">
            <a:normAutofit/>
          </a:bodyPr>
          <a:lstStyle/>
          <a:p>
            <a:pPr marL="372597" lvl="0" indent="-290527" algn="l" rtl="0">
              <a:lnSpc>
                <a:spcPct val="90000"/>
              </a:lnSpc>
              <a:spcBef>
                <a:spcPts val="0"/>
              </a:spcBef>
              <a:spcAft>
                <a:spcPts val="0"/>
              </a:spcAft>
              <a:buClr>
                <a:schemeClr val="dk1"/>
              </a:buClr>
              <a:buSzPts val="2177"/>
              <a:buNone/>
            </a:pPr>
            <a:r>
              <a:rPr lang="es" sz="2177"/>
              <a:t>Construir nueva infraestructura </a:t>
            </a:r>
            <a:endParaRPr/>
          </a:p>
          <a:p>
            <a:pPr marL="372597" lvl="0" indent="-290527" algn="l" rtl="0">
              <a:lnSpc>
                <a:spcPct val="90000"/>
              </a:lnSpc>
              <a:spcBef>
                <a:spcPts val="1377"/>
              </a:spcBef>
              <a:spcAft>
                <a:spcPts val="0"/>
              </a:spcAft>
              <a:buClr>
                <a:schemeClr val="dk1"/>
              </a:buClr>
              <a:buSzPts val="2177"/>
              <a:buNone/>
            </a:pPr>
            <a:r>
              <a:rPr lang="es" sz="2177"/>
              <a:t>Modernizar la infraestructura antigua para que sea más </a:t>
            </a:r>
            <a:r>
              <a:rPr lang="es" sz="2177" b="1"/>
              <a:t>resistente al clima o tenga más en cuenta la IGDIS </a:t>
            </a:r>
            <a:endParaRPr/>
          </a:p>
          <a:p>
            <a:pPr marL="372597" lvl="0" indent="-290527" algn="l" rtl="0">
              <a:lnSpc>
                <a:spcPct val="90000"/>
              </a:lnSpc>
              <a:spcBef>
                <a:spcPts val="1377"/>
              </a:spcBef>
              <a:spcAft>
                <a:spcPts val="0"/>
              </a:spcAft>
              <a:buClr>
                <a:schemeClr val="dk1"/>
              </a:buClr>
              <a:buSzPts val="2177"/>
              <a:buNone/>
            </a:pPr>
            <a:r>
              <a:rPr lang="es" sz="2177"/>
              <a:t>Repasar los protocolos y los procedimientos operativos estándar (POE) </a:t>
            </a:r>
            <a:endParaRPr/>
          </a:p>
          <a:p>
            <a:pPr marL="372597" lvl="0" indent="-290527" algn="l" rtl="0">
              <a:lnSpc>
                <a:spcPct val="90000"/>
              </a:lnSpc>
              <a:spcBef>
                <a:spcPts val="1377"/>
              </a:spcBef>
              <a:spcAft>
                <a:spcPts val="0"/>
              </a:spcAft>
              <a:buClr>
                <a:schemeClr val="dk1"/>
              </a:buClr>
              <a:buSzPts val="2177"/>
              <a:buNone/>
            </a:pPr>
            <a:r>
              <a:rPr lang="es" sz="2177"/>
              <a:t>Impartir capacitación al personal sobre nuevas técnicas o procedimientos </a:t>
            </a:r>
            <a:endParaRPr/>
          </a:p>
          <a:p>
            <a:pPr marL="372597" lvl="0" indent="-290527" algn="l" rtl="0">
              <a:lnSpc>
                <a:spcPct val="90000"/>
              </a:lnSpc>
              <a:spcBef>
                <a:spcPts val="1377"/>
              </a:spcBef>
              <a:spcAft>
                <a:spcPts val="0"/>
              </a:spcAft>
              <a:buClr>
                <a:schemeClr val="dk1"/>
              </a:buClr>
              <a:buSzPts val="2177"/>
              <a:buNone/>
            </a:pPr>
            <a:r>
              <a:rPr lang="es" sz="2177"/>
              <a:t>Mejorar los métodos de gestión</a:t>
            </a:r>
            <a:endParaRPr/>
          </a:p>
          <a:p>
            <a:pPr marL="0" lvl="0" indent="0" algn="l" rtl="0">
              <a:lnSpc>
                <a:spcPct val="90000"/>
              </a:lnSpc>
              <a:spcBef>
                <a:spcPts val="1000"/>
              </a:spcBef>
              <a:spcAft>
                <a:spcPts val="0"/>
              </a:spcAft>
              <a:buClr>
                <a:schemeClr val="dk1"/>
              </a:buClr>
              <a:buSzPts val="2177"/>
              <a:buFont typeface="Arial"/>
              <a:buNone/>
            </a:pPr>
            <a:endParaRPr sz="2177" b="1"/>
          </a:p>
          <a:p>
            <a:pPr marL="372597" lvl="0" indent="-290527" algn="l" rtl="0">
              <a:lnSpc>
                <a:spcPct val="90000"/>
              </a:lnSpc>
              <a:spcBef>
                <a:spcPts val="1377"/>
              </a:spcBef>
              <a:spcAft>
                <a:spcPts val="0"/>
              </a:spcAft>
              <a:buClr>
                <a:schemeClr val="dk1"/>
              </a:buClr>
              <a:buSzPts val="2177"/>
              <a:buNone/>
            </a:pPr>
            <a:endParaRPr sz="2177"/>
          </a:p>
        </p:txBody>
      </p:sp>
      <p:sp>
        <p:nvSpPr>
          <p:cNvPr id="1112" name="Google Shape;1112;p78"/>
          <p:cNvSpPr txBox="1"/>
          <p:nvPr/>
        </p:nvSpPr>
        <p:spPr>
          <a:xfrm>
            <a:off x="223433" y="4414416"/>
            <a:ext cx="5364567" cy="2437527"/>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rtlCol="0" anchor="t" anchorCtr="0">
            <a:spAutoFit/>
          </a:bodyPr>
          <a:lstStyle/>
          <a:p>
            <a:pPr marL="0" marR="0" lvl="0" indent="0" algn="ctr" rtl="0">
              <a:spcBef>
                <a:spcPts val="0"/>
              </a:spcBef>
              <a:spcAft>
                <a:spcPts val="0"/>
              </a:spcAft>
              <a:buNone/>
            </a:pPr>
            <a:endParaRPr sz="2177">
              <a:solidFill>
                <a:schemeClr val="lt1"/>
              </a:solidFill>
              <a:latin typeface="Arial"/>
              <a:ea typeface="Arial"/>
              <a:cs typeface="Arial"/>
              <a:sym typeface="Arial"/>
            </a:endParaRPr>
          </a:p>
          <a:p>
            <a:pPr marL="0" marR="0" lvl="0" indent="0" algn="ctr" rtl="0">
              <a:spcBef>
                <a:spcPts val="0"/>
              </a:spcBef>
              <a:spcAft>
                <a:spcPts val="0"/>
              </a:spcAft>
              <a:buNone/>
            </a:pPr>
            <a:r>
              <a:rPr lang="es" sz="2177">
                <a:solidFill>
                  <a:schemeClr val="lt1"/>
                </a:solidFill>
                <a:latin typeface="Arial"/>
                <a:ea typeface="Arial"/>
                <a:cs typeface="Arial"/>
                <a:sym typeface="Arial"/>
              </a:rPr>
              <a:t>Las mejoras simples y de bajo costo pueden tener grandes repercusiones</a:t>
            </a:r>
            <a:endParaRPr/>
          </a:p>
          <a:p>
            <a:pPr marL="0" marR="0" lvl="0" indent="0" algn="l" rtl="0">
              <a:spcBef>
                <a:spcPts val="0"/>
              </a:spcBef>
              <a:spcAft>
                <a:spcPts val="0"/>
              </a:spcAft>
              <a:buNone/>
            </a:pPr>
            <a:endParaRPr sz="2177">
              <a:solidFill>
                <a:schemeClr val="lt1"/>
              </a:solidFill>
              <a:latin typeface="Arial"/>
              <a:ea typeface="Arial"/>
              <a:cs typeface="Arial"/>
              <a:sym typeface="Arial"/>
            </a:endParaRPr>
          </a:p>
          <a:p>
            <a:pPr marL="0" marR="0" lvl="0" indent="0" algn="ctr" rtl="0">
              <a:spcBef>
                <a:spcPts val="0"/>
              </a:spcBef>
              <a:spcAft>
                <a:spcPts val="0"/>
              </a:spcAft>
              <a:buNone/>
            </a:pPr>
            <a:r>
              <a:rPr lang="es" sz="2177">
                <a:solidFill>
                  <a:schemeClr val="lt1"/>
                </a:solidFill>
                <a:latin typeface="Arial"/>
                <a:ea typeface="Arial"/>
                <a:cs typeface="Arial"/>
                <a:sym typeface="Arial"/>
              </a:rPr>
              <a:t>A veces solo se necesita un poco de imaginación y pensamiento creativo </a:t>
            </a:r>
            <a:endParaRPr/>
          </a:p>
          <a:p>
            <a:pPr marL="0" marR="0" lvl="0" indent="0" algn="l" rtl="0">
              <a:spcBef>
                <a:spcPts val="0"/>
              </a:spcBef>
              <a:spcAft>
                <a:spcPts val="0"/>
              </a:spcAft>
              <a:buNone/>
            </a:pPr>
            <a:endParaRPr sz="2177">
              <a:solidFill>
                <a:schemeClr val="lt1"/>
              </a:solidFill>
              <a:latin typeface="Arial"/>
              <a:ea typeface="Arial"/>
              <a:cs typeface="Arial"/>
              <a:sym typeface="Arial"/>
            </a:endParaRPr>
          </a:p>
        </p:txBody>
      </p:sp>
      <p:sp>
        <p:nvSpPr>
          <p:cNvPr id="1113" name="Google Shape;1113;p78"/>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58</a:t>
            </a:fld>
            <a:endParaRPr/>
          </a:p>
        </p:txBody>
      </p:sp>
      <p:grpSp>
        <p:nvGrpSpPr>
          <p:cNvPr id="1114" name="Google Shape;1114;p78"/>
          <p:cNvGrpSpPr/>
          <p:nvPr/>
        </p:nvGrpSpPr>
        <p:grpSpPr>
          <a:xfrm>
            <a:off x="9063045" y="3609797"/>
            <a:ext cx="2930922" cy="3057980"/>
            <a:chOff x="3576644" y="1031419"/>
            <a:chExt cx="5038711" cy="4795161"/>
          </a:xfrm>
        </p:grpSpPr>
        <p:sp>
          <p:nvSpPr>
            <p:cNvPr id="1115" name="Google Shape;1115;p78"/>
            <p:cNvSpPr/>
            <p:nvPr/>
          </p:nvSpPr>
          <p:spPr>
            <a:xfrm>
              <a:off x="4032677" y="1510249"/>
              <a:ext cx="4112545" cy="3945807"/>
            </a:xfrm>
            <a:custGeom>
              <a:avLst/>
              <a:gdLst/>
              <a:ahLst/>
              <a:cxnLst/>
              <a:rect l="l" t="t" r="r" b="b"/>
              <a:pathLst>
                <a:path w="21300" h="21482" extrusionOk="0">
                  <a:moveTo>
                    <a:pt x="16159" y="21482"/>
                  </a:moveTo>
                  <a:lnTo>
                    <a:pt x="5164" y="21482"/>
                  </a:lnTo>
                  <a:cubicBezTo>
                    <a:pt x="4397" y="21482"/>
                    <a:pt x="3724" y="20973"/>
                    <a:pt x="3487" y="20203"/>
                  </a:cubicBezTo>
                  <a:lnTo>
                    <a:pt x="86" y="9217"/>
                  </a:lnTo>
                  <a:cubicBezTo>
                    <a:pt x="-150" y="8448"/>
                    <a:pt x="110" y="7616"/>
                    <a:pt x="724" y="7144"/>
                  </a:cubicBezTo>
                  <a:lnTo>
                    <a:pt x="9617" y="354"/>
                  </a:lnTo>
                  <a:cubicBezTo>
                    <a:pt x="10231" y="-118"/>
                    <a:pt x="11069" y="-118"/>
                    <a:pt x="11683" y="354"/>
                  </a:cubicBezTo>
                  <a:lnTo>
                    <a:pt x="20576" y="7144"/>
                  </a:lnTo>
                  <a:cubicBezTo>
                    <a:pt x="21190" y="7616"/>
                    <a:pt x="21450" y="8448"/>
                    <a:pt x="21214" y="9217"/>
                  </a:cubicBezTo>
                  <a:lnTo>
                    <a:pt x="17813" y="20203"/>
                  </a:lnTo>
                  <a:cubicBezTo>
                    <a:pt x="17600" y="20973"/>
                    <a:pt x="16927" y="21482"/>
                    <a:pt x="16159" y="21482"/>
                  </a:cubicBezTo>
                  <a:close/>
                  <a:moveTo>
                    <a:pt x="10668" y="1347"/>
                  </a:moveTo>
                  <a:cubicBezTo>
                    <a:pt x="10573" y="1347"/>
                    <a:pt x="10467" y="1384"/>
                    <a:pt x="10384" y="1446"/>
                  </a:cubicBezTo>
                  <a:lnTo>
                    <a:pt x="10384" y="1446"/>
                  </a:lnTo>
                  <a:lnTo>
                    <a:pt x="1492" y="8236"/>
                  </a:lnTo>
                  <a:cubicBezTo>
                    <a:pt x="1326" y="8361"/>
                    <a:pt x="1255" y="8584"/>
                    <a:pt x="1314" y="8795"/>
                  </a:cubicBezTo>
                  <a:lnTo>
                    <a:pt x="4716" y="19781"/>
                  </a:lnTo>
                  <a:cubicBezTo>
                    <a:pt x="4775" y="19992"/>
                    <a:pt x="4964" y="20129"/>
                    <a:pt x="5164" y="20129"/>
                  </a:cubicBezTo>
                  <a:lnTo>
                    <a:pt x="16159" y="20129"/>
                  </a:lnTo>
                  <a:cubicBezTo>
                    <a:pt x="16360" y="20129"/>
                    <a:pt x="16549" y="19992"/>
                    <a:pt x="16608" y="19781"/>
                  </a:cubicBezTo>
                  <a:lnTo>
                    <a:pt x="20009" y="8795"/>
                  </a:lnTo>
                  <a:cubicBezTo>
                    <a:pt x="20068" y="8584"/>
                    <a:pt x="20009" y="8361"/>
                    <a:pt x="19832" y="8236"/>
                  </a:cubicBezTo>
                  <a:lnTo>
                    <a:pt x="10939" y="1446"/>
                  </a:lnTo>
                  <a:cubicBezTo>
                    <a:pt x="10857" y="1384"/>
                    <a:pt x="10762" y="1347"/>
                    <a:pt x="10668" y="1347"/>
                  </a:cubicBezTo>
                  <a:close/>
                </a:path>
              </a:pathLst>
            </a:custGeom>
            <a:solidFill>
              <a:srgbClr val="D8D8D8"/>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FFFFFF"/>
                </a:solidFill>
                <a:latin typeface="Arial"/>
                <a:ea typeface="Arial"/>
                <a:cs typeface="Arial"/>
                <a:sym typeface="Arial"/>
              </a:endParaRPr>
            </a:p>
          </p:txBody>
        </p:sp>
        <p:sp>
          <p:nvSpPr>
            <p:cNvPr id="1116" name="Google Shape;1116;p78"/>
            <p:cNvSpPr/>
            <p:nvPr/>
          </p:nvSpPr>
          <p:spPr>
            <a:xfrm>
              <a:off x="5560378" y="1031419"/>
              <a:ext cx="1894378" cy="1846927"/>
            </a:xfrm>
            <a:custGeom>
              <a:avLst/>
              <a:gdLst/>
              <a:ahLst/>
              <a:cxnLst/>
              <a:rect l="l" t="t" r="r" b="b"/>
              <a:pathLst>
                <a:path w="21389" h="21441" extrusionOk="0">
                  <a:moveTo>
                    <a:pt x="21389" y="21441"/>
                  </a:moveTo>
                  <a:lnTo>
                    <a:pt x="18686" y="14717"/>
                  </a:lnTo>
                  <a:lnTo>
                    <a:pt x="17373" y="16570"/>
                  </a:lnTo>
                  <a:lnTo>
                    <a:pt x="10525" y="11462"/>
                  </a:lnTo>
                  <a:cubicBezTo>
                    <a:pt x="10679" y="11250"/>
                    <a:pt x="10782" y="11012"/>
                    <a:pt x="10885" y="10747"/>
                  </a:cubicBezTo>
                  <a:lnTo>
                    <a:pt x="12353" y="6141"/>
                  </a:lnTo>
                  <a:cubicBezTo>
                    <a:pt x="12687" y="5109"/>
                    <a:pt x="12327" y="3970"/>
                    <a:pt x="11477" y="3335"/>
                  </a:cubicBezTo>
                  <a:lnTo>
                    <a:pt x="7667" y="476"/>
                  </a:lnTo>
                  <a:cubicBezTo>
                    <a:pt x="6817" y="-159"/>
                    <a:pt x="5659" y="-159"/>
                    <a:pt x="4809" y="476"/>
                  </a:cubicBezTo>
                  <a:lnTo>
                    <a:pt x="999" y="3335"/>
                  </a:lnTo>
                  <a:cubicBezTo>
                    <a:pt x="149" y="3970"/>
                    <a:pt x="-211" y="5109"/>
                    <a:pt x="124" y="6141"/>
                  </a:cubicBezTo>
                  <a:lnTo>
                    <a:pt x="1591" y="10747"/>
                  </a:lnTo>
                  <a:cubicBezTo>
                    <a:pt x="1926" y="11779"/>
                    <a:pt x="2853" y="12467"/>
                    <a:pt x="3908" y="12467"/>
                  </a:cubicBezTo>
                  <a:lnTo>
                    <a:pt x="7178" y="12467"/>
                  </a:lnTo>
                  <a:lnTo>
                    <a:pt x="15777" y="18900"/>
                  </a:lnTo>
                  <a:lnTo>
                    <a:pt x="14386" y="20859"/>
                  </a:lnTo>
                  <a:lnTo>
                    <a:pt x="21389" y="21441"/>
                  </a:lnTo>
                  <a:close/>
                </a:path>
              </a:pathLst>
            </a:custGeom>
            <a:solidFill>
              <a:srgbClr val="BFBFBF"/>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FFFFFF"/>
                </a:solidFill>
                <a:latin typeface="Arial"/>
                <a:ea typeface="Arial"/>
                <a:cs typeface="Arial"/>
                <a:sym typeface="Arial"/>
              </a:endParaRPr>
            </a:p>
          </p:txBody>
        </p:sp>
        <p:sp>
          <p:nvSpPr>
            <p:cNvPr id="1117" name="Google Shape;1117;p78"/>
            <p:cNvSpPr/>
            <p:nvPr/>
          </p:nvSpPr>
          <p:spPr>
            <a:xfrm>
              <a:off x="3576644" y="2148691"/>
              <a:ext cx="2186241" cy="1395455"/>
            </a:xfrm>
            <a:custGeom>
              <a:avLst/>
              <a:gdLst/>
              <a:ahLst/>
              <a:cxnLst/>
              <a:rect l="l" t="t" r="r" b="b"/>
              <a:pathLst>
                <a:path w="21417" h="21600" extrusionOk="0">
                  <a:moveTo>
                    <a:pt x="15297" y="741"/>
                  </a:moveTo>
                  <a:lnTo>
                    <a:pt x="16458" y="3247"/>
                  </a:lnTo>
                  <a:lnTo>
                    <a:pt x="10427" y="10165"/>
                  </a:lnTo>
                  <a:cubicBezTo>
                    <a:pt x="10293" y="9882"/>
                    <a:pt x="10137" y="9635"/>
                    <a:pt x="9958" y="9424"/>
                  </a:cubicBezTo>
                  <a:lnTo>
                    <a:pt x="6652" y="5612"/>
                  </a:lnTo>
                  <a:cubicBezTo>
                    <a:pt x="5915" y="4765"/>
                    <a:pt x="4910" y="4765"/>
                    <a:pt x="4173" y="5612"/>
                  </a:cubicBezTo>
                  <a:lnTo>
                    <a:pt x="867" y="9424"/>
                  </a:lnTo>
                  <a:cubicBezTo>
                    <a:pt x="130" y="10271"/>
                    <a:pt x="-183" y="11788"/>
                    <a:pt x="107" y="13165"/>
                  </a:cubicBezTo>
                  <a:lnTo>
                    <a:pt x="1381" y="19306"/>
                  </a:lnTo>
                  <a:cubicBezTo>
                    <a:pt x="1671" y="20682"/>
                    <a:pt x="2475" y="21600"/>
                    <a:pt x="3391" y="21600"/>
                  </a:cubicBezTo>
                  <a:lnTo>
                    <a:pt x="7479" y="21600"/>
                  </a:lnTo>
                  <a:cubicBezTo>
                    <a:pt x="8394" y="21600"/>
                    <a:pt x="9199" y="20682"/>
                    <a:pt x="9489" y="19306"/>
                  </a:cubicBezTo>
                  <a:lnTo>
                    <a:pt x="10360" y="15035"/>
                  </a:lnTo>
                  <a:lnTo>
                    <a:pt x="17910" y="6353"/>
                  </a:lnTo>
                  <a:lnTo>
                    <a:pt x="19094" y="8965"/>
                  </a:lnTo>
                  <a:lnTo>
                    <a:pt x="21417" y="0"/>
                  </a:lnTo>
                  <a:lnTo>
                    <a:pt x="15297" y="741"/>
                  </a:lnTo>
                  <a:close/>
                </a:path>
              </a:pathLst>
            </a:custGeom>
            <a:solidFill>
              <a:srgbClr val="BFBFBF"/>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BFBFBF"/>
                </a:solidFill>
                <a:latin typeface="Arial"/>
                <a:ea typeface="Arial"/>
                <a:cs typeface="Arial"/>
                <a:sym typeface="Arial"/>
              </a:endParaRPr>
            </a:p>
          </p:txBody>
        </p:sp>
        <p:sp>
          <p:nvSpPr>
            <p:cNvPr id="1118" name="Google Shape;1118;p78"/>
            <p:cNvSpPr/>
            <p:nvPr/>
          </p:nvSpPr>
          <p:spPr>
            <a:xfrm>
              <a:off x="4329095" y="3516785"/>
              <a:ext cx="1107316" cy="2309795"/>
            </a:xfrm>
            <a:custGeom>
              <a:avLst/>
              <a:gdLst/>
              <a:ahLst/>
              <a:cxnLst/>
              <a:rect l="l" t="t" r="r" b="b"/>
              <a:pathLst>
                <a:path w="20937" h="21600" extrusionOk="0">
                  <a:moveTo>
                    <a:pt x="19221" y="14244"/>
                  </a:moveTo>
                  <a:lnTo>
                    <a:pt x="14737" y="12623"/>
                  </a:lnTo>
                  <a:lnTo>
                    <a:pt x="9304" y="4393"/>
                  </a:lnTo>
                  <a:lnTo>
                    <a:pt x="13012" y="3795"/>
                  </a:lnTo>
                  <a:lnTo>
                    <a:pt x="4001" y="0"/>
                  </a:lnTo>
                  <a:lnTo>
                    <a:pt x="1242" y="5693"/>
                  </a:lnTo>
                  <a:lnTo>
                    <a:pt x="4864" y="5117"/>
                  </a:lnTo>
                  <a:lnTo>
                    <a:pt x="9175" y="11664"/>
                  </a:lnTo>
                  <a:cubicBezTo>
                    <a:pt x="8787" y="11728"/>
                    <a:pt x="8399" y="11813"/>
                    <a:pt x="8054" y="11941"/>
                  </a:cubicBezTo>
                  <a:lnTo>
                    <a:pt x="1673" y="14244"/>
                  </a:lnTo>
                  <a:cubicBezTo>
                    <a:pt x="251" y="14755"/>
                    <a:pt x="-353" y="15672"/>
                    <a:pt x="207" y="16504"/>
                  </a:cubicBezTo>
                  <a:lnTo>
                    <a:pt x="2665" y="20214"/>
                  </a:lnTo>
                  <a:cubicBezTo>
                    <a:pt x="3225" y="21046"/>
                    <a:pt x="4778" y="21600"/>
                    <a:pt x="6545" y="21600"/>
                  </a:cubicBezTo>
                  <a:lnTo>
                    <a:pt x="14435" y="21600"/>
                  </a:lnTo>
                  <a:cubicBezTo>
                    <a:pt x="16203" y="21600"/>
                    <a:pt x="17755" y="21046"/>
                    <a:pt x="18315" y="20214"/>
                  </a:cubicBezTo>
                  <a:lnTo>
                    <a:pt x="20773" y="16504"/>
                  </a:lnTo>
                  <a:cubicBezTo>
                    <a:pt x="21247" y="15672"/>
                    <a:pt x="20687" y="14755"/>
                    <a:pt x="19221" y="14244"/>
                  </a:cubicBezTo>
                  <a:close/>
                </a:path>
              </a:pathLst>
            </a:custGeom>
            <a:solidFill>
              <a:srgbClr val="712AA2"/>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BFBFBF"/>
                </a:solidFill>
                <a:latin typeface="Arial"/>
                <a:ea typeface="Arial"/>
                <a:cs typeface="Arial"/>
                <a:sym typeface="Arial"/>
              </a:endParaRPr>
            </a:p>
          </p:txBody>
        </p:sp>
        <p:pic>
          <p:nvPicPr>
            <p:cNvPr id="1119" name="Google Shape;1119;p78" descr="Gears with solid fill"/>
            <p:cNvPicPr preferRelativeResize="0"/>
            <p:nvPr/>
          </p:nvPicPr>
          <p:blipFill rotWithShape="1">
            <a:blip r:embed="rId3">
              <a:alphaModFix/>
            </a:blip>
            <a:srcRect/>
            <a:stretch/>
          </p:blipFill>
          <p:spPr>
            <a:xfrm>
              <a:off x="3708732" y="2642954"/>
              <a:ext cx="786046" cy="786046"/>
            </a:xfrm>
            <a:prstGeom prst="rect">
              <a:avLst/>
            </a:prstGeom>
            <a:noFill/>
            <a:ln>
              <a:noFill/>
            </a:ln>
            <a:effectLst>
              <a:outerShdw blurRad="50800" dist="38100" dir="2700000" algn="tl" rotWithShape="0">
                <a:srgbClr val="000000">
                  <a:alpha val="40000"/>
                </a:srgbClr>
              </a:outerShdw>
            </a:effectLst>
          </p:spPr>
        </p:pic>
        <p:pic>
          <p:nvPicPr>
            <p:cNvPr id="1120" name="Google Shape;1120;p78" descr="Group outline"/>
            <p:cNvPicPr preferRelativeResize="0"/>
            <p:nvPr/>
          </p:nvPicPr>
          <p:blipFill rotWithShape="1">
            <a:blip r:embed="rId4">
              <a:alphaModFix/>
            </a:blip>
            <a:srcRect/>
            <a:stretch/>
          </p:blipFill>
          <p:spPr>
            <a:xfrm>
              <a:off x="5678257" y="1164875"/>
              <a:ext cx="829309" cy="829309"/>
            </a:xfrm>
            <a:prstGeom prst="rect">
              <a:avLst/>
            </a:prstGeom>
            <a:noFill/>
            <a:ln>
              <a:noFill/>
            </a:ln>
          </p:spPr>
        </p:pic>
        <p:pic>
          <p:nvPicPr>
            <p:cNvPr id="1121" name="Google Shape;1121;p78" descr="Shape&#10;&#10;Description automatically generated with low confidence"/>
            <p:cNvPicPr preferRelativeResize="0"/>
            <p:nvPr/>
          </p:nvPicPr>
          <p:blipFill rotWithShape="1">
            <a:blip r:embed="rId5">
              <a:alphaModFix/>
            </a:blip>
            <a:srcRect/>
            <a:stretch/>
          </p:blipFill>
          <p:spPr>
            <a:xfrm>
              <a:off x="4452250" y="4985748"/>
              <a:ext cx="761023" cy="646328"/>
            </a:xfrm>
            <a:prstGeom prst="rect">
              <a:avLst/>
            </a:prstGeom>
            <a:noFill/>
            <a:ln>
              <a:noFill/>
            </a:ln>
          </p:spPr>
        </p:pic>
        <p:sp>
          <p:nvSpPr>
            <p:cNvPr id="1122" name="Google Shape;1122;p78"/>
            <p:cNvSpPr/>
            <p:nvPr/>
          </p:nvSpPr>
          <p:spPr>
            <a:xfrm>
              <a:off x="5491972" y="4748064"/>
              <a:ext cx="2374198" cy="1076236"/>
            </a:xfrm>
            <a:custGeom>
              <a:avLst/>
              <a:gdLst/>
              <a:ahLst/>
              <a:cxnLst/>
              <a:rect l="l" t="t" r="r" b="b"/>
              <a:pathLst>
                <a:path w="21440" h="21329" extrusionOk="0">
                  <a:moveTo>
                    <a:pt x="20632" y="5694"/>
                  </a:moveTo>
                  <a:lnTo>
                    <a:pt x="17585" y="814"/>
                  </a:lnTo>
                  <a:cubicBezTo>
                    <a:pt x="16905" y="-271"/>
                    <a:pt x="15979" y="-271"/>
                    <a:pt x="15299" y="814"/>
                  </a:cubicBezTo>
                  <a:lnTo>
                    <a:pt x="13116" y="4293"/>
                  </a:lnTo>
                  <a:lnTo>
                    <a:pt x="4818" y="4293"/>
                  </a:lnTo>
                  <a:lnTo>
                    <a:pt x="4818" y="271"/>
                  </a:lnTo>
                  <a:lnTo>
                    <a:pt x="0" y="6778"/>
                  </a:lnTo>
                  <a:lnTo>
                    <a:pt x="4818" y="13285"/>
                  </a:lnTo>
                  <a:lnTo>
                    <a:pt x="4818" y="9264"/>
                  </a:lnTo>
                  <a:lnTo>
                    <a:pt x="11449" y="9264"/>
                  </a:lnTo>
                  <a:cubicBezTo>
                    <a:pt x="11449" y="9670"/>
                    <a:pt x="11490" y="10122"/>
                    <a:pt x="11531" y="10529"/>
                  </a:cubicBezTo>
                  <a:lnTo>
                    <a:pt x="12705" y="18392"/>
                  </a:lnTo>
                  <a:cubicBezTo>
                    <a:pt x="12972" y="20154"/>
                    <a:pt x="13714" y="21329"/>
                    <a:pt x="14558" y="21329"/>
                  </a:cubicBezTo>
                  <a:lnTo>
                    <a:pt x="18326" y="21329"/>
                  </a:lnTo>
                  <a:cubicBezTo>
                    <a:pt x="19170" y="21329"/>
                    <a:pt x="19912" y="20154"/>
                    <a:pt x="20179" y="18392"/>
                  </a:cubicBezTo>
                  <a:lnTo>
                    <a:pt x="21353" y="10529"/>
                  </a:lnTo>
                  <a:cubicBezTo>
                    <a:pt x="21600" y="8721"/>
                    <a:pt x="21312" y="6778"/>
                    <a:pt x="20632" y="5694"/>
                  </a:cubicBezTo>
                  <a:close/>
                </a:path>
              </a:pathLst>
            </a:custGeom>
            <a:solidFill>
              <a:srgbClr val="BFBFBF"/>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BFBFBF"/>
                </a:solidFill>
                <a:latin typeface="Arial"/>
                <a:ea typeface="Arial"/>
                <a:cs typeface="Arial"/>
                <a:sym typeface="Arial"/>
              </a:endParaRPr>
            </a:p>
          </p:txBody>
        </p:sp>
        <p:pic>
          <p:nvPicPr>
            <p:cNvPr id="1123" name="Google Shape;1123;p78" descr="A black rectangle with a black background&#10;&#10;Description automatically generated with low confidence"/>
            <p:cNvPicPr preferRelativeResize="0"/>
            <p:nvPr/>
          </p:nvPicPr>
          <p:blipFill rotWithShape="1">
            <a:blip r:embed="rId6">
              <a:alphaModFix/>
            </a:blip>
            <a:srcRect/>
            <a:stretch/>
          </p:blipFill>
          <p:spPr>
            <a:xfrm>
              <a:off x="6968615" y="5011242"/>
              <a:ext cx="715576" cy="619423"/>
            </a:xfrm>
            <a:prstGeom prst="rect">
              <a:avLst/>
            </a:prstGeom>
            <a:noFill/>
            <a:ln>
              <a:noFill/>
            </a:ln>
          </p:spPr>
        </p:pic>
        <p:sp>
          <p:nvSpPr>
            <p:cNvPr id="1124" name="Google Shape;1124;p78"/>
            <p:cNvSpPr/>
            <p:nvPr/>
          </p:nvSpPr>
          <p:spPr>
            <a:xfrm>
              <a:off x="7110882" y="2467915"/>
              <a:ext cx="1504473" cy="2234551"/>
            </a:xfrm>
            <a:custGeom>
              <a:avLst/>
              <a:gdLst/>
              <a:ahLst/>
              <a:cxnLst/>
              <a:rect l="l" t="t" r="r" b="b"/>
              <a:pathLst>
                <a:path w="21335" h="21469" extrusionOk="0">
                  <a:moveTo>
                    <a:pt x="20080" y="2761"/>
                  </a:moveTo>
                  <a:lnTo>
                    <a:pt x="15295" y="395"/>
                  </a:lnTo>
                  <a:cubicBezTo>
                    <a:pt x="14228" y="-131"/>
                    <a:pt x="12772" y="-131"/>
                    <a:pt x="11705" y="395"/>
                  </a:cubicBezTo>
                  <a:lnTo>
                    <a:pt x="6920" y="2761"/>
                  </a:lnTo>
                  <a:cubicBezTo>
                    <a:pt x="5853" y="3286"/>
                    <a:pt x="5400" y="4228"/>
                    <a:pt x="5820" y="5083"/>
                  </a:cubicBezTo>
                  <a:lnTo>
                    <a:pt x="6952" y="7471"/>
                  </a:lnTo>
                  <a:lnTo>
                    <a:pt x="2749" y="16233"/>
                  </a:lnTo>
                  <a:lnTo>
                    <a:pt x="0" y="15620"/>
                  </a:lnTo>
                  <a:lnTo>
                    <a:pt x="2069" y="21469"/>
                  </a:lnTo>
                  <a:lnTo>
                    <a:pt x="8828" y="17570"/>
                  </a:lnTo>
                  <a:lnTo>
                    <a:pt x="6079" y="16956"/>
                  </a:lnTo>
                  <a:lnTo>
                    <a:pt x="9345" y="10143"/>
                  </a:lnTo>
                  <a:cubicBezTo>
                    <a:pt x="9701" y="10253"/>
                    <a:pt x="10121" y="10318"/>
                    <a:pt x="10509" y="10318"/>
                  </a:cubicBezTo>
                  <a:lnTo>
                    <a:pt x="16426" y="10318"/>
                  </a:lnTo>
                  <a:cubicBezTo>
                    <a:pt x="17752" y="10318"/>
                    <a:pt x="18916" y="9749"/>
                    <a:pt x="19337" y="8895"/>
                  </a:cubicBezTo>
                  <a:lnTo>
                    <a:pt x="21180" y="5083"/>
                  </a:lnTo>
                  <a:cubicBezTo>
                    <a:pt x="21600" y="4228"/>
                    <a:pt x="21147" y="3308"/>
                    <a:pt x="20080" y="2761"/>
                  </a:cubicBezTo>
                  <a:close/>
                </a:path>
              </a:pathLst>
            </a:custGeom>
            <a:solidFill>
              <a:srgbClr val="BFBFBF"/>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BFBFBF"/>
                </a:solidFill>
                <a:latin typeface="Arial"/>
                <a:ea typeface="Arial"/>
                <a:cs typeface="Arial"/>
                <a:sym typeface="Arial"/>
              </a:endParaRPr>
            </a:p>
          </p:txBody>
        </p:sp>
        <p:pic>
          <p:nvPicPr>
            <p:cNvPr id="1125" name="Google Shape;1125;p78"/>
            <p:cNvPicPr preferRelativeResize="0"/>
            <p:nvPr/>
          </p:nvPicPr>
          <p:blipFill rotWithShape="1">
            <a:blip r:embed="rId7">
              <a:alphaModFix/>
            </a:blip>
            <a:srcRect/>
            <a:stretch/>
          </p:blipFill>
          <p:spPr>
            <a:xfrm>
              <a:off x="7733683" y="2652354"/>
              <a:ext cx="690613" cy="690613"/>
            </a:xfrm>
            <a:prstGeom prst="rect">
              <a:avLst/>
            </a:prstGeom>
            <a:noFill/>
            <a:ln>
              <a:noFill/>
            </a:ln>
          </p:spPr>
        </p:pic>
      </p:grpSp>
      <p:pic>
        <p:nvPicPr>
          <p:cNvPr id="1126" name="Google Shape;1126;p78"/>
          <p:cNvPicPr preferRelativeResize="0"/>
          <p:nvPr/>
        </p:nvPicPr>
        <p:blipFill rotWithShape="1">
          <a:blip r:embed="rId8">
            <a:alphaModFix/>
          </a:blip>
          <a:srcRect/>
          <a:stretch/>
        </p:blipFill>
        <p:spPr>
          <a:xfrm>
            <a:off x="9653902" y="279732"/>
            <a:ext cx="666952" cy="681236"/>
          </a:xfrm>
          <a:prstGeom prst="rect">
            <a:avLst/>
          </a:prstGeom>
          <a:noFill/>
          <a:ln>
            <a:noFill/>
          </a:ln>
        </p:spPr>
      </p:pic>
      <p:pic>
        <p:nvPicPr>
          <p:cNvPr id="1127" name="Google Shape;1127;p78"/>
          <p:cNvPicPr preferRelativeResize="0"/>
          <p:nvPr/>
        </p:nvPicPr>
        <p:blipFill rotWithShape="1">
          <a:blip r:embed="rId9">
            <a:alphaModFix/>
          </a:blip>
          <a:srcRect/>
          <a:stretch/>
        </p:blipFill>
        <p:spPr>
          <a:xfrm>
            <a:off x="10695472" y="300606"/>
            <a:ext cx="681236" cy="681236"/>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1135" name="Google Shape;1135;p79"/>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59</a:t>
            </a:fld>
            <a:endParaRPr>
              <a:solidFill>
                <a:srgbClr val="000000"/>
              </a:solidFill>
            </a:endParaRPr>
          </a:p>
        </p:txBody>
      </p:sp>
      <p:sp>
        <p:nvSpPr>
          <p:cNvPr id="1136" name="Google Shape;1136;p79"/>
          <p:cNvSpPr txBox="1">
            <a:spLocks noGrp="1"/>
          </p:cNvSpPr>
          <p:nvPr>
            <p:ph type="title"/>
          </p:nvPr>
        </p:nvSpPr>
        <p:spPr>
          <a:xfrm>
            <a:off x="685006" y="257003"/>
            <a:ext cx="4102100" cy="2734100"/>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lt1"/>
              </a:buClr>
              <a:buSzPts val="4000"/>
              <a:buFont typeface="Arial Narrow"/>
              <a:buNone/>
            </a:pPr>
            <a:r>
              <a:rPr lang="es" sz="3000" dirty="0"/>
              <a:t>¿Qué medidas graduales propondrían para resolver el problema de los desechos?</a:t>
            </a:r>
            <a:endParaRPr sz="3000" dirty="0"/>
          </a:p>
        </p:txBody>
      </p:sp>
      <p:sp>
        <p:nvSpPr>
          <p:cNvPr id="1137" name="Google Shape;1137;p79"/>
          <p:cNvSpPr txBox="1">
            <a:spLocks noGrp="1"/>
          </p:cNvSpPr>
          <p:nvPr>
            <p:ph type="body" idx="2"/>
          </p:nvPr>
        </p:nvSpPr>
        <p:spPr>
          <a:xfrm>
            <a:off x="5693435" y="385716"/>
            <a:ext cx="5084298" cy="2578100"/>
          </a:xfrm>
          <a:prstGeom prst="rect">
            <a:avLst/>
          </a:prstGeom>
          <a:noFill/>
          <a:ln>
            <a:noFill/>
          </a:ln>
        </p:spPr>
        <p:txBody>
          <a:bodyPr spcFirstLastPara="1" wrap="square" lIns="91425" tIns="45700" rIns="91425" bIns="45700" rtlCol="0" anchor="t" anchorCtr="0">
            <a:noAutofit/>
          </a:bodyPr>
          <a:lstStyle/>
          <a:p>
            <a:pPr marL="310976" lvl="0" indent="-310976" algn="l" rtl="0">
              <a:lnSpc>
                <a:spcPct val="90000"/>
              </a:lnSpc>
              <a:spcBef>
                <a:spcPts val="0"/>
              </a:spcBef>
              <a:spcAft>
                <a:spcPts val="0"/>
              </a:spcAft>
              <a:buClr>
                <a:schemeClr val="dk1"/>
              </a:buClr>
              <a:buSzPts val="2000"/>
              <a:buNone/>
            </a:pPr>
            <a:r>
              <a:rPr lang="es" sz="2000" dirty="0"/>
              <a:t>Imaginen que trabajan en el centro de atención primaria de una pequeña localidad</a:t>
            </a:r>
            <a:endParaRPr dirty="0"/>
          </a:p>
          <a:p>
            <a:pPr marL="342900" lvl="0" indent="-342900" algn="l" rtl="0">
              <a:lnSpc>
                <a:spcPct val="90000"/>
              </a:lnSpc>
              <a:spcBef>
                <a:spcPts val="1000"/>
              </a:spcBef>
              <a:spcAft>
                <a:spcPts val="0"/>
              </a:spcAft>
              <a:buClr>
                <a:schemeClr val="dk1"/>
              </a:buClr>
              <a:buSzPts val="2000"/>
              <a:buFont typeface="Arial"/>
              <a:buChar char="•"/>
            </a:pPr>
            <a:r>
              <a:rPr lang="es" sz="2000" dirty="0"/>
              <a:t>Los desechos no se separan </a:t>
            </a:r>
            <a:endParaRPr dirty="0"/>
          </a:p>
          <a:p>
            <a:pPr marL="342900" lvl="0" indent="-342900" algn="l" rtl="0">
              <a:lnSpc>
                <a:spcPct val="90000"/>
              </a:lnSpc>
              <a:spcBef>
                <a:spcPts val="1000"/>
              </a:spcBef>
              <a:spcAft>
                <a:spcPts val="0"/>
              </a:spcAft>
              <a:buClr>
                <a:schemeClr val="dk1"/>
              </a:buClr>
              <a:buSzPts val="2000"/>
              <a:buFont typeface="Arial"/>
              <a:buChar char="•"/>
            </a:pPr>
            <a:r>
              <a:rPr lang="es" sz="2000" dirty="0"/>
              <a:t>Los desechos no se almacenan de forma segura </a:t>
            </a:r>
            <a:endParaRPr dirty="0"/>
          </a:p>
          <a:p>
            <a:pPr marL="342900" lvl="0" indent="-342900" algn="l" rtl="0">
              <a:lnSpc>
                <a:spcPct val="90000"/>
              </a:lnSpc>
              <a:spcBef>
                <a:spcPts val="1000"/>
              </a:spcBef>
              <a:spcAft>
                <a:spcPts val="0"/>
              </a:spcAft>
              <a:buClr>
                <a:schemeClr val="dk1"/>
              </a:buClr>
              <a:buSzPts val="2000"/>
              <a:buFont typeface="Arial"/>
              <a:buChar char="•"/>
            </a:pPr>
            <a:r>
              <a:rPr lang="es" sz="2000" dirty="0"/>
              <a:t>Todos los residuos se mezclan y se incineran en un pozo a cielo abierto ubicado en los terrenos del establecimiento  </a:t>
            </a:r>
            <a:endParaRPr dirty="0"/>
          </a:p>
          <a:p>
            <a:pPr marL="342900" lvl="0" indent="-342900" algn="l" rtl="0">
              <a:lnSpc>
                <a:spcPct val="90000"/>
              </a:lnSpc>
              <a:spcBef>
                <a:spcPts val="1000"/>
              </a:spcBef>
              <a:spcAft>
                <a:spcPts val="0"/>
              </a:spcAft>
              <a:buClr>
                <a:schemeClr val="dk1"/>
              </a:buClr>
              <a:buSzPts val="2000"/>
              <a:buFont typeface="Arial"/>
              <a:buChar char="•"/>
            </a:pPr>
            <a:r>
              <a:rPr lang="es" dirty="0"/>
              <a:t>Antes había un autoclave, pero lleva mucho tiempo estropeado y nadie sabe arreglarlo </a:t>
            </a:r>
            <a:endParaRPr sz="2000" dirty="0"/>
          </a:p>
          <a:p>
            <a:pPr marL="310976" lvl="0" indent="-310976" algn="l" rtl="0">
              <a:lnSpc>
                <a:spcPct val="90000"/>
              </a:lnSpc>
              <a:spcBef>
                <a:spcPts val="1000"/>
              </a:spcBef>
              <a:spcAft>
                <a:spcPts val="0"/>
              </a:spcAft>
              <a:buClr>
                <a:schemeClr val="dk1"/>
              </a:buClr>
              <a:buSzPts val="2000"/>
              <a:buNone/>
            </a:pPr>
            <a:endParaRPr sz="2000" dirty="0"/>
          </a:p>
          <a:p>
            <a:pPr marL="0" lvl="0" indent="0" algn="l" rtl="0">
              <a:lnSpc>
                <a:spcPct val="90000"/>
              </a:lnSpc>
              <a:spcBef>
                <a:spcPts val="1000"/>
              </a:spcBef>
              <a:spcAft>
                <a:spcPts val="0"/>
              </a:spcAft>
              <a:buClr>
                <a:schemeClr val="dk1"/>
              </a:buClr>
              <a:buSzPts val="2000"/>
              <a:buFont typeface="Arial"/>
              <a:buNone/>
            </a:pPr>
            <a:endParaRPr dirty="0"/>
          </a:p>
        </p:txBody>
      </p:sp>
      <p:pic>
        <p:nvPicPr>
          <p:cNvPr id="1138" name="Google Shape;1138;p79" descr="A pile of trash&#10;&#10;Description automatically generated with low confidence"/>
          <p:cNvPicPr preferRelativeResize="0">
            <a:picLocks noGrp="1"/>
          </p:cNvPicPr>
          <p:nvPr>
            <p:ph type="body" idx="1"/>
          </p:nvPr>
        </p:nvPicPr>
        <p:blipFill rotWithShape="1">
          <a:blip r:embed="rId3">
            <a:alphaModFix/>
          </a:blip>
          <a:srcRect/>
          <a:stretch/>
        </p:blipFill>
        <p:spPr>
          <a:xfrm>
            <a:off x="0" y="2098675"/>
            <a:ext cx="5472113" cy="3638550"/>
          </a:xfrm>
          <a:prstGeom prst="rect">
            <a:avLst/>
          </a:prstGeom>
          <a:noFill/>
          <a:ln>
            <a:noFill/>
          </a:ln>
        </p:spPr>
      </p:pic>
      <p:pic>
        <p:nvPicPr>
          <p:cNvPr id="1139" name="Google Shape;1139;p79"/>
          <p:cNvPicPr preferRelativeResize="0"/>
          <p:nvPr/>
        </p:nvPicPr>
        <p:blipFill rotWithShape="1">
          <a:blip r:embed="rId4">
            <a:alphaModFix/>
          </a:blip>
          <a:srcRect/>
          <a:stretch/>
        </p:blipFill>
        <p:spPr>
          <a:xfrm>
            <a:off x="10823017" y="3489116"/>
            <a:ext cx="1002202" cy="1023666"/>
          </a:xfrm>
          <a:prstGeom prst="rect">
            <a:avLst/>
          </a:prstGeom>
          <a:noFill/>
          <a:ln>
            <a:noFill/>
          </a:ln>
        </p:spPr>
      </p:pic>
      <p:grpSp>
        <p:nvGrpSpPr>
          <p:cNvPr id="1140" name="Google Shape;1140;p79"/>
          <p:cNvGrpSpPr/>
          <p:nvPr/>
        </p:nvGrpSpPr>
        <p:grpSpPr>
          <a:xfrm>
            <a:off x="10743569" y="1153275"/>
            <a:ext cx="1161098" cy="1171184"/>
            <a:chOff x="9555224" y="5116370"/>
            <a:chExt cx="1161098" cy="1171184"/>
          </a:xfrm>
        </p:grpSpPr>
        <p:pic>
          <p:nvPicPr>
            <p:cNvPr id="1141" name="Google Shape;1141;p79" descr="Shape&#10;&#10;Description automatically generated with low confidence"/>
            <p:cNvPicPr preferRelativeResize="0"/>
            <p:nvPr/>
          </p:nvPicPr>
          <p:blipFill rotWithShape="1">
            <a:blip r:embed="rId5">
              <a:alphaModFix/>
            </a:blip>
            <a:srcRect/>
            <a:stretch/>
          </p:blipFill>
          <p:spPr>
            <a:xfrm>
              <a:off x="9623552" y="5313519"/>
              <a:ext cx="1004243" cy="847983"/>
            </a:xfrm>
            <a:prstGeom prst="rect">
              <a:avLst/>
            </a:prstGeom>
            <a:noFill/>
            <a:ln>
              <a:noFill/>
            </a:ln>
          </p:spPr>
        </p:pic>
        <p:sp>
          <p:nvSpPr>
            <p:cNvPr id="1142" name="Google Shape;1142;p79"/>
            <p:cNvSpPr/>
            <p:nvPr/>
          </p:nvSpPr>
          <p:spPr>
            <a:xfrm>
              <a:off x="9555224" y="5116370"/>
              <a:ext cx="1161098"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143" name="Google Shape;1143;p79" descr="A picture containing text, area&#10;&#10;Description automatically generated"/>
          <p:cNvPicPr preferRelativeResize="0"/>
          <p:nvPr/>
        </p:nvPicPr>
        <p:blipFill rotWithShape="1">
          <a:blip r:embed="rId6">
            <a:alphaModFix/>
          </a:blip>
          <a:srcRect/>
          <a:stretch/>
        </p:blipFill>
        <p:spPr>
          <a:xfrm>
            <a:off x="211927" y="3866897"/>
            <a:ext cx="5084298" cy="2855995"/>
          </a:xfrm>
          <a:prstGeom prst="rect">
            <a:avLst/>
          </a:prstGeom>
          <a:noFill/>
          <a:ln>
            <a:noFill/>
          </a:ln>
        </p:spPr>
      </p:pic>
      <p:sp>
        <p:nvSpPr>
          <p:cNvPr id="1144" name="Google Shape;1144;p79"/>
          <p:cNvSpPr txBox="1"/>
          <p:nvPr/>
        </p:nvSpPr>
        <p:spPr>
          <a:xfrm>
            <a:off x="5296225" y="4638834"/>
            <a:ext cx="6895774" cy="1179810"/>
          </a:xfrm>
          <a:prstGeom prst="rect">
            <a:avLst/>
          </a:prstGeom>
          <a:solidFill>
            <a:schemeClr val="dk1"/>
          </a:solidFill>
          <a:ln>
            <a:noFill/>
          </a:ln>
        </p:spPr>
        <p:txBody>
          <a:bodyPr spcFirstLastPara="1" wrap="square" lIns="91425" tIns="45700" rIns="91425" bIns="45700" rtlCol="0" anchor="t" anchorCtr="0">
            <a:spAutoFit/>
          </a:bodyPr>
          <a:lstStyle/>
          <a:p>
            <a:pPr marL="0" marR="0" lvl="0" indent="0" algn="l" rtl="0">
              <a:lnSpc>
                <a:spcPct val="90000"/>
              </a:lnSpc>
              <a:spcBef>
                <a:spcPts val="0"/>
              </a:spcBef>
              <a:spcAft>
                <a:spcPts val="0"/>
              </a:spcAft>
              <a:buClr>
                <a:schemeClr val="dk1"/>
              </a:buClr>
              <a:buSzPts val="2000"/>
              <a:buFont typeface="Calibri"/>
              <a:buNone/>
            </a:pPr>
            <a:endParaRPr sz="2000" b="0" i="0" u="none" strike="noStrike" cap="none">
              <a:solidFill>
                <a:schemeClr val="lt1"/>
              </a:solidFill>
              <a:latin typeface="Arial"/>
              <a:ea typeface="Arial"/>
              <a:cs typeface="Arial"/>
              <a:sym typeface="Arial"/>
            </a:endParaRPr>
          </a:p>
          <a:p>
            <a:pPr marL="0" marR="0" lvl="0" indent="0" algn="ctr" rtl="0">
              <a:lnSpc>
                <a:spcPct val="90000"/>
              </a:lnSpc>
              <a:spcBef>
                <a:spcPts val="1000"/>
              </a:spcBef>
              <a:spcAft>
                <a:spcPts val="0"/>
              </a:spcAft>
              <a:buClr>
                <a:schemeClr val="lt1"/>
              </a:buClr>
              <a:buSzPts val="2000"/>
              <a:buFont typeface="Arial"/>
              <a:buNone/>
            </a:pPr>
            <a:r>
              <a:rPr lang="es" sz="2000" b="0" i="0" u="none" strike="noStrike" cap="none">
                <a:solidFill>
                  <a:schemeClr val="lt1"/>
                </a:solidFill>
                <a:latin typeface="Arial"/>
                <a:ea typeface="Arial"/>
                <a:cs typeface="Arial"/>
                <a:sym typeface="Arial"/>
              </a:rPr>
              <a:t>¿Qué mejoras sostenibles desde el punto de vista ambiental tienen cabida? </a:t>
            </a:r>
            <a:endParaRPr/>
          </a:p>
          <a:p>
            <a:pPr marL="0" marR="0" lvl="0" indent="0" algn="l" rtl="0">
              <a:lnSpc>
                <a:spcPct val="90000"/>
              </a:lnSpc>
              <a:spcBef>
                <a:spcPts val="1000"/>
              </a:spcBef>
              <a:spcAft>
                <a:spcPts val="0"/>
              </a:spcAft>
              <a:buClr>
                <a:schemeClr val="dk1"/>
              </a:buClr>
              <a:buSzPts val="2000"/>
              <a:buFont typeface="Calibri"/>
              <a:buNone/>
            </a:pPr>
            <a:endParaRPr sz="20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6"/>
          <p:cNvSpPr/>
          <p:nvPr/>
        </p:nvSpPr>
        <p:spPr>
          <a:xfrm>
            <a:off x="406024" y="5889826"/>
            <a:ext cx="7474480" cy="371512"/>
          </a:xfrm>
          <a:prstGeom prst="rect">
            <a:avLst/>
          </a:prstGeom>
          <a:noFill/>
          <a:ln>
            <a:noFill/>
          </a:ln>
        </p:spPr>
        <p:txBody>
          <a:bodyPr spcFirstLastPara="1" wrap="square" lIns="91425" tIns="45700" rIns="91425" bIns="45700" rtlCol="0" anchor="t" anchorCtr="0">
            <a:noAutofit/>
          </a:bodyPr>
          <a:lstStyle/>
          <a:p>
            <a:pPr marL="0" marR="0" lvl="0" indent="0" algn="ctr" rtl="0">
              <a:spcBef>
                <a:spcPts val="0"/>
              </a:spcBef>
              <a:spcAft>
                <a:spcPts val="0"/>
              </a:spcAft>
              <a:buNone/>
            </a:pPr>
            <a:r>
              <a:rPr lang="es" sz="1814">
                <a:solidFill>
                  <a:schemeClr val="dk1"/>
                </a:solidFill>
                <a:latin typeface="Arial"/>
                <a:ea typeface="Arial"/>
                <a:cs typeface="Arial"/>
                <a:sym typeface="Arial"/>
              </a:rPr>
              <a:t>Enfermera filipina, 2019 </a:t>
            </a:r>
            <a:endParaRPr sz="1814">
              <a:solidFill>
                <a:schemeClr val="dk1"/>
              </a:solidFill>
              <a:latin typeface="Arial"/>
              <a:ea typeface="Arial"/>
              <a:cs typeface="Arial"/>
              <a:sym typeface="Arial"/>
            </a:endParaRPr>
          </a:p>
        </p:txBody>
      </p:sp>
      <p:pic>
        <p:nvPicPr>
          <p:cNvPr id="232" name="Google Shape;232;p26" descr="A picture containing indoor, wall&#10;&#10;Description automatically generated"/>
          <p:cNvPicPr preferRelativeResize="0"/>
          <p:nvPr/>
        </p:nvPicPr>
        <p:blipFill rotWithShape="1">
          <a:blip r:embed="rId3">
            <a:alphaModFix/>
          </a:blip>
          <a:srcRect/>
          <a:stretch/>
        </p:blipFill>
        <p:spPr>
          <a:xfrm rot="5400000">
            <a:off x="7930946" y="2416985"/>
            <a:ext cx="4869776" cy="3652332"/>
          </a:xfrm>
          <a:prstGeom prst="ellipse">
            <a:avLst/>
          </a:prstGeom>
          <a:noFill/>
          <a:ln>
            <a:noFill/>
          </a:ln>
        </p:spPr>
      </p:pic>
      <p:sp>
        <p:nvSpPr>
          <p:cNvPr id="233" name="Google Shape;233;p26"/>
          <p:cNvSpPr/>
          <p:nvPr/>
        </p:nvSpPr>
        <p:spPr>
          <a:xfrm>
            <a:off x="195160" y="127799"/>
            <a:ext cx="8792806" cy="5837291"/>
          </a:xfrm>
          <a:prstGeom prst="cloudCallout">
            <a:avLst>
              <a:gd name="adj1" fmla="val 53895"/>
              <a:gd name="adj2" fmla="val -13744"/>
            </a:avLst>
          </a:prstGeom>
          <a:solidFill>
            <a:srgbClr val="F6EBB9"/>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r>
              <a:rPr lang="es" sz="1632" i="1">
                <a:solidFill>
                  <a:srgbClr val="09164D"/>
                </a:solidFill>
                <a:latin typeface="Arial"/>
                <a:ea typeface="Arial"/>
                <a:cs typeface="Arial"/>
                <a:sym typeface="Arial"/>
              </a:rPr>
              <a:t>“Antes de que empezara el WASH FIT, pensaba que la gestión de los servicios de agua, saneamiento e higiene y las prácticas higiénicas que me enseñaron los antiguos trabajadores [del establecimiento de salud] eran lo bastante buenas y no había nada que cambiar ni mejorar. </a:t>
            </a:r>
            <a:endParaRPr/>
          </a:p>
          <a:p>
            <a:pPr marL="0" marR="0" lvl="0" indent="0" algn="ctr" rtl="0">
              <a:spcBef>
                <a:spcPts val="0"/>
              </a:spcBef>
              <a:spcAft>
                <a:spcPts val="0"/>
              </a:spcAft>
              <a:buNone/>
            </a:pPr>
            <a:endParaRPr sz="1632" i="1">
              <a:solidFill>
                <a:srgbClr val="09164D"/>
              </a:solidFill>
              <a:latin typeface="Arial"/>
              <a:ea typeface="Arial"/>
              <a:cs typeface="Arial"/>
              <a:sym typeface="Arial"/>
            </a:endParaRPr>
          </a:p>
          <a:p>
            <a:pPr marL="0" marR="0" lvl="0" indent="0" algn="ctr" rtl="0">
              <a:spcBef>
                <a:spcPts val="0"/>
              </a:spcBef>
              <a:spcAft>
                <a:spcPts val="0"/>
              </a:spcAft>
              <a:buNone/>
            </a:pPr>
            <a:r>
              <a:rPr lang="es" sz="1632" i="1">
                <a:solidFill>
                  <a:srgbClr val="09164D"/>
                </a:solidFill>
                <a:latin typeface="Arial"/>
                <a:ea typeface="Arial"/>
                <a:cs typeface="Arial"/>
                <a:sym typeface="Arial"/>
              </a:rPr>
              <a:t>Una vez que formamos el equipo y llevamos a cabo la evaluación de forma colectiva, </a:t>
            </a:r>
            <a:r>
              <a:rPr lang="es" sz="1632" i="1" u="sng">
                <a:solidFill>
                  <a:srgbClr val="09164D"/>
                </a:solidFill>
                <a:latin typeface="Arial"/>
                <a:ea typeface="Arial"/>
                <a:cs typeface="Arial"/>
                <a:sym typeface="Arial"/>
              </a:rPr>
              <a:t>encontramos muchos aspectos que tenían que mejorar</a:t>
            </a:r>
            <a:r>
              <a:rPr lang="en" sz="1632" b="1" i="1">
                <a:solidFill>
                  <a:srgbClr val="09164D"/>
                </a:solidFill>
                <a:latin typeface="Arial"/>
                <a:ea typeface="Arial"/>
                <a:cs typeface="Arial"/>
                <a:sym typeface="Arial"/>
              </a:rPr>
              <a:t> </a:t>
            </a:r>
            <a:r>
              <a:rPr lang="en" sz="1632" i="1">
                <a:solidFill>
                  <a:srgbClr val="09164D"/>
                </a:solidFill>
                <a:latin typeface="Arial"/>
                <a:ea typeface="Arial"/>
                <a:cs typeface="Arial"/>
                <a:sym typeface="Arial"/>
              </a:rPr>
              <a:t>[por ejemplo, desatrancar los desagües, aumentar la ventilación y capacitar al personal en materia de gestión de desechos]. Son medidas que podemos tomar por el bien del personal y de los pacientes a los que atendemos. </a:t>
            </a:r>
            <a:endParaRPr/>
          </a:p>
          <a:p>
            <a:pPr marL="0" marR="0" lvl="0" indent="0" algn="ctr" rtl="0">
              <a:spcBef>
                <a:spcPts val="0"/>
              </a:spcBef>
              <a:spcAft>
                <a:spcPts val="0"/>
              </a:spcAft>
              <a:buNone/>
            </a:pPr>
            <a:endParaRPr sz="1632" i="1">
              <a:solidFill>
                <a:srgbClr val="09164D"/>
              </a:solidFill>
              <a:latin typeface="Arial"/>
              <a:ea typeface="Arial"/>
              <a:cs typeface="Arial"/>
              <a:sym typeface="Arial"/>
            </a:endParaRPr>
          </a:p>
          <a:p>
            <a:pPr marL="0" marR="0" lvl="0" indent="0" algn="ctr" rtl="0">
              <a:spcBef>
                <a:spcPts val="0"/>
              </a:spcBef>
              <a:spcAft>
                <a:spcPts val="0"/>
              </a:spcAft>
              <a:buNone/>
            </a:pPr>
            <a:r>
              <a:rPr lang="es" sz="1632" i="1">
                <a:solidFill>
                  <a:srgbClr val="09164D"/>
                </a:solidFill>
                <a:latin typeface="Arial"/>
                <a:ea typeface="Arial"/>
                <a:cs typeface="Arial"/>
                <a:sym typeface="Arial"/>
              </a:rPr>
              <a:t>Cuando llegue el momento de que me trasladen a otro establecimiento, puedo dejar este centro y el plan WASH FIT en manos de quien me sustituya y que lo utilice como </a:t>
            </a:r>
            <a:r>
              <a:rPr lang="es" sz="1632" i="1" u="sng">
                <a:solidFill>
                  <a:srgbClr val="09164D"/>
                </a:solidFill>
                <a:latin typeface="Arial"/>
                <a:ea typeface="Arial"/>
                <a:cs typeface="Arial"/>
                <a:sym typeface="Arial"/>
              </a:rPr>
              <a:t>punto de partida para seguir adelante con las mejoras</a:t>
            </a:r>
            <a:r>
              <a:rPr lang="es" sz="1632" i="1">
                <a:solidFill>
                  <a:srgbClr val="09164D"/>
                </a:solidFill>
                <a:latin typeface="Arial"/>
                <a:ea typeface="Arial"/>
                <a:cs typeface="Arial"/>
                <a:sym typeface="Arial"/>
              </a:rPr>
              <a:t>”. </a:t>
            </a:r>
            <a:endParaRPr sz="1632" i="1">
              <a:solidFill>
                <a:srgbClr val="09164D"/>
              </a:solidFill>
              <a:latin typeface="Arial"/>
              <a:ea typeface="Arial"/>
              <a:cs typeface="Arial"/>
              <a:sym typeface="Arial"/>
            </a:endParaRPr>
          </a:p>
        </p:txBody>
      </p:sp>
      <p:grpSp>
        <p:nvGrpSpPr>
          <p:cNvPr id="234" name="Google Shape;234;p26"/>
          <p:cNvGrpSpPr/>
          <p:nvPr/>
        </p:nvGrpSpPr>
        <p:grpSpPr>
          <a:xfrm>
            <a:off x="10750438" y="403285"/>
            <a:ext cx="1246402" cy="1171184"/>
            <a:chOff x="6769457" y="5116370"/>
            <a:chExt cx="1106024" cy="1171184"/>
          </a:xfrm>
        </p:grpSpPr>
        <p:pic>
          <p:nvPicPr>
            <p:cNvPr id="235" name="Google Shape;235;p26" descr="Shape&#10;&#10;Description automatically generated with low confidence"/>
            <p:cNvPicPr preferRelativeResize="0"/>
            <p:nvPr/>
          </p:nvPicPr>
          <p:blipFill rotWithShape="1">
            <a:blip r:embed="rId4">
              <a:alphaModFix/>
            </a:blip>
            <a:srcRect/>
            <a:stretch/>
          </p:blipFill>
          <p:spPr>
            <a:xfrm>
              <a:off x="6847514" y="5258958"/>
              <a:ext cx="1027967" cy="935628"/>
            </a:xfrm>
            <a:prstGeom prst="rect">
              <a:avLst/>
            </a:prstGeom>
            <a:noFill/>
            <a:ln>
              <a:noFill/>
            </a:ln>
          </p:spPr>
        </p:pic>
        <p:sp>
          <p:nvSpPr>
            <p:cNvPr id="236" name="Google Shape;236;p26"/>
            <p:cNvSpPr/>
            <p:nvPr/>
          </p:nvSpPr>
          <p:spPr>
            <a:xfrm>
              <a:off x="6769457" y="5116370"/>
              <a:ext cx="1027967"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37" name="Google Shape;237;p26"/>
          <p:cNvSpPr txBox="1">
            <a:spLocks noGrp="1"/>
          </p:cNvSpPr>
          <p:nvPr>
            <p:ph type="sldNum" idx="12"/>
          </p:nvPr>
        </p:nvSpPr>
        <p:spPr>
          <a:xfrm>
            <a:off x="0" y="63450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pic>
        <p:nvPicPr>
          <p:cNvPr id="1152" name="Google Shape;1152;p80" descr="A picture containing indoor, wall, tiled, kitchen appliance&#10;&#10;Description automatically generated"/>
          <p:cNvPicPr preferRelativeResize="0"/>
          <p:nvPr/>
        </p:nvPicPr>
        <p:blipFill rotWithShape="1">
          <a:blip r:embed="rId3">
            <a:alphaModFix/>
          </a:blip>
          <a:srcRect/>
          <a:stretch/>
        </p:blipFill>
        <p:spPr>
          <a:xfrm rot="5400000">
            <a:off x="9510943" y="3920661"/>
            <a:ext cx="2737792" cy="2290068"/>
          </a:xfrm>
          <a:prstGeom prst="rect">
            <a:avLst/>
          </a:prstGeom>
          <a:noFill/>
          <a:ln>
            <a:noFill/>
          </a:ln>
        </p:spPr>
      </p:pic>
      <p:grpSp>
        <p:nvGrpSpPr>
          <p:cNvPr id="1153" name="Google Shape;1153;p80"/>
          <p:cNvGrpSpPr/>
          <p:nvPr/>
        </p:nvGrpSpPr>
        <p:grpSpPr>
          <a:xfrm>
            <a:off x="2108551" y="359946"/>
            <a:ext cx="9450746" cy="5906716"/>
            <a:chOff x="0" y="140165"/>
            <a:chExt cx="9450746" cy="5906716"/>
          </a:xfrm>
        </p:grpSpPr>
        <p:sp>
          <p:nvSpPr>
            <p:cNvPr id="1154" name="Google Shape;1154;p80"/>
            <p:cNvSpPr/>
            <p:nvPr/>
          </p:nvSpPr>
          <p:spPr>
            <a:xfrm>
              <a:off x="0" y="140165"/>
              <a:ext cx="9450746" cy="5906716"/>
            </a:xfrm>
            <a:custGeom>
              <a:avLst/>
              <a:gdLst/>
              <a:ahLst/>
              <a:cxnLst/>
              <a:rect l="l" t="t" r="r" b="b"/>
              <a:pathLst>
                <a:path w="120000" h="120000" extrusionOk="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rgbClr val="FBF6E7"/>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55" name="Google Shape;1155;p80"/>
            <p:cNvSpPr/>
            <p:nvPr/>
          </p:nvSpPr>
          <p:spPr>
            <a:xfrm>
              <a:off x="1200244" y="4230861"/>
              <a:ext cx="245719" cy="245719"/>
            </a:xfrm>
            <a:prstGeom prst="ellipse">
              <a:avLst/>
            </a:prstGeom>
            <a:solidFill>
              <a:srgbClr val="F6EBBB"/>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56" name="Google Shape;1156;p80"/>
            <p:cNvSpPr/>
            <p:nvPr/>
          </p:nvSpPr>
          <p:spPr>
            <a:xfrm>
              <a:off x="33158" y="4620182"/>
              <a:ext cx="3244329" cy="754836"/>
            </a:xfrm>
            <a:prstGeom prst="rect">
              <a:avLst/>
            </a:prstGeom>
            <a:no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57" name="Google Shape;1157;p80"/>
            <p:cNvSpPr txBox="1"/>
            <p:nvPr/>
          </p:nvSpPr>
          <p:spPr>
            <a:xfrm>
              <a:off x="33158" y="4620182"/>
              <a:ext cx="3244329" cy="754836"/>
            </a:xfrm>
            <a:prstGeom prst="rect">
              <a:avLst/>
            </a:prstGeom>
            <a:noFill/>
            <a:ln>
              <a:noFill/>
            </a:ln>
          </p:spPr>
          <p:txBody>
            <a:bodyPr spcFirstLastPara="1" wrap="square" lIns="130200" tIns="0" rIns="0" bIns="0" rtlCol="0" anchor="t" anchorCtr="0">
              <a:noAutofit/>
            </a:bodyPr>
            <a:lstStyle/>
            <a:p>
              <a:pPr marL="0" marR="0" lvl="0" indent="0" algn="l" rtl="0">
                <a:lnSpc>
                  <a:spcPct val="90000"/>
                </a:lnSpc>
                <a:spcBef>
                  <a:spcPts val="0"/>
                </a:spcBef>
                <a:spcAft>
                  <a:spcPts val="0"/>
                </a:spcAft>
                <a:buClr>
                  <a:srgbClr val="8690DB"/>
                </a:buClr>
                <a:buSzPts val="2000"/>
                <a:buFont typeface="Arial"/>
                <a:buNone/>
              </a:pPr>
              <a:r>
                <a:rPr lang="es" sz="2000">
                  <a:solidFill>
                    <a:srgbClr val="8690DB"/>
                  </a:solidFill>
                  <a:latin typeface="Arial"/>
                  <a:ea typeface="Arial"/>
                  <a:cs typeface="Arial"/>
                  <a:sym typeface="Arial"/>
                </a:rPr>
                <a:t>Impartir capacitación sobre la separación de desechos y el uso racional de los EPP </a:t>
              </a:r>
              <a:endParaRPr/>
            </a:p>
            <a:p>
              <a:pPr marL="0" marR="0" lvl="0" indent="0" algn="l" rtl="0">
                <a:lnSpc>
                  <a:spcPct val="90000"/>
                </a:lnSpc>
                <a:spcBef>
                  <a:spcPts val="700"/>
                </a:spcBef>
                <a:spcAft>
                  <a:spcPts val="0"/>
                </a:spcAft>
                <a:buClr>
                  <a:srgbClr val="8690DB"/>
                </a:buClr>
                <a:buSzPts val="2000"/>
                <a:buFont typeface="Arial"/>
                <a:buNone/>
              </a:pPr>
              <a:br>
                <a:rPr lang="en-US" sz="2000">
                  <a:solidFill>
                    <a:srgbClr val="8690DB"/>
                  </a:solidFill>
                  <a:latin typeface="Arial"/>
                  <a:ea typeface="Arial"/>
                  <a:cs typeface="Arial"/>
                  <a:sym typeface="Arial"/>
                </a:rPr>
              </a:br>
              <a:r>
                <a:rPr lang="es" sz="2000">
                  <a:solidFill>
                    <a:srgbClr val="8690DB"/>
                  </a:solidFill>
                  <a:latin typeface="Arial"/>
                  <a:ea typeface="Arial"/>
                  <a:cs typeface="Arial"/>
                  <a:sym typeface="Arial"/>
                </a:rPr>
                <a:t>Recordatorios en los puntos de atención</a:t>
              </a:r>
              <a:endParaRPr/>
            </a:p>
          </p:txBody>
        </p:sp>
        <p:sp>
          <p:nvSpPr>
            <p:cNvPr id="1158" name="Google Shape;1158;p80"/>
            <p:cNvSpPr/>
            <p:nvPr/>
          </p:nvSpPr>
          <p:spPr>
            <a:xfrm>
              <a:off x="3369190" y="2625416"/>
              <a:ext cx="444185" cy="444185"/>
            </a:xfrm>
            <a:prstGeom prst="ellipse">
              <a:avLst/>
            </a:prstGeom>
            <a:solidFill>
              <a:srgbClr val="F6EBBB"/>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59" name="Google Shape;1159;p80"/>
            <p:cNvSpPr/>
            <p:nvPr/>
          </p:nvSpPr>
          <p:spPr>
            <a:xfrm>
              <a:off x="2696917" y="1662011"/>
              <a:ext cx="2268179" cy="3213253"/>
            </a:xfrm>
            <a:prstGeom prst="rect">
              <a:avLst/>
            </a:prstGeom>
            <a:no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60" name="Google Shape;1160;p80"/>
            <p:cNvSpPr txBox="1"/>
            <p:nvPr/>
          </p:nvSpPr>
          <p:spPr>
            <a:xfrm>
              <a:off x="2145088" y="1662011"/>
              <a:ext cx="3598387" cy="3213253"/>
            </a:xfrm>
            <a:prstGeom prst="rect">
              <a:avLst/>
            </a:prstGeom>
            <a:noFill/>
            <a:ln>
              <a:noFill/>
            </a:ln>
          </p:spPr>
          <p:txBody>
            <a:bodyPr spcFirstLastPara="1" wrap="square" lIns="235350" tIns="0" rIns="0" bIns="0" rtlCol="0" anchor="t" anchorCtr="0">
              <a:noAutofit/>
            </a:bodyPr>
            <a:lstStyle/>
            <a:p>
              <a:pPr marL="0" marR="0" lvl="0" indent="0" algn="l" rtl="0">
                <a:lnSpc>
                  <a:spcPct val="90000"/>
                </a:lnSpc>
                <a:spcBef>
                  <a:spcPts val="0"/>
                </a:spcBef>
                <a:spcAft>
                  <a:spcPts val="0"/>
                </a:spcAft>
                <a:buClr>
                  <a:srgbClr val="00AFF3"/>
                </a:buClr>
                <a:buSzPts val="2000"/>
                <a:buFont typeface="Arial"/>
                <a:buNone/>
              </a:pPr>
              <a:r>
                <a:rPr lang="es" sz="2000" dirty="0">
                  <a:solidFill>
                    <a:srgbClr val="00AFF3"/>
                  </a:solidFill>
                  <a:latin typeface="Arial"/>
                  <a:ea typeface="Arial"/>
                  <a:cs typeface="Arial"/>
                  <a:sym typeface="Arial"/>
                </a:rPr>
                <a:t>Construir zonas de almacenamiento con cubierta y cierre</a:t>
              </a:r>
              <a:endParaRPr dirty="0"/>
            </a:p>
            <a:p>
              <a:pPr marL="0" marR="0" lvl="0" indent="0" algn="l" rtl="0">
                <a:lnSpc>
                  <a:spcPct val="90000"/>
                </a:lnSpc>
                <a:spcBef>
                  <a:spcPts val="700"/>
                </a:spcBef>
                <a:spcAft>
                  <a:spcPts val="0"/>
                </a:spcAft>
                <a:buClr>
                  <a:srgbClr val="00AFF3"/>
                </a:buClr>
                <a:buSzPts val="2000"/>
                <a:buFont typeface="Arial"/>
                <a:buNone/>
              </a:pPr>
              <a:r>
                <a:rPr lang="es" sz="2000" dirty="0">
                  <a:solidFill>
                    <a:srgbClr val="00AFF3"/>
                  </a:solidFill>
                  <a:latin typeface="Arial"/>
                  <a:ea typeface="Arial"/>
                  <a:cs typeface="Arial"/>
                  <a:sym typeface="Arial"/>
                </a:rPr>
                <a:t> </a:t>
              </a:r>
              <a:br>
                <a:rPr lang="en-US" sz="2000" dirty="0">
                  <a:solidFill>
                    <a:srgbClr val="00AFF3"/>
                  </a:solidFill>
                  <a:latin typeface="Arial"/>
                  <a:ea typeface="Arial"/>
                  <a:cs typeface="Arial"/>
                  <a:sym typeface="Arial"/>
                </a:rPr>
              </a:br>
              <a:r>
                <a:rPr lang="es" sz="2000" dirty="0">
                  <a:solidFill>
                    <a:srgbClr val="00AFF3"/>
                  </a:solidFill>
                  <a:latin typeface="Arial"/>
                  <a:ea typeface="Arial"/>
                  <a:cs typeface="Arial"/>
                  <a:sym typeface="Arial"/>
                </a:rPr>
                <a:t>Como solución temporal, construir un incinerador de bajo costo </a:t>
              </a:r>
              <a:endParaRPr dirty="0"/>
            </a:p>
          </p:txBody>
        </p:sp>
        <p:sp>
          <p:nvSpPr>
            <p:cNvPr id="1161" name="Google Shape;1161;p80"/>
            <p:cNvSpPr/>
            <p:nvPr/>
          </p:nvSpPr>
          <p:spPr>
            <a:xfrm>
              <a:off x="5977596" y="1648445"/>
              <a:ext cx="614298" cy="614298"/>
            </a:xfrm>
            <a:prstGeom prst="ellipse">
              <a:avLst/>
            </a:prstGeom>
            <a:solidFill>
              <a:srgbClr val="F6EBBB"/>
            </a:solidFill>
            <a:ln w="12700" cap="flat" cmpd="sng">
              <a:solidFill>
                <a:schemeClr val="lt1"/>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62" name="Google Shape;1162;p80"/>
            <p:cNvSpPr/>
            <p:nvPr/>
          </p:nvSpPr>
          <p:spPr>
            <a:xfrm>
              <a:off x="5707728" y="1208002"/>
              <a:ext cx="3743017" cy="1989774"/>
            </a:xfrm>
            <a:prstGeom prst="rect">
              <a:avLst/>
            </a:prstGeom>
            <a:no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63" name="Google Shape;1163;p80"/>
            <p:cNvSpPr txBox="1"/>
            <p:nvPr/>
          </p:nvSpPr>
          <p:spPr>
            <a:xfrm>
              <a:off x="5707728" y="1208002"/>
              <a:ext cx="3743017" cy="1989774"/>
            </a:xfrm>
            <a:prstGeom prst="rect">
              <a:avLst/>
            </a:prstGeom>
            <a:noFill/>
            <a:ln>
              <a:noFill/>
            </a:ln>
          </p:spPr>
          <p:txBody>
            <a:bodyPr spcFirstLastPara="1" wrap="square" lIns="325500" tIns="0" rIns="0" bIns="0" rtlCol="0" anchor="t" anchorCtr="0">
              <a:noAutofit/>
            </a:bodyPr>
            <a:lstStyle/>
            <a:p>
              <a:pPr marL="0" marR="0" lvl="0" indent="0" algn="l" rtl="0">
                <a:lnSpc>
                  <a:spcPct val="90000"/>
                </a:lnSpc>
                <a:spcBef>
                  <a:spcPts val="0"/>
                </a:spcBef>
                <a:spcAft>
                  <a:spcPts val="0"/>
                </a:spcAft>
                <a:buClr>
                  <a:srgbClr val="0E122F"/>
                </a:buClr>
                <a:buSzPts val="2000"/>
                <a:buFont typeface="Arial"/>
                <a:buNone/>
              </a:pPr>
              <a:r>
                <a:rPr lang="es" sz="2000" dirty="0">
                  <a:solidFill>
                    <a:srgbClr val="0E122F"/>
                  </a:solidFill>
                  <a:latin typeface="Arial"/>
                  <a:ea typeface="Arial"/>
                  <a:cs typeface="Arial"/>
                  <a:sym typeface="Arial"/>
                </a:rPr>
                <a:t>Instaurar un sistema de logística inversa: </a:t>
              </a:r>
              <a:endParaRPr dirty="0"/>
            </a:p>
            <a:p>
              <a:pPr marL="0" marR="0" lvl="0" indent="0" algn="l" rtl="0">
                <a:lnSpc>
                  <a:spcPct val="90000"/>
                </a:lnSpc>
                <a:spcBef>
                  <a:spcPts val="700"/>
                </a:spcBef>
                <a:spcAft>
                  <a:spcPts val="0"/>
                </a:spcAft>
                <a:buClr>
                  <a:srgbClr val="0E122F"/>
                </a:buClr>
                <a:buSzPts val="2000"/>
                <a:buFont typeface="Arial"/>
                <a:buNone/>
              </a:pPr>
              <a:r>
                <a:rPr lang="es" sz="2000" dirty="0">
                  <a:solidFill>
                    <a:srgbClr val="0E122F"/>
                  </a:solidFill>
                  <a:latin typeface="Arial"/>
                  <a:ea typeface="Arial"/>
                  <a:cs typeface="Arial"/>
                  <a:sym typeface="Arial"/>
                </a:rPr>
                <a:t>los desechos se transportan regularmente y de forma segura hasta una planta centralizada con tecnología sin combustión </a:t>
              </a:r>
              <a:endParaRPr dirty="0"/>
            </a:p>
          </p:txBody>
        </p:sp>
      </p:grpSp>
      <p:sp>
        <p:nvSpPr>
          <p:cNvPr id="1164" name="Google Shape;1164;p80"/>
          <p:cNvSpPr txBox="1"/>
          <p:nvPr/>
        </p:nvSpPr>
        <p:spPr>
          <a:xfrm>
            <a:off x="278410" y="2240774"/>
            <a:ext cx="2232756" cy="1097416"/>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2177" b="1" dirty="0">
                <a:solidFill>
                  <a:srgbClr val="8690DB"/>
                </a:solidFill>
                <a:latin typeface="Arial"/>
                <a:ea typeface="Arial"/>
                <a:cs typeface="Arial"/>
                <a:sym typeface="Arial"/>
              </a:rPr>
              <a:t>Mejoras urgentes con un costo mínimo </a:t>
            </a:r>
            <a:endParaRPr dirty="0"/>
          </a:p>
        </p:txBody>
      </p:sp>
      <p:sp>
        <p:nvSpPr>
          <p:cNvPr id="1165" name="Google Shape;1165;p80"/>
          <p:cNvSpPr txBox="1"/>
          <p:nvPr/>
        </p:nvSpPr>
        <p:spPr>
          <a:xfrm>
            <a:off x="4457700" y="1347380"/>
            <a:ext cx="2425700" cy="427361"/>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2177" b="1">
                <a:solidFill>
                  <a:srgbClr val="00AFF3"/>
                </a:solidFill>
                <a:latin typeface="Arial"/>
                <a:ea typeface="Arial"/>
                <a:cs typeface="Arial"/>
                <a:sym typeface="Arial"/>
              </a:rPr>
              <a:t>A medio plazo</a:t>
            </a:r>
            <a:endParaRPr/>
          </a:p>
        </p:txBody>
      </p:sp>
      <p:sp>
        <p:nvSpPr>
          <p:cNvPr id="1166" name="Google Shape;1166;p80"/>
          <p:cNvSpPr txBox="1"/>
          <p:nvPr/>
        </p:nvSpPr>
        <p:spPr>
          <a:xfrm>
            <a:off x="8027838" y="135108"/>
            <a:ext cx="2290067" cy="762388"/>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2177" b="1">
                <a:solidFill>
                  <a:srgbClr val="0E122F"/>
                </a:solidFill>
                <a:latin typeface="Arial"/>
                <a:ea typeface="Arial"/>
                <a:cs typeface="Arial"/>
                <a:sym typeface="Arial"/>
              </a:rPr>
              <a:t>A más largo plazo, más caras </a:t>
            </a:r>
            <a:endParaRPr/>
          </a:p>
        </p:txBody>
      </p:sp>
      <p:pic>
        <p:nvPicPr>
          <p:cNvPr id="1167" name="Google Shape;1167;p80" descr="A picture containing text, indoor, green, cluttered&#10;&#10;Description automatically generated"/>
          <p:cNvPicPr preferRelativeResize="0"/>
          <p:nvPr/>
        </p:nvPicPr>
        <p:blipFill rotWithShape="1">
          <a:blip r:embed="rId4">
            <a:alphaModFix/>
          </a:blip>
          <a:srcRect/>
          <a:stretch/>
        </p:blipFill>
        <p:spPr>
          <a:xfrm rot="5400000">
            <a:off x="6079" y="4296372"/>
            <a:ext cx="2502141" cy="1774297"/>
          </a:xfrm>
          <a:prstGeom prst="rect">
            <a:avLst/>
          </a:prstGeom>
          <a:noFill/>
          <a:ln>
            <a:noFill/>
          </a:ln>
        </p:spPr>
      </p:pic>
      <p:pic>
        <p:nvPicPr>
          <p:cNvPr id="1168" name="Google Shape;1168;p80" descr="A picture containing person, building, standing, gate&#10;&#10;Description automatically generated"/>
          <p:cNvPicPr preferRelativeResize="0"/>
          <p:nvPr/>
        </p:nvPicPr>
        <p:blipFill rotWithShape="1">
          <a:blip r:embed="rId5">
            <a:alphaModFix/>
          </a:blip>
          <a:srcRect/>
          <a:stretch/>
        </p:blipFill>
        <p:spPr>
          <a:xfrm>
            <a:off x="5645079" y="3897083"/>
            <a:ext cx="3390601" cy="2260400"/>
          </a:xfrm>
          <a:prstGeom prst="rect">
            <a:avLst/>
          </a:prstGeom>
          <a:noFill/>
          <a:ln>
            <a:noFill/>
          </a:ln>
        </p:spPr>
      </p:pic>
      <p:sp>
        <p:nvSpPr>
          <p:cNvPr id="1169" name="Google Shape;1169;p80"/>
          <p:cNvSpPr txBox="1">
            <a:spLocks noGrp="1"/>
          </p:cNvSpPr>
          <p:nvPr>
            <p:ph type="title"/>
          </p:nvPr>
        </p:nvSpPr>
        <p:spPr>
          <a:xfrm>
            <a:off x="1313056" y="130759"/>
            <a:ext cx="6289288" cy="310901"/>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0AFF3"/>
              </a:buClr>
              <a:buSzPts val="4400"/>
              <a:buFont typeface="Arial Narrow"/>
              <a:buNone/>
            </a:pPr>
            <a:r>
              <a:rPr lang="es">
                <a:solidFill>
                  <a:srgbClr val="00AFF3"/>
                </a:solidFill>
              </a:rPr>
              <a:t>Mejoras graduales en los desechos </a:t>
            </a:r>
            <a:endParaRPr/>
          </a:p>
        </p:txBody>
      </p:sp>
      <p:sp>
        <p:nvSpPr>
          <p:cNvPr id="1170" name="Google Shape;1170;p80"/>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177"/>
        <p:cNvGrpSpPr/>
        <p:nvPr/>
      </p:nvGrpSpPr>
      <p:grpSpPr>
        <a:xfrm>
          <a:off x="0" y="0"/>
          <a:ext cx="0" cy="0"/>
          <a:chOff x="0" y="0"/>
          <a:chExt cx="0" cy="0"/>
        </a:xfrm>
      </p:grpSpPr>
      <p:pic>
        <p:nvPicPr>
          <p:cNvPr id="1178" name="Google Shape;1178;p81" descr="A close up of a rock&#10;&#10;Description generated with high confidence"/>
          <p:cNvPicPr preferRelativeResize="0"/>
          <p:nvPr/>
        </p:nvPicPr>
        <p:blipFill rotWithShape="1">
          <a:blip r:embed="rId3">
            <a:alphaModFix/>
          </a:blip>
          <a:srcRect/>
          <a:stretch/>
        </p:blipFill>
        <p:spPr>
          <a:xfrm>
            <a:off x="382794" y="2986011"/>
            <a:ext cx="2408946" cy="3687600"/>
          </a:xfrm>
          <a:prstGeom prst="rect">
            <a:avLst/>
          </a:prstGeom>
          <a:noFill/>
          <a:ln>
            <a:noFill/>
          </a:ln>
        </p:spPr>
      </p:pic>
      <p:pic>
        <p:nvPicPr>
          <p:cNvPr id="1179" name="Google Shape;1179;p81" descr="A house with a green door&#10;&#10;Description generated with very high confidence"/>
          <p:cNvPicPr preferRelativeResize="0"/>
          <p:nvPr/>
        </p:nvPicPr>
        <p:blipFill rotWithShape="1">
          <a:blip r:embed="rId4">
            <a:alphaModFix/>
          </a:blip>
          <a:srcRect/>
          <a:stretch/>
        </p:blipFill>
        <p:spPr>
          <a:xfrm>
            <a:off x="7936778" y="172762"/>
            <a:ext cx="2634808" cy="3513077"/>
          </a:xfrm>
          <a:prstGeom prst="rect">
            <a:avLst/>
          </a:prstGeom>
          <a:noFill/>
          <a:ln>
            <a:noFill/>
          </a:ln>
        </p:spPr>
      </p:pic>
      <p:pic>
        <p:nvPicPr>
          <p:cNvPr id="1180" name="Google Shape;1180;p81" descr="A close up of a flower garden&#10;&#10;Description generated with very high confidence"/>
          <p:cNvPicPr preferRelativeResize="0"/>
          <p:nvPr/>
        </p:nvPicPr>
        <p:blipFill rotWithShape="1">
          <a:blip r:embed="rId5">
            <a:alphaModFix/>
          </a:blip>
          <a:srcRect/>
          <a:stretch/>
        </p:blipFill>
        <p:spPr>
          <a:xfrm>
            <a:off x="3727668" y="2120018"/>
            <a:ext cx="2634807" cy="3513076"/>
          </a:xfrm>
          <a:prstGeom prst="rect">
            <a:avLst/>
          </a:prstGeom>
          <a:noFill/>
          <a:ln>
            <a:noFill/>
          </a:ln>
        </p:spPr>
      </p:pic>
      <p:cxnSp>
        <p:nvCxnSpPr>
          <p:cNvPr id="1181" name="Google Shape;1181;p81"/>
          <p:cNvCxnSpPr/>
          <p:nvPr/>
        </p:nvCxnSpPr>
        <p:spPr>
          <a:xfrm rot="10800000" flipH="1">
            <a:off x="2791740" y="4309051"/>
            <a:ext cx="935928" cy="802369"/>
          </a:xfrm>
          <a:prstGeom prst="straightConnector1">
            <a:avLst/>
          </a:prstGeom>
          <a:noFill/>
          <a:ln w="76200" cap="flat" cmpd="sng">
            <a:solidFill>
              <a:srgbClr val="D4B01A"/>
            </a:solidFill>
            <a:prstDash val="solid"/>
            <a:miter lim="800000"/>
            <a:headEnd type="none" w="sm" len="sm"/>
            <a:tailEnd type="triangle" w="med" len="med"/>
          </a:ln>
        </p:spPr>
      </p:cxnSp>
      <p:sp>
        <p:nvSpPr>
          <p:cNvPr id="1182" name="Google Shape;1182;p81"/>
          <p:cNvSpPr txBox="1"/>
          <p:nvPr/>
        </p:nvSpPr>
        <p:spPr>
          <a:xfrm>
            <a:off x="6612011" y="4055348"/>
            <a:ext cx="5438216" cy="2308284"/>
          </a:xfrm>
          <a:prstGeom prst="rect">
            <a:avLst/>
          </a:prstGeom>
          <a:noFill/>
          <a:ln>
            <a:noFill/>
          </a:ln>
        </p:spPr>
        <p:txBody>
          <a:bodyPr spcFirstLastPara="1" wrap="square" lIns="91425" tIns="45700" rIns="91425" bIns="45700" rtlCol="0" anchor="t" anchorCtr="0">
            <a:spAutoFit/>
          </a:bodyPr>
          <a:lstStyle/>
          <a:p>
            <a:pPr marL="310976" marR="0" lvl="0" indent="-310976" algn="l" rtl="0">
              <a:spcBef>
                <a:spcPts val="0"/>
              </a:spcBef>
              <a:spcAft>
                <a:spcPts val="0"/>
              </a:spcAft>
              <a:buClr>
                <a:schemeClr val="lt1"/>
              </a:buClr>
              <a:buSzPts val="2177"/>
              <a:buFont typeface="Arial"/>
              <a:buChar char="•"/>
            </a:pPr>
            <a:r>
              <a:rPr lang="es" sz="1800" dirty="0">
                <a:solidFill>
                  <a:schemeClr val="lt1"/>
                </a:solidFill>
                <a:latin typeface="Arial"/>
                <a:ea typeface="Arial"/>
                <a:cs typeface="Arial"/>
                <a:sym typeface="Arial"/>
              </a:rPr>
              <a:t>Se descubrió que los residuos a las afueras de una clínica de nutrición eran un grave problema</a:t>
            </a:r>
            <a:endParaRPr sz="1800" dirty="0"/>
          </a:p>
          <a:p>
            <a:pPr marL="310976" marR="0" lvl="0" indent="-310976" algn="l" rtl="0">
              <a:spcBef>
                <a:spcPts val="0"/>
              </a:spcBef>
              <a:spcAft>
                <a:spcPts val="0"/>
              </a:spcAft>
              <a:buClr>
                <a:schemeClr val="lt1"/>
              </a:buClr>
              <a:buSzPts val="2177"/>
              <a:buFont typeface="Arial"/>
              <a:buChar char="•"/>
            </a:pPr>
            <a:r>
              <a:rPr lang="es" sz="1800" dirty="0">
                <a:solidFill>
                  <a:schemeClr val="lt1"/>
                </a:solidFill>
                <a:latin typeface="Arial"/>
                <a:ea typeface="Arial"/>
                <a:cs typeface="Arial"/>
                <a:sym typeface="Arial"/>
              </a:rPr>
              <a:t>La campaña de limpieza duró un mes</a:t>
            </a:r>
            <a:endParaRPr sz="1800" dirty="0"/>
          </a:p>
          <a:p>
            <a:pPr marL="310976" marR="0" lvl="0" indent="-310976" algn="l" rtl="0">
              <a:spcBef>
                <a:spcPts val="0"/>
              </a:spcBef>
              <a:spcAft>
                <a:spcPts val="0"/>
              </a:spcAft>
              <a:buClr>
                <a:schemeClr val="lt1"/>
              </a:buClr>
              <a:buSzPts val="2177"/>
              <a:buFont typeface="Arial"/>
              <a:buChar char="•"/>
            </a:pPr>
            <a:r>
              <a:rPr lang="es" sz="1800" dirty="0">
                <a:solidFill>
                  <a:schemeClr val="lt1"/>
                </a:solidFill>
                <a:latin typeface="Arial"/>
                <a:ea typeface="Arial"/>
                <a:cs typeface="Arial"/>
                <a:sym typeface="Arial"/>
              </a:rPr>
              <a:t>Se colocaron en el recinto cubos de basura para desechos de carácter general</a:t>
            </a:r>
            <a:endParaRPr sz="1800" dirty="0"/>
          </a:p>
          <a:p>
            <a:pPr marL="310976" marR="0" lvl="0" indent="-310976" algn="l" rtl="0">
              <a:spcBef>
                <a:spcPts val="0"/>
              </a:spcBef>
              <a:spcAft>
                <a:spcPts val="0"/>
              </a:spcAft>
              <a:buClr>
                <a:schemeClr val="lt1"/>
              </a:buClr>
              <a:buSzPts val="2177"/>
              <a:buFont typeface="Arial"/>
              <a:buChar char="•"/>
            </a:pPr>
            <a:r>
              <a:rPr lang="es" sz="1800" dirty="0">
                <a:solidFill>
                  <a:schemeClr val="lt1"/>
                </a:solidFill>
                <a:latin typeface="Arial"/>
                <a:ea typeface="Arial"/>
                <a:cs typeface="Arial"/>
                <a:sym typeface="Arial"/>
              </a:rPr>
              <a:t>Los alrededores de la clínica pasaron a estar limpios y el riesgo de infecciones y lesiones disminuyó</a:t>
            </a:r>
            <a:endParaRPr sz="1800" dirty="0"/>
          </a:p>
        </p:txBody>
      </p:sp>
      <p:sp>
        <p:nvSpPr>
          <p:cNvPr id="1183" name="Google Shape;1183;p81"/>
          <p:cNvSpPr txBox="1"/>
          <p:nvPr/>
        </p:nvSpPr>
        <p:spPr>
          <a:xfrm>
            <a:off x="9860081" y="2078278"/>
            <a:ext cx="2634808" cy="511037"/>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2721" b="1">
                <a:solidFill>
                  <a:srgbClr val="D4B01A"/>
                </a:solidFill>
                <a:latin typeface="Arial"/>
                <a:ea typeface="Arial"/>
                <a:cs typeface="Arial"/>
                <a:sym typeface="Arial"/>
              </a:rPr>
              <a:t>Después</a:t>
            </a:r>
            <a:endParaRPr/>
          </a:p>
        </p:txBody>
      </p:sp>
      <p:sp>
        <p:nvSpPr>
          <p:cNvPr id="1184" name="Google Shape;1184;p81"/>
          <p:cNvSpPr txBox="1"/>
          <p:nvPr/>
        </p:nvSpPr>
        <p:spPr>
          <a:xfrm>
            <a:off x="-111631" y="2441578"/>
            <a:ext cx="2408946" cy="511037"/>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2721" b="1">
                <a:solidFill>
                  <a:srgbClr val="D4B01A"/>
                </a:solidFill>
                <a:latin typeface="Arial"/>
                <a:ea typeface="Arial"/>
                <a:cs typeface="Arial"/>
                <a:sym typeface="Arial"/>
              </a:rPr>
              <a:t>Antes</a:t>
            </a:r>
            <a:endParaRPr/>
          </a:p>
        </p:txBody>
      </p:sp>
      <p:sp>
        <p:nvSpPr>
          <p:cNvPr id="1185" name="Google Shape;1185;p8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61</a:t>
            </a:fld>
            <a:endParaRPr/>
          </a:p>
        </p:txBody>
      </p:sp>
      <p:grpSp>
        <p:nvGrpSpPr>
          <p:cNvPr id="1186" name="Google Shape;1186;p81"/>
          <p:cNvGrpSpPr/>
          <p:nvPr/>
        </p:nvGrpSpPr>
        <p:grpSpPr>
          <a:xfrm>
            <a:off x="10571586" y="249283"/>
            <a:ext cx="1246402" cy="1171184"/>
            <a:chOff x="6769457" y="5116370"/>
            <a:chExt cx="1106024" cy="1171184"/>
          </a:xfrm>
        </p:grpSpPr>
        <p:pic>
          <p:nvPicPr>
            <p:cNvPr id="1187" name="Google Shape;1187;p81" descr="Shape&#10;&#10;Description automatically generated with low confidence"/>
            <p:cNvPicPr preferRelativeResize="0"/>
            <p:nvPr/>
          </p:nvPicPr>
          <p:blipFill rotWithShape="1">
            <a:blip r:embed="rId6">
              <a:alphaModFix/>
            </a:blip>
            <a:srcRect/>
            <a:stretch/>
          </p:blipFill>
          <p:spPr>
            <a:xfrm>
              <a:off x="6847514" y="5258958"/>
              <a:ext cx="1027967" cy="935628"/>
            </a:xfrm>
            <a:prstGeom prst="rect">
              <a:avLst/>
            </a:prstGeom>
            <a:noFill/>
            <a:ln>
              <a:noFill/>
            </a:ln>
          </p:spPr>
        </p:pic>
        <p:sp>
          <p:nvSpPr>
            <p:cNvPr id="1188" name="Google Shape;1188;p81"/>
            <p:cNvSpPr/>
            <p:nvPr/>
          </p:nvSpPr>
          <p:spPr>
            <a:xfrm>
              <a:off x="6769457" y="5116370"/>
              <a:ext cx="1027967"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cxnSp>
        <p:nvCxnSpPr>
          <p:cNvPr id="1189" name="Google Shape;1189;p81"/>
          <p:cNvCxnSpPr/>
          <p:nvPr/>
        </p:nvCxnSpPr>
        <p:spPr>
          <a:xfrm rot="10800000" flipH="1">
            <a:off x="6450439" y="2115927"/>
            <a:ext cx="935928" cy="802369"/>
          </a:xfrm>
          <a:prstGeom prst="straightConnector1">
            <a:avLst/>
          </a:prstGeom>
          <a:noFill/>
          <a:ln w="76200" cap="flat" cmpd="sng">
            <a:solidFill>
              <a:srgbClr val="D4B01A"/>
            </a:solidFill>
            <a:prstDash val="solid"/>
            <a:miter lim="800000"/>
            <a:headEnd type="none" w="sm" len="sm"/>
            <a:tailEnd type="triangle" w="med" len="med"/>
          </a:ln>
        </p:spPr>
      </p:cxnSp>
      <p:sp>
        <p:nvSpPr>
          <p:cNvPr id="1190" name="Google Shape;1190;p81"/>
          <p:cNvSpPr txBox="1"/>
          <p:nvPr/>
        </p:nvSpPr>
        <p:spPr>
          <a:xfrm>
            <a:off x="374012" y="143844"/>
            <a:ext cx="10515600" cy="714375"/>
          </a:xfrm>
          <a:prstGeom prst="rect">
            <a:avLst/>
          </a:prstGeom>
          <a:noFill/>
          <a:ln>
            <a:noFill/>
          </a:ln>
        </p:spPr>
        <p:txBody>
          <a:bodyPr spcFirstLastPara="1" wrap="square" lIns="91425" tIns="45700" rIns="91425" bIns="45700" rtlCol="0" anchor="t" anchorCtr="0">
            <a:noAutofit/>
          </a:bodyPr>
          <a:lstStyle/>
          <a:p>
            <a:pPr marL="0" marR="0" lvl="0" indent="0" algn="l" rtl="0">
              <a:lnSpc>
                <a:spcPct val="90000"/>
              </a:lnSpc>
              <a:spcBef>
                <a:spcPts val="0"/>
              </a:spcBef>
              <a:spcAft>
                <a:spcPts val="0"/>
              </a:spcAft>
              <a:buClr>
                <a:srgbClr val="00AFF3"/>
              </a:buClr>
              <a:buSzPts val="4400"/>
              <a:buFont typeface="Arial Narrow"/>
              <a:buNone/>
            </a:pPr>
            <a:r>
              <a:rPr lang="es" sz="4400" b="1" i="0" dirty="0">
                <a:solidFill>
                  <a:srgbClr val="00AFF3"/>
                </a:solidFill>
                <a:latin typeface="Arial Narrow"/>
                <a:ea typeface="Arial Narrow"/>
                <a:cs typeface="Arial Narrow"/>
                <a:sym typeface="Arial Narrow"/>
              </a:rPr>
              <a:t>Mejoras en materia de desechos en Indonesia</a:t>
            </a:r>
            <a:endParaRP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197"/>
        <p:cNvGrpSpPr/>
        <p:nvPr/>
      </p:nvGrpSpPr>
      <p:grpSpPr>
        <a:xfrm>
          <a:off x="0" y="0"/>
          <a:ext cx="0" cy="0"/>
          <a:chOff x="0" y="0"/>
          <a:chExt cx="0" cy="0"/>
        </a:xfrm>
      </p:grpSpPr>
      <p:pic>
        <p:nvPicPr>
          <p:cNvPr id="1198" name="Google Shape;1198;p82"/>
          <p:cNvPicPr preferRelativeResize="0"/>
          <p:nvPr/>
        </p:nvPicPr>
        <p:blipFill rotWithShape="1">
          <a:blip r:embed="rId3">
            <a:alphaModFix/>
          </a:blip>
          <a:srcRect/>
          <a:stretch/>
        </p:blipFill>
        <p:spPr>
          <a:xfrm>
            <a:off x="7848403" y="1837146"/>
            <a:ext cx="3109859" cy="2408946"/>
          </a:xfrm>
          <a:prstGeom prst="rect">
            <a:avLst/>
          </a:prstGeom>
          <a:noFill/>
          <a:ln>
            <a:noFill/>
          </a:ln>
          <a:effectLst>
            <a:outerShdw blurRad="292100" dist="139700" dir="2700000" algn="tl" rotWithShape="0">
              <a:srgbClr val="333333">
                <a:alpha val="64705"/>
              </a:srgbClr>
            </a:outerShdw>
          </a:effectLst>
        </p:spPr>
      </p:pic>
      <p:pic>
        <p:nvPicPr>
          <p:cNvPr id="1199" name="Google Shape;1199;p82"/>
          <p:cNvPicPr preferRelativeResize="0"/>
          <p:nvPr/>
        </p:nvPicPr>
        <p:blipFill rotWithShape="1">
          <a:blip r:embed="rId4">
            <a:alphaModFix/>
          </a:blip>
          <a:srcRect/>
          <a:stretch/>
        </p:blipFill>
        <p:spPr>
          <a:xfrm>
            <a:off x="1233738" y="1999863"/>
            <a:ext cx="3449362" cy="2162005"/>
          </a:xfrm>
          <a:prstGeom prst="rect">
            <a:avLst/>
          </a:prstGeom>
          <a:noFill/>
          <a:ln>
            <a:noFill/>
          </a:ln>
          <a:effectLst>
            <a:outerShdw blurRad="292100" dist="139700" dir="2700000" algn="tl" rotWithShape="0">
              <a:srgbClr val="333333">
                <a:alpha val="64705"/>
              </a:srgbClr>
            </a:outerShdw>
          </a:effectLst>
        </p:spPr>
      </p:pic>
      <p:pic>
        <p:nvPicPr>
          <p:cNvPr id="1200" name="Google Shape;1200;p82"/>
          <p:cNvPicPr preferRelativeResize="0"/>
          <p:nvPr/>
        </p:nvPicPr>
        <p:blipFill rotWithShape="1">
          <a:blip r:embed="rId5">
            <a:alphaModFix/>
          </a:blip>
          <a:srcRect/>
          <a:stretch/>
        </p:blipFill>
        <p:spPr>
          <a:xfrm>
            <a:off x="4813893" y="1356508"/>
            <a:ext cx="2859784" cy="3224621"/>
          </a:xfrm>
          <a:prstGeom prst="rect">
            <a:avLst/>
          </a:prstGeom>
          <a:noFill/>
          <a:ln>
            <a:noFill/>
          </a:ln>
          <a:effectLst>
            <a:outerShdw blurRad="292100" dist="139700" dir="2700000" algn="tl" rotWithShape="0">
              <a:srgbClr val="333333">
                <a:alpha val="64705"/>
              </a:srgbClr>
            </a:outerShdw>
          </a:effectLst>
        </p:spPr>
      </p:pic>
      <p:sp>
        <p:nvSpPr>
          <p:cNvPr id="1201" name="Google Shape;1201;p82"/>
          <p:cNvSpPr txBox="1"/>
          <p:nvPr/>
        </p:nvSpPr>
        <p:spPr>
          <a:xfrm>
            <a:off x="1427427" y="4635205"/>
            <a:ext cx="2827427" cy="1212187"/>
          </a:xfrm>
          <a:prstGeom prst="rect">
            <a:avLst/>
          </a:prstGeom>
          <a:noFill/>
          <a:ln>
            <a:noFill/>
          </a:ln>
        </p:spPr>
        <p:txBody>
          <a:bodyPr spcFirstLastPara="1" wrap="square" lIns="94550" tIns="47250" rIns="94550" bIns="47250" rtlCol="0" anchor="t" anchorCtr="0">
            <a:spAutoFit/>
          </a:bodyPr>
          <a:lstStyle/>
          <a:p>
            <a:pPr marL="0" marR="0" lvl="0" indent="0" algn="ctr" rtl="0">
              <a:spcBef>
                <a:spcPts val="0"/>
              </a:spcBef>
              <a:spcAft>
                <a:spcPts val="0"/>
              </a:spcAft>
              <a:buNone/>
            </a:pPr>
            <a:r>
              <a:rPr lang="es" sz="1814">
                <a:solidFill>
                  <a:srgbClr val="09164D"/>
                </a:solidFill>
                <a:latin typeface="Arial"/>
                <a:ea typeface="Arial"/>
                <a:cs typeface="Arial"/>
                <a:sym typeface="Arial"/>
              </a:rPr>
              <a:t>Plantar vegetación en la entrada del centro de atención de salud </a:t>
            </a:r>
            <a:endParaRPr/>
          </a:p>
          <a:p>
            <a:pPr marL="0" marR="0" lvl="0" indent="0" algn="ctr" rtl="0">
              <a:spcBef>
                <a:spcPts val="0"/>
              </a:spcBef>
              <a:spcAft>
                <a:spcPts val="0"/>
              </a:spcAft>
              <a:buNone/>
            </a:pPr>
            <a:endParaRPr sz="1814">
              <a:solidFill>
                <a:srgbClr val="09164D"/>
              </a:solidFill>
              <a:latin typeface="Arial"/>
              <a:ea typeface="Arial"/>
              <a:cs typeface="Arial"/>
              <a:sym typeface="Arial"/>
            </a:endParaRPr>
          </a:p>
          <a:p>
            <a:pPr marL="0" marR="0" lvl="0" indent="0" algn="ctr" rtl="0">
              <a:spcBef>
                <a:spcPts val="0"/>
              </a:spcBef>
              <a:spcAft>
                <a:spcPts val="0"/>
              </a:spcAft>
              <a:buNone/>
            </a:pPr>
            <a:endParaRPr sz="1814">
              <a:solidFill>
                <a:srgbClr val="09164D"/>
              </a:solidFill>
              <a:latin typeface="Arial"/>
              <a:ea typeface="Arial"/>
              <a:cs typeface="Arial"/>
              <a:sym typeface="Arial"/>
            </a:endParaRPr>
          </a:p>
        </p:txBody>
      </p:sp>
      <p:sp>
        <p:nvSpPr>
          <p:cNvPr id="1202" name="Google Shape;1202;p82"/>
          <p:cNvSpPr txBox="1"/>
          <p:nvPr/>
        </p:nvSpPr>
        <p:spPr>
          <a:xfrm>
            <a:off x="4510765" y="4646500"/>
            <a:ext cx="3162913" cy="933008"/>
          </a:xfrm>
          <a:prstGeom prst="rect">
            <a:avLst/>
          </a:prstGeom>
          <a:noFill/>
          <a:ln>
            <a:noFill/>
          </a:ln>
        </p:spPr>
        <p:txBody>
          <a:bodyPr spcFirstLastPara="1" wrap="square" lIns="94550" tIns="47250" rIns="94550" bIns="47250" rtlCol="0" anchor="t" anchorCtr="0">
            <a:spAutoFit/>
          </a:bodyPr>
          <a:lstStyle/>
          <a:p>
            <a:pPr marL="0" marR="0" lvl="0" indent="0" algn="ctr" rtl="0">
              <a:spcBef>
                <a:spcPts val="0"/>
              </a:spcBef>
              <a:spcAft>
                <a:spcPts val="0"/>
              </a:spcAft>
              <a:buNone/>
            </a:pPr>
            <a:r>
              <a:rPr lang="es" sz="1814" dirty="0">
                <a:solidFill>
                  <a:srgbClr val="09164D"/>
                </a:solidFill>
                <a:latin typeface="Arial"/>
                <a:ea typeface="Arial"/>
                <a:cs typeface="Arial"/>
                <a:sym typeface="Arial"/>
              </a:rPr>
              <a:t>Letreros que señalan claramente que las letrinas están separadas por género  </a:t>
            </a:r>
            <a:endParaRPr dirty="0"/>
          </a:p>
          <a:p>
            <a:pPr marL="0" marR="0" lvl="0" indent="0" algn="ctr" rtl="0">
              <a:spcBef>
                <a:spcPts val="0"/>
              </a:spcBef>
              <a:spcAft>
                <a:spcPts val="0"/>
              </a:spcAft>
              <a:buNone/>
            </a:pPr>
            <a:endParaRPr sz="1814" dirty="0">
              <a:solidFill>
                <a:srgbClr val="09164D"/>
              </a:solidFill>
              <a:latin typeface="Arial"/>
              <a:ea typeface="Arial"/>
              <a:cs typeface="Arial"/>
              <a:sym typeface="Arial"/>
            </a:endParaRPr>
          </a:p>
        </p:txBody>
      </p:sp>
      <p:sp>
        <p:nvSpPr>
          <p:cNvPr id="1203" name="Google Shape;1203;p82"/>
          <p:cNvSpPr txBox="1"/>
          <p:nvPr/>
        </p:nvSpPr>
        <p:spPr>
          <a:xfrm>
            <a:off x="8172278" y="4459175"/>
            <a:ext cx="3557746" cy="653829"/>
          </a:xfrm>
          <a:prstGeom prst="rect">
            <a:avLst/>
          </a:prstGeom>
          <a:noFill/>
          <a:ln>
            <a:noFill/>
          </a:ln>
        </p:spPr>
        <p:txBody>
          <a:bodyPr spcFirstLastPara="1" wrap="square" lIns="94550" tIns="47250" rIns="94550" bIns="47250" rtlCol="0" anchor="t" anchorCtr="0">
            <a:spAutoFit/>
          </a:bodyPr>
          <a:lstStyle/>
          <a:p>
            <a:pPr marL="0" marR="0" lvl="0" indent="0" algn="ctr" rtl="0">
              <a:spcBef>
                <a:spcPts val="0"/>
              </a:spcBef>
              <a:spcAft>
                <a:spcPts val="0"/>
              </a:spcAft>
              <a:buNone/>
            </a:pPr>
            <a:r>
              <a:rPr lang="es" sz="1814" dirty="0">
                <a:solidFill>
                  <a:srgbClr val="09164D"/>
                </a:solidFill>
                <a:latin typeface="Arial"/>
                <a:ea typeface="Arial"/>
                <a:cs typeface="Arial"/>
                <a:sym typeface="Arial"/>
              </a:rPr>
              <a:t>Cartel sobre el lavado de manos dibujado por </a:t>
            </a:r>
            <a:endParaRPr dirty="0"/>
          </a:p>
          <a:p>
            <a:pPr marL="0" marR="0" lvl="0" indent="0" algn="ctr" rtl="0">
              <a:spcBef>
                <a:spcPts val="0"/>
              </a:spcBef>
              <a:spcAft>
                <a:spcPts val="0"/>
              </a:spcAft>
              <a:buNone/>
            </a:pPr>
            <a:r>
              <a:rPr lang="es" sz="1814" dirty="0">
                <a:solidFill>
                  <a:srgbClr val="09164D"/>
                </a:solidFill>
                <a:latin typeface="Arial"/>
                <a:ea typeface="Arial"/>
                <a:cs typeface="Arial"/>
                <a:sym typeface="Arial"/>
              </a:rPr>
              <a:t>la dirección del centro de atención de salud</a:t>
            </a:r>
            <a:endParaRPr dirty="0"/>
          </a:p>
        </p:txBody>
      </p:sp>
      <p:sp>
        <p:nvSpPr>
          <p:cNvPr id="1204" name="Google Shape;1204;p82"/>
          <p:cNvSpPr txBox="1"/>
          <p:nvPr/>
        </p:nvSpPr>
        <p:spPr>
          <a:xfrm>
            <a:off x="4467776" y="6459621"/>
            <a:ext cx="6304141" cy="276082"/>
          </a:xfrm>
          <a:prstGeom prst="rect">
            <a:avLst/>
          </a:prstGeom>
          <a:noFill/>
          <a:ln>
            <a:noFill/>
          </a:ln>
        </p:spPr>
        <p:txBody>
          <a:bodyPr spcFirstLastPara="1" wrap="square" lIns="79850" tIns="39925" rIns="79850" bIns="39925" rtlCol="0" anchor="t" anchorCtr="0">
            <a:spAutoFit/>
          </a:bodyPr>
          <a:lstStyle/>
          <a:p>
            <a:pPr marL="0" marR="0" lvl="0" indent="0" algn="r" rtl="0">
              <a:spcBef>
                <a:spcPts val="0"/>
              </a:spcBef>
              <a:spcAft>
                <a:spcPts val="0"/>
              </a:spcAft>
              <a:buNone/>
            </a:pPr>
            <a:r>
              <a:rPr lang="es" sz="1270">
                <a:solidFill>
                  <a:schemeClr val="dk1"/>
                </a:solidFill>
                <a:latin typeface="Calibri"/>
                <a:ea typeface="Calibri"/>
                <a:cs typeface="Calibri"/>
                <a:sym typeface="Calibri"/>
              </a:rPr>
              <a:t>Fotografías: El Chad, 2016, © OMS</a:t>
            </a:r>
            <a:endParaRPr/>
          </a:p>
        </p:txBody>
      </p:sp>
      <p:sp>
        <p:nvSpPr>
          <p:cNvPr id="1205" name="Google Shape;1205;p82"/>
          <p:cNvSpPr txBox="1">
            <a:spLocks noGrp="1"/>
          </p:cNvSpPr>
          <p:nvPr>
            <p:ph type="title"/>
          </p:nvPr>
        </p:nvSpPr>
        <p:spPr>
          <a:xfrm>
            <a:off x="256317" y="63771"/>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0AFF3"/>
              </a:buClr>
              <a:buSzPts val="4400"/>
              <a:buFont typeface="Arial Narrow"/>
              <a:buNone/>
            </a:pPr>
            <a:r>
              <a:rPr lang="es">
                <a:solidFill>
                  <a:srgbClr val="00AFF3"/>
                </a:solidFill>
              </a:rPr>
              <a:t>Mejoras en un entorno con poquísimos recursos</a:t>
            </a:r>
            <a:br>
              <a:rPr lang="en-US">
                <a:solidFill>
                  <a:srgbClr val="00AFF3"/>
                </a:solidFill>
              </a:rPr>
            </a:br>
            <a:br>
              <a:rPr lang="en-US">
                <a:solidFill>
                  <a:srgbClr val="00AFF3"/>
                </a:solidFill>
              </a:rPr>
            </a:br>
            <a:endParaRPr>
              <a:solidFill>
                <a:srgbClr val="00AFF3"/>
              </a:solidFill>
            </a:endParaRPr>
          </a:p>
        </p:txBody>
      </p:sp>
      <p:sp>
        <p:nvSpPr>
          <p:cNvPr id="1206" name="Google Shape;1206;p82"/>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62</a:t>
            </a:fld>
            <a:endParaRPr/>
          </a:p>
        </p:txBody>
      </p:sp>
      <p:grpSp>
        <p:nvGrpSpPr>
          <p:cNvPr id="1207" name="Google Shape;1207;p82"/>
          <p:cNvGrpSpPr/>
          <p:nvPr/>
        </p:nvGrpSpPr>
        <p:grpSpPr>
          <a:xfrm>
            <a:off x="10571586" y="249283"/>
            <a:ext cx="1246402" cy="1171184"/>
            <a:chOff x="6769457" y="5116370"/>
            <a:chExt cx="1106024" cy="1171184"/>
          </a:xfrm>
        </p:grpSpPr>
        <p:pic>
          <p:nvPicPr>
            <p:cNvPr id="1208" name="Google Shape;1208;p82" descr="Shape&#10;&#10;Description automatically generated with low confidence"/>
            <p:cNvPicPr preferRelativeResize="0"/>
            <p:nvPr/>
          </p:nvPicPr>
          <p:blipFill rotWithShape="1">
            <a:blip r:embed="rId6">
              <a:alphaModFix/>
            </a:blip>
            <a:srcRect/>
            <a:stretch/>
          </p:blipFill>
          <p:spPr>
            <a:xfrm>
              <a:off x="6847514" y="5258958"/>
              <a:ext cx="1027967" cy="935628"/>
            </a:xfrm>
            <a:prstGeom prst="rect">
              <a:avLst/>
            </a:prstGeom>
            <a:noFill/>
            <a:ln>
              <a:noFill/>
            </a:ln>
          </p:spPr>
        </p:pic>
        <p:sp>
          <p:nvSpPr>
            <p:cNvPr id="1209" name="Google Shape;1209;p82"/>
            <p:cNvSpPr/>
            <p:nvPr/>
          </p:nvSpPr>
          <p:spPr>
            <a:xfrm>
              <a:off x="6769457" y="5116370"/>
              <a:ext cx="1027967"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210" name="Google Shape;1210;p82"/>
          <p:cNvSpPr txBox="1"/>
          <p:nvPr/>
        </p:nvSpPr>
        <p:spPr>
          <a:xfrm>
            <a:off x="211872" y="5622916"/>
            <a:ext cx="11980127" cy="769441"/>
          </a:xfrm>
          <a:prstGeom prst="rect">
            <a:avLst/>
          </a:prstGeom>
          <a:solidFill>
            <a:schemeClr val="dk1"/>
          </a:solid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4400" b="1" i="0" u="none" strike="noStrike" cap="none" dirty="0">
                <a:solidFill>
                  <a:schemeClr val="lt1"/>
                </a:solidFill>
                <a:latin typeface="Arial Narrow"/>
                <a:ea typeface="Arial Narrow"/>
                <a:cs typeface="Arial Narrow"/>
                <a:sym typeface="Arial Narrow"/>
              </a:rPr>
              <a:t>El Chad </a:t>
            </a:r>
            <a:endParaRPr sz="1800" dirty="0">
              <a:solidFill>
                <a:schemeClr val="lt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pic>
        <p:nvPicPr>
          <p:cNvPr id="1218" name="Google Shape;1218;p83"/>
          <p:cNvPicPr preferRelativeResize="0"/>
          <p:nvPr/>
        </p:nvPicPr>
        <p:blipFill rotWithShape="1">
          <a:blip r:embed="rId3">
            <a:alphaModFix/>
          </a:blip>
          <a:srcRect/>
          <a:stretch/>
        </p:blipFill>
        <p:spPr>
          <a:xfrm rot="5400000">
            <a:off x="8056001" y="1741527"/>
            <a:ext cx="3523461" cy="2532462"/>
          </a:xfrm>
          <a:prstGeom prst="rect">
            <a:avLst/>
          </a:prstGeom>
          <a:noFill/>
          <a:ln>
            <a:noFill/>
          </a:ln>
          <a:effectLst>
            <a:outerShdw blurRad="292100" dist="139700" dir="2700000" algn="tl" rotWithShape="0">
              <a:srgbClr val="333333">
                <a:alpha val="64705"/>
              </a:srgbClr>
            </a:outerShdw>
          </a:effectLst>
        </p:spPr>
      </p:pic>
      <p:sp>
        <p:nvSpPr>
          <p:cNvPr id="1219" name="Google Shape;1219;p83"/>
          <p:cNvSpPr txBox="1">
            <a:spLocks noGrp="1"/>
          </p:cNvSpPr>
          <p:nvPr>
            <p:ph type="title"/>
          </p:nvPr>
        </p:nvSpPr>
        <p:spPr>
          <a:xfrm>
            <a:off x="374012" y="143844"/>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0AFF3"/>
              </a:buClr>
              <a:buSzPts val="4400"/>
              <a:buFont typeface="Arial Narrow"/>
              <a:buNone/>
            </a:pPr>
            <a:r>
              <a:rPr lang="es">
                <a:solidFill>
                  <a:srgbClr val="00AFF3"/>
                </a:solidFill>
              </a:rPr>
              <a:t>Mejoras en un entorno de ingreso mediano bajo </a:t>
            </a:r>
            <a:br>
              <a:rPr lang="en-US">
                <a:solidFill>
                  <a:srgbClr val="00AFF3"/>
                </a:solidFill>
              </a:rPr>
            </a:br>
            <a:br>
              <a:rPr lang="en-US">
                <a:solidFill>
                  <a:srgbClr val="00AFF3"/>
                </a:solidFill>
              </a:rPr>
            </a:br>
            <a:endParaRPr>
              <a:solidFill>
                <a:srgbClr val="00AFF3"/>
              </a:solidFill>
            </a:endParaRPr>
          </a:p>
        </p:txBody>
      </p:sp>
      <p:sp>
        <p:nvSpPr>
          <p:cNvPr id="1220" name="Google Shape;1220;p83"/>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63</a:t>
            </a:fld>
            <a:endParaRPr/>
          </a:p>
        </p:txBody>
      </p:sp>
      <p:grpSp>
        <p:nvGrpSpPr>
          <p:cNvPr id="1221" name="Google Shape;1221;p83"/>
          <p:cNvGrpSpPr/>
          <p:nvPr/>
        </p:nvGrpSpPr>
        <p:grpSpPr>
          <a:xfrm>
            <a:off x="10571586" y="249283"/>
            <a:ext cx="1246402" cy="1171184"/>
            <a:chOff x="6769457" y="5116370"/>
            <a:chExt cx="1106024" cy="1171184"/>
          </a:xfrm>
        </p:grpSpPr>
        <p:pic>
          <p:nvPicPr>
            <p:cNvPr id="1222" name="Google Shape;1222;p83" descr="Shape&#10;&#10;Description automatically generated with low confidence"/>
            <p:cNvPicPr preferRelativeResize="0"/>
            <p:nvPr/>
          </p:nvPicPr>
          <p:blipFill rotWithShape="1">
            <a:blip r:embed="rId4">
              <a:alphaModFix/>
            </a:blip>
            <a:srcRect/>
            <a:stretch/>
          </p:blipFill>
          <p:spPr>
            <a:xfrm>
              <a:off x="6847514" y="5258958"/>
              <a:ext cx="1027967" cy="935628"/>
            </a:xfrm>
            <a:prstGeom prst="rect">
              <a:avLst/>
            </a:prstGeom>
            <a:noFill/>
            <a:ln>
              <a:noFill/>
            </a:ln>
          </p:spPr>
        </p:pic>
        <p:sp>
          <p:nvSpPr>
            <p:cNvPr id="1223" name="Google Shape;1223;p83"/>
            <p:cNvSpPr/>
            <p:nvPr/>
          </p:nvSpPr>
          <p:spPr>
            <a:xfrm>
              <a:off x="6769457" y="5116370"/>
              <a:ext cx="1027967"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224" name="Google Shape;1224;p83"/>
          <p:cNvSpPr txBox="1"/>
          <p:nvPr/>
        </p:nvSpPr>
        <p:spPr>
          <a:xfrm>
            <a:off x="211873" y="5681294"/>
            <a:ext cx="11980127" cy="769441"/>
          </a:xfrm>
          <a:prstGeom prst="rect">
            <a:avLst/>
          </a:prstGeom>
          <a:solidFill>
            <a:schemeClr val="dk1"/>
          </a:solid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4400" b="1">
                <a:solidFill>
                  <a:schemeClr val="lt1"/>
                </a:solidFill>
                <a:latin typeface="Arial Narrow"/>
                <a:ea typeface="Arial Narrow"/>
                <a:cs typeface="Arial Narrow"/>
                <a:sym typeface="Arial Narrow"/>
              </a:rPr>
              <a:t>Tayikistán</a:t>
            </a:r>
            <a:r>
              <a:rPr lang="es" sz="4400" b="1" i="0" u="none" strike="noStrike" cap="none">
                <a:solidFill>
                  <a:schemeClr val="lt1"/>
                </a:solidFill>
                <a:latin typeface="Arial Narrow"/>
                <a:ea typeface="Arial Narrow"/>
                <a:cs typeface="Arial Narrow"/>
                <a:sym typeface="Arial Narrow"/>
              </a:rPr>
              <a:t> </a:t>
            </a:r>
            <a:endParaRPr sz="1800">
              <a:solidFill>
                <a:schemeClr val="lt1"/>
              </a:solidFill>
              <a:latin typeface="Calibri"/>
              <a:ea typeface="Calibri"/>
              <a:cs typeface="Calibri"/>
              <a:sym typeface="Calibri"/>
            </a:endParaRPr>
          </a:p>
        </p:txBody>
      </p:sp>
      <p:sp>
        <p:nvSpPr>
          <p:cNvPr id="1225" name="Google Shape;1225;p83"/>
          <p:cNvSpPr txBox="1"/>
          <p:nvPr/>
        </p:nvSpPr>
        <p:spPr>
          <a:xfrm>
            <a:off x="602165" y="4411503"/>
            <a:ext cx="3250205" cy="707543"/>
          </a:xfrm>
          <a:prstGeom prst="rect">
            <a:avLst/>
          </a:prstGeom>
          <a:noFill/>
          <a:ln>
            <a:noFill/>
          </a:ln>
        </p:spPr>
        <p:txBody>
          <a:bodyPr spcFirstLastPara="1" wrap="square" lIns="91075" tIns="45550" rIns="91075" bIns="45550" rtlCol="0" anchor="t" anchorCtr="0">
            <a:spAutoFit/>
          </a:bodyPr>
          <a:lstStyle/>
          <a:p>
            <a:pPr marL="0" marR="0" lvl="0" indent="0" algn="ctr" rtl="0">
              <a:spcBef>
                <a:spcPts val="0"/>
              </a:spcBef>
              <a:spcAft>
                <a:spcPts val="0"/>
              </a:spcAft>
              <a:buNone/>
            </a:pPr>
            <a:r>
              <a:rPr lang="es" sz="2000" dirty="0">
                <a:solidFill>
                  <a:srgbClr val="09164D"/>
                </a:solidFill>
                <a:latin typeface="Arial"/>
                <a:ea typeface="Arial"/>
                <a:cs typeface="Arial"/>
                <a:sym typeface="Arial"/>
              </a:rPr>
              <a:t>Tanques de agua con tapadera y grifo a disposición de los pacientes</a:t>
            </a:r>
            <a:endParaRPr dirty="0"/>
          </a:p>
        </p:txBody>
      </p:sp>
      <p:sp>
        <p:nvSpPr>
          <p:cNvPr id="1226" name="Google Shape;1226;p83"/>
          <p:cNvSpPr txBox="1"/>
          <p:nvPr/>
        </p:nvSpPr>
        <p:spPr>
          <a:xfrm>
            <a:off x="4302738" y="4523610"/>
            <a:ext cx="4337224" cy="1015319"/>
          </a:xfrm>
          <a:prstGeom prst="rect">
            <a:avLst/>
          </a:prstGeom>
          <a:noFill/>
          <a:ln>
            <a:noFill/>
          </a:ln>
        </p:spPr>
        <p:txBody>
          <a:bodyPr spcFirstLastPara="1" wrap="square" lIns="91075" tIns="45550" rIns="91075" bIns="45550" rtlCol="0" anchor="t" anchorCtr="0">
            <a:spAutoFit/>
          </a:bodyPr>
          <a:lstStyle/>
          <a:p>
            <a:pPr marL="0" marR="0" lvl="0" indent="0" algn="ctr" rtl="0">
              <a:spcBef>
                <a:spcPts val="0"/>
              </a:spcBef>
              <a:spcAft>
                <a:spcPts val="0"/>
              </a:spcAft>
              <a:buNone/>
            </a:pPr>
            <a:r>
              <a:rPr lang="es" sz="2000">
                <a:solidFill>
                  <a:srgbClr val="09164D"/>
                </a:solidFill>
                <a:latin typeface="Arial"/>
                <a:ea typeface="Arial"/>
                <a:cs typeface="Arial"/>
                <a:sym typeface="Arial"/>
              </a:rPr>
              <a:t>La instalación de saneamiento se adaptó para los pacientes con una deficiencia física</a:t>
            </a:r>
            <a:endParaRPr/>
          </a:p>
          <a:p>
            <a:pPr marL="0" marR="0" lvl="0" indent="0" algn="ctr" rtl="0">
              <a:spcBef>
                <a:spcPts val="0"/>
              </a:spcBef>
              <a:spcAft>
                <a:spcPts val="0"/>
              </a:spcAft>
              <a:buNone/>
            </a:pPr>
            <a:endParaRPr sz="2000" i="1">
              <a:solidFill>
                <a:srgbClr val="09164D"/>
              </a:solidFill>
              <a:latin typeface="Arial"/>
              <a:ea typeface="Arial"/>
              <a:cs typeface="Arial"/>
              <a:sym typeface="Arial"/>
            </a:endParaRPr>
          </a:p>
        </p:txBody>
      </p:sp>
      <p:sp>
        <p:nvSpPr>
          <p:cNvPr id="1227" name="Google Shape;1227;p83"/>
          <p:cNvSpPr txBox="1"/>
          <p:nvPr/>
        </p:nvSpPr>
        <p:spPr>
          <a:xfrm>
            <a:off x="8639962" y="4985275"/>
            <a:ext cx="2808139" cy="399766"/>
          </a:xfrm>
          <a:prstGeom prst="rect">
            <a:avLst/>
          </a:prstGeom>
          <a:noFill/>
          <a:ln>
            <a:noFill/>
          </a:ln>
        </p:spPr>
        <p:txBody>
          <a:bodyPr spcFirstLastPara="1" wrap="square" lIns="91075" tIns="45550" rIns="91075" bIns="45550" rtlCol="0" anchor="t" anchorCtr="0">
            <a:spAutoFit/>
          </a:bodyPr>
          <a:lstStyle/>
          <a:p>
            <a:pPr marL="0" marR="0" lvl="0" indent="0" algn="ctr" rtl="0">
              <a:spcBef>
                <a:spcPts val="0"/>
              </a:spcBef>
              <a:spcAft>
                <a:spcPts val="0"/>
              </a:spcAft>
              <a:buNone/>
            </a:pPr>
            <a:r>
              <a:rPr lang="es" sz="2000">
                <a:solidFill>
                  <a:srgbClr val="09164D"/>
                </a:solidFill>
                <a:latin typeface="Arial"/>
                <a:ea typeface="Arial"/>
                <a:cs typeface="Arial"/>
                <a:sym typeface="Arial"/>
              </a:rPr>
              <a:t>Carteles sobre el lavado de manos</a:t>
            </a:r>
            <a:endParaRPr/>
          </a:p>
        </p:txBody>
      </p:sp>
      <p:pic>
        <p:nvPicPr>
          <p:cNvPr id="1228" name="Google Shape;1228;p83"/>
          <p:cNvPicPr preferRelativeResize="0"/>
          <p:nvPr/>
        </p:nvPicPr>
        <p:blipFill rotWithShape="1">
          <a:blip r:embed="rId5">
            <a:alphaModFix/>
          </a:blip>
          <a:srcRect/>
          <a:stretch/>
        </p:blipFill>
        <p:spPr>
          <a:xfrm>
            <a:off x="705093" y="1683123"/>
            <a:ext cx="3147277" cy="2649269"/>
          </a:xfrm>
          <a:prstGeom prst="rect">
            <a:avLst/>
          </a:prstGeom>
          <a:noFill/>
          <a:ln>
            <a:noFill/>
          </a:ln>
          <a:effectLst>
            <a:outerShdw blurRad="292100" dist="139700" dir="2700000" algn="tl" rotWithShape="0">
              <a:srgbClr val="333333">
                <a:alpha val="64705"/>
              </a:srgbClr>
            </a:outerShdw>
          </a:effectLst>
        </p:spPr>
      </p:pic>
      <p:pic>
        <p:nvPicPr>
          <p:cNvPr id="1229" name="Google Shape;1229;p83"/>
          <p:cNvPicPr preferRelativeResize="0"/>
          <p:nvPr/>
        </p:nvPicPr>
        <p:blipFill rotWithShape="1">
          <a:blip r:embed="rId6">
            <a:alphaModFix/>
          </a:blip>
          <a:srcRect/>
          <a:stretch/>
        </p:blipFill>
        <p:spPr>
          <a:xfrm>
            <a:off x="4628297" y="1836101"/>
            <a:ext cx="3147277" cy="2461977"/>
          </a:xfrm>
          <a:prstGeom prst="rect">
            <a:avLst/>
          </a:prstGeom>
          <a:noFill/>
          <a:ln>
            <a:noFill/>
          </a:ln>
          <a:effectLst>
            <a:outerShdw blurRad="292100" dist="139700" dir="2700000" algn="tl" rotWithShape="0">
              <a:srgbClr val="333333">
                <a:alpha val="64705"/>
              </a:srgbClr>
            </a:outerShdw>
          </a:effectLst>
        </p:spPr>
      </p:pic>
      <p:sp>
        <p:nvSpPr>
          <p:cNvPr id="1230" name="Google Shape;1230;p83"/>
          <p:cNvSpPr txBox="1"/>
          <p:nvPr/>
        </p:nvSpPr>
        <p:spPr>
          <a:xfrm>
            <a:off x="9405118" y="6459621"/>
            <a:ext cx="2508863" cy="276082"/>
          </a:xfrm>
          <a:prstGeom prst="rect">
            <a:avLst/>
          </a:prstGeom>
          <a:noFill/>
          <a:ln>
            <a:noFill/>
          </a:ln>
        </p:spPr>
        <p:txBody>
          <a:bodyPr spcFirstLastPara="1" wrap="square" lIns="79850" tIns="39925" rIns="79850" bIns="39925" rtlCol="0" anchor="t" anchorCtr="0">
            <a:spAutoFit/>
          </a:bodyPr>
          <a:lstStyle/>
          <a:p>
            <a:pPr marL="0" marR="0" lvl="0" indent="0" algn="r" rtl="0">
              <a:spcBef>
                <a:spcPts val="0"/>
              </a:spcBef>
              <a:spcAft>
                <a:spcPts val="0"/>
              </a:spcAft>
              <a:buNone/>
            </a:pPr>
            <a:r>
              <a:rPr lang="es" sz="1270">
                <a:solidFill>
                  <a:schemeClr val="dk1"/>
                </a:solidFill>
                <a:latin typeface="Arial"/>
                <a:ea typeface="Arial"/>
                <a:cs typeface="Arial"/>
                <a:sym typeface="Arial"/>
              </a:rPr>
              <a:t>Fotografías: Tayikistán, 2019, © OMS</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sp>
        <p:nvSpPr>
          <p:cNvPr id="1238" name="Google Shape;1238;p84"/>
          <p:cNvSpPr/>
          <p:nvPr/>
        </p:nvSpPr>
        <p:spPr>
          <a:xfrm>
            <a:off x="2885791" y="1872931"/>
            <a:ext cx="6420416" cy="3764538"/>
          </a:xfrm>
          <a:prstGeom prst="ellipse">
            <a:avLst/>
          </a:prstGeom>
          <a:solidFill>
            <a:schemeClr val="dk1"/>
          </a:solidFill>
          <a:ln w="12700" cap="flat" cmpd="sng">
            <a:solidFill>
              <a:srgbClr val="B4AB88"/>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9" name="Google Shape;1239;p84"/>
          <p:cNvSpPr txBox="1">
            <a:spLocks noGrp="1"/>
          </p:cNvSpPr>
          <p:nvPr>
            <p:ph type="title"/>
          </p:nvPr>
        </p:nvSpPr>
        <p:spPr>
          <a:xfrm>
            <a:off x="662727" y="152886"/>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0AFF3"/>
              </a:buClr>
              <a:buSzPts val="4400"/>
              <a:buFont typeface="Arial Narrow"/>
              <a:buNone/>
            </a:pPr>
            <a:r>
              <a:rPr lang="es" b="1">
                <a:solidFill>
                  <a:srgbClr val="00AFF3"/>
                </a:solidFill>
              </a:rPr>
              <a:t>Las hojas informativas técnicas recogen ejemplos de mejoras</a:t>
            </a:r>
            <a:endParaRPr/>
          </a:p>
        </p:txBody>
      </p:sp>
      <p:sp>
        <p:nvSpPr>
          <p:cNvPr id="1240" name="Google Shape;1240;p84"/>
          <p:cNvSpPr txBox="1">
            <a:spLocks noGrp="1"/>
          </p:cNvSpPr>
          <p:nvPr>
            <p:ph type="body" idx="1"/>
          </p:nvPr>
        </p:nvSpPr>
        <p:spPr>
          <a:xfrm>
            <a:off x="3500587" y="2528637"/>
            <a:ext cx="5256213" cy="4973466"/>
          </a:xfrm>
          <a:prstGeom prst="rect">
            <a:avLst/>
          </a:prstGeom>
          <a:noFill/>
          <a:ln>
            <a:noFill/>
          </a:ln>
        </p:spPr>
        <p:txBody>
          <a:bodyPr spcFirstLastPara="1" wrap="square" lIns="91425" tIns="45700" rIns="91425" bIns="45700" rtlCol="0" anchor="t" anchorCtr="0">
            <a:normAutofit/>
          </a:bodyPr>
          <a:lstStyle/>
          <a:p>
            <a:pPr marL="409135" lvl="0" indent="-409135" algn="ctr" rtl="0">
              <a:lnSpc>
                <a:spcPct val="100000"/>
              </a:lnSpc>
              <a:spcBef>
                <a:spcPts val="0"/>
              </a:spcBef>
              <a:spcAft>
                <a:spcPts val="0"/>
              </a:spcAft>
              <a:buClr>
                <a:schemeClr val="lt1"/>
              </a:buClr>
              <a:buSzPts val="2539"/>
              <a:buFont typeface="Calibri"/>
              <a:buAutoNum type="arabicPeriod"/>
            </a:pPr>
            <a:r>
              <a:rPr lang="es" sz="2539">
                <a:solidFill>
                  <a:schemeClr val="lt1"/>
                </a:solidFill>
              </a:rPr>
              <a:t>Potenciar la resiliencia climática</a:t>
            </a:r>
            <a:endParaRPr/>
          </a:p>
          <a:p>
            <a:pPr marL="409135" lvl="0" indent="-409135" algn="ctr" rtl="0">
              <a:lnSpc>
                <a:spcPct val="100000"/>
              </a:lnSpc>
              <a:spcBef>
                <a:spcPts val="0"/>
              </a:spcBef>
              <a:spcAft>
                <a:spcPts val="0"/>
              </a:spcAft>
              <a:buClr>
                <a:schemeClr val="lt1"/>
              </a:buClr>
              <a:buSzPts val="2539"/>
              <a:buFont typeface="Calibri"/>
              <a:buAutoNum type="arabicPeriod"/>
            </a:pPr>
            <a:r>
              <a:rPr lang="es" sz="2539">
                <a:solidFill>
                  <a:schemeClr val="lt1"/>
                </a:solidFill>
              </a:rPr>
              <a:t>Igualdad de género, discapacidad e inclusión social (IGDIS) </a:t>
            </a:r>
            <a:endParaRPr/>
          </a:p>
          <a:p>
            <a:pPr marL="409135" lvl="0" indent="-409135" algn="ctr" rtl="0">
              <a:lnSpc>
                <a:spcPct val="100000"/>
              </a:lnSpc>
              <a:spcBef>
                <a:spcPts val="0"/>
              </a:spcBef>
              <a:spcAft>
                <a:spcPts val="0"/>
              </a:spcAft>
              <a:buClr>
                <a:schemeClr val="lt1"/>
              </a:buClr>
              <a:buSzPts val="2539"/>
              <a:buFont typeface="Calibri"/>
              <a:buAutoNum type="arabicPeriod"/>
            </a:pPr>
            <a:r>
              <a:rPr lang="es" sz="2539">
                <a:solidFill>
                  <a:schemeClr val="lt1"/>
                </a:solidFill>
              </a:rPr>
              <a:t>Los desechos de salud </a:t>
            </a:r>
            <a:endParaRPr/>
          </a:p>
          <a:p>
            <a:pPr marL="409135" lvl="0" indent="-409135" algn="ctr" rtl="0">
              <a:lnSpc>
                <a:spcPct val="100000"/>
              </a:lnSpc>
              <a:spcBef>
                <a:spcPts val="0"/>
              </a:spcBef>
              <a:spcAft>
                <a:spcPts val="0"/>
              </a:spcAft>
              <a:buClr>
                <a:schemeClr val="lt1"/>
              </a:buClr>
              <a:buSzPts val="2539"/>
              <a:buFont typeface="Calibri"/>
              <a:buAutoNum type="arabicPeriod"/>
            </a:pPr>
            <a:r>
              <a:rPr lang="es" sz="2539">
                <a:solidFill>
                  <a:schemeClr val="lt1"/>
                </a:solidFill>
              </a:rPr>
              <a:t>Fontanería sin riesgos</a:t>
            </a:r>
            <a:endParaRPr/>
          </a:p>
          <a:p>
            <a:pPr marL="409135" lvl="0" indent="-409135" algn="ctr" rtl="0">
              <a:lnSpc>
                <a:spcPct val="100000"/>
              </a:lnSpc>
              <a:spcBef>
                <a:spcPts val="0"/>
              </a:spcBef>
              <a:spcAft>
                <a:spcPts val="0"/>
              </a:spcAft>
              <a:buClr>
                <a:schemeClr val="lt1"/>
              </a:buClr>
              <a:buSzPts val="2539"/>
              <a:buFont typeface="Calibri"/>
              <a:buAutoNum type="arabicPeriod"/>
            </a:pPr>
            <a:r>
              <a:rPr lang="es" sz="2539">
                <a:solidFill>
                  <a:schemeClr val="lt1"/>
                </a:solidFill>
              </a:rPr>
              <a:t>Higiene de las manos </a:t>
            </a:r>
            <a:endParaRPr/>
          </a:p>
        </p:txBody>
      </p:sp>
      <p:sp>
        <p:nvSpPr>
          <p:cNvPr id="1241" name="Google Shape;1241;p84"/>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64</a:t>
            </a:fld>
            <a:endParaRPr/>
          </a:p>
        </p:txBody>
      </p:sp>
      <p:pic>
        <p:nvPicPr>
          <p:cNvPr id="1242" name="Google Shape;1242;p84"/>
          <p:cNvPicPr preferRelativeResize="0"/>
          <p:nvPr/>
        </p:nvPicPr>
        <p:blipFill rotWithShape="1">
          <a:blip r:embed="rId3">
            <a:alphaModFix/>
          </a:blip>
          <a:srcRect/>
          <a:stretch/>
        </p:blipFill>
        <p:spPr>
          <a:xfrm>
            <a:off x="1394520" y="3943945"/>
            <a:ext cx="896712" cy="1171184"/>
          </a:xfrm>
          <a:prstGeom prst="rect">
            <a:avLst/>
          </a:prstGeom>
          <a:noFill/>
          <a:ln>
            <a:noFill/>
          </a:ln>
        </p:spPr>
      </p:pic>
      <p:pic>
        <p:nvPicPr>
          <p:cNvPr id="1243" name="Google Shape;1243;p84"/>
          <p:cNvPicPr preferRelativeResize="0"/>
          <p:nvPr/>
        </p:nvPicPr>
        <p:blipFill rotWithShape="1">
          <a:blip r:embed="rId4">
            <a:alphaModFix/>
          </a:blip>
          <a:srcRect/>
          <a:stretch/>
        </p:blipFill>
        <p:spPr>
          <a:xfrm>
            <a:off x="1811209" y="1287339"/>
            <a:ext cx="1146627" cy="1171184"/>
          </a:xfrm>
          <a:prstGeom prst="rect">
            <a:avLst/>
          </a:prstGeom>
          <a:noFill/>
          <a:ln>
            <a:noFill/>
          </a:ln>
        </p:spPr>
      </p:pic>
      <p:pic>
        <p:nvPicPr>
          <p:cNvPr id="1244" name="Google Shape;1244;p84"/>
          <p:cNvPicPr preferRelativeResize="0"/>
          <p:nvPr/>
        </p:nvPicPr>
        <p:blipFill rotWithShape="1">
          <a:blip r:embed="rId5">
            <a:alphaModFix/>
          </a:blip>
          <a:srcRect/>
          <a:stretch/>
        </p:blipFill>
        <p:spPr>
          <a:xfrm>
            <a:off x="9564230" y="2163914"/>
            <a:ext cx="1171184" cy="1171184"/>
          </a:xfrm>
          <a:prstGeom prst="rect">
            <a:avLst/>
          </a:prstGeom>
          <a:noFill/>
          <a:ln>
            <a:noFill/>
          </a:ln>
        </p:spPr>
      </p:pic>
      <p:pic>
        <p:nvPicPr>
          <p:cNvPr id="1245" name="Google Shape;1245;p84"/>
          <p:cNvPicPr preferRelativeResize="0"/>
          <p:nvPr/>
        </p:nvPicPr>
        <p:blipFill rotWithShape="1">
          <a:blip r:embed="rId6">
            <a:alphaModFix/>
          </a:blip>
          <a:srcRect/>
          <a:stretch/>
        </p:blipFill>
        <p:spPr>
          <a:xfrm>
            <a:off x="9598782" y="4466491"/>
            <a:ext cx="732997" cy="1171184"/>
          </a:xfrm>
          <a:prstGeom prst="rect">
            <a:avLst/>
          </a:prstGeom>
          <a:noFill/>
          <a:ln>
            <a:noFill/>
          </a:ln>
        </p:spPr>
      </p:pic>
      <p:pic>
        <p:nvPicPr>
          <p:cNvPr id="1246" name="Google Shape;1246;p84" descr="Immagine che contiene silhouette, cielo notturno&#10;&#10;Descrizione generata automaticamente"/>
          <p:cNvPicPr preferRelativeResize="0"/>
          <p:nvPr/>
        </p:nvPicPr>
        <p:blipFill rotWithShape="1">
          <a:blip r:embed="rId7">
            <a:alphaModFix/>
          </a:blip>
          <a:srcRect/>
          <a:stretch/>
        </p:blipFill>
        <p:spPr>
          <a:xfrm>
            <a:off x="2990848" y="5547019"/>
            <a:ext cx="1054552" cy="1171184"/>
          </a:xfrm>
          <a:prstGeom prst="rect">
            <a:avLst/>
          </a:prstGeom>
          <a:noFill/>
          <a:ln>
            <a:noFill/>
          </a:ln>
        </p:spPr>
      </p:pic>
      <p:cxnSp>
        <p:nvCxnSpPr>
          <p:cNvPr id="1247" name="Google Shape;1247;p84"/>
          <p:cNvCxnSpPr>
            <a:stCxn id="1238" idx="1"/>
            <a:endCxn id="1243" idx="3"/>
          </p:cNvCxnSpPr>
          <p:nvPr/>
        </p:nvCxnSpPr>
        <p:spPr>
          <a:xfrm rot="10800000">
            <a:off x="2957839" y="1872835"/>
            <a:ext cx="868200" cy="551400"/>
          </a:xfrm>
          <a:prstGeom prst="straightConnector1">
            <a:avLst/>
          </a:prstGeom>
          <a:noFill/>
          <a:ln w="57150" cap="flat" cmpd="sng">
            <a:solidFill>
              <a:schemeClr val="dk1"/>
            </a:solidFill>
            <a:prstDash val="solid"/>
            <a:miter lim="800000"/>
            <a:headEnd type="none" w="sm" len="sm"/>
            <a:tailEnd type="triangle" w="med" len="med"/>
          </a:ln>
        </p:spPr>
      </p:cxnSp>
      <p:cxnSp>
        <p:nvCxnSpPr>
          <p:cNvPr id="1248" name="Google Shape;1248;p84"/>
          <p:cNvCxnSpPr>
            <a:endCxn id="1242" idx="3"/>
          </p:cNvCxnSpPr>
          <p:nvPr/>
        </p:nvCxnSpPr>
        <p:spPr>
          <a:xfrm rot="10800000">
            <a:off x="2291232" y="4529537"/>
            <a:ext cx="1209300" cy="273600"/>
          </a:xfrm>
          <a:prstGeom prst="straightConnector1">
            <a:avLst/>
          </a:prstGeom>
          <a:noFill/>
          <a:ln w="57150" cap="flat" cmpd="sng">
            <a:solidFill>
              <a:schemeClr val="dk1"/>
            </a:solidFill>
            <a:prstDash val="solid"/>
            <a:miter lim="800000"/>
            <a:headEnd type="none" w="sm" len="sm"/>
            <a:tailEnd type="triangle" w="med" len="med"/>
          </a:ln>
        </p:spPr>
      </p:cxnSp>
      <p:cxnSp>
        <p:nvCxnSpPr>
          <p:cNvPr id="1249" name="Google Shape;1249;p84"/>
          <p:cNvCxnSpPr/>
          <p:nvPr/>
        </p:nvCxnSpPr>
        <p:spPr>
          <a:xfrm flipH="1">
            <a:off x="4058100" y="5521619"/>
            <a:ext cx="955170" cy="585592"/>
          </a:xfrm>
          <a:prstGeom prst="straightConnector1">
            <a:avLst/>
          </a:prstGeom>
          <a:noFill/>
          <a:ln w="57150" cap="flat" cmpd="sng">
            <a:solidFill>
              <a:schemeClr val="dk1"/>
            </a:solidFill>
            <a:prstDash val="solid"/>
            <a:miter lim="800000"/>
            <a:headEnd type="none" w="sm" len="sm"/>
            <a:tailEnd type="triangle" w="med" len="med"/>
          </a:ln>
        </p:spPr>
      </p:cxnSp>
      <p:cxnSp>
        <p:nvCxnSpPr>
          <p:cNvPr id="1250" name="Google Shape;1250;p84"/>
          <p:cNvCxnSpPr/>
          <p:nvPr/>
        </p:nvCxnSpPr>
        <p:spPr>
          <a:xfrm rot="10800000" flipH="1">
            <a:off x="8175681" y="2188537"/>
            <a:ext cx="1437924" cy="205107"/>
          </a:xfrm>
          <a:prstGeom prst="straightConnector1">
            <a:avLst/>
          </a:prstGeom>
          <a:noFill/>
          <a:ln w="57150" cap="flat" cmpd="sng">
            <a:solidFill>
              <a:schemeClr val="dk1"/>
            </a:solidFill>
            <a:prstDash val="solid"/>
            <a:miter lim="800000"/>
            <a:headEnd type="none" w="sm" len="sm"/>
            <a:tailEnd type="triangle" w="med" len="med"/>
          </a:ln>
        </p:spPr>
      </p:cxnSp>
      <p:cxnSp>
        <p:nvCxnSpPr>
          <p:cNvPr id="1251" name="Google Shape;1251;p84"/>
          <p:cNvCxnSpPr>
            <a:stCxn id="1238" idx="5"/>
          </p:cNvCxnSpPr>
          <p:nvPr/>
        </p:nvCxnSpPr>
        <p:spPr>
          <a:xfrm>
            <a:off x="8365959" y="5086165"/>
            <a:ext cx="1329300" cy="423600"/>
          </a:xfrm>
          <a:prstGeom prst="straightConnector1">
            <a:avLst/>
          </a:prstGeom>
          <a:noFill/>
          <a:ln w="57150" cap="flat" cmpd="sng">
            <a:solidFill>
              <a:schemeClr val="dk1"/>
            </a:solidFill>
            <a:prstDash val="solid"/>
            <a:miter lim="800000"/>
            <a:headEnd type="none" w="sm" len="sm"/>
            <a:tailEnd type="triangle" w="med" len="med"/>
          </a:ln>
        </p:spPr>
      </p:cxnSp>
      <p:pic>
        <p:nvPicPr>
          <p:cNvPr id="1252" name="Google Shape;1252;p84"/>
          <p:cNvPicPr preferRelativeResize="0"/>
          <p:nvPr/>
        </p:nvPicPr>
        <p:blipFill rotWithShape="1">
          <a:blip r:embed="rId8">
            <a:alphaModFix/>
          </a:blip>
          <a:srcRect/>
          <a:stretch/>
        </p:blipFill>
        <p:spPr>
          <a:xfrm>
            <a:off x="849929" y="1191252"/>
            <a:ext cx="1089181" cy="1242834"/>
          </a:xfrm>
          <a:prstGeom prst="rect">
            <a:avLst/>
          </a:prstGeom>
          <a:noFill/>
          <a:ln w="9525" cap="flat" cmpd="sng">
            <a:solidFill>
              <a:schemeClr val="dk1"/>
            </a:solidFill>
            <a:prstDash val="solid"/>
            <a:round/>
            <a:headEnd type="none" w="sm" len="sm"/>
            <a:tailEnd type="none" w="sm" len="sm"/>
          </a:ln>
        </p:spPr>
      </p:pic>
      <p:pic>
        <p:nvPicPr>
          <p:cNvPr id="1253" name="Google Shape;1253;p84"/>
          <p:cNvPicPr preferRelativeResize="0"/>
          <p:nvPr/>
        </p:nvPicPr>
        <p:blipFill rotWithShape="1">
          <a:blip r:embed="rId9">
            <a:alphaModFix/>
          </a:blip>
          <a:srcRect/>
          <a:stretch/>
        </p:blipFill>
        <p:spPr>
          <a:xfrm>
            <a:off x="10563041" y="1655849"/>
            <a:ext cx="988833" cy="1184426"/>
          </a:xfrm>
          <a:prstGeom prst="rect">
            <a:avLst/>
          </a:prstGeom>
          <a:noFill/>
          <a:ln w="9525" cap="flat" cmpd="sng">
            <a:solidFill>
              <a:schemeClr val="dk1"/>
            </a:solidFill>
            <a:prstDash val="solid"/>
            <a:round/>
            <a:headEnd type="none" w="sm" len="sm"/>
            <a:tailEnd type="none" w="sm" len="sm"/>
          </a:ln>
        </p:spPr>
      </p:pic>
      <p:pic>
        <p:nvPicPr>
          <p:cNvPr id="1254" name="Google Shape;1254;p84"/>
          <p:cNvPicPr preferRelativeResize="0"/>
          <p:nvPr/>
        </p:nvPicPr>
        <p:blipFill rotWithShape="1">
          <a:blip r:embed="rId10">
            <a:alphaModFix/>
          </a:blip>
          <a:srcRect/>
          <a:stretch/>
        </p:blipFill>
        <p:spPr>
          <a:xfrm>
            <a:off x="1962257" y="5417737"/>
            <a:ext cx="1162149" cy="1273699"/>
          </a:xfrm>
          <a:prstGeom prst="rect">
            <a:avLst/>
          </a:prstGeom>
          <a:noFill/>
          <a:ln w="9525" cap="flat" cmpd="sng">
            <a:solidFill>
              <a:schemeClr val="dk1"/>
            </a:solidFill>
            <a:prstDash val="solid"/>
            <a:round/>
            <a:headEnd type="none" w="sm" len="sm"/>
            <a:tailEnd type="none" w="sm" len="sm"/>
          </a:ln>
        </p:spPr>
      </p:pic>
      <p:pic>
        <p:nvPicPr>
          <p:cNvPr id="1255" name="Google Shape;1255;p84"/>
          <p:cNvPicPr preferRelativeResize="0"/>
          <p:nvPr/>
        </p:nvPicPr>
        <p:blipFill rotWithShape="1">
          <a:blip r:embed="rId11">
            <a:alphaModFix/>
          </a:blip>
          <a:srcRect/>
          <a:stretch/>
        </p:blipFill>
        <p:spPr>
          <a:xfrm>
            <a:off x="556459" y="3559835"/>
            <a:ext cx="1007243" cy="1243400"/>
          </a:xfrm>
          <a:prstGeom prst="rect">
            <a:avLst/>
          </a:prstGeom>
          <a:noFill/>
          <a:ln w="9525" cap="flat" cmpd="sng">
            <a:solidFill>
              <a:schemeClr val="dk1"/>
            </a:solidFill>
            <a:prstDash val="solid"/>
            <a:round/>
            <a:headEnd type="none" w="sm" len="sm"/>
            <a:tailEnd type="none" w="sm" len="sm"/>
          </a:ln>
        </p:spPr>
      </p:pic>
      <p:pic>
        <p:nvPicPr>
          <p:cNvPr id="1256" name="Google Shape;1256;p84"/>
          <p:cNvPicPr preferRelativeResize="0"/>
          <p:nvPr/>
        </p:nvPicPr>
        <p:blipFill rotWithShape="1">
          <a:blip r:embed="rId12">
            <a:alphaModFix/>
          </a:blip>
          <a:srcRect/>
          <a:stretch/>
        </p:blipFill>
        <p:spPr>
          <a:xfrm>
            <a:off x="10235666" y="4182796"/>
            <a:ext cx="1123627" cy="1254986"/>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263"/>
        <p:cNvGrpSpPr/>
        <p:nvPr/>
      </p:nvGrpSpPr>
      <p:grpSpPr>
        <a:xfrm>
          <a:off x="0" y="0"/>
          <a:ext cx="0" cy="0"/>
          <a:chOff x="0" y="0"/>
          <a:chExt cx="0" cy="0"/>
        </a:xfrm>
      </p:grpSpPr>
      <p:sp>
        <p:nvSpPr>
          <p:cNvPr id="1264" name="Google Shape;1264;p85"/>
          <p:cNvSpPr/>
          <p:nvPr/>
        </p:nvSpPr>
        <p:spPr>
          <a:xfrm>
            <a:off x="4032677" y="1510249"/>
            <a:ext cx="4112545" cy="3945807"/>
          </a:xfrm>
          <a:custGeom>
            <a:avLst/>
            <a:gdLst/>
            <a:ahLst/>
            <a:cxnLst/>
            <a:rect l="l" t="t" r="r" b="b"/>
            <a:pathLst>
              <a:path w="21300" h="21482" extrusionOk="0">
                <a:moveTo>
                  <a:pt x="16159" y="21482"/>
                </a:moveTo>
                <a:lnTo>
                  <a:pt x="5164" y="21482"/>
                </a:lnTo>
                <a:cubicBezTo>
                  <a:pt x="4397" y="21482"/>
                  <a:pt x="3724" y="20973"/>
                  <a:pt x="3487" y="20203"/>
                </a:cubicBezTo>
                <a:lnTo>
                  <a:pt x="86" y="9217"/>
                </a:lnTo>
                <a:cubicBezTo>
                  <a:pt x="-150" y="8448"/>
                  <a:pt x="110" y="7616"/>
                  <a:pt x="724" y="7144"/>
                </a:cubicBezTo>
                <a:lnTo>
                  <a:pt x="9617" y="354"/>
                </a:lnTo>
                <a:cubicBezTo>
                  <a:pt x="10231" y="-118"/>
                  <a:pt x="11069" y="-118"/>
                  <a:pt x="11683" y="354"/>
                </a:cubicBezTo>
                <a:lnTo>
                  <a:pt x="20576" y="7144"/>
                </a:lnTo>
                <a:cubicBezTo>
                  <a:pt x="21190" y="7616"/>
                  <a:pt x="21450" y="8448"/>
                  <a:pt x="21214" y="9217"/>
                </a:cubicBezTo>
                <a:lnTo>
                  <a:pt x="17813" y="20203"/>
                </a:lnTo>
                <a:cubicBezTo>
                  <a:pt x="17600" y="20973"/>
                  <a:pt x="16927" y="21482"/>
                  <a:pt x="16159" y="21482"/>
                </a:cubicBezTo>
                <a:close/>
                <a:moveTo>
                  <a:pt x="10668" y="1347"/>
                </a:moveTo>
                <a:cubicBezTo>
                  <a:pt x="10573" y="1347"/>
                  <a:pt x="10467" y="1384"/>
                  <a:pt x="10384" y="1446"/>
                </a:cubicBezTo>
                <a:lnTo>
                  <a:pt x="10384" y="1446"/>
                </a:lnTo>
                <a:lnTo>
                  <a:pt x="1492" y="8236"/>
                </a:lnTo>
                <a:cubicBezTo>
                  <a:pt x="1326" y="8361"/>
                  <a:pt x="1255" y="8584"/>
                  <a:pt x="1314" y="8795"/>
                </a:cubicBezTo>
                <a:lnTo>
                  <a:pt x="4716" y="19781"/>
                </a:lnTo>
                <a:cubicBezTo>
                  <a:pt x="4775" y="19992"/>
                  <a:pt x="4964" y="20129"/>
                  <a:pt x="5164" y="20129"/>
                </a:cubicBezTo>
                <a:lnTo>
                  <a:pt x="16159" y="20129"/>
                </a:lnTo>
                <a:cubicBezTo>
                  <a:pt x="16360" y="20129"/>
                  <a:pt x="16549" y="19992"/>
                  <a:pt x="16608" y="19781"/>
                </a:cubicBezTo>
                <a:lnTo>
                  <a:pt x="20009" y="8795"/>
                </a:lnTo>
                <a:cubicBezTo>
                  <a:pt x="20068" y="8584"/>
                  <a:pt x="20009" y="8361"/>
                  <a:pt x="19832" y="8236"/>
                </a:cubicBezTo>
                <a:lnTo>
                  <a:pt x="10939" y="1446"/>
                </a:lnTo>
                <a:cubicBezTo>
                  <a:pt x="10857" y="1384"/>
                  <a:pt x="10762" y="1347"/>
                  <a:pt x="10668" y="1347"/>
                </a:cubicBezTo>
                <a:close/>
              </a:path>
            </a:pathLst>
          </a:custGeom>
          <a:solidFill>
            <a:srgbClr val="D8D8D8"/>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FFFFFF"/>
              </a:solidFill>
              <a:latin typeface="Arial"/>
              <a:ea typeface="Arial"/>
              <a:cs typeface="Arial"/>
              <a:sym typeface="Arial"/>
            </a:endParaRPr>
          </a:p>
        </p:txBody>
      </p:sp>
      <p:sp>
        <p:nvSpPr>
          <p:cNvPr id="1265" name="Google Shape;1265;p85"/>
          <p:cNvSpPr/>
          <p:nvPr/>
        </p:nvSpPr>
        <p:spPr>
          <a:xfrm>
            <a:off x="5560378" y="1031419"/>
            <a:ext cx="1894378" cy="1846927"/>
          </a:xfrm>
          <a:custGeom>
            <a:avLst/>
            <a:gdLst/>
            <a:ahLst/>
            <a:cxnLst/>
            <a:rect l="l" t="t" r="r" b="b"/>
            <a:pathLst>
              <a:path w="21389" h="21441" extrusionOk="0">
                <a:moveTo>
                  <a:pt x="21389" y="21441"/>
                </a:moveTo>
                <a:lnTo>
                  <a:pt x="18686" y="14717"/>
                </a:lnTo>
                <a:lnTo>
                  <a:pt x="17373" y="16570"/>
                </a:lnTo>
                <a:lnTo>
                  <a:pt x="10525" y="11462"/>
                </a:lnTo>
                <a:cubicBezTo>
                  <a:pt x="10679" y="11250"/>
                  <a:pt x="10782" y="11012"/>
                  <a:pt x="10885" y="10747"/>
                </a:cubicBezTo>
                <a:lnTo>
                  <a:pt x="12353" y="6141"/>
                </a:lnTo>
                <a:cubicBezTo>
                  <a:pt x="12687" y="5109"/>
                  <a:pt x="12327" y="3970"/>
                  <a:pt x="11477" y="3335"/>
                </a:cubicBezTo>
                <a:lnTo>
                  <a:pt x="7667" y="476"/>
                </a:lnTo>
                <a:cubicBezTo>
                  <a:pt x="6817" y="-159"/>
                  <a:pt x="5659" y="-159"/>
                  <a:pt x="4809" y="476"/>
                </a:cubicBezTo>
                <a:lnTo>
                  <a:pt x="999" y="3335"/>
                </a:lnTo>
                <a:cubicBezTo>
                  <a:pt x="149" y="3970"/>
                  <a:pt x="-211" y="5109"/>
                  <a:pt x="124" y="6141"/>
                </a:cubicBezTo>
                <a:lnTo>
                  <a:pt x="1591" y="10747"/>
                </a:lnTo>
                <a:cubicBezTo>
                  <a:pt x="1926" y="11779"/>
                  <a:pt x="2853" y="12467"/>
                  <a:pt x="3908" y="12467"/>
                </a:cubicBezTo>
                <a:lnTo>
                  <a:pt x="7178" y="12467"/>
                </a:lnTo>
                <a:lnTo>
                  <a:pt x="15777" y="18900"/>
                </a:lnTo>
                <a:lnTo>
                  <a:pt x="14386" y="20859"/>
                </a:lnTo>
                <a:lnTo>
                  <a:pt x="21389" y="21441"/>
                </a:lnTo>
                <a:close/>
              </a:path>
            </a:pathLst>
          </a:custGeom>
          <a:solidFill>
            <a:srgbClr val="BFBFBF"/>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FFFFFF"/>
              </a:solidFill>
              <a:latin typeface="Arial"/>
              <a:ea typeface="Arial"/>
              <a:cs typeface="Arial"/>
              <a:sym typeface="Arial"/>
            </a:endParaRPr>
          </a:p>
        </p:txBody>
      </p:sp>
      <p:sp>
        <p:nvSpPr>
          <p:cNvPr id="1266" name="Google Shape;1266;p85"/>
          <p:cNvSpPr/>
          <p:nvPr/>
        </p:nvSpPr>
        <p:spPr>
          <a:xfrm>
            <a:off x="3576644" y="2148691"/>
            <a:ext cx="2186241" cy="1395455"/>
          </a:xfrm>
          <a:custGeom>
            <a:avLst/>
            <a:gdLst/>
            <a:ahLst/>
            <a:cxnLst/>
            <a:rect l="l" t="t" r="r" b="b"/>
            <a:pathLst>
              <a:path w="21417" h="21600" extrusionOk="0">
                <a:moveTo>
                  <a:pt x="15297" y="741"/>
                </a:moveTo>
                <a:lnTo>
                  <a:pt x="16458" y="3247"/>
                </a:lnTo>
                <a:lnTo>
                  <a:pt x="10427" y="10165"/>
                </a:lnTo>
                <a:cubicBezTo>
                  <a:pt x="10293" y="9882"/>
                  <a:pt x="10137" y="9635"/>
                  <a:pt x="9958" y="9424"/>
                </a:cubicBezTo>
                <a:lnTo>
                  <a:pt x="6652" y="5612"/>
                </a:lnTo>
                <a:cubicBezTo>
                  <a:pt x="5915" y="4765"/>
                  <a:pt x="4910" y="4765"/>
                  <a:pt x="4173" y="5612"/>
                </a:cubicBezTo>
                <a:lnTo>
                  <a:pt x="867" y="9424"/>
                </a:lnTo>
                <a:cubicBezTo>
                  <a:pt x="130" y="10271"/>
                  <a:pt x="-183" y="11788"/>
                  <a:pt x="107" y="13165"/>
                </a:cubicBezTo>
                <a:lnTo>
                  <a:pt x="1381" y="19306"/>
                </a:lnTo>
                <a:cubicBezTo>
                  <a:pt x="1671" y="20682"/>
                  <a:pt x="2475" y="21600"/>
                  <a:pt x="3391" y="21600"/>
                </a:cubicBezTo>
                <a:lnTo>
                  <a:pt x="7479" y="21600"/>
                </a:lnTo>
                <a:cubicBezTo>
                  <a:pt x="8394" y="21600"/>
                  <a:pt x="9199" y="20682"/>
                  <a:pt x="9489" y="19306"/>
                </a:cubicBezTo>
                <a:lnTo>
                  <a:pt x="10360" y="15035"/>
                </a:lnTo>
                <a:lnTo>
                  <a:pt x="17910" y="6353"/>
                </a:lnTo>
                <a:lnTo>
                  <a:pt x="19094" y="8965"/>
                </a:lnTo>
                <a:lnTo>
                  <a:pt x="21417" y="0"/>
                </a:lnTo>
                <a:lnTo>
                  <a:pt x="15297" y="741"/>
                </a:lnTo>
                <a:close/>
              </a:path>
            </a:pathLst>
          </a:custGeom>
          <a:solidFill>
            <a:srgbClr val="FF9A1F"/>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BFBFBF"/>
              </a:solidFill>
              <a:latin typeface="Arial"/>
              <a:ea typeface="Arial"/>
              <a:cs typeface="Arial"/>
              <a:sym typeface="Arial"/>
            </a:endParaRPr>
          </a:p>
        </p:txBody>
      </p:sp>
      <p:sp>
        <p:nvSpPr>
          <p:cNvPr id="1267" name="Google Shape;1267;p85"/>
          <p:cNvSpPr/>
          <p:nvPr/>
        </p:nvSpPr>
        <p:spPr>
          <a:xfrm>
            <a:off x="4329095" y="3516785"/>
            <a:ext cx="1107316" cy="2309795"/>
          </a:xfrm>
          <a:custGeom>
            <a:avLst/>
            <a:gdLst/>
            <a:ahLst/>
            <a:cxnLst/>
            <a:rect l="l" t="t" r="r" b="b"/>
            <a:pathLst>
              <a:path w="20937" h="21600" extrusionOk="0">
                <a:moveTo>
                  <a:pt x="19221" y="14244"/>
                </a:moveTo>
                <a:lnTo>
                  <a:pt x="14737" y="12623"/>
                </a:lnTo>
                <a:lnTo>
                  <a:pt x="9304" y="4393"/>
                </a:lnTo>
                <a:lnTo>
                  <a:pt x="13012" y="3795"/>
                </a:lnTo>
                <a:lnTo>
                  <a:pt x="4001" y="0"/>
                </a:lnTo>
                <a:lnTo>
                  <a:pt x="1242" y="5693"/>
                </a:lnTo>
                <a:lnTo>
                  <a:pt x="4864" y="5117"/>
                </a:lnTo>
                <a:lnTo>
                  <a:pt x="9175" y="11664"/>
                </a:lnTo>
                <a:cubicBezTo>
                  <a:pt x="8787" y="11728"/>
                  <a:pt x="8399" y="11813"/>
                  <a:pt x="8054" y="11941"/>
                </a:cubicBezTo>
                <a:lnTo>
                  <a:pt x="1673" y="14244"/>
                </a:lnTo>
                <a:cubicBezTo>
                  <a:pt x="251" y="14755"/>
                  <a:pt x="-353" y="15672"/>
                  <a:pt x="207" y="16504"/>
                </a:cubicBezTo>
                <a:lnTo>
                  <a:pt x="2665" y="20214"/>
                </a:lnTo>
                <a:cubicBezTo>
                  <a:pt x="3225" y="21046"/>
                  <a:pt x="4778" y="21600"/>
                  <a:pt x="6545" y="21600"/>
                </a:cubicBezTo>
                <a:lnTo>
                  <a:pt x="14435" y="21600"/>
                </a:lnTo>
                <a:cubicBezTo>
                  <a:pt x="16203" y="21600"/>
                  <a:pt x="17755" y="21046"/>
                  <a:pt x="18315" y="20214"/>
                </a:cubicBezTo>
                <a:lnTo>
                  <a:pt x="20773" y="16504"/>
                </a:lnTo>
                <a:cubicBezTo>
                  <a:pt x="21247" y="15672"/>
                  <a:pt x="20687" y="14755"/>
                  <a:pt x="19221" y="14244"/>
                </a:cubicBezTo>
                <a:close/>
              </a:path>
            </a:pathLst>
          </a:custGeom>
          <a:solidFill>
            <a:srgbClr val="BFBFBF"/>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BFBFBF"/>
              </a:solidFill>
              <a:latin typeface="Arial"/>
              <a:ea typeface="Arial"/>
              <a:cs typeface="Arial"/>
              <a:sym typeface="Arial"/>
            </a:endParaRPr>
          </a:p>
        </p:txBody>
      </p:sp>
      <p:pic>
        <p:nvPicPr>
          <p:cNvPr id="1268" name="Google Shape;1268;p85" descr="Gears with solid fill"/>
          <p:cNvPicPr preferRelativeResize="0"/>
          <p:nvPr/>
        </p:nvPicPr>
        <p:blipFill rotWithShape="1">
          <a:blip r:embed="rId3">
            <a:alphaModFix/>
          </a:blip>
          <a:srcRect/>
          <a:stretch/>
        </p:blipFill>
        <p:spPr>
          <a:xfrm>
            <a:off x="3708732" y="2642954"/>
            <a:ext cx="786046" cy="786046"/>
          </a:xfrm>
          <a:prstGeom prst="rect">
            <a:avLst/>
          </a:prstGeom>
          <a:noFill/>
          <a:ln>
            <a:noFill/>
          </a:ln>
          <a:effectLst>
            <a:outerShdw blurRad="50800" dist="38100" dir="2700000" algn="tl" rotWithShape="0">
              <a:srgbClr val="000000">
                <a:alpha val="40000"/>
              </a:srgbClr>
            </a:outerShdw>
          </a:effectLst>
        </p:spPr>
      </p:pic>
      <p:grpSp>
        <p:nvGrpSpPr>
          <p:cNvPr id="1269" name="Google Shape;1269;p85"/>
          <p:cNvGrpSpPr/>
          <p:nvPr/>
        </p:nvGrpSpPr>
        <p:grpSpPr>
          <a:xfrm>
            <a:off x="8327998" y="4739418"/>
            <a:ext cx="2925927" cy="1668205"/>
            <a:chOff x="8921977" y="4073362"/>
            <a:chExt cx="2926080" cy="1668292"/>
          </a:xfrm>
        </p:grpSpPr>
        <p:sp>
          <p:nvSpPr>
            <p:cNvPr id="1270" name="Google Shape;1270;p85"/>
            <p:cNvSpPr txBox="1"/>
            <p:nvPr/>
          </p:nvSpPr>
          <p:spPr>
            <a:xfrm>
              <a:off x="8921977" y="4073362"/>
              <a:ext cx="2926080" cy="461689"/>
            </a:xfrm>
            <a:prstGeom prst="rect">
              <a:avLst/>
            </a:prstGeom>
            <a:noFill/>
            <a:ln>
              <a:noFill/>
            </a:ln>
          </p:spPr>
          <p:txBody>
            <a:bodyPr spcFirstLastPara="1" wrap="square" lIns="0" tIns="45700" rIns="0" bIns="45700" rtlCol="0" anchor="b" anchorCtr="0">
              <a:spAutoFit/>
            </a:bodyPr>
            <a:lstStyle/>
            <a:p>
              <a:pPr marL="0" marR="0" lvl="0" indent="0" algn="l" rtl="0">
                <a:spcBef>
                  <a:spcPts val="0"/>
                </a:spcBef>
                <a:spcAft>
                  <a:spcPts val="0"/>
                </a:spcAft>
                <a:buNone/>
              </a:pPr>
              <a:r>
                <a:rPr lang="es" sz="2400" b="1">
                  <a:solidFill>
                    <a:srgbClr val="D8D8D8"/>
                  </a:solidFill>
                  <a:latin typeface="Arial"/>
                  <a:ea typeface="Arial"/>
                  <a:cs typeface="Arial"/>
                  <a:sym typeface="Arial"/>
                </a:rPr>
                <a:t>Fase 3</a:t>
              </a:r>
              <a:endParaRPr/>
            </a:p>
          </p:txBody>
        </p:sp>
        <p:sp>
          <p:nvSpPr>
            <p:cNvPr id="1271" name="Google Shape;1271;p85"/>
            <p:cNvSpPr txBox="1"/>
            <p:nvPr/>
          </p:nvSpPr>
          <p:spPr>
            <a:xfrm>
              <a:off x="8921977" y="4532542"/>
              <a:ext cx="2926080" cy="1209112"/>
            </a:xfrm>
            <a:prstGeom prst="rect">
              <a:avLst/>
            </a:prstGeom>
            <a:noFill/>
            <a:ln>
              <a:noFill/>
            </a:ln>
          </p:spPr>
          <p:txBody>
            <a:bodyPr spcFirstLastPara="1" wrap="square" lIns="0" tIns="45700" rIns="0" bIns="45700" rtlCol="0" anchor="t" anchorCtr="0">
              <a:spAutoFit/>
            </a:bodyPr>
            <a:lstStyle/>
            <a:p>
              <a:pPr marL="0" marR="0" lvl="0" indent="0" algn="l" rtl="0">
                <a:spcBef>
                  <a:spcPts val="0"/>
                </a:spcBef>
                <a:spcAft>
                  <a:spcPts val="0"/>
                </a:spcAft>
                <a:buNone/>
              </a:pPr>
              <a:r>
                <a:rPr lang="es" sz="1814" b="1">
                  <a:solidFill>
                    <a:srgbClr val="D8D8D8"/>
                  </a:solidFill>
                  <a:latin typeface="Arial"/>
                  <a:ea typeface="Arial"/>
                  <a:cs typeface="Arial"/>
                  <a:sym typeface="Arial"/>
                </a:rPr>
                <a:t>Evaluar los riesgos a fin de detectar y priorizar las esferas susceptibles de mejora</a:t>
              </a:r>
              <a:endParaRPr/>
            </a:p>
          </p:txBody>
        </p:sp>
      </p:grpSp>
      <p:grpSp>
        <p:nvGrpSpPr>
          <p:cNvPr id="1272" name="Google Shape;1272;p85"/>
          <p:cNvGrpSpPr/>
          <p:nvPr/>
        </p:nvGrpSpPr>
        <p:grpSpPr>
          <a:xfrm>
            <a:off x="455902" y="4903589"/>
            <a:ext cx="2925927" cy="1389026"/>
            <a:chOff x="332936" y="4652314"/>
            <a:chExt cx="2926080" cy="1389099"/>
          </a:xfrm>
        </p:grpSpPr>
        <p:sp>
          <p:nvSpPr>
            <p:cNvPr id="1273" name="Google Shape;1273;p85"/>
            <p:cNvSpPr txBox="1"/>
            <p:nvPr/>
          </p:nvSpPr>
          <p:spPr>
            <a:xfrm>
              <a:off x="332936" y="4652314"/>
              <a:ext cx="2926080" cy="461689"/>
            </a:xfrm>
            <a:prstGeom prst="rect">
              <a:avLst/>
            </a:prstGeom>
            <a:noFill/>
            <a:ln>
              <a:noFill/>
            </a:ln>
          </p:spPr>
          <p:txBody>
            <a:bodyPr spcFirstLastPara="1" wrap="square" lIns="0" tIns="45700" rIns="0" bIns="45700" rtlCol="0" anchor="b" anchorCtr="0">
              <a:spAutoFit/>
            </a:bodyPr>
            <a:lstStyle/>
            <a:p>
              <a:pPr marL="0" marR="0" lvl="0" indent="0" algn="r" rtl="0">
                <a:spcBef>
                  <a:spcPts val="0"/>
                </a:spcBef>
                <a:spcAft>
                  <a:spcPts val="0"/>
                </a:spcAft>
                <a:buNone/>
              </a:pPr>
              <a:r>
                <a:rPr lang="es" sz="2400" b="1">
                  <a:solidFill>
                    <a:srgbClr val="D8D8D8"/>
                  </a:solidFill>
                  <a:latin typeface="Arial"/>
                  <a:ea typeface="Arial"/>
                  <a:cs typeface="Arial"/>
                  <a:sym typeface="Arial"/>
                </a:rPr>
                <a:t>Fase 4</a:t>
              </a:r>
              <a:endParaRPr/>
            </a:p>
          </p:txBody>
        </p:sp>
        <p:sp>
          <p:nvSpPr>
            <p:cNvPr id="1274" name="Google Shape;1274;p85"/>
            <p:cNvSpPr txBox="1"/>
            <p:nvPr/>
          </p:nvSpPr>
          <p:spPr>
            <a:xfrm>
              <a:off x="332936" y="5111494"/>
              <a:ext cx="2926080" cy="929919"/>
            </a:xfrm>
            <a:prstGeom prst="rect">
              <a:avLst/>
            </a:prstGeom>
            <a:noFill/>
            <a:ln>
              <a:noFill/>
            </a:ln>
          </p:spPr>
          <p:txBody>
            <a:bodyPr spcFirstLastPara="1" wrap="square" lIns="0" tIns="45700" rIns="0" bIns="45700" rtlCol="0" anchor="t" anchorCtr="0">
              <a:spAutoFit/>
            </a:bodyPr>
            <a:lstStyle/>
            <a:p>
              <a:pPr marL="0" marR="0" lvl="0" indent="0" algn="r" rtl="0">
                <a:spcBef>
                  <a:spcPts val="0"/>
                </a:spcBef>
                <a:spcAft>
                  <a:spcPts val="0"/>
                </a:spcAft>
                <a:buNone/>
              </a:pPr>
              <a:r>
                <a:rPr lang="es" sz="1814" b="1">
                  <a:solidFill>
                    <a:srgbClr val="D8D8D8"/>
                  </a:solidFill>
                  <a:latin typeface="Arial"/>
                  <a:ea typeface="Arial"/>
                  <a:cs typeface="Arial"/>
                  <a:sym typeface="Arial"/>
                </a:rPr>
                <a:t>Formular un plan de mejora gradual y tomar medidas </a:t>
              </a:r>
              <a:endParaRPr/>
            </a:p>
          </p:txBody>
        </p:sp>
      </p:grpSp>
      <p:grpSp>
        <p:nvGrpSpPr>
          <p:cNvPr id="1275" name="Google Shape;1275;p85"/>
          <p:cNvGrpSpPr/>
          <p:nvPr/>
        </p:nvGrpSpPr>
        <p:grpSpPr>
          <a:xfrm>
            <a:off x="7519494" y="513797"/>
            <a:ext cx="2925927" cy="1389027"/>
            <a:chOff x="8921977" y="1466701"/>
            <a:chExt cx="2926080" cy="1389098"/>
          </a:xfrm>
        </p:grpSpPr>
        <p:sp>
          <p:nvSpPr>
            <p:cNvPr id="1276" name="Google Shape;1276;p85"/>
            <p:cNvSpPr txBox="1"/>
            <p:nvPr/>
          </p:nvSpPr>
          <p:spPr>
            <a:xfrm>
              <a:off x="8921977" y="1466701"/>
              <a:ext cx="2926080" cy="461689"/>
            </a:xfrm>
            <a:prstGeom prst="rect">
              <a:avLst/>
            </a:prstGeom>
            <a:noFill/>
            <a:ln>
              <a:noFill/>
            </a:ln>
          </p:spPr>
          <p:txBody>
            <a:bodyPr spcFirstLastPara="1" wrap="square" lIns="0" tIns="45700" rIns="0" bIns="45700" rtlCol="0" anchor="b" anchorCtr="0">
              <a:spAutoFit/>
            </a:bodyPr>
            <a:lstStyle/>
            <a:p>
              <a:pPr marL="0" marR="0" lvl="0" indent="0" algn="l" rtl="0">
                <a:spcBef>
                  <a:spcPts val="0"/>
                </a:spcBef>
                <a:spcAft>
                  <a:spcPts val="0"/>
                </a:spcAft>
                <a:buNone/>
              </a:pPr>
              <a:r>
                <a:rPr lang="es" sz="2400" b="1">
                  <a:solidFill>
                    <a:srgbClr val="D8D8D8"/>
                  </a:solidFill>
                  <a:latin typeface="Arial"/>
                  <a:ea typeface="Arial"/>
                  <a:cs typeface="Arial"/>
                  <a:sym typeface="Arial"/>
                </a:rPr>
                <a:t>Fase 1</a:t>
              </a:r>
              <a:endParaRPr/>
            </a:p>
          </p:txBody>
        </p:sp>
        <p:sp>
          <p:nvSpPr>
            <p:cNvPr id="1277" name="Google Shape;1277;p85"/>
            <p:cNvSpPr txBox="1"/>
            <p:nvPr/>
          </p:nvSpPr>
          <p:spPr>
            <a:xfrm>
              <a:off x="8921977" y="1925881"/>
              <a:ext cx="2926080" cy="929918"/>
            </a:xfrm>
            <a:prstGeom prst="rect">
              <a:avLst/>
            </a:prstGeom>
            <a:noFill/>
            <a:ln>
              <a:noFill/>
            </a:ln>
          </p:spPr>
          <p:txBody>
            <a:bodyPr spcFirstLastPara="1" wrap="square" lIns="0" tIns="45700" rIns="0" bIns="45700" rtlCol="0" anchor="t" anchorCtr="0">
              <a:spAutoFit/>
            </a:bodyPr>
            <a:lstStyle/>
            <a:p>
              <a:pPr marL="0" marR="0" lvl="0" indent="0" algn="l" rtl="0">
                <a:spcBef>
                  <a:spcPts val="0"/>
                </a:spcBef>
                <a:spcAft>
                  <a:spcPts val="0"/>
                </a:spcAft>
                <a:buNone/>
              </a:pPr>
              <a:r>
                <a:rPr lang="es" sz="1814" b="1">
                  <a:solidFill>
                    <a:srgbClr val="D8D8D8"/>
                  </a:solidFill>
                  <a:latin typeface="Arial"/>
                  <a:ea typeface="Arial"/>
                  <a:cs typeface="Arial"/>
                  <a:sym typeface="Arial"/>
                </a:rPr>
                <a:t>Formar el equipo, capacitarlo y documentar las decisiones </a:t>
              </a:r>
              <a:endParaRPr/>
            </a:p>
          </p:txBody>
        </p:sp>
      </p:grpSp>
      <p:grpSp>
        <p:nvGrpSpPr>
          <p:cNvPr id="1278" name="Google Shape;1278;p85"/>
          <p:cNvGrpSpPr/>
          <p:nvPr/>
        </p:nvGrpSpPr>
        <p:grpSpPr>
          <a:xfrm>
            <a:off x="9210821" y="2392137"/>
            <a:ext cx="2771637" cy="1389027"/>
            <a:chOff x="8921977" y="1466700"/>
            <a:chExt cx="2926080" cy="1389100"/>
          </a:xfrm>
        </p:grpSpPr>
        <p:sp>
          <p:nvSpPr>
            <p:cNvPr id="1279" name="Google Shape;1279;p85"/>
            <p:cNvSpPr txBox="1"/>
            <p:nvPr/>
          </p:nvSpPr>
          <p:spPr>
            <a:xfrm>
              <a:off x="8921977" y="1466700"/>
              <a:ext cx="2926080" cy="461689"/>
            </a:xfrm>
            <a:prstGeom prst="rect">
              <a:avLst/>
            </a:prstGeom>
            <a:noFill/>
            <a:ln>
              <a:noFill/>
            </a:ln>
          </p:spPr>
          <p:txBody>
            <a:bodyPr spcFirstLastPara="1" wrap="square" lIns="0" tIns="45700" rIns="0" bIns="45700" rtlCol="0" anchor="b" anchorCtr="0">
              <a:spAutoFit/>
            </a:bodyPr>
            <a:lstStyle/>
            <a:p>
              <a:pPr marL="0" marR="0" lvl="0" indent="0" algn="l" rtl="0">
                <a:spcBef>
                  <a:spcPts val="0"/>
                </a:spcBef>
                <a:spcAft>
                  <a:spcPts val="0"/>
                </a:spcAft>
                <a:buNone/>
              </a:pPr>
              <a:r>
                <a:rPr lang="es" sz="2400" b="1">
                  <a:solidFill>
                    <a:srgbClr val="D8D8D8"/>
                  </a:solidFill>
                  <a:latin typeface="Arial"/>
                  <a:ea typeface="Arial"/>
                  <a:cs typeface="Arial"/>
                  <a:sym typeface="Arial"/>
                </a:rPr>
                <a:t>Fase 2</a:t>
              </a:r>
              <a:endParaRPr/>
            </a:p>
          </p:txBody>
        </p:sp>
        <p:sp>
          <p:nvSpPr>
            <p:cNvPr id="1280" name="Google Shape;1280;p85"/>
            <p:cNvSpPr txBox="1"/>
            <p:nvPr/>
          </p:nvSpPr>
          <p:spPr>
            <a:xfrm>
              <a:off x="8921977" y="1925881"/>
              <a:ext cx="2926080" cy="929919"/>
            </a:xfrm>
            <a:prstGeom prst="rect">
              <a:avLst/>
            </a:prstGeom>
            <a:noFill/>
            <a:ln>
              <a:noFill/>
            </a:ln>
          </p:spPr>
          <p:txBody>
            <a:bodyPr spcFirstLastPara="1" wrap="square" lIns="0" tIns="45700" rIns="0" bIns="45700" rtlCol="0" anchor="t" anchorCtr="0">
              <a:spAutoFit/>
            </a:bodyPr>
            <a:lstStyle/>
            <a:p>
              <a:pPr marL="0" marR="0" lvl="0" indent="0" algn="l" rtl="0">
                <a:spcBef>
                  <a:spcPts val="0"/>
                </a:spcBef>
                <a:spcAft>
                  <a:spcPts val="0"/>
                </a:spcAft>
                <a:buNone/>
              </a:pPr>
              <a:r>
                <a:rPr lang="es" sz="1814" b="1">
                  <a:solidFill>
                    <a:srgbClr val="D8D8D8"/>
                  </a:solidFill>
                  <a:latin typeface="Arial"/>
                  <a:ea typeface="Arial"/>
                  <a:cs typeface="Arial"/>
                  <a:sym typeface="Arial"/>
                </a:rPr>
                <a:t>Llevar a cabo una evaluación del establecimiento </a:t>
              </a:r>
              <a:endParaRPr/>
            </a:p>
          </p:txBody>
        </p:sp>
      </p:grpSp>
      <p:grpSp>
        <p:nvGrpSpPr>
          <p:cNvPr id="1281" name="Google Shape;1281;p85"/>
          <p:cNvGrpSpPr/>
          <p:nvPr/>
        </p:nvGrpSpPr>
        <p:grpSpPr>
          <a:xfrm>
            <a:off x="455902" y="2674757"/>
            <a:ext cx="2463824" cy="1109847"/>
            <a:chOff x="8921977" y="1466701"/>
            <a:chExt cx="2926080" cy="1109905"/>
          </a:xfrm>
        </p:grpSpPr>
        <p:sp>
          <p:nvSpPr>
            <p:cNvPr id="1282" name="Google Shape;1282;p85"/>
            <p:cNvSpPr txBox="1"/>
            <p:nvPr/>
          </p:nvSpPr>
          <p:spPr>
            <a:xfrm>
              <a:off x="8921977" y="1466701"/>
              <a:ext cx="2926080" cy="461689"/>
            </a:xfrm>
            <a:prstGeom prst="rect">
              <a:avLst/>
            </a:prstGeom>
            <a:noFill/>
            <a:ln>
              <a:noFill/>
            </a:ln>
          </p:spPr>
          <p:txBody>
            <a:bodyPr spcFirstLastPara="1" wrap="square" lIns="0" tIns="45700" rIns="0" bIns="45700" rtlCol="0" anchor="b" anchorCtr="0">
              <a:spAutoFit/>
            </a:bodyPr>
            <a:lstStyle/>
            <a:p>
              <a:pPr marL="0" marR="0" lvl="0" indent="0" algn="r" rtl="0">
                <a:spcBef>
                  <a:spcPts val="0"/>
                </a:spcBef>
                <a:spcAft>
                  <a:spcPts val="0"/>
                </a:spcAft>
                <a:buNone/>
              </a:pPr>
              <a:r>
                <a:rPr lang="es" sz="2400" b="1">
                  <a:solidFill>
                    <a:srgbClr val="FF9A1F"/>
                  </a:solidFill>
                  <a:latin typeface="Arial"/>
                  <a:ea typeface="Arial"/>
                  <a:cs typeface="Arial"/>
                  <a:sym typeface="Arial"/>
                </a:rPr>
                <a:t>Fase 5</a:t>
              </a:r>
              <a:endParaRPr/>
            </a:p>
          </p:txBody>
        </p:sp>
        <p:sp>
          <p:nvSpPr>
            <p:cNvPr id="1283" name="Google Shape;1283;p85"/>
            <p:cNvSpPr txBox="1"/>
            <p:nvPr/>
          </p:nvSpPr>
          <p:spPr>
            <a:xfrm>
              <a:off x="8921977" y="1925881"/>
              <a:ext cx="2926080" cy="650725"/>
            </a:xfrm>
            <a:prstGeom prst="rect">
              <a:avLst/>
            </a:prstGeom>
            <a:noFill/>
            <a:ln>
              <a:noFill/>
            </a:ln>
          </p:spPr>
          <p:txBody>
            <a:bodyPr spcFirstLastPara="1" wrap="square" lIns="0" tIns="45700" rIns="0" bIns="45700" rtlCol="0" anchor="t" anchorCtr="0">
              <a:spAutoFit/>
            </a:bodyPr>
            <a:lstStyle/>
            <a:p>
              <a:pPr marL="0" marR="0" lvl="0" indent="0" algn="r" rtl="0">
                <a:spcBef>
                  <a:spcPts val="0"/>
                </a:spcBef>
                <a:spcAft>
                  <a:spcPts val="0"/>
                </a:spcAft>
                <a:buNone/>
              </a:pPr>
              <a:r>
                <a:rPr lang="es" sz="1814" b="1">
                  <a:solidFill>
                    <a:srgbClr val="7F7F7F"/>
                  </a:solidFill>
                  <a:latin typeface="Arial"/>
                  <a:ea typeface="Arial"/>
                  <a:cs typeface="Arial"/>
                  <a:sym typeface="Arial"/>
                </a:rPr>
                <a:t>Hacer un seguimiento, revisar, adaptar y mejorar </a:t>
              </a:r>
              <a:endParaRPr/>
            </a:p>
          </p:txBody>
        </p:sp>
      </p:grpSp>
      <p:pic>
        <p:nvPicPr>
          <p:cNvPr id="1284" name="Google Shape;1284;p85" descr="Group outline"/>
          <p:cNvPicPr preferRelativeResize="0"/>
          <p:nvPr/>
        </p:nvPicPr>
        <p:blipFill rotWithShape="1">
          <a:blip r:embed="rId4">
            <a:alphaModFix/>
          </a:blip>
          <a:srcRect/>
          <a:stretch/>
        </p:blipFill>
        <p:spPr>
          <a:xfrm>
            <a:off x="5678257" y="1164875"/>
            <a:ext cx="829309" cy="829309"/>
          </a:xfrm>
          <a:prstGeom prst="rect">
            <a:avLst/>
          </a:prstGeom>
          <a:noFill/>
          <a:ln>
            <a:noFill/>
          </a:ln>
        </p:spPr>
      </p:pic>
      <p:pic>
        <p:nvPicPr>
          <p:cNvPr id="1285" name="Google Shape;1285;p85" descr="Shape&#10;&#10;Description automatically generated with low confidence"/>
          <p:cNvPicPr preferRelativeResize="0"/>
          <p:nvPr/>
        </p:nvPicPr>
        <p:blipFill rotWithShape="1">
          <a:blip r:embed="rId5">
            <a:alphaModFix/>
          </a:blip>
          <a:srcRect/>
          <a:stretch/>
        </p:blipFill>
        <p:spPr>
          <a:xfrm>
            <a:off x="4452250" y="4985748"/>
            <a:ext cx="761023" cy="646328"/>
          </a:xfrm>
          <a:prstGeom prst="rect">
            <a:avLst/>
          </a:prstGeom>
          <a:noFill/>
          <a:ln>
            <a:noFill/>
          </a:ln>
        </p:spPr>
      </p:pic>
      <p:sp>
        <p:nvSpPr>
          <p:cNvPr id="1286" name="Google Shape;1286;p85"/>
          <p:cNvSpPr/>
          <p:nvPr/>
        </p:nvSpPr>
        <p:spPr>
          <a:xfrm>
            <a:off x="5491972" y="4748064"/>
            <a:ext cx="2374198" cy="1076236"/>
          </a:xfrm>
          <a:custGeom>
            <a:avLst/>
            <a:gdLst/>
            <a:ahLst/>
            <a:cxnLst/>
            <a:rect l="l" t="t" r="r" b="b"/>
            <a:pathLst>
              <a:path w="21440" h="21329" extrusionOk="0">
                <a:moveTo>
                  <a:pt x="20632" y="5694"/>
                </a:moveTo>
                <a:lnTo>
                  <a:pt x="17585" y="814"/>
                </a:lnTo>
                <a:cubicBezTo>
                  <a:pt x="16905" y="-271"/>
                  <a:pt x="15979" y="-271"/>
                  <a:pt x="15299" y="814"/>
                </a:cubicBezTo>
                <a:lnTo>
                  <a:pt x="13116" y="4293"/>
                </a:lnTo>
                <a:lnTo>
                  <a:pt x="4818" y="4293"/>
                </a:lnTo>
                <a:lnTo>
                  <a:pt x="4818" y="271"/>
                </a:lnTo>
                <a:lnTo>
                  <a:pt x="0" y="6778"/>
                </a:lnTo>
                <a:lnTo>
                  <a:pt x="4818" y="13285"/>
                </a:lnTo>
                <a:lnTo>
                  <a:pt x="4818" y="9264"/>
                </a:lnTo>
                <a:lnTo>
                  <a:pt x="11449" y="9264"/>
                </a:lnTo>
                <a:cubicBezTo>
                  <a:pt x="11449" y="9670"/>
                  <a:pt x="11490" y="10122"/>
                  <a:pt x="11531" y="10529"/>
                </a:cubicBezTo>
                <a:lnTo>
                  <a:pt x="12705" y="18392"/>
                </a:lnTo>
                <a:cubicBezTo>
                  <a:pt x="12972" y="20154"/>
                  <a:pt x="13714" y="21329"/>
                  <a:pt x="14558" y="21329"/>
                </a:cubicBezTo>
                <a:lnTo>
                  <a:pt x="18326" y="21329"/>
                </a:lnTo>
                <a:cubicBezTo>
                  <a:pt x="19170" y="21329"/>
                  <a:pt x="19912" y="20154"/>
                  <a:pt x="20179" y="18392"/>
                </a:cubicBezTo>
                <a:lnTo>
                  <a:pt x="21353" y="10529"/>
                </a:lnTo>
                <a:cubicBezTo>
                  <a:pt x="21600" y="8721"/>
                  <a:pt x="21312" y="6778"/>
                  <a:pt x="20632" y="5694"/>
                </a:cubicBezTo>
                <a:close/>
              </a:path>
            </a:pathLst>
          </a:custGeom>
          <a:solidFill>
            <a:srgbClr val="BFBFBF"/>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BFBFBF"/>
              </a:solidFill>
              <a:latin typeface="Arial"/>
              <a:ea typeface="Arial"/>
              <a:cs typeface="Arial"/>
              <a:sym typeface="Arial"/>
            </a:endParaRPr>
          </a:p>
        </p:txBody>
      </p:sp>
      <p:pic>
        <p:nvPicPr>
          <p:cNvPr id="1287" name="Google Shape;1287;p85" descr="A black rectangle with a black background&#10;&#10;Description automatically generated with low confidence"/>
          <p:cNvPicPr preferRelativeResize="0"/>
          <p:nvPr/>
        </p:nvPicPr>
        <p:blipFill rotWithShape="1">
          <a:blip r:embed="rId6">
            <a:alphaModFix/>
          </a:blip>
          <a:srcRect/>
          <a:stretch/>
        </p:blipFill>
        <p:spPr>
          <a:xfrm>
            <a:off x="6968615" y="5011242"/>
            <a:ext cx="715576" cy="619423"/>
          </a:xfrm>
          <a:prstGeom prst="rect">
            <a:avLst/>
          </a:prstGeom>
          <a:noFill/>
          <a:ln>
            <a:noFill/>
          </a:ln>
        </p:spPr>
      </p:pic>
      <p:sp>
        <p:nvSpPr>
          <p:cNvPr id="1288" name="Google Shape;1288;p85"/>
          <p:cNvSpPr/>
          <p:nvPr/>
        </p:nvSpPr>
        <p:spPr>
          <a:xfrm>
            <a:off x="7110882" y="2467915"/>
            <a:ext cx="1504473" cy="2234551"/>
          </a:xfrm>
          <a:custGeom>
            <a:avLst/>
            <a:gdLst/>
            <a:ahLst/>
            <a:cxnLst/>
            <a:rect l="l" t="t" r="r" b="b"/>
            <a:pathLst>
              <a:path w="21335" h="21469" extrusionOk="0">
                <a:moveTo>
                  <a:pt x="20080" y="2761"/>
                </a:moveTo>
                <a:lnTo>
                  <a:pt x="15295" y="395"/>
                </a:lnTo>
                <a:cubicBezTo>
                  <a:pt x="14228" y="-131"/>
                  <a:pt x="12772" y="-131"/>
                  <a:pt x="11705" y="395"/>
                </a:cubicBezTo>
                <a:lnTo>
                  <a:pt x="6920" y="2761"/>
                </a:lnTo>
                <a:cubicBezTo>
                  <a:pt x="5853" y="3286"/>
                  <a:pt x="5400" y="4228"/>
                  <a:pt x="5820" y="5083"/>
                </a:cubicBezTo>
                <a:lnTo>
                  <a:pt x="6952" y="7471"/>
                </a:lnTo>
                <a:lnTo>
                  <a:pt x="2749" y="16233"/>
                </a:lnTo>
                <a:lnTo>
                  <a:pt x="0" y="15620"/>
                </a:lnTo>
                <a:lnTo>
                  <a:pt x="2069" y="21469"/>
                </a:lnTo>
                <a:lnTo>
                  <a:pt x="8828" y="17570"/>
                </a:lnTo>
                <a:lnTo>
                  <a:pt x="6079" y="16956"/>
                </a:lnTo>
                <a:lnTo>
                  <a:pt x="9345" y="10143"/>
                </a:lnTo>
                <a:cubicBezTo>
                  <a:pt x="9701" y="10253"/>
                  <a:pt x="10121" y="10318"/>
                  <a:pt x="10509" y="10318"/>
                </a:cubicBezTo>
                <a:lnTo>
                  <a:pt x="16426" y="10318"/>
                </a:lnTo>
                <a:cubicBezTo>
                  <a:pt x="17752" y="10318"/>
                  <a:pt x="18916" y="9749"/>
                  <a:pt x="19337" y="8895"/>
                </a:cubicBezTo>
                <a:lnTo>
                  <a:pt x="21180" y="5083"/>
                </a:lnTo>
                <a:cubicBezTo>
                  <a:pt x="21600" y="4228"/>
                  <a:pt x="21147" y="3308"/>
                  <a:pt x="20080" y="2761"/>
                </a:cubicBezTo>
                <a:close/>
              </a:path>
            </a:pathLst>
          </a:custGeom>
          <a:solidFill>
            <a:srgbClr val="BFBFBF"/>
          </a:solidFill>
          <a:ln>
            <a:noFill/>
          </a:ln>
        </p:spPr>
        <p:txBody>
          <a:bodyPr spcFirstLastPara="1" wrap="square" lIns="38075" tIns="38075" rIns="38075" bIns="38075" rtlCol="0" anchor="ctr" anchorCtr="0">
            <a:noAutofit/>
          </a:bodyPr>
          <a:lstStyle/>
          <a:p>
            <a:pPr marL="0" marR="0" lvl="0" indent="0" algn="l" rtl="0">
              <a:spcBef>
                <a:spcPts val="0"/>
              </a:spcBef>
              <a:spcAft>
                <a:spcPts val="0"/>
              </a:spcAft>
              <a:buNone/>
            </a:pPr>
            <a:endParaRPr sz="3000" b="1">
              <a:solidFill>
                <a:srgbClr val="BFBFBF"/>
              </a:solidFill>
              <a:latin typeface="Arial"/>
              <a:ea typeface="Arial"/>
              <a:cs typeface="Arial"/>
              <a:sym typeface="Arial"/>
            </a:endParaRPr>
          </a:p>
        </p:txBody>
      </p:sp>
      <p:pic>
        <p:nvPicPr>
          <p:cNvPr id="1289" name="Google Shape;1289;p85"/>
          <p:cNvPicPr preferRelativeResize="0"/>
          <p:nvPr/>
        </p:nvPicPr>
        <p:blipFill rotWithShape="1">
          <a:blip r:embed="rId7">
            <a:alphaModFix/>
          </a:blip>
          <a:srcRect/>
          <a:stretch/>
        </p:blipFill>
        <p:spPr>
          <a:xfrm>
            <a:off x="7733683" y="2652354"/>
            <a:ext cx="690613" cy="690613"/>
          </a:xfrm>
          <a:prstGeom prst="rect">
            <a:avLst/>
          </a:prstGeom>
          <a:noFill/>
          <a:ln>
            <a:noFill/>
          </a:ln>
        </p:spPr>
      </p:pic>
      <p:sp>
        <p:nvSpPr>
          <p:cNvPr id="1290" name="Google Shape;1290;p85"/>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65</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295"/>
        <p:cNvGrpSpPr/>
        <p:nvPr/>
      </p:nvGrpSpPr>
      <p:grpSpPr>
        <a:xfrm>
          <a:off x="0" y="0"/>
          <a:ext cx="0" cy="0"/>
          <a:chOff x="0" y="0"/>
          <a:chExt cx="0" cy="0"/>
        </a:xfrm>
      </p:grpSpPr>
      <p:sp>
        <p:nvSpPr>
          <p:cNvPr id="1296" name="Google Shape;1296;p86"/>
          <p:cNvSpPr txBox="1">
            <a:spLocks noGrp="1"/>
          </p:cNvSpPr>
          <p:nvPr>
            <p:ph type="body" idx="3"/>
          </p:nvPr>
        </p:nvSpPr>
        <p:spPr>
          <a:xfrm>
            <a:off x="839788" y="356992"/>
            <a:ext cx="10512425" cy="722508"/>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FF9933"/>
              </a:buClr>
              <a:buSzPts val="4400"/>
              <a:buNone/>
            </a:pPr>
            <a:r>
              <a:rPr lang="es" b="1">
                <a:solidFill>
                  <a:srgbClr val="FF9933"/>
                </a:solidFill>
              </a:rPr>
              <a:t>Fase 5: Hacer un seguimiento, revisar, adaptar y mejorar </a:t>
            </a:r>
            <a:endParaRPr/>
          </a:p>
        </p:txBody>
      </p:sp>
      <p:sp>
        <p:nvSpPr>
          <p:cNvPr id="1297" name="Google Shape;1297;p86"/>
          <p:cNvSpPr/>
          <p:nvPr/>
        </p:nvSpPr>
        <p:spPr>
          <a:xfrm>
            <a:off x="403986" y="1216325"/>
            <a:ext cx="7459853" cy="2005357"/>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2000" b="1" dirty="0">
                <a:solidFill>
                  <a:srgbClr val="09164D"/>
                </a:solidFill>
                <a:latin typeface="Arial"/>
                <a:ea typeface="Arial"/>
                <a:cs typeface="Arial"/>
                <a:sym typeface="Arial"/>
              </a:rPr>
              <a:t>Productos</a:t>
            </a:r>
            <a:endParaRPr sz="2000" dirty="0"/>
          </a:p>
          <a:p>
            <a:pPr marL="342900" marR="0" lvl="0" indent="-342900" algn="l" rtl="0">
              <a:lnSpc>
                <a:spcPct val="115000"/>
              </a:lnSpc>
              <a:spcBef>
                <a:spcPts val="0"/>
              </a:spcBef>
              <a:spcAft>
                <a:spcPts val="0"/>
              </a:spcAft>
              <a:buClr>
                <a:schemeClr val="dk1"/>
              </a:buClr>
              <a:buSzPts val="1814"/>
              <a:buFont typeface="Arial"/>
              <a:buChar char="•"/>
            </a:pPr>
            <a:r>
              <a:rPr lang="es" sz="1500" dirty="0">
                <a:solidFill>
                  <a:schemeClr val="dk1"/>
                </a:solidFill>
                <a:latin typeface="Arial"/>
                <a:ea typeface="Arial"/>
                <a:cs typeface="Arial"/>
                <a:sym typeface="Arial"/>
              </a:rPr>
              <a:t>Los directivos superiores, las partes interesadas pertinentes y el equipo del WASH FIT se reúnen con regularidad para comentar los avances que se han logrado </a:t>
            </a:r>
            <a:endParaRPr sz="1500" dirty="0"/>
          </a:p>
          <a:p>
            <a:pPr marL="342900" marR="0" lvl="0" indent="-342900" algn="l" rtl="0">
              <a:lnSpc>
                <a:spcPct val="115000"/>
              </a:lnSpc>
              <a:spcBef>
                <a:spcPts val="0"/>
              </a:spcBef>
              <a:spcAft>
                <a:spcPts val="0"/>
              </a:spcAft>
              <a:buClr>
                <a:schemeClr val="dk1"/>
              </a:buClr>
              <a:buSzPts val="1814"/>
              <a:buFont typeface="Arial"/>
              <a:buChar char="•"/>
            </a:pPr>
            <a:r>
              <a:rPr lang="es" sz="1500" dirty="0">
                <a:solidFill>
                  <a:schemeClr val="dk1"/>
                </a:solidFill>
                <a:latin typeface="Arial"/>
                <a:ea typeface="Arial"/>
                <a:cs typeface="Arial"/>
                <a:sym typeface="Arial"/>
              </a:rPr>
              <a:t>Un examen anual o semestral de los avances donde se modifique la metodología del WASH FIT cuando sea necesario</a:t>
            </a:r>
            <a:endParaRPr sz="1500" dirty="0"/>
          </a:p>
          <a:p>
            <a:pPr marL="342900" marR="0" lvl="0" indent="-342900" algn="l" rtl="0">
              <a:lnSpc>
                <a:spcPct val="115000"/>
              </a:lnSpc>
              <a:spcBef>
                <a:spcPts val="0"/>
              </a:spcBef>
              <a:spcAft>
                <a:spcPts val="0"/>
              </a:spcAft>
              <a:buClr>
                <a:schemeClr val="dk1"/>
              </a:buClr>
              <a:buSzPts val="1814"/>
              <a:buFont typeface="Arial"/>
              <a:buChar char="•"/>
            </a:pPr>
            <a:r>
              <a:rPr lang="es" sz="1500" dirty="0">
                <a:solidFill>
                  <a:schemeClr val="dk1"/>
                </a:solidFill>
                <a:latin typeface="Arial"/>
                <a:ea typeface="Arial"/>
                <a:cs typeface="Arial"/>
                <a:sym typeface="Arial"/>
              </a:rPr>
              <a:t>La información del WASH FIT se comunica a todo el establecimiento y en los planos local y nacional </a:t>
            </a:r>
            <a:endParaRPr sz="1500" dirty="0"/>
          </a:p>
        </p:txBody>
      </p:sp>
      <p:sp>
        <p:nvSpPr>
          <p:cNvPr id="1298" name="Google Shape;1298;p86"/>
          <p:cNvSpPr/>
          <p:nvPr/>
        </p:nvSpPr>
        <p:spPr>
          <a:xfrm>
            <a:off x="6833102" y="5519822"/>
            <a:ext cx="4569529" cy="847091"/>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2800">
                <a:solidFill>
                  <a:schemeClr val="lt1"/>
                </a:solidFill>
                <a:latin typeface="Arial"/>
                <a:ea typeface="Arial"/>
                <a:cs typeface="Arial"/>
                <a:sym typeface="Arial"/>
              </a:rPr>
              <a:t>Recursos de apoyo </a:t>
            </a:r>
            <a:endParaRPr/>
          </a:p>
          <a:p>
            <a:pPr marL="310976" marR="0" lvl="0" indent="-310976" algn="l" rtl="0">
              <a:lnSpc>
                <a:spcPct val="115000"/>
              </a:lnSpc>
              <a:spcBef>
                <a:spcPts val="0"/>
              </a:spcBef>
              <a:spcAft>
                <a:spcPts val="0"/>
              </a:spcAft>
              <a:buClr>
                <a:schemeClr val="lt1"/>
              </a:buClr>
              <a:buSzPts val="2000"/>
              <a:buFont typeface="Noto Sans Symbols"/>
              <a:buChar char="∙"/>
            </a:pPr>
            <a:r>
              <a:rPr lang="es" sz="2000">
                <a:solidFill>
                  <a:schemeClr val="lt1"/>
                </a:solidFill>
                <a:latin typeface="Arial"/>
                <a:ea typeface="Arial"/>
                <a:cs typeface="Arial"/>
                <a:sym typeface="Arial"/>
              </a:rPr>
              <a:t>No existen recursos específicos para esta fase</a:t>
            </a:r>
            <a:endParaRPr/>
          </a:p>
        </p:txBody>
      </p:sp>
      <p:sp>
        <p:nvSpPr>
          <p:cNvPr id="1299" name="Google Shape;1299;p86"/>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66</a:t>
            </a:fld>
            <a:endParaRPr/>
          </a:p>
        </p:txBody>
      </p:sp>
      <p:sp>
        <p:nvSpPr>
          <p:cNvPr id="1300" name="Google Shape;1300;p86"/>
          <p:cNvSpPr/>
          <p:nvPr/>
        </p:nvSpPr>
        <p:spPr>
          <a:xfrm>
            <a:off x="403986" y="3358507"/>
            <a:ext cx="5997191" cy="3911584"/>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2000" b="1" dirty="0">
                <a:solidFill>
                  <a:srgbClr val="09164D"/>
                </a:solidFill>
                <a:latin typeface="Arial"/>
                <a:ea typeface="Arial"/>
                <a:cs typeface="Arial"/>
                <a:sym typeface="Arial"/>
              </a:rPr>
              <a:t>Tareas</a:t>
            </a:r>
            <a:r>
              <a:rPr lang="es" sz="1500" dirty="0">
                <a:solidFill>
                  <a:srgbClr val="09164D"/>
                </a:solidFill>
                <a:latin typeface="Arial"/>
                <a:ea typeface="Arial"/>
                <a:cs typeface="Arial"/>
                <a:sym typeface="Arial"/>
              </a:rPr>
              <a:t> </a:t>
            </a:r>
            <a:endParaRPr sz="1500" dirty="0"/>
          </a:p>
          <a:p>
            <a:pPr marL="310976" marR="0" lvl="0" indent="-310976" algn="l" rtl="0">
              <a:spcBef>
                <a:spcPts val="363"/>
              </a:spcBef>
              <a:spcAft>
                <a:spcPts val="0"/>
              </a:spcAft>
              <a:buClr>
                <a:srgbClr val="09164D"/>
              </a:buClr>
              <a:buSzPts val="1814"/>
              <a:buFont typeface="Arial"/>
              <a:buChar char="•"/>
            </a:pPr>
            <a:r>
              <a:rPr lang="es" sz="1500" dirty="0">
                <a:solidFill>
                  <a:schemeClr val="dk1"/>
                </a:solidFill>
                <a:latin typeface="Arial"/>
                <a:ea typeface="Arial"/>
                <a:cs typeface="Arial"/>
                <a:sym typeface="Arial"/>
              </a:rPr>
              <a:t>Seguimiento periódico y constante de los avances (cada semana o mes), sin olvidar las verificaciones esporádicas para comprobar que las mejoras se llevan a ejecución </a:t>
            </a:r>
            <a:endParaRPr sz="1500" dirty="0"/>
          </a:p>
          <a:p>
            <a:pPr marL="310976" marR="0" lvl="0" indent="-310976" algn="l" rtl="0">
              <a:spcBef>
                <a:spcPts val="363"/>
              </a:spcBef>
              <a:spcAft>
                <a:spcPts val="0"/>
              </a:spcAft>
              <a:buClr>
                <a:srgbClr val="09164D"/>
              </a:buClr>
              <a:buSzPts val="1814"/>
              <a:buFont typeface="Arial"/>
              <a:buChar char="•"/>
            </a:pPr>
            <a:r>
              <a:rPr lang="es" sz="1500" dirty="0">
                <a:solidFill>
                  <a:schemeClr val="dk1"/>
                </a:solidFill>
                <a:latin typeface="Arial"/>
                <a:ea typeface="Arial"/>
                <a:cs typeface="Arial"/>
                <a:sym typeface="Arial"/>
              </a:rPr>
              <a:t>Seleccionar más opciones de facilitación, capacitación, asesoramiento o supervisión de apoyo a fin de contribuir a analizar correctamente el comportamiento de los trabajadores sanitarios</a:t>
            </a:r>
            <a:endParaRPr sz="1500" dirty="0"/>
          </a:p>
          <a:p>
            <a:pPr marL="310976" marR="0" lvl="0" indent="-310976" algn="l" rtl="0">
              <a:spcBef>
                <a:spcPts val="363"/>
              </a:spcBef>
              <a:spcAft>
                <a:spcPts val="0"/>
              </a:spcAft>
              <a:buClr>
                <a:srgbClr val="09164D"/>
              </a:buClr>
              <a:buSzPts val="1814"/>
              <a:buFont typeface="Arial"/>
              <a:buChar char="•"/>
            </a:pPr>
            <a:r>
              <a:rPr lang="es" sz="1500" dirty="0">
                <a:solidFill>
                  <a:schemeClr val="dk1"/>
                </a:solidFill>
                <a:latin typeface="Arial"/>
                <a:ea typeface="Arial"/>
                <a:cs typeface="Arial"/>
                <a:sym typeface="Arial"/>
              </a:rPr>
              <a:t>Documentar las mejores prácticas y ponerlas en conocimiento de todo el personal, la dirección del establecimiento, los demás centros y las autoridades locales, del distrito o nacionales, según corresponda </a:t>
            </a:r>
            <a:endParaRPr sz="1500" dirty="0"/>
          </a:p>
          <a:p>
            <a:pPr marL="0" marR="0" lvl="0" indent="0" algn="l" rtl="0">
              <a:spcBef>
                <a:spcPts val="435"/>
              </a:spcBef>
              <a:spcAft>
                <a:spcPts val="0"/>
              </a:spcAft>
              <a:buNone/>
            </a:pPr>
            <a:endParaRPr sz="1500" dirty="0">
              <a:solidFill>
                <a:srgbClr val="09164D"/>
              </a:solidFill>
              <a:latin typeface="Arial"/>
              <a:ea typeface="Arial"/>
              <a:cs typeface="Arial"/>
              <a:sym typeface="Arial"/>
            </a:endParaRPr>
          </a:p>
          <a:p>
            <a:pPr marL="0" marR="0" lvl="0" indent="0" algn="l" rtl="0">
              <a:spcBef>
                <a:spcPts val="435"/>
              </a:spcBef>
              <a:spcAft>
                <a:spcPts val="0"/>
              </a:spcAft>
              <a:buNone/>
            </a:pPr>
            <a:endParaRPr sz="2177" dirty="0">
              <a:solidFill>
                <a:srgbClr val="09164D"/>
              </a:solidFill>
              <a:latin typeface="Arial"/>
              <a:ea typeface="Arial"/>
              <a:cs typeface="Arial"/>
              <a:sym typeface="Arial"/>
            </a:endParaRPr>
          </a:p>
        </p:txBody>
      </p:sp>
      <p:pic>
        <p:nvPicPr>
          <p:cNvPr id="1301" name="Google Shape;1301;p86" descr="A group of people standing in front of a water tower&#10;&#10;Description automatically generated with medium confidence"/>
          <p:cNvPicPr preferRelativeResize="0"/>
          <p:nvPr/>
        </p:nvPicPr>
        <p:blipFill rotWithShape="1">
          <a:blip r:embed="rId3">
            <a:alphaModFix/>
          </a:blip>
          <a:srcRect/>
          <a:stretch/>
        </p:blipFill>
        <p:spPr>
          <a:xfrm>
            <a:off x="8578088" y="1103097"/>
            <a:ext cx="3209925" cy="42799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308"/>
        <p:cNvGrpSpPr/>
        <p:nvPr/>
      </p:nvGrpSpPr>
      <p:grpSpPr>
        <a:xfrm>
          <a:off x="0" y="0"/>
          <a:ext cx="0" cy="0"/>
          <a:chOff x="0" y="0"/>
          <a:chExt cx="0" cy="0"/>
        </a:xfrm>
      </p:grpSpPr>
      <p:sp>
        <p:nvSpPr>
          <p:cNvPr id="1309" name="Google Shape;1309;p87"/>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rmAutofit fontScale="90000"/>
          </a:bodyPr>
          <a:lstStyle/>
          <a:p>
            <a:pPr marL="0" lvl="0" indent="0" algn="ctr" rtl="0">
              <a:lnSpc>
                <a:spcPct val="90000"/>
              </a:lnSpc>
              <a:spcBef>
                <a:spcPts val="0"/>
              </a:spcBef>
              <a:spcAft>
                <a:spcPts val="0"/>
              </a:spcAft>
              <a:buClr>
                <a:srgbClr val="FF9933"/>
              </a:buClr>
              <a:buSzPts val="4400"/>
              <a:buFont typeface="Times New Roman"/>
              <a:buNone/>
            </a:pPr>
            <a:r>
              <a:rPr lang="es">
                <a:solidFill>
                  <a:srgbClr val="FF9933"/>
                </a:solidFill>
              </a:rPr>
              <a:t>Fase 5: Hacer un seguimiento, revisar, adaptar y mejorar </a:t>
            </a:r>
            <a:endParaRPr/>
          </a:p>
        </p:txBody>
      </p:sp>
      <p:sp>
        <p:nvSpPr>
          <p:cNvPr id="1310" name="Google Shape;1310;p87"/>
          <p:cNvSpPr txBox="1">
            <a:spLocks noGrp="1"/>
          </p:cNvSpPr>
          <p:nvPr>
            <p:ph type="body" idx="1"/>
          </p:nvPr>
        </p:nvSpPr>
        <p:spPr>
          <a:xfrm>
            <a:off x="584200" y="1384300"/>
            <a:ext cx="6553200" cy="4973466"/>
          </a:xfrm>
          <a:prstGeom prst="rect">
            <a:avLst/>
          </a:prstGeom>
          <a:noFill/>
          <a:ln>
            <a:noFill/>
          </a:ln>
        </p:spPr>
        <p:txBody>
          <a:bodyPr spcFirstLastPara="1" wrap="square" lIns="91425" tIns="45700" rIns="91425" bIns="45700" rtlCol="0" anchor="t" anchorCtr="0">
            <a:noAutofit/>
          </a:bodyPr>
          <a:lstStyle/>
          <a:p>
            <a:pPr marL="525096" lvl="0" indent="-342900" algn="l" rtl="0">
              <a:lnSpc>
                <a:spcPct val="90000"/>
              </a:lnSpc>
              <a:spcBef>
                <a:spcPts val="0"/>
              </a:spcBef>
              <a:spcAft>
                <a:spcPts val="0"/>
              </a:spcAft>
              <a:buClr>
                <a:schemeClr val="dk1"/>
              </a:buClr>
              <a:buSzPts val="2400"/>
              <a:buFont typeface="Arial"/>
              <a:buChar char="•"/>
            </a:pPr>
            <a:r>
              <a:rPr lang="es" dirty="0"/>
              <a:t>Hay que repetir la evaluación y volver a calcular la puntuación del WASH FIT cada seis meses </a:t>
            </a:r>
            <a:endParaRPr dirty="0"/>
          </a:p>
          <a:p>
            <a:pPr marL="525096" lvl="0" indent="-342900" algn="l" rtl="0">
              <a:lnSpc>
                <a:spcPct val="90000"/>
              </a:lnSpc>
              <a:spcBef>
                <a:spcPts val="635"/>
              </a:spcBef>
              <a:spcAft>
                <a:spcPts val="0"/>
              </a:spcAft>
              <a:buClr>
                <a:schemeClr val="dk1"/>
              </a:buClr>
              <a:buSzPts val="2400"/>
              <a:buFont typeface="Arial"/>
              <a:buChar char="•"/>
            </a:pPr>
            <a:r>
              <a:rPr lang="es" dirty="0"/>
              <a:t>¿Cómo ha variado la puntuación del establecimiento desde la última evaluación? </a:t>
            </a:r>
            <a:endParaRPr dirty="0"/>
          </a:p>
          <a:p>
            <a:pPr marL="525096" lvl="0" indent="-342900" algn="l" rtl="0">
              <a:lnSpc>
                <a:spcPct val="90000"/>
              </a:lnSpc>
              <a:spcBef>
                <a:spcPts val="635"/>
              </a:spcBef>
              <a:spcAft>
                <a:spcPts val="0"/>
              </a:spcAft>
              <a:buClr>
                <a:schemeClr val="dk1"/>
              </a:buClr>
              <a:buSzPts val="2400"/>
              <a:buFont typeface="Arial"/>
              <a:buChar char="•"/>
            </a:pPr>
            <a:r>
              <a:rPr lang="es" dirty="0"/>
              <a:t>¿En qué aspectos ha mejorado? </a:t>
            </a:r>
            <a:endParaRPr dirty="0"/>
          </a:p>
          <a:p>
            <a:pPr marL="552678" lvl="1" indent="0" algn="l" rtl="0">
              <a:lnSpc>
                <a:spcPct val="90000"/>
              </a:lnSpc>
              <a:spcBef>
                <a:spcPts val="635"/>
              </a:spcBef>
              <a:spcAft>
                <a:spcPts val="0"/>
              </a:spcAft>
              <a:buClr>
                <a:schemeClr val="dk1"/>
              </a:buClr>
              <a:buSzPts val="2400"/>
              <a:buNone/>
            </a:pPr>
            <a:r>
              <a:rPr lang="es" sz="2000" i="1" dirty="0">
                <a:latin typeface="Arial"/>
                <a:ea typeface="Arial"/>
                <a:cs typeface="Arial"/>
                <a:sym typeface="Arial"/>
              </a:rPr>
              <a:t>	Atención: tal vez la puntuación total haya mejorado, pero 	la de los indicadores principales puede haberse resentido igualmente</a:t>
            </a:r>
            <a:endParaRPr sz="2000" dirty="0"/>
          </a:p>
          <a:p>
            <a:pPr marL="525096" lvl="0" indent="-342900" algn="l" rtl="0">
              <a:lnSpc>
                <a:spcPct val="90000"/>
              </a:lnSpc>
              <a:spcBef>
                <a:spcPts val="635"/>
              </a:spcBef>
              <a:spcAft>
                <a:spcPts val="0"/>
              </a:spcAft>
              <a:buClr>
                <a:schemeClr val="dk1"/>
              </a:buClr>
              <a:buSzPts val="2400"/>
              <a:buFont typeface="Arial"/>
              <a:buChar char="•"/>
            </a:pPr>
            <a:r>
              <a:rPr lang="es" dirty="0"/>
              <a:t>¿Qué ámbitos (o indicadores) han obtenido una puntuación inferior? ¿A qué se debe?</a:t>
            </a:r>
            <a:endParaRPr dirty="0"/>
          </a:p>
          <a:p>
            <a:pPr marL="525096" lvl="0" indent="-342900" algn="l" rtl="0">
              <a:lnSpc>
                <a:spcPct val="90000"/>
              </a:lnSpc>
              <a:spcBef>
                <a:spcPts val="635"/>
              </a:spcBef>
              <a:spcAft>
                <a:spcPts val="0"/>
              </a:spcAft>
              <a:buClr>
                <a:schemeClr val="dk1"/>
              </a:buClr>
              <a:buSzPts val="2400"/>
              <a:buFont typeface="Arial"/>
              <a:buChar char="•"/>
            </a:pPr>
            <a:r>
              <a:rPr lang="es" dirty="0"/>
              <a:t>¿Es necesario pedir ayuda a actores externos? ¿Hay conocimientos teóricos o prácticos concretos de los que no se disponga?  </a:t>
            </a:r>
            <a:endParaRPr dirty="0"/>
          </a:p>
          <a:p>
            <a:pPr marL="525096" lvl="0" indent="-342900" algn="l" rtl="0">
              <a:lnSpc>
                <a:spcPct val="90000"/>
              </a:lnSpc>
              <a:spcBef>
                <a:spcPts val="635"/>
              </a:spcBef>
              <a:spcAft>
                <a:spcPts val="0"/>
              </a:spcAft>
              <a:buClr>
                <a:schemeClr val="dk1"/>
              </a:buClr>
              <a:buSzPts val="2400"/>
              <a:buFont typeface="Arial"/>
              <a:buChar char="•"/>
            </a:pPr>
            <a:r>
              <a:rPr lang="es" dirty="0"/>
              <a:t>¿Cuentan con la capacidad de abordar otras zonas del establecimiento? </a:t>
            </a:r>
            <a:endParaRPr dirty="0"/>
          </a:p>
          <a:p>
            <a:pPr marL="493171" lvl="0" indent="-158575" algn="l" rtl="0">
              <a:lnSpc>
                <a:spcPct val="90000"/>
              </a:lnSpc>
              <a:spcBef>
                <a:spcPts val="635"/>
              </a:spcBef>
              <a:spcAft>
                <a:spcPts val="0"/>
              </a:spcAft>
              <a:buClr>
                <a:schemeClr val="dk1"/>
              </a:buClr>
              <a:buSzPts val="2400"/>
              <a:buFont typeface="Noto Sans Symbols"/>
              <a:buNone/>
            </a:pPr>
            <a:endParaRPr sz="2400" dirty="0"/>
          </a:p>
          <a:p>
            <a:pPr marL="493171" lvl="0" indent="-158575" algn="l" rtl="0">
              <a:lnSpc>
                <a:spcPct val="90000"/>
              </a:lnSpc>
              <a:spcBef>
                <a:spcPts val="1000"/>
              </a:spcBef>
              <a:spcAft>
                <a:spcPts val="0"/>
              </a:spcAft>
              <a:buClr>
                <a:schemeClr val="dk1"/>
              </a:buClr>
              <a:buSzPts val="2400"/>
              <a:buFont typeface="Noto Sans Symbols"/>
              <a:buNone/>
            </a:pPr>
            <a:endParaRPr sz="2400" dirty="0"/>
          </a:p>
        </p:txBody>
      </p:sp>
      <p:sp>
        <p:nvSpPr>
          <p:cNvPr id="1311" name="Google Shape;1311;p8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67</a:t>
            </a:fld>
            <a:endParaRPr/>
          </a:p>
        </p:txBody>
      </p:sp>
      <p:pic>
        <p:nvPicPr>
          <p:cNvPr id="1312" name="Google Shape;1312;p87" descr="A picture containing tree, person, outdoor&#10;&#10;Description automatically generated"/>
          <p:cNvPicPr preferRelativeResize="0"/>
          <p:nvPr/>
        </p:nvPicPr>
        <p:blipFill rotWithShape="1">
          <a:blip r:embed="rId3">
            <a:alphaModFix/>
          </a:blip>
          <a:srcRect/>
          <a:stretch/>
        </p:blipFill>
        <p:spPr>
          <a:xfrm>
            <a:off x="7893049" y="1384300"/>
            <a:ext cx="3543300" cy="4724400"/>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319"/>
        <p:cNvGrpSpPr/>
        <p:nvPr/>
      </p:nvGrpSpPr>
      <p:grpSpPr>
        <a:xfrm>
          <a:off x="0" y="0"/>
          <a:ext cx="0" cy="0"/>
          <a:chOff x="0" y="0"/>
          <a:chExt cx="0" cy="0"/>
        </a:xfrm>
      </p:grpSpPr>
      <p:sp>
        <p:nvSpPr>
          <p:cNvPr id="1320" name="Google Shape;1320;p88"/>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68</a:t>
            </a:fld>
            <a:endParaRPr/>
          </a:p>
        </p:txBody>
      </p:sp>
      <p:sp>
        <p:nvSpPr>
          <p:cNvPr id="1321" name="Google Shape;1321;p88"/>
          <p:cNvSpPr txBox="1">
            <a:spLocks noGrp="1"/>
          </p:cNvSpPr>
          <p:nvPr>
            <p:ph type="title"/>
          </p:nvPr>
        </p:nvSpPr>
        <p:spPr>
          <a:xfrm>
            <a:off x="611064" y="877044"/>
            <a:ext cx="4388632" cy="2119838"/>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lt1"/>
              </a:buClr>
              <a:buSzPts val="4400"/>
              <a:buFont typeface="Arial Narrow"/>
              <a:buNone/>
            </a:pPr>
            <a:r>
              <a:rPr lang="es" sz="4000" dirty="0"/>
              <a:t>¿Lograrán convencer a sus compañeros de las ventajas que aporta el WASH FIT? </a:t>
            </a:r>
            <a:endParaRPr sz="4000" dirty="0"/>
          </a:p>
        </p:txBody>
      </p:sp>
      <p:sp>
        <p:nvSpPr>
          <p:cNvPr id="1322" name="Google Shape;1322;p88"/>
          <p:cNvSpPr txBox="1">
            <a:spLocks noGrp="1"/>
          </p:cNvSpPr>
          <p:nvPr>
            <p:ph type="body" idx="2"/>
          </p:nvPr>
        </p:nvSpPr>
        <p:spPr>
          <a:xfrm>
            <a:off x="5400266" y="812629"/>
            <a:ext cx="4987891" cy="5727700"/>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rgbClr val="D4B01A"/>
              </a:buClr>
              <a:buSzPts val="2400"/>
              <a:buFont typeface="Arial"/>
              <a:buNone/>
            </a:pPr>
            <a:r>
              <a:rPr lang="es" sz="2400" b="1" dirty="0">
                <a:solidFill>
                  <a:srgbClr val="D4B01A"/>
                </a:solidFill>
                <a:latin typeface="Arial"/>
                <a:ea typeface="Arial"/>
                <a:cs typeface="Arial"/>
                <a:sym typeface="Arial"/>
              </a:rPr>
              <a:t>Persona 1: </a:t>
            </a:r>
            <a:r>
              <a:rPr lang="es" sz="2400" dirty="0">
                <a:solidFill>
                  <a:srgbClr val="000066"/>
                </a:solidFill>
                <a:latin typeface="Arial"/>
                <a:ea typeface="Arial"/>
                <a:cs typeface="Arial"/>
                <a:sym typeface="Arial"/>
              </a:rPr>
              <a:t>Adopta el papel del administrador del centro y tiene que explicar al personal la metodología del WASH FIT y sus beneficios</a:t>
            </a:r>
            <a:endParaRPr dirty="0"/>
          </a:p>
          <a:p>
            <a:pPr marL="0" lvl="0" indent="0" algn="l" rtl="0">
              <a:lnSpc>
                <a:spcPct val="90000"/>
              </a:lnSpc>
              <a:spcBef>
                <a:spcPts val="1000"/>
              </a:spcBef>
              <a:spcAft>
                <a:spcPts val="0"/>
              </a:spcAft>
              <a:buClr>
                <a:schemeClr val="dk1"/>
              </a:buClr>
              <a:buSzPts val="2400"/>
              <a:buFont typeface="Arial"/>
              <a:buNone/>
            </a:pPr>
            <a:endParaRPr sz="2400" dirty="0">
              <a:solidFill>
                <a:srgbClr val="000066"/>
              </a:solidFill>
            </a:endParaRPr>
          </a:p>
          <a:p>
            <a:pPr marL="0" lvl="0" indent="0" algn="l" rtl="0">
              <a:lnSpc>
                <a:spcPct val="90000"/>
              </a:lnSpc>
              <a:spcBef>
                <a:spcPts val="1000"/>
              </a:spcBef>
              <a:spcAft>
                <a:spcPts val="0"/>
              </a:spcAft>
              <a:buClr>
                <a:schemeClr val="dk1"/>
              </a:buClr>
              <a:buSzPts val="2400"/>
              <a:buFont typeface="Arial"/>
              <a:buNone/>
            </a:pPr>
            <a:endParaRPr sz="2400" dirty="0">
              <a:solidFill>
                <a:srgbClr val="000066"/>
              </a:solidFill>
            </a:endParaRPr>
          </a:p>
          <a:p>
            <a:pPr marL="0" lvl="0" indent="0" algn="l" rtl="0">
              <a:lnSpc>
                <a:spcPct val="90000"/>
              </a:lnSpc>
              <a:spcBef>
                <a:spcPts val="1000"/>
              </a:spcBef>
              <a:spcAft>
                <a:spcPts val="0"/>
              </a:spcAft>
              <a:buClr>
                <a:srgbClr val="D4B01A"/>
              </a:buClr>
              <a:buSzPts val="2400"/>
              <a:buFont typeface="Arial"/>
              <a:buNone/>
            </a:pPr>
            <a:r>
              <a:rPr lang="es" sz="2400" b="1" dirty="0">
                <a:solidFill>
                  <a:srgbClr val="D4B01A"/>
                </a:solidFill>
              </a:rPr>
              <a:t>Personas 2 y 3: </a:t>
            </a:r>
            <a:r>
              <a:rPr lang="es" sz="2400" dirty="0">
                <a:solidFill>
                  <a:srgbClr val="000066"/>
                </a:solidFill>
              </a:rPr>
              <a:t>Adoptan el papel de trabajadores del centro. Nunca han oído hablar del WASH FIT y no entienden en qué consiste el enfoque. Quieren estar mejor informadas, así que van a hacerle preguntas a la persona 1. </a:t>
            </a:r>
            <a:endParaRPr dirty="0"/>
          </a:p>
          <a:p>
            <a:pPr marL="0" lvl="0" indent="0" algn="l" rtl="0">
              <a:lnSpc>
                <a:spcPct val="90000"/>
              </a:lnSpc>
              <a:spcBef>
                <a:spcPts val="1000"/>
              </a:spcBef>
              <a:spcAft>
                <a:spcPts val="0"/>
              </a:spcAft>
              <a:buClr>
                <a:schemeClr val="dk1"/>
              </a:buClr>
              <a:buSzPts val="2400"/>
              <a:buFont typeface="Arial"/>
              <a:buNone/>
            </a:pPr>
            <a:endParaRPr sz="2400" dirty="0">
              <a:solidFill>
                <a:srgbClr val="000066"/>
              </a:solidFill>
              <a:latin typeface="Arial"/>
              <a:ea typeface="Arial"/>
              <a:cs typeface="Arial"/>
              <a:sym typeface="Arial"/>
            </a:endParaRPr>
          </a:p>
          <a:p>
            <a:pPr marL="0" lvl="0" indent="0" algn="l" rtl="0">
              <a:lnSpc>
                <a:spcPct val="90000"/>
              </a:lnSpc>
              <a:spcBef>
                <a:spcPts val="1000"/>
              </a:spcBef>
              <a:spcAft>
                <a:spcPts val="0"/>
              </a:spcAft>
              <a:buClr>
                <a:schemeClr val="dk1"/>
              </a:buClr>
              <a:buSzPts val="2400"/>
              <a:buFont typeface="Arial"/>
              <a:buNone/>
            </a:pPr>
            <a:endParaRPr sz="2400" dirty="0"/>
          </a:p>
        </p:txBody>
      </p:sp>
      <p:grpSp>
        <p:nvGrpSpPr>
          <p:cNvPr id="1323" name="Google Shape;1323;p88"/>
          <p:cNvGrpSpPr/>
          <p:nvPr/>
        </p:nvGrpSpPr>
        <p:grpSpPr>
          <a:xfrm>
            <a:off x="10388157" y="249894"/>
            <a:ext cx="1458601" cy="1556638"/>
            <a:chOff x="10475415" y="275913"/>
            <a:chExt cx="1458677" cy="1556719"/>
          </a:xfrm>
        </p:grpSpPr>
        <p:pic>
          <p:nvPicPr>
            <p:cNvPr id="1324" name="Google Shape;1324;p88"/>
            <p:cNvPicPr preferRelativeResize="0"/>
            <p:nvPr/>
          </p:nvPicPr>
          <p:blipFill rotWithShape="1">
            <a:blip r:embed="rId3">
              <a:alphaModFix/>
            </a:blip>
            <a:srcRect/>
            <a:stretch/>
          </p:blipFill>
          <p:spPr>
            <a:xfrm>
              <a:off x="10727487" y="275913"/>
              <a:ext cx="1030462" cy="1030462"/>
            </a:xfrm>
            <a:prstGeom prst="rect">
              <a:avLst/>
            </a:prstGeom>
            <a:noFill/>
            <a:ln>
              <a:noFill/>
            </a:ln>
          </p:spPr>
        </p:pic>
        <p:sp>
          <p:nvSpPr>
            <p:cNvPr id="1325" name="Google Shape;1325;p88"/>
            <p:cNvSpPr txBox="1"/>
            <p:nvPr/>
          </p:nvSpPr>
          <p:spPr>
            <a:xfrm>
              <a:off x="10475415" y="1279626"/>
              <a:ext cx="1458677" cy="553006"/>
            </a:xfrm>
            <a:prstGeom prst="rect">
              <a:avLst/>
            </a:prstGeom>
            <a:noFill/>
            <a:ln>
              <a:noFill/>
            </a:ln>
          </p:spPr>
          <p:txBody>
            <a:bodyPr spcFirstLastPara="1" wrap="square" lIns="91425" tIns="45700" rIns="91425" bIns="45700" rtlCol="0" anchor="t" anchorCtr="0">
              <a:normAutofit/>
            </a:bodyPr>
            <a:lstStyle/>
            <a:p>
              <a:pPr marL="0" marR="0" lvl="0" indent="0" algn="l" rtl="0">
                <a:lnSpc>
                  <a:spcPct val="90000"/>
                </a:lnSpc>
                <a:spcBef>
                  <a:spcPts val="0"/>
                </a:spcBef>
                <a:spcAft>
                  <a:spcPts val="0"/>
                </a:spcAft>
                <a:buClr>
                  <a:srgbClr val="002060"/>
                </a:buClr>
                <a:buSzPts val="2800"/>
                <a:buFont typeface="Arial"/>
                <a:buNone/>
              </a:pPr>
              <a:r>
                <a:rPr lang="es" sz="2800">
                  <a:solidFill>
                    <a:srgbClr val="002060"/>
                  </a:solidFill>
                  <a:latin typeface="Arial"/>
                  <a:ea typeface="Arial"/>
                  <a:cs typeface="Arial"/>
                  <a:sym typeface="Arial"/>
                </a:rPr>
                <a:t>10 min.</a:t>
              </a:r>
              <a:endParaRPr/>
            </a:p>
          </p:txBody>
        </p:sp>
      </p:grpSp>
      <p:sp>
        <p:nvSpPr>
          <p:cNvPr id="1326" name="Google Shape;1326;p88"/>
          <p:cNvSpPr txBox="1"/>
          <p:nvPr/>
        </p:nvSpPr>
        <p:spPr>
          <a:xfrm>
            <a:off x="618266" y="1971672"/>
            <a:ext cx="3670138" cy="4236977"/>
          </a:xfrm>
          <a:prstGeom prst="rect">
            <a:avLst/>
          </a:prstGeom>
          <a:noFill/>
          <a:ln>
            <a:noFill/>
          </a:ln>
        </p:spPr>
        <p:txBody>
          <a:bodyPr spcFirstLastPara="1" wrap="square" lIns="18500" tIns="0" rIns="18500" bIns="0" rtlCol="0" anchor="t" anchorCtr="0">
            <a:noAutofit/>
          </a:bodyPr>
          <a:lstStyle/>
          <a:p>
            <a:pPr marL="0" marR="0" lvl="0" indent="0" algn="l" rtl="0">
              <a:lnSpc>
                <a:spcPct val="110000"/>
              </a:lnSpc>
              <a:spcBef>
                <a:spcPts val="0"/>
              </a:spcBef>
              <a:spcAft>
                <a:spcPts val="0"/>
              </a:spcAft>
              <a:buClr>
                <a:schemeClr val="dk1"/>
              </a:buClr>
              <a:buSzPts val="2322"/>
              <a:buFont typeface="Calibri"/>
              <a:buNone/>
            </a:pPr>
            <a:endParaRPr sz="2902" b="0">
              <a:solidFill>
                <a:srgbClr val="000066"/>
              </a:solidFill>
              <a:latin typeface="Arial"/>
              <a:ea typeface="Arial"/>
              <a:cs typeface="Arial"/>
              <a:sym typeface="Arial"/>
            </a:endParaRPr>
          </a:p>
        </p:txBody>
      </p:sp>
      <p:grpSp>
        <p:nvGrpSpPr>
          <p:cNvPr id="1327" name="Google Shape;1327;p88"/>
          <p:cNvGrpSpPr/>
          <p:nvPr/>
        </p:nvGrpSpPr>
        <p:grpSpPr>
          <a:xfrm>
            <a:off x="10574871" y="1926662"/>
            <a:ext cx="1161098" cy="1171184"/>
            <a:chOff x="9555224" y="5116370"/>
            <a:chExt cx="1161098" cy="1171184"/>
          </a:xfrm>
        </p:grpSpPr>
        <p:pic>
          <p:nvPicPr>
            <p:cNvPr id="1328" name="Google Shape;1328;p88" descr="Shape&#10;&#10;Description automatically generated with low confidence"/>
            <p:cNvPicPr preferRelativeResize="0"/>
            <p:nvPr/>
          </p:nvPicPr>
          <p:blipFill rotWithShape="1">
            <a:blip r:embed="rId4">
              <a:alphaModFix/>
            </a:blip>
            <a:srcRect/>
            <a:stretch/>
          </p:blipFill>
          <p:spPr>
            <a:xfrm>
              <a:off x="9623552" y="5313519"/>
              <a:ext cx="1004243" cy="847983"/>
            </a:xfrm>
            <a:prstGeom prst="rect">
              <a:avLst/>
            </a:prstGeom>
            <a:noFill/>
            <a:ln>
              <a:noFill/>
            </a:ln>
          </p:spPr>
        </p:pic>
        <p:sp>
          <p:nvSpPr>
            <p:cNvPr id="1329" name="Google Shape;1329;p88"/>
            <p:cNvSpPr/>
            <p:nvPr/>
          </p:nvSpPr>
          <p:spPr>
            <a:xfrm>
              <a:off x="9555224" y="5116370"/>
              <a:ext cx="1161098"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330" name="Google Shape;1330;p88" descr="A group of women in a classroom&#10;&#10;Description automatically generated with low confidence"/>
          <p:cNvPicPr preferRelativeResize="0"/>
          <p:nvPr/>
        </p:nvPicPr>
        <p:blipFill rotWithShape="1">
          <a:blip r:embed="rId5">
            <a:alphaModFix/>
          </a:blip>
          <a:srcRect/>
          <a:stretch/>
        </p:blipFill>
        <p:spPr>
          <a:xfrm>
            <a:off x="249791" y="3842188"/>
            <a:ext cx="4987891" cy="3015812"/>
          </a:xfrm>
          <a:prstGeom prst="rect">
            <a:avLst/>
          </a:prstGeom>
          <a:noFill/>
          <a:ln>
            <a:noFill/>
          </a:ln>
        </p:spPr>
      </p:pic>
      <p:sp>
        <p:nvSpPr>
          <p:cNvPr id="1331" name="Google Shape;1331;p88"/>
          <p:cNvSpPr txBox="1"/>
          <p:nvPr/>
        </p:nvSpPr>
        <p:spPr>
          <a:xfrm>
            <a:off x="297248" y="88957"/>
            <a:ext cx="8095716" cy="769441"/>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4400" b="1" dirty="0">
                <a:solidFill>
                  <a:srgbClr val="D4B01A"/>
                </a:solidFill>
                <a:latin typeface="Arial Narrow"/>
                <a:ea typeface="Arial Narrow"/>
                <a:cs typeface="Arial Narrow"/>
                <a:sym typeface="Arial Narrow"/>
              </a:rPr>
              <a:t>REPRESENTACIÓN DE PAPELES</a:t>
            </a:r>
            <a:endParaRPr sz="4400" b="1" dirty="0">
              <a:solidFill>
                <a:srgbClr val="D4B01A"/>
              </a:solidFill>
              <a:latin typeface="Arial Narrow"/>
              <a:ea typeface="Arial Narrow"/>
              <a:cs typeface="Arial Narrow"/>
              <a:sym typeface="Arial Narrow"/>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336"/>
        <p:cNvGrpSpPr/>
        <p:nvPr/>
      </p:nvGrpSpPr>
      <p:grpSpPr>
        <a:xfrm>
          <a:off x="0" y="0"/>
          <a:ext cx="0" cy="0"/>
          <a:chOff x="0" y="0"/>
          <a:chExt cx="0" cy="0"/>
        </a:xfrm>
      </p:grpSpPr>
      <p:sp>
        <p:nvSpPr>
          <p:cNvPr id="1337" name="Google Shape;1337;p89"/>
          <p:cNvSpPr txBox="1">
            <a:spLocks noGrp="1"/>
          </p:cNvSpPr>
          <p:nvPr>
            <p:ph type="ctrTitle"/>
          </p:nvPr>
        </p:nvSpPr>
        <p:spPr>
          <a:xfrm>
            <a:off x="838200" y="602166"/>
            <a:ext cx="10515600" cy="3728534"/>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lt1"/>
              </a:buClr>
              <a:buSzPts val="6600"/>
              <a:buFont typeface="Arial Narrow"/>
              <a:buNone/>
            </a:pPr>
            <a:r>
              <a:rPr lang="es" sz="6600"/>
              <a:t>Parte 3: De la implantación inicial al despliegue nacional</a:t>
            </a:r>
            <a:endParaRPr/>
          </a:p>
        </p:txBody>
      </p:sp>
      <p:sp>
        <p:nvSpPr>
          <p:cNvPr id="1338" name="Google Shape;1338;p89"/>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69</a:t>
            </a:fld>
            <a:endParaRPr/>
          </a:p>
        </p:txBody>
      </p:sp>
      <p:sp>
        <p:nvSpPr>
          <p:cNvPr id="1339" name="Google Shape;1339;p89"/>
          <p:cNvSpPr txBox="1"/>
          <p:nvPr/>
        </p:nvSpPr>
        <p:spPr>
          <a:xfrm>
            <a:off x="518288" y="2740025"/>
            <a:ext cx="5929313" cy="2108200"/>
          </a:xfrm>
          <a:prstGeom prst="rect">
            <a:avLst/>
          </a:prstGeom>
          <a:noFill/>
          <a:ln>
            <a:noFill/>
          </a:ln>
        </p:spPr>
        <p:txBody>
          <a:bodyPr spcFirstLastPara="1" wrap="square" lIns="91425" tIns="45700" rIns="91425" bIns="45700" rtlCol="0" anchor="t" anchorCtr="0">
            <a:noAutofit/>
          </a:bodyPr>
          <a:lstStyle/>
          <a:p>
            <a:pPr marL="228600" marR="0" lvl="0" indent="-228600" algn="l" rtl="0">
              <a:lnSpc>
                <a:spcPct val="90000"/>
              </a:lnSpc>
              <a:spcBef>
                <a:spcPts val="0"/>
              </a:spcBef>
              <a:spcAft>
                <a:spcPts val="0"/>
              </a:spcAft>
              <a:buClr>
                <a:schemeClr val="lt1"/>
              </a:buClr>
              <a:buSzPts val="2400"/>
              <a:buFont typeface="Arial"/>
              <a:buChar char="•"/>
            </a:pPr>
            <a:r>
              <a:rPr lang="es" sz="2400" b="0" i="0">
                <a:solidFill>
                  <a:schemeClr val="lt1"/>
                </a:solidFill>
                <a:latin typeface="Arial"/>
                <a:ea typeface="Arial"/>
                <a:cs typeface="Arial"/>
                <a:sym typeface="Arial"/>
              </a:rPr>
              <a:t>¿Qué circunstancias tienen que darse más allá del establecimiento (por ejemplo, a nivel nacional) para que el WASH FIT tenga éxito?</a:t>
            </a:r>
            <a:endParaRPr/>
          </a:p>
          <a:p>
            <a:pPr marL="228600" marR="0" lvl="0" indent="-228600" algn="l" rtl="0">
              <a:lnSpc>
                <a:spcPct val="90000"/>
              </a:lnSpc>
              <a:spcBef>
                <a:spcPts val="1000"/>
              </a:spcBef>
              <a:spcAft>
                <a:spcPts val="0"/>
              </a:spcAft>
              <a:buClr>
                <a:schemeClr val="lt1"/>
              </a:buClr>
              <a:buSzPts val="2400"/>
              <a:buFont typeface="Arial"/>
              <a:buChar char="•"/>
            </a:pPr>
            <a:r>
              <a:rPr lang="es" sz="2400" b="0" i="0">
                <a:solidFill>
                  <a:schemeClr val="lt1"/>
                </a:solidFill>
                <a:latin typeface="Arial"/>
                <a:ea typeface="Arial"/>
                <a:cs typeface="Arial"/>
                <a:sym typeface="Arial"/>
              </a:rPr>
              <a:t>¿En qué consiste el proceso que va desde la preparación y la implantación inicial al mantenimiento y la ampliación? </a:t>
            </a:r>
            <a:endParaRPr/>
          </a:p>
        </p:txBody>
      </p:sp>
      <p:pic>
        <p:nvPicPr>
          <p:cNvPr id="1340" name="Google Shape;1340;p89" descr="A group of people standing under a tree&#10;&#10;Description automatically generated"/>
          <p:cNvPicPr preferRelativeResize="0"/>
          <p:nvPr/>
        </p:nvPicPr>
        <p:blipFill rotWithShape="1">
          <a:blip r:embed="rId3">
            <a:alphaModFix/>
          </a:blip>
          <a:srcRect/>
          <a:stretch/>
        </p:blipFill>
        <p:spPr>
          <a:xfrm>
            <a:off x="7156449" y="3107531"/>
            <a:ext cx="4641851" cy="34813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7"/>
          <p:cNvSpPr txBox="1">
            <a:spLocks noGrp="1"/>
          </p:cNvSpPr>
          <p:nvPr>
            <p:ph type="body" idx="1"/>
          </p:nvPr>
        </p:nvSpPr>
        <p:spPr>
          <a:xfrm>
            <a:off x="838200" y="1379165"/>
            <a:ext cx="8549539" cy="1757867"/>
          </a:xfrm>
          <a:prstGeom prst="rect">
            <a:avLst/>
          </a:prstGeom>
          <a:noFill/>
          <a:ln>
            <a:noFill/>
          </a:ln>
        </p:spPr>
        <p:txBody>
          <a:bodyPr spcFirstLastPara="1" wrap="square" lIns="91425" tIns="45700" rIns="91425" bIns="45700" rtlCol="0" anchor="t" anchorCtr="0">
            <a:noAutofit/>
          </a:bodyPr>
          <a:lstStyle/>
          <a:p>
            <a:pPr marL="342900" lvl="0" indent="-342900" algn="l" rtl="0">
              <a:lnSpc>
                <a:spcPct val="115000"/>
              </a:lnSpc>
              <a:spcBef>
                <a:spcPts val="0"/>
              </a:spcBef>
              <a:spcAft>
                <a:spcPts val="0"/>
              </a:spcAft>
              <a:buClr>
                <a:schemeClr val="dk1"/>
              </a:buClr>
              <a:buSzPts val="2400"/>
              <a:buFont typeface="Arial"/>
              <a:buChar char="•"/>
            </a:pPr>
            <a:r>
              <a:rPr lang="es" sz="2400" dirty="0"/>
              <a:t>Una guía de </a:t>
            </a:r>
            <a:r>
              <a:rPr lang="es" sz="2400" b="1" dirty="0"/>
              <a:t>planificación </a:t>
            </a:r>
            <a:r>
              <a:rPr lang="es" sz="2400" dirty="0"/>
              <a:t>e </a:t>
            </a:r>
            <a:r>
              <a:rPr lang="es" sz="2400" b="1" dirty="0"/>
              <a:t>implantación</a:t>
            </a:r>
            <a:endParaRPr sz="2400" dirty="0"/>
          </a:p>
          <a:p>
            <a:pPr marL="342900" lvl="0" indent="-342900" algn="l" rtl="0">
              <a:lnSpc>
                <a:spcPct val="115000"/>
              </a:lnSpc>
              <a:spcBef>
                <a:spcPts val="0"/>
              </a:spcBef>
              <a:spcAft>
                <a:spcPts val="0"/>
              </a:spcAft>
              <a:buClr>
                <a:schemeClr val="dk1"/>
              </a:buClr>
              <a:buSzPts val="2400"/>
              <a:buFont typeface="Arial"/>
              <a:buChar char="•"/>
            </a:pPr>
            <a:r>
              <a:rPr lang="es" sz="2400" dirty="0"/>
              <a:t>Un </a:t>
            </a:r>
            <a:r>
              <a:rPr lang="es" sz="2400" b="1" dirty="0"/>
              <a:t>marco</a:t>
            </a:r>
            <a:r>
              <a:rPr lang="es" sz="2400" dirty="0"/>
              <a:t> que puede adaptarse </a:t>
            </a:r>
            <a:endParaRPr dirty="0"/>
          </a:p>
          <a:p>
            <a:pPr marL="342900" lvl="0" indent="-342900" algn="l" rtl="0">
              <a:lnSpc>
                <a:spcPct val="115000"/>
              </a:lnSpc>
              <a:spcBef>
                <a:spcPts val="0"/>
              </a:spcBef>
              <a:spcAft>
                <a:spcPts val="0"/>
              </a:spcAft>
              <a:buClr>
                <a:schemeClr val="dk1"/>
              </a:buClr>
              <a:buSzPts val="2400"/>
              <a:buFont typeface="Arial"/>
              <a:buChar char="•"/>
            </a:pPr>
            <a:r>
              <a:rPr lang="es" sz="2400" dirty="0"/>
              <a:t>Una herramienta que facilita </a:t>
            </a:r>
            <a:r>
              <a:rPr lang="es" sz="2400" b="1" dirty="0"/>
              <a:t>la prevención y el control de las infecciones</a:t>
            </a:r>
            <a:endParaRPr sz="2400" dirty="0"/>
          </a:p>
          <a:p>
            <a:pPr marL="342900" lvl="0" indent="-342900" algn="l" rtl="0">
              <a:lnSpc>
                <a:spcPct val="115000"/>
              </a:lnSpc>
              <a:spcBef>
                <a:spcPts val="0"/>
              </a:spcBef>
              <a:spcAft>
                <a:spcPts val="0"/>
              </a:spcAft>
              <a:buClr>
                <a:schemeClr val="dk1"/>
              </a:buClr>
              <a:buSzPts val="2400"/>
              <a:buFont typeface="Arial"/>
              <a:buChar char="•"/>
            </a:pPr>
            <a:r>
              <a:rPr lang="es" sz="2400" dirty="0"/>
              <a:t>Un aliciente a la </a:t>
            </a:r>
            <a:r>
              <a:rPr lang="es" sz="2400" b="1" dirty="0"/>
              <a:t>colaboración</a:t>
            </a:r>
            <a:endParaRPr sz="2400" dirty="0"/>
          </a:p>
        </p:txBody>
      </p:sp>
      <p:sp>
        <p:nvSpPr>
          <p:cNvPr id="246" name="Google Shape;246;p2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55CAFF"/>
                </a:solidFill>
              </a:rPr>
              <a:t>7</a:t>
            </a:fld>
            <a:endParaRPr>
              <a:solidFill>
                <a:srgbClr val="55CAFF"/>
              </a:solidFill>
            </a:endParaRPr>
          </a:p>
        </p:txBody>
      </p:sp>
      <p:sp>
        <p:nvSpPr>
          <p:cNvPr id="247" name="Google Shape;247;p27"/>
          <p:cNvSpPr txBox="1">
            <a:spLocks noGrp="1"/>
          </p:cNvSpPr>
          <p:nvPr>
            <p:ph type="body" idx="2"/>
          </p:nvPr>
        </p:nvSpPr>
        <p:spPr>
          <a:xfrm>
            <a:off x="931378" y="4599901"/>
            <a:ext cx="10507661" cy="1757866"/>
          </a:xfrm>
          <a:prstGeom prst="rect">
            <a:avLst/>
          </a:prstGeom>
          <a:noFill/>
          <a:ln>
            <a:noFill/>
          </a:ln>
        </p:spPr>
        <p:txBody>
          <a:bodyPr spcFirstLastPara="1" wrap="square" lIns="91425" tIns="45700" rIns="91425" bIns="45700" rtlCol="0" anchor="t" anchorCtr="0">
            <a:normAutofit/>
          </a:bodyPr>
          <a:lstStyle/>
          <a:p>
            <a:pPr marL="0" lvl="0" indent="0" algn="ctr" rtl="0">
              <a:lnSpc>
                <a:spcPct val="90000"/>
              </a:lnSpc>
              <a:spcBef>
                <a:spcPts val="0"/>
              </a:spcBef>
              <a:spcAft>
                <a:spcPts val="0"/>
              </a:spcAft>
              <a:buClr>
                <a:schemeClr val="lt1"/>
              </a:buClr>
              <a:buSzPts val="3200"/>
              <a:buNone/>
            </a:pPr>
            <a:r>
              <a:rPr lang="es" sz="3200">
                <a:solidFill>
                  <a:schemeClr val="lt1"/>
                </a:solidFill>
                <a:latin typeface="Arial"/>
                <a:ea typeface="Arial"/>
                <a:cs typeface="Arial"/>
                <a:sym typeface="Arial"/>
              </a:rPr>
              <a:t>infraestructura </a:t>
            </a:r>
            <a:endParaRPr/>
          </a:p>
          <a:p>
            <a:pPr marL="0" lvl="0" indent="0" algn="ctr" rtl="0">
              <a:lnSpc>
                <a:spcPct val="90000"/>
              </a:lnSpc>
              <a:spcBef>
                <a:spcPts val="1000"/>
              </a:spcBef>
              <a:spcAft>
                <a:spcPts val="0"/>
              </a:spcAft>
              <a:buClr>
                <a:schemeClr val="lt1"/>
              </a:buClr>
              <a:buSzPts val="3200"/>
              <a:buNone/>
            </a:pPr>
            <a:r>
              <a:rPr lang="es" sz="3200">
                <a:solidFill>
                  <a:schemeClr val="lt1"/>
                </a:solidFill>
                <a:latin typeface="Arial"/>
                <a:ea typeface="Arial"/>
                <a:cs typeface="Arial"/>
                <a:sym typeface="Arial"/>
              </a:rPr>
              <a:t>comportamientos</a:t>
            </a:r>
            <a:endParaRPr/>
          </a:p>
          <a:p>
            <a:pPr marL="0" lvl="0" indent="0" algn="ctr" rtl="0">
              <a:lnSpc>
                <a:spcPct val="90000"/>
              </a:lnSpc>
              <a:spcBef>
                <a:spcPts val="1000"/>
              </a:spcBef>
              <a:spcAft>
                <a:spcPts val="0"/>
              </a:spcAft>
              <a:buClr>
                <a:schemeClr val="lt1"/>
              </a:buClr>
              <a:buSzPts val="3200"/>
              <a:buNone/>
            </a:pPr>
            <a:r>
              <a:rPr lang="es" sz="3200">
                <a:solidFill>
                  <a:schemeClr val="lt1"/>
                </a:solidFill>
                <a:latin typeface="Arial"/>
                <a:ea typeface="Arial"/>
                <a:cs typeface="Arial"/>
                <a:sym typeface="Arial"/>
              </a:rPr>
              <a:t>funcionamiento y mantenimiento</a:t>
            </a:r>
            <a:endParaRPr sz="3200">
              <a:solidFill>
                <a:schemeClr val="lt1"/>
              </a:solidFill>
            </a:endParaRPr>
          </a:p>
          <a:p>
            <a:pPr marL="0" lvl="0" indent="0" algn="l" rtl="0">
              <a:lnSpc>
                <a:spcPct val="90000"/>
              </a:lnSpc>
              <a:spcBef>
                <a:spcPts val="1000"/>
              </a:spcBef>
              <a:spcAft>
                <a:spcPts val="0"/>
              </a:spcAft>
              <a:buClr>
                <a:schemeClr val="lt1"/>
              </a:buClr>
              <a:buSzPts val="1200"/>
              <a:buFont typeface="Arial"/>
              <a:buNone/>
            </a:pPr>
            <a:endParaRPr/>
          </a:p>
        </p:txBody>
      </p:sp>
      <p:sp>
        <p:nvSpPr>
          <p:cNvPr id="248" name="Google Shape;248;p27"/>
          <p:cNvSpPr/>
          <p:nvPr/>
        </p:nvSpPr>
        <p:spPr>
          <a:xfrm>
            <a:off x="7136780" y="6305059"/>
            <a:ext cx="5055220" cy="552762"/>
          </a:xfrm>
          <a:prstGeom prst="rect">
            <a:avLst/>
          </a:prstGeom>
          <a:solidFill>
            <a:schemeClr val="dk1"/>
          </a:solidFill>
          <a:ln>
            <a:noFill/>
          </a:ln>
        </p:spPr>
        <p:txBody>
          <a:bodyPr spcFirstLastPara="1" wrap="square" lIns="91425" tIns="45700" rIns="91425" bIns="45700" rtlCol="0" anchor="ctr" anchorCtr="0">
            <a:noAutofit/>
          </a:bodyPr>
          <a:lstStyle/>
          <a:p>
            <a:pPr marL="0" marR="0" lvl="0" indent="0" algn="r" rtl="0">
              <a:spcBef>
                <a:spcPts val="0"/>
              </a:spcBef>
              <a:spcAft>
                <a:spcPts val="0"/>
              </a:spcAft>
              <a:buNone/>
            </a:pPr>
            <a:r>
              <a:rPr lang="es" sz="1632">
                <a:solidFill>
                  <a:srgbClr val="9B9B9B"/>
                </a:solidFill>
                <a:latin typeface="Arial"/>
                <a:ea typeface="Arial"/>
                <a:cs typeface="Arial"/>
                <a:sym typeface="Arial"/>
              </a:rPr>
              <a:t>Parte 1: Trasfondo</a:t>
            </a:r>
            <a:endParaRPr/>
          </a:p>
        </p:txBody>
      </p:sp>
      <p:sp>
        <p:nvSpPr>
          <p:cNvPr id="249" name="Google Shape;249;p27"/>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sz="4400">
                <a:solidFill>
                  <a:schemeClr val="dk2"/>
                </a:solidFill>
                <a:latin typeface="Arial Narrow"/>
                <a:ea typeface="Arial Narrow"/>
                <a:cs typeface="Arial Narrow"/>
                <a:sym typeface="Arial Narrow"/>
              </a:rPr>
              <a:t>¿Qué es el WASH FIT?</a:t>
            </a:r>
            <a:endParaRPr/>
          </a:p>
        </p:txBody>
      </p:sp>
      <p:sp>
        <p:nvSpPr>
          <p:cNvPr id="250" name="Google Shape;250;p27"/>
          <p:cNvSpPr txBox="1"/>
          <p:nvPr/>
        </p:nvSpPr>
        <p:spPr>
          <a:xfrm>
            <a:off x="3058222" y="3968638"/>
            <a:ext cx="6116444" cy="584775"/>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3200" b="1">
                <a:solidFill>
                  <a:schemeClr val="lt2"/>
                </a:solidFill>
                <a:latin typeface="Arial"/>
                <a:ea typeface="Arial"/>
                <a:cs typeface="Arial"/>
                <a:sym typeface="Arial"/>
              </a:rPr>
              <a:t>El WASH FIT abarca: </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sp>
        <p:nvSpPr>
          <p:cNvPr id="1348" name="Google Shape;1348;p90"/>
          <p:cNvSpPr txBox="1">
            <a:spLocks noGrp="1"/>
          </p:cNvSpPr>
          <p:nvPr>
            <p:ph type="title"/>
          </p:nvPr>
        </p:nvSpPr>
        <p:spPr>
          <a:xfrm>
            <a:off x="838200" y="365125"/>
            <a:ext cx="10515600" cy="714375"/>
          </a:xfrm>
          <a:prstGeom prst="rect">
            <a:avLst/>
          </a:prstGeom>
          <a:noFill/>
          <a:ln>
            <a:noFill/>
          </a:ln>
        </p:spPr>
        <p:txBody>
          <a:bodyPr spcFirstLastPara="1" wrap="square" lIns="82925" tIns="41450" rIns="82925" bIns="41450" rtlCol="0" anchor="ctr" anchorCtr="0">
            <a:normAutofit/>
          </a:bodyPr>
          <a:lstStyle/>
          <a:p>
            <a:pPr marL="0" lvl="0" indent="0" algn="ctr" rtl="0">
              <a:lnSpc>
                <a:spcPct val="90000"/>
              </a:lnSpc>
              <a:spcBef>
                <a:spcPts val="0"/>
              </a:spcBef>
              <a:spcAft>
                <a:spcPts val="0"/>
              </a:spcAft>
              <a:buClr>
                <a:schemeClr val="dk2"/>
              </a:buClr>
              <a:buSzPts val="4400"/>
              <a:buFont typeface="Arial Narrow"/>
              <a:buNone/>
            </a:pPr>
            <a:r>
              <a:rPr lang="es">
                <a:latin typeface="Arial Narrow"/>
                <a:ea typeface="Arial Narrow"/>
                <a:cs typeface="Arial Narrow"/>
                <a:sym typeface="Arial Narrow"/>
              </a:rPr>
              <a:t>Factores para el éxito </a:t>
            </a:r>
            <a:endParaRPr/>
          </a:p>
        </p:txBody>
      </p:sp>
      <p:sp>
        <p:nvSpPr>
          <p:cNvPr id="1349" name="Google Shape;1349;p90"/>
          <p:cNvSpPr txBox="1">
            <a:spLocks noGrp="1"/>
          </p:cNvSpPr>
          <p:nvPr>
            <p:ph type="body" idx="1"/>
          </p:nvPr>
        </p:nvSpPr>
        <p:spPr>
          <a:xfrm>
            <a:off x="838200" y="1384300"/>
            <a:ext cx="6577362" cy="4973466"/>
          </a:xfrm>
          <a:prstGeom prst="rect">
            <a:avLst/>
          </a:prstGeom>
          <a:noFill/>
          <a:ln>
            <a:noFill/>
          </a:ln>
        </p:spPr>
        <p:txBody>
          <a:bodyPr spcFirstLastPara="1" wrap="square" lIns="82925" tIns="41450" rIns="82925" bIns="41450" rtlCol="0" anchor="t" anchorCtr="0">
            <a:noAutofit/>
          </a:bodyPr>
          <a:lstStyle/>
          <a:p>
            <a:pPr marL="135583" lvl="0" indent="-135583" algn="l" rtl="0">
              <a:lnSpc>
                <a:spcPct val="90000"/>
              </a:lnSpc>
              <a:spcBef>
                <a:spcPts val="0"/>
              </a:spcBef>
              <a:spcAft>
                <a:spcPts val="0"/>
              </a:spcAft>
              <a:buClr>
                <a:schemeClr val="dk1"/>
              </a:buClr>
              <a:buSzPts val="2700"/>
              <a:buFont typeface="Arial"/>
              <a:buChar char="•"/>
            </a:pPr>
            <a:r>
              <a:rPr lang="es" sz="2700"/>
              <a:t>Una herramienta adaptada al contexto local y nacional </a:t>
            </a:r>
            <a:endParaRPr/>
          </a:p>
          <a:p>
            <a:pPr marL="135583" lvl="0" indent="-135583" algn="l" rtl="0">
              <a:lnSpc>
                <a:spcPct val="90000"/>
              </a:lnSpc>
              <a:spcBef>
                <a:spcPts val="1000"/>
              </a:spcBef>
              <a:spcAft>
                <a:spcPts val="0"/>
              </a:spcAft>
              <a:buClr>
                <a:schemeClr val="dk1"/>
              </a:buClr>
              <a:buSzPts val="2700"/>
              <a:buFont typeface="Arial"/>
              <a:buChar char="•"/>
            </a:pPr>
            <a:r>
              <a:rPr lang="es" sz="2700"/>
              <a:t>Compromiso y liderazgo políticos </a:t>
            </a:r>
            <a:endParaRPr/>
          </a:p>
          <a:p>
            <a:pPr marL="135583" lvl="0" indent="-135583" algn="l" rtl="0">
              <a:lnSpc>
                <a:spcPct val="90000"/>
              </a:lnSpc>
              <a:spcBef>
                <a:spcPts val="1000"/>
              </a:spcBef>
              <a:spcAft>
                <a:spcPts val="0"/>
              </a:spcAft>
              <a:buClr>
                <a:schemeClr val="dk1"/>
              </a:buClr>
              <a:buSzPts val="2700"/>
              <a:buFont typeface="Arial"/>
              <a:buChar char="•"/>
            </a:pPr>
            <a:r>
              <a:rPr lang="es" sz="2700"/>
              <a:t>Formación y desarrollo de la capacidad (a nivel local y nacional) </a:t>
            </a:r>
            <a:endParaRPr/>
          </a:p>
          <a:p>
            <a:pPr marL="135583" lvl="0" indent="-135583" algn="l" rtl="0">
              <a:lnSpc>
                <a:spcPct val="90000"/>
              </a:lnSpc>
              <a:spcBef>
                <a:spcPts val="1000"/>
              </a:spcBef>
              <a:spcAft>
                <a:spcPts val="0"/>
              </a:spcAft>
              <a:buClr>
                <a:schemeClr val="dk1"/>
              </a:buClr>
              <a:buSzPts val="2700"/>
              <a:buFont typeface="Arial"/>
              <a:buChar char="•"/>
            </a:pPr>
            <a:r>
              <a:rPr lang="es" sz="2700"/>
              <a:t>Financiación e inversiones sostenibles </a:t>
            </a:r>
            <a:endParaRPr/>
          </a:p>
          <a:p>
            <a:pPr marL="135583" lvl="0" indent="-135583" algn="l" rtl="0">
              <a:lnSpc>
                <a:spcPct val="90000"/>
              </a:lnSpc>
              <a:spcBef>
                <a:spcPts val="1000"/>
              </a:spcBef>
              <a:spcAft>
                <a:spcPts val="0"/>
              </a:spcAft>
              <a:buClr>
                <a:schemeClr val="dk1"/>
              </a:buClr>
              <a:buSzPts val="2700"/>
              <a:buFont typeface="Arial"/>
              <a:buChar char="•"/>
            </a:pPr>
            <a:r>
              <a:rPr lang="es" sz="2700"/>
              <a:t>Supervisión de apoyo y mentorías </a:t>
            </a:r>
            <a:endParaRPr/>
          </a:p>
          <a:p>
            <a:pPr marL="135583" lvl="0" indent="-135583" algn="l" rtl="0">
              <a:lnSpc>
                <a:spcPct val="90000"/>
              </a:lnSpc>
              <a:spcBef>
                <a:spcPts val="1000"/>
              </a:spcBef>
              <a:spcAft>
                <a:spcPts val="0"/>
              </a:spcAft>
              <a:buClr>
                <a:schemeClr val="dk1"/>
              </a:buClr>
              <a:buSzPts val="2700"/>
              <a:buFont typeface="Arial"/>
              <a:buChar char="•"/>
            </a:pPr>
            <a:r>
              <a:rPr lang="es" sz="2700"/>
              <a:t>Divulgación de información para mejorar la asignación de recursos</a:t>
            </a:r>
            <a:endParaRPr/>
          </a:p>
          <a:p>
            <a:pPr marL="135583" lvl="0" indent="-135583" algn="l" rtl="0">
              <a:lnSpc>
                <a:spcPct val="90000"/>
              </a:lnSpc>
              <a:spcBef>
                <a:spcPts val="1000"/>
              </a:spcBef>
              <a:spcAft>
                <a:spcPts val="0"/>
              </a:spcAft>
              <a:buClr>
                <a:schemeClr val="dk1"/>
              </a:buClr>
              <a:buSzPts val="2700"/>
              <a:buFont typeface="Arial"/>
              <a:buChar char="•"/>
            </a:pPr>
            <a:r>
              <a:rPr lang="es" sz="2700"/>
              <a:t>Recursos humanos </a:t>
            </a:r>
            <a:endParaRPr/>
          </a:p>
          <a:p>
            <a:pPr marL="135583" lvl="0" indent="-135583" algn="l" rtl="0">
              <a:lnSpc>
                <a:spcPct val="90000"/>
              </a:lnSpc>
              <a:spcBef>
                <a:spcPts val="1000"/>
              </a:spcBef>
              <a:spcAft>
                <a:spcPts val="0"/>
              </a:spcAft>
              <a:buClr>
                <a:schemeClr val="dk1"/>
              </a:buClr>
              <a:buSzPts val="2700"/>
              <a:buFont typeface="Arial"/>
              <a:buChar char="•"/>
            </a:pPr>
            <a:r>
              <a:rPr lang="es" sz="2700"/>
              <a:t>Participación de la comunidad </a:t>
            </a:r>
            <a:endParaRPr/>
          </a:p>
        </p:txBody>
      </p:sp>
      <p:sp>
        <p:nvSpPr>
          <p:cNvPr id="1350" name="Google Shape;1350;p90"/>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70</a:t>
            </a:fld>
            <a:endParaRPr/>
          </a:p>
        </p:txBody>
      </p:sp>
      <p:pic>
        <p:nvPicPr>
          <p:cNvPr id="1351" name="Google Shape;1351;p90" descr="A group of people standing in a room&#10;&#10;Description automatically generated with medium confidence"/>
          <p:cNvPicPr preferRelativeResize="0"/>
          <p:nvPr/>
        </p:nvPicPr>
        <p:blipFill rotWithShape="1">
          <a:blip r:embed="rId3">
            <a:alphaModFix/>
          </a:blip>
          <a:srcRect/>
          <a:stretch/>
        </p:blipFill>
        <p:spPr>
          <a:xfrm>
            <a:off x="7659148" y="3859615"/>
            <a:ext cx="3960423" cy="2633260"/>
          </a:xfrm>
          <a:prstGeom prst="rect">
            <a:avLst/>
          </a:prstGeom>
          <a:noFill/>
          <a:ln>
            <a:noFill/>
          </a:ln>
        </p:spPr>
      </p:pic>
      <p:pic>
        <p:nvPicPr>
          <p:cNvPr id="1352" name="Google Shape;1352;p90" descr="A picture containing text&#10;&#10;Description automatically generated"/>
          <p:cNvPicPr preferRelativeResize="0"/>
          <p:nvPr/>
        </p:nvPicPr>
        <p:blipFill rotWithShape="1">
          <a:blip r:embed="rId4">
            <a:alphaModFix/>
          </a:blip>
          <a:srcRect/>
          <a:stretch/>
        </p:blipFill>
        <p:spPr>
          <a:xfrm>
            <a:off x="7659148" y="1198565"/>
            <a:ext cx="4121962" cy="2314084"/>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sp>
        <p:nvSpPr>
          <p:cNvPr id="1358" name="Google Shape;1358;p91"/>
          <p:cNvSpPr txBox="1">
            <a:spLocks noGrp="1"/>
          </p:cNvSpPr>
          <p:nvPr>
            <p:ph type="body" idx="1"/>
          </p:nvPr>
        </p:nvSpPr>
        <p:spPr>
          <a:xfrm>
            <a:off x="723900" y="1587533"/>
            <a:ext cx="5408612" cy="4761053"/>
          </a:xfrm>
          <a:prstGeom prst="rect">
            <a:avLst/>
          </a:prstGeom>
          <a:noFill/>
          <a:ln>
            <a:noFill/>
          </a:ln>
        </p:spPr>
        <p:txBody>
          <a:bodyPr spcFirstLastPara="1" wrap="square" lIns="91425" tIns="45700" rIns="91425" bIns="45700" rtlCol="0" anchor="t" anchorCtr="0">
            <a:normAutofit fontScale="92500"/>
          </a:bodyPr>
          <a:lstStyle/>
          <a:p>
            <a:pPr marL="0" lvl="0" indent="0" algn="l" rtl="0">
              <a:lnSpc>
                <a:spcPct val="90000"/>
              </a:lnSpc>
              <a:spcBef>
                <a:spcPts val="0"/>
              </a:spcBef>
              <a:spcAft>
                <a:spcPts val="0"/>
              </a:spcAft>
              <a:buClr>
                <a:schemeClr val="dk1"/>
              </a:buClr>
              <a:buSzPts val="2400"/>
              <a:buNone/>
            </a:pPr>
            <a:r>
              <a:rPr lang="es" sz="2400"/>
              <a:t>Dan impulso al proceso de WASH FIT y fomentan la implicación mediante los procesos y las personas que ya forman parte de los sistemas de salud </a:t>
            </a:r>
            <a:endParaRPr/>
          </a:p>
          <a:p>
            <a:pPr marL="0" lvl="0" indent="0" algn="l" rtl="0">
              <a:lnSpc>
                <a:spcPct val="90000"/>
              </a:lnSpc>
              <a:spcBef>
                <a:spcPts val="1000"/>
              </a:spcBef>
              <a:spcAft>
                <a:spcPts val="0"/>
              </a:spcAft>
              <a:buClr>
                <a:schemeClr val="dk1"/>
              </a:buClr>
              <a:buSzPts val="2400"/>
              <a:buNone/>
            </a:pPr>
            <a:r>
              <a:rPr lang="es" sz="2400"/>
              <a:t>Garantizan los buenos resultados a largo plazo y la estabilidad de la financiación, la asistencia técnica y las mentorías </a:t>
            </a:r>
            <a:endParaRPr/>
          </a:p>
          <a:p>
            <a:pPr marL="0" lvl="0" indent="0" algn="l" rtl="0">
              <a:lnSpc>
                <a:spcPct val="90000"/>
              </a:lnSpc>
              <a:spcBef>
                <a:spcPts val="1000"/>
              </a:spcBef>
              <a:spcAft>
                <a:spcPts val="0"/>
              </a:spcAft>
              <a:buClr>
                <a:schemeClr val="dk1"/>
              </a:buClr>
              <a:buSzPts val="2400"/>
              <a:buNone/>
            </a:pPr>
            <a:r>
              <a:rPr lang="es" sz="2400"/>
              <a:t>Las autoridades adoptan el WASH FIT como la herramienta nacional </a:t>
            </a:r>
            <a:r>
              <a:rPr lang="es" sz="2400" i="1"/>
              <a:t>por antonomasia</a:t>
            </a:r>
            <a:r>
              <a:rPr lang="es" sz="2400"/>
              <a:t> para cumplir las normas 🡪 obligan a los asociados a emplear un mismo enfoque a la hora de impartir capacitación, realizar evaluaciones, introducir mejoras y divulgar información </a:t>
            </a:r>
            <a:endParaRPr sz="2400"/>
          </a:p>
          <a:p>
            <a:pPr marL="0" lvl="0" indent="0" algn="l" rtl="0">
              <a:lnSpc>
                <a:spcPct val="90000"/>
              </a:lnSpc>
              <a:spcBef>
                <a:spcPts val="100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2400"/>
              <a:buNone/>
            </a:pPr>
            <a:endParaRPr sz="2400"/>
          </a:p>
        </p:txBody>
      </p:sp>
      <p:sp>
        <p:nvSpPr>
          <p:cNvPr id="1359" name="Google Shape;1359;p91"/>
          <p:cNvSpPr txBox="1">
            <a:spLocks noGrp="1"/>
          </p:cNvSpPr>
          <p:nvPr>
            <p:ph type="body" idx="3"/>
          </p:nvPr>
        </p:nvSpPr>
        <p:spPr>
          <a:xfrm>
            <a:off x="839788" y="356992"/>
            <a:ext cx="10512425" cy="722508"/>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0AFF3"/>
              </a:buClr>
              <a:buSzPts val="4400"/>
              <a:buNone/>
            </a:pPr>
            <a:r>
              <a:rPr lang="es">
                <a:solidFill>
                  <a:srgbClr val="00AFF3"/>
                </a:solidFill>
              </a:rPr>
              <a:t>Compromiso y liderazgo políticos </a:t>
            </a:r>
            <a:endParaRPr/>
          </a:p>
        </p:txBody>
      </p:sp>
      <p:pic>
        <p:nvPicPr>
          <p:cNvPr id="1360" name="Google Shape;1360;p91" descr="01logo20191031"/>
          <p:cNvPicPr preferRelativeResize="0"/>
          <p:nvPr/>
        </p:nvPicPr>
        <p:blipFill rotWithShape="1">
          <a:blip r:embed="rId3">
            <a:alphaModFix/>
          </a:blip>
          <a:srcRect/>
          <a:stretch/>
        </p:blipFill>
        <p:spPr>
          <a:xfrm>
            <a:off x="10778710" y="5504141"/>
            <a:ext cx="1378780" cy="1279644"/>
          </a:xfrm>
          <a:prstGeom prst="rect">
            <a:avLst/>
          </a:prstGeom>
          <a:noFill/>
          <a:ln>
            <a:noFill/>
          </a:ln>
        </p:spPr>
      </p:pic>
      <p:sp>
        <p:nvSpPr>
          <p:cNvPr id="1361" name="Google Shape;1361;p91"/>
          <p:cNvSpPr/>
          <p:nvPr/>
        </p:nvSpPr>
        <p:spPr>
          <a:xfrm>
            <a:off x="6739286" y="3968060"/>
            <a:ext cx="4728814" cy="1938992"/>
          </a:xfrm>
          <a:custGeom>
            <a:avLst/>
            <a:gdLst/>
            <a:ahLst/>
            <a:cxnLst/>
            <a:rect l="l" t="t" r="r" b="b"/>
            <a:pathLst>
              <a:path w="4728814" h="1938992" fill="none" extrusionOk="0">
                <a:moveTo>
                  <a:pt x="0" y="0"/>
                </a:moveTo>
                <a:cubicBezTo>
                  <a:pt x="210468" y="-13920"/>
                  <a:pt x="338191" y="-18367"/>
                  <a:pt x="580969" y="0"/>
                </a:cubicBezTo>
                <a:cubicBezTo>
                  <a:pt x="823747" y="18367"/>
                  <a:pt x="1155801" y="3762"/>
                  <a:pt x="1303802" y="0"/>
                </a:cubicBezTo>
                <a:cubicBezTo>
                  <a:pt x="1451803" y="-3762"/>
                  <a:pt x="1867977" y="-19461"/>
                  <a:pt x="2026635" y="0"/>
                </a:cubicBezTo>
                <a:cubicBezTo>
                  <a:pt x="2185293" y="19461"/>
                  <a:pt x="2340232" y="2265"/>
                  <a:pt x="2607603" y="0"/>
                </a:cubicBezTo>
                <a:cubicBezTo>
                  <a:pt x="2874974" y="-2265"/>
                  <a:pt x="2970912" y="-12687"/>
                  <a:pt x="3235860" y="0"/>
                </a:cubicBezTo>
                <a:cubicBezTo>
                  <a:pt x="3500808" y="12687"/>
                  <a:pt x="3542036" y="22783"/>
                  <a:pt x="3816828" y="0"/>
                </a:cubicBezTo>
                <a:cubicBezTo>
                  <a:pt x="4091620" y="-22783"/>
                  <a:pt x="4506429" y="43167"/>
                  <a:pt x="4728814" y="0"/>
                </a:cubicBezTo>
                <a:cubicBezTo>
                  <a:pt x="4708878" y="160765"/>
                  <a:pt x="4724549" y="342825"/>
                  <a:pt x="4728814" y="588161"/>
                </a:cubicBezTo>
                <a:cubicBezTo>
                  <a:pt x="4733079" y="833497"/>
                  <a:pt x="4695671" y="979640"/>
                  <a:pt x="4728814" y="1253881"/>
                </a:cubicBezTo>
                <a:cubicBezTo>
                  <a:pt x="4761957" y="1528122"/>
                  <a:pt x="4753690" y="1700745"/>
                  <a:pt x="4728814" y="1938992"/>
                </a:cubicBezTo>
                <a:cubicBezTo>
                  <a:pt x="4545944" y="1936848"/>
                  <a:pt x="4261358" y="1908255"/>
                  <a:pt x="4100557" y="1938992"/>
                </a:cubicBezTo>
                <a:cubicBezTo>
                  <a:pt x="3939756" y="1969729"/>
                  <a:pt x="3574192" y="1911086"/>
                  <a:pt x="3425012" y="1938992"/>
                </a:cubicBezTo>
                <a:cubicBezTo>
                  <a:pt x="3275832" y="1966898"/>
                  <a:pt x="2874428" y="1965549"/>
                  <a:pt x="2702179" y="1938992"/>
                </a:cubicBezTo>
                <a:cubicBezTo>
                  <a:pt x="2529930" y="1912435"/>
                  <a:pt x="2342377" y="1958639"/>
                  <a:pt x="2026635" y="1938992"/>
                </a:cubicBezTo>
                <a:cubicBezTo>
                  <a:pt x="1710893" y="1919345"/>
                  <a:pt x="1637043" y="1914835"/>
                  <a:pt x="1303802" y="1938992"/>
                </a:cubicBezTo>
                <a:cubicBezTo>
                  <a:pt x="970561" y="1963149"/>
                  <a:pt x="262633" y="1992691"/>
                  <a:pt x="0" y="1938992"/>
                </a:cubicBezTo>
                <a:cubicBezTo>
                  <a:pt x="873" y="1748929"/>
                  <a:pt x="12792" y="1490359"/>
                  <a:pt x="0" y="1292661"/>
                </a:cubicBezTo>
                <a:cubicBezTo>
                  <a:pt x="-12792" y="1094963"/>
                  <a:pt x="13481" y="864410"/>
                  <a:pt x="0" y="626941"/>
                </a:cubicBezTo>
                <a:cubicBezTo>
                  <a:pt x="-13481" y="389472"/>
                  <a:pt x="-21710" y="138283"/>
                  <a:pt x="0" y="0"/>
                </a:cubicBezTo>
                <a:close/>
              </a:path>
              <a:path w="4728814" h="1938992" extrusionOk="0">
                <a:moveTo>
                  <a:pt x="0" y="0"/>
                </a:moveTo>
                <a:cubicBezTo>
                  <a:pt x="214799" y="10501"/>
                  <a:pt x="362449" y="-13883"/>
                  <a:pt x="533680" y="0"/>
                </a:cubicBezTo>
                <a:cubicBezTo>
                  <a:pt x="704911" y="13883"/>
                  <a:pt x="1072221" y="11580"/>
                  <a:pt x="1209225" y="0"/>
                </a:cubicBezTo>
                <a:cubicBezTo>
                  <a:pt x="1346229" y="-11580"/>
                  <a:pt x="1520869" y="-20828"/>
                  <a:pt x="1742906" y="0"/>
                </a:cubicBezTo>
                <a:cubicBezTo>
                  <a:pt x="1964943" y="20828"/>
                  <a:pt x="2101807" y="19296"/>
                  <a:pt x="2276586" y="0"/>
                </a:cubicBezTo>
                <a:cubicBezTo>
                  <a:pt x="2451365" y="-19296"/>
                  <a:pt x="2656120" y="-7987"/>
                  <a:pt x="2810267" y="0"/>
                </a:cubicBezTo>
                <a:cubicBezTo>
                  <a:pt x="2964414" y="7987"/>
                  <a:pt x="3240430" y="8698"/>
                  <a:pt x="3580388" y="0"/>
                </a:cubicBezTo>
                <a:cubicBezTo>
                  <a:pt x="3920346" y="-8698"/>
                  <a:pt x="4296030" y="46523"/>
                  <a:pt x="4728814" y="0"/>
                </a:cubicBezTo>
                <a:cubicBezTo>
                  <a:pt x="4706462" y="235366"/>
                  <a:pt x="4755362" y="334589"/>
                  <a:pt x="4728814" y="665721"/>
                </a:cubicBezTo>
                <a:cubicBezTo>
                  <a:pt x="4702266" y="996853"/>
                  <a:pt x="4732250" y="1030979"/>
                  <a:pt x="4728814" y="1331441"/>
                </a:cubicBezTo>
                <a:cubicBezTo>
                  <a:pt x="4725378" y="1631903"/>
                  <a:pt x="4710928" y="1666342"/>
                  <a:pt x="4728814" y="1938992"/>
                </a:cubicBezTo>
                <a:cubicBezTo>
                  <a:pt x="4559316" y="1930326"/>
                  <a:pt x="4351309" y="1940548"/>
                  <a:pt x="4053269" y="1938992"/>
                </a:cubicBezTo>
                <a:cubicBezTo>
                  <a:pt x="3755229" y="1937436"/>
                  <a:pt x="3700456" y="1938412"/>
                  <a:pt x="3519589" y="1938992"/>
                </a:cubicBezTo>
                <a:cubicBezTo>
                  <a:pt x="3338722" y="1939572"/>
                  <a:pt x="3076882" y="1960982"/>
                  <a:pt x="2938620" y="1938992"/>
                </a:cubicBezTo>
                <a:cubicBezTo>
                  <a:pt x="2800358" y="1917002"/>
                  <a:pt x="2505334" y="1913830"/>
                  <a:pt x="2263075" y="1938992"/>
                </a:cubicBezTo>
                <a:cubicBezTo>
                  <a:pt x="2020817" y="1964154"/>
                  <a:pt x="1805663" y="1941780"/>
                  <a:pt x="1634819" y="1938992"/>
                </a:cubicBezTo>
                <a:cubicBezTo>
                  <a:pt x="1463975" y="1936204"/>
                  <a:pt x="1236489" y="1915064"/>
                  <a:pt x="911986" y="1938992"/>
                </a:cubicBezTo>
                <a:cubicBezTo>
                  <a:pt x="587483" y="1962920"/>
                  <a:pt x="316501" y="1963832"/>
                  <a:pt x="0" y="1938992"/>
                </a:cubicBezTo>
                <a:cubicBezTo>
                  <a:pt x="17992" y="1754856"/>
                  <a:pt x="18404" y="1396588"/>
                  <a:pt x="0" y="1253881"/>
                </a:cubicBezTo>
                <a:cubicBezTo>
                  <a:pt x="-18404" y="1111174"/>
                  <a:pt x="-19769" y="858304"/>
                  <a:pt x="0" y="607551"/>
                </a:cubicBezTo>
                <a:cubicBezTo>
                  <a:pt x="19769" y="356798"/>
                  <a:pt x="-2299" y="159156"/>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2000">
                <a:solidFill>
                  <a:schemeClr val="lt1"/>
                </a:solidFill>
                <a:latin typeface="Arial"/>
                <a:ea typeface="Arial"/>
                <a:cs typeface="Arial"/>
                <a:sym typeface="Arial"/>
              </a:rPr>
              <a:t>En la República Democrática Popular Lao, el gobierno local decidió proporcionar más financiación para las mejoras indispensables al incluir en el equipo del WASH FIT al director adjunto de la oficina local de sanidad, que abogó por que se aumentaran las inversiones. </a:t>
            </a:r>
            <a:endParaRPr/>
          </a:p>
        </p:txBody>
      </p:sp>
      <p:grpSp>
        <p:nvGrpSpPr>
          <p:cNvPr id="1362" name="Google Shape;1362;p91"/>
          <p:cNvGrpSpPr/>
          <p:nvPr/>
        </p:nvGrpSpPr>
        <p:grpSpPr>
          <a:xfrm>
            <a:off x="10571586" y="249283"/>
            <a:ext cx="1246402" cy="1171184"/>
            <a:chOff x="6769457" y="5116370"/>
            <a:chExt cx="1106024" cy="1171184"/>
          </a:xfrm>
        </p:grpSpPr>
        <p:pic>
          <p:nvPicPr>
            <p:cNvPr id="1363" name="Google Shape;1363;p91" descr="Shape&#10;&#10;Description automatically generated with low confidence"/>
            <p:cNvPicPr preferRelativeResize="0"/>
            <p:nvPr/>
          </p:nvPicPr>
          <p:blipFill rotWithShape="1">
            <a:blip r:embed="rId4">
              <a:alphaModFix/>
            </a:blip>
            <a:srcRect/>
            <a:stretch/>
          </p:blipFill>
          <p:spPr>
            <a:xfrm>
              <a:off x="6847514" y="5258958"/>
              <a:ext cx="1027967" cy="935628"/>
            </a:xfrm>
            <a:prstGeom prst="rect">
              <a:avLst/>
            </a:prstGeom>
            <a:noFill/>
            <a:ln>
              <a:noFill/>
            </a:ln>
          </p:spPr>
        </p:pic>
        <p:sp>
          <p:nvSpPr>
            <p:cNvPr id="1364" name="Google Shape;1364;p91"/>
            <p:cNvSpPr/>
            <p:nvPr/>
          </p:nvSpPr>
          <p:spPr>
            <a:xfrm>
              <a:off x="6769457" y="5116370"/>
              <a:ext cx="1027967"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365" name="Google Shape;1365;p91"/>
          <p:cNvSpPr txBox="1"/>
          <p:nvPr/>
        </p:nvSpPr>
        <p:spPr>
          <a:xfrm>
            <a:off x="6518690" y="3277638"/>
            <a:ext cx="5673310" cy="369332"/>
          </a:xfrm>
          <a:prstGeom prst="rect">
            <a:avLst/>
          </a:prstGeom>
          <a:solidFill>
            <a:srgbClr val="00AFF3"/>
          </a:solid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1800">
                <a:solidFill>
                  <a:schemeClr val="lt1"/>
                </a:solidFill>
                <a:latin typeface="Arial"/>
                <a:ea typeface="Arial"/>
                <a:cs typeface="Arial"/>
                <a:sym typeface="Arial"/>
              </a:rPr>
              <a:t>Entablen contactos con </a:t>
            </a:r>
            <a:r>
              <a:rPr lang="es" sz="1800" b="1">
                <a:solidFill>
                  <a:schemeClr val="lt1"/>
                </a:solidFill>
                <a:latin typeface="Arial"/>
                <a:ea typeface="Arial"/>
                <a:cs typeface="Arial"/>
                <a:sym typeface="Arial"/>
              </a:rPr>
              <a:t>las autoridades locales, provinciales o del distrito </a:t>
            </a:r>
            <a:endParaRPr sz="1800">
              <a:solidFill>
                <a:schemeClr val="lt1"/>
              </a:solidFill>
              <a:latin typeface="Arial"/>
              <a:ea typeface="Arial"/>
              <a:cs typeface="Arial"/>
              <a:sym typeface="Arial"/>
            </a:endParaRPr>
          </a:p>
        </p:txBody>
      </p:sp>
      <p:sp>
        <p:nvSpPr>
          <p:cNvPr id="1366" name="Google Shape;1366;p9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71</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373"/>
        <p:cNvGrpSpPr/>
        <p:nvPr/>
      </p:nvGrpSpPr>
      <p:grpSpPr>
        <a:xfrm>
          <a:off x="0" y="0"/>
          <a:ext cx="0" cy="0"/>
          <a:chOff x="0" y="0"/>
          <a:chExt cx="0" cy="0"/>
        </a:xfrm>
      </p:grpSpPr>
      <p:sp>
        <p:nvSpPr>
          <p:cNvPr id="1374" name="Google Shape;1374;p92"/>
          <p:cNvSpPr txBox="1">
            <a:spLocks noGrp="1"/>
          </p:cNvSpPr>
          <p:nvPr>
            <p:ph type="body" idx="1"/>
          </p:nvPr>
        </p:nvSpPr>
        <p:spPr>
          <a:xfrm>
            <a:off x="553231" y="1199466"/>
            <a:ext cx="5336750" cy="4761053"/>
          </a:xfrm>
          <a:prstGeom prst="rect">
            <a:avLst/>
          </a:prstGeom>
          <a:noFill/>
          <a:ln>
            <a:noFill/>
          </a:ln>
        </p:spPr>
        <p:txBody>
          <a:bodyPr spcFirstLastPara="1" wrap="square" lIns="91425" tIns="45700" rIns="91425" bIns="45700" rtlCol="0" anchor="t" anchorCtr="0">
            <a:normAutofit/>
          </a:bodyPr>
          <a:lstStyle/>
          <a:p>
            <a:pPr marL="342900" lvl="0" indent="-342900" algn="l" rtl="0">
              <a:lnSpc>
                <a:spcPct val="90000"/>
              </a:lnSpc>
              <a:spcBef>
                <a:spcPts val="0"/>
              </a:spcBef>
              <a:spcAft>
                <a:spcPts val="0"/>
              </a:spcAft>
              <a:buClr>
                <a:schemeClr val="dk1"/>
              </a:buClr>
              <a:buSzPts val="2400"/>
              <a:buFont typeface="Arial"/>
              <a:buChar char="•"/>
            </a:pPr>
            <a:r>
              <a:rPr lang="es" dirty="0"/>
              <a:t>Empieza con la sensibilización a escala nacional 🡪 las autoridades y los asociados pueden adaptar el marco al contexto del país </a:t>
            </a:r>
            <a:endParaRPr dirty="0"/>
          </a:p>
          <a:p>
            <a:pPr marL="342900" lvl="0" indent="-342900" algn="l" rtl="0">
              <a:lnSpc>
                <a:spcPct val="90000"/>
              </a:lnSpc>
              <a:spcBef>
                <a:spcPts val="1000"/>
              </a:spcBef>
              <a:spcAft>
                <a:spcPts val="0"/>
              </a:spcAft>
              <a:buClr>
                <a:schemeClr val="dk1"/>
              </a:buClr>
              <a:buSzPts val="2400"/>
              <a:buFont typeface="Arial"/>
              <a:buChar char="•"/>
            </a:pPr>
            <a:r>
              <a:rPr lang="es" dirty="0"/>
              <a:t>El Ministerio de Salud convoca actividades de formación de formadores</a:t>
            </a:r>
            <a:endParaRPr dirty="0"/>
          </a:p>
          <a:p>
            <a:pPr marL="342900" lvl="0" indent="-342900" algn="l" rtl="0">
              <a:lnSpc>
                <a:spcPct val="90000"/>
              </a:lnSpc>
              <a:spcBef>
                <a:spcPts val="1000"/>
              </a:spcBef>
              <a:spcAft>
                <a:spcPts val="0"/>
              </a:spcAft>
              <a:buClr>
                <a:schemeClr val="dk1"/>
              </a:buClr>
              <a:buSzPts val="2400"/>
              <a:buFont typeface="Arial"/>
              <a:buChar char="•"/>
            </a:pPr>
            <a:r>
              <a:rPr lang="es" dirty="0"/>
              <a:t>Los formadores ponen en marcha capacitación en cascada para los establecimientos </a:t>
            </a:r>
            <a:endParaRPr dirty="0"/>
          </a:p>
          <a:p>
            <a:pPr marL="342900" lvl="0" indent="-342900" algn="l" rtl="0">
              <a:lnSpc>
                <a:spcPct val="90000"/>
              </a:lnSpc>
              <a:spcBef>
                <a:spcPts val="1000"/>
              </a:spcBef>
              <a:spcAft>
                <a:spcPts val="0"/>
              </a:spcAft>
              <a:buClr>
                <a:schemeClr val="dk1"/>
              </a:buClr>
              <a:buSzPts val="2400"/>
              <a:buFont typeface="Arial"/>
              <a:buChar char="•"/>
            </a:pPr>
            <a:r>
              <a:rPr lang="es" dirty="0"/>
              <a:t>Según sea necesario, se imparten periódicamente cursos de refuerzo dirigidos al personal de los establecimientos </a:t>
            </a:r>
            <a:endParaRPr dirty="0"/>
          </a:p>
        </p:txBody>
      </p:sp>
      <p:sp>
        <p:nvSpPr>
          <p:cNvPr id="1375" name="Google Shape;1375;p92"/>
          <p:cNvSpPr txBox="1">
            <a:spLocks noGrp="1"/>
          </p:cNvSpPr>
          <p:nvPr>
            <p:ph type="body" idx="3"/>
          </p:nvPr>
        </p:nvSpPr>
        <p:spPr>
          <a:xfrm>
            <a:off x="839788" y="356992"/>
            <a:ext cx="10512425" cy="722508"/>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0AFF3"/>
              </a:buClr>
              <a:buSzPts val="4400"/>
              <a:buNone/>
            </a:pPr>
            <a:r>
              <a:rPr lang="es">
                <a:solidFill>
                  <a:srgbClr val="00AFF3"/>
                </a:solidFill>
              </a:rPr>
              <a:t>Formación y desarrollo de la capacidad </a:t>
            </a:r>
            <a:endParaRPr/>
          </a:p>
        </p:txBody>
      </p:sp>
      <p:sp>
        <p:nvSpPr>
          <p:cNvPr id="1376" name="Google Shape;1376;p92"/>
          <p:cNvSpPr txBox="1"/>
          <p:nvPr/>
        </p:nvSpPr>
        <p:spPr>
          <a:xfrm>
            <a:off x="256887" y="5573808"/>
            <a:ext cx="3030169" cy="1013354"/>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995" dirty="0">
                <a:solidFill>
                  <a:srgbClr val="D4B01A"/>
                </a:solidFill>
                <a:latin typeface="Arial"/>
                <a:ea typeface="Arial"/>
                <a:cs typeface="Arial"/>
                <a:sym typeface="Arial"/>
              </a:rPr>
              <a:t>Para más información, consulten el manual de capacitación </a:t>
            </a:r>
            <a:endParaRPr dirty="0"/>
          </a:p>
          <a:p>
            <a:pPr marL="0" marR="0" lvl="0" indent="0" algn="ctr" rtl="0">
              <a:spcBef>
                <a:spcPts val="0"/>
              </a:spcBef>
              <a:spcAft>
                <a:spcPts val="0"/>
              </a:spcAft>
              <a:buNone/>
            </a:pPr>
            <a:r>
              <a:rPr lang="es" sz="1995" dirty="0">
                <a:solidFill>
                  <a:srgbClr val="D4B01A"/>
                </a:solidFill>
                <a:latin typeface="Arial"/>
                <a:ea typeface="Arial"/>
                <a:cs typeface="Arial"/>
                <a:sym typeface="Arial"/>
              </a:rPr>
              <a:t>del WASH FIT </a:t>
            </a:r>
            <a:endParaRPr dirty="0"/>
          </a:p>
        </p:txBody>
      </p:sp>
      <p:pic>
        <p:nvPicPr>
          <p:cNvPr id="1377" name="Google Shape;1377;p92" descr="Ministry of Health"/>
          <p:cNvPicPr preferRelativeResize="0"/>
          <p:nvPr/>
        </p:nvPicPr>
        <p:blipFill rotWithShape="1">
          <a:blip r:embed="rId3">
            <a:alphaModFix/>
          </a:blip>
          <a:srcRect/>
          <a:stretch/>
        </p:blipFill>
        <p:spPr>
          <a:xfrm>
            <a:off x="6611142" y="2972506"/>
            <a:ext cx="3363903" cy="737294"/>
          </a:xfrm>
          <a:prstGeom prst="rect">
            <a:avLst/>
          </a:prstGeom>
          <a:noFill/>
          <a:ln>
            <a:noFill/>
          </a:ln>
        </p:spPr>
      </p:pic>
      <p:sp>
        <p:nvSpPr>
          <p:cNvPr id="1378" name="Google Shape;1378;p92"/>
          <p:cNvSpPr/>
          <p:nvPr/>
        </p:nvSpPr>
        <p:spPr>
          <a:xfrm>
            <a:off x="6570932" y="3830587"/>
            <a:ext cx="5533103" cy="3016210"/>
          </a:xfrm>
          <a:custGeom>
            <a:avLst/>
            <a:gdLst/>
            <a:ahLst/>
            <a:cxnLst/>
            <a:rect l="l" t="t" r="r" b="b"/>
            <a:pathLst>
              <a:path w="5533103" h="3016210" fill="none" extrusionOk="0">
                <a:moveTo>
                  <a:pt x="0" y="0"/>
                </a:moveTo>
                <a:cubicBezTo>
                  <a:pt x="235538" y="-10408"/>
                  <a:pt x="388626" y="-9493"/>
                  <a:pt x="691638" y="0"/>
                </a:cubicBezTo>
                <a:cubicBezTo>
                  <a:pt x="994650" y="9493"/>
                  <a:pt x="1157120" y="11636"/>
                  <a:pt x="1438607" y="0"/>
                </a:cubicBezTo>
                <a:cubicBezTo>
                  <a:pt x="1720094" y="-11636"/>
                  <a:pt x="1829123" y="24747"/>
                  <a:pt x="1964252" y="0"/>
                </a:cubicBezTo>
                <a:cubicBezTo>
                  <a:pt x="2099381" y="-24747"/>
                  <a:pt x="2395949" y="-4130"/>
                  <a:pt x="2711220" y="0"/>
                </a:cubicBezTo>
                <a:cubicBezTo>
                  <a:pt x="3026491" y="4130"/>
                  <a:pt x="3016862" y="-6195"/>
                  <a:pt x="3292196" y="0"/>
                </a:cubicBezTo>
                <a:cubicBezTo>
                  <a:pt x="3567530" y="6195"/>
                  <a:pt x="3689028" y="-15470"/>
                  <a:pt x="3817841" y="0"/>
                </a:cubicBezTo>
                <a:cubicBezTo>
                  <a:pt x="3946655" y="15470"/>
                  <a:pt x="4168717" y="12021"/>
                  <a:pt x="4343486" y="0"/>
                </a:cubicBezTo>
                <a:cubicBezTo>
                  <a:pt x="4518255" y="-12021"/>
                  <a:pt x="5222070" y="12957"/>
                  <a:pt x="5533103" y="0"/>
                </a:cubicBezTo>
                <a:cubicBezTo>
                  <a:pt x="5557217" y="207093"/>
                  <a:pt x="5511427" y="261358"/>
                  <a:pt x="5533103" y="512756"/>
                </a:cubicBezTo>
                <a:cubicBezTo>
                  <a:pt x="5554779" y="764154"/>
                  <a:pt x="5553327" y="848594"/>
                  <a:pt x="5533103" y="1025511"/>
                </a:cubicBezTo>
                <a:cubicBezTo>
                  <a:pt x="5512879" y="1202429"/>
                  <a:pt x="5508118" y="1417330"/>
                  <a:pt x="5533103" y="1598591"/>
                </a:cubicBezTo>
                <a:cubicBezTo>
                  <a:pt x="5558088" y="1779852"/>
                  <a:pt x="5525586" y="1893974"/>
                  <a:pt x="5533103" y="2171671"/>
                </a:cubicBezTo>
                <a:cubicBezTo>
                  <a:pt x="5540620" y="2449368"/>
                  <a:pt x="5560115" y="2785369"/>
                  <a:pt x="5533103" y="3016210"/>
                </a:cubicBezTo>
                <a:cubicBezTo>
                  <a:pt x="5311536" y="3036632"/>
                  <a:pt x="5207696" y="3004324"/>
                  <a:pt x="5007458" y="3016210"/>
                </a:cubicBezTo>
                <a:cubicBezTo>
                  <a:pt x="4807220" y="3028096"/>
                  <a:pt x="4588369" y="3039310"/>
                  <a:pt x="4481813" y="3016210"/>
                </a:cubicBezTo>
                <a:cubicBezTo>
                  <a:pt x="4375258" y="2993110"/>
                  <a:pt x="3977618" y="3000177"/>
                  <a:pt x="3790176" y="3016210"/>
                </a:cubicBezTo>
                <a:cubicBezTo>
                  <a:pt x="3602734" y="3032243"/>
                  <a:pt x="3363016" y="2995950"/>
                  <a:pt x="3043207" y="3016210"/>
                </a:cubicBezTo>
                <a:cubicBezTo>
                  <a:pt x="2723398" y="3036470"/>
                  <a:pt x="2664582" y="3031081"/>
                  <a:pt x="2406900" y="3016210"/>
                </a:cubicBezTo>
                <a:cubicBezTo>
                  <a:pt x="2149218" y="3001339"/>
                  <a:pt x="2035403" y="3024895"/>
                  <a:pt x="1881255" y="3016210"/>
                </a:cubicBezTo>
                <a:cubicBezTo>
                  <a:pt x="1727107" y="3007525"/>
                  <a:pt x="1471229" y="3039107"/>
                  <a:pt x="1355610" y="3016210"/>
                </a:cubicBezTo>
                <a:cubicBezTo>
                  <a:pt x="1239991" y="2993313"/>
                  <a:pt x="1027838" y="3041275"/>
                  <a:pt x="829965" y="3016210"/>
                </a:cubicBezTo>
                <a:cubicBezTo>
                  <a:pt x="632093" y="2991145"/>
                  <a:pt x="298186" y="2977509"/>
                  <a:pt x="0" y="3016210"/>
                </a:cubicBezTo>
                <a:cubicBezTo>
                  <a:pt x="-6399" y="2782937"/>
                  <a:pt x="7383" y="2622563"/>
                  <a:pt x="0" y="2473292"/>
                </a:cubicBezTo>
                <a:cubicBezTo>
                  <a:pt x="-7383" y="2324021"/>
                  <a:pt x="29028" y="2101522"/>
                  <a:pt x="0" y="1870050"/>
                </a:cubicBezTo>
                <a:cubicBezTo>
                  <a:pt x="-29028" y="1638578"/>
                  <a:pt x="-28782" y="1501664"/>
                  <a:pt x="0" y="1236646"/>
                </a:cubicBezTo>
                <a:cubicBezTo>
                  <a:pt x="28782" y="971628"/>
                  <a:pt x="15252" y="837959"/>
                  <a:pt x="0" y="573080"/>
                </a:cubicBezTo>
                <a:cubicBezTo>
                  <a:pt x="-15252" y="308201"/>
                  <a:pt x="15317" y="136952"/>
                  <a:pt x="0" y="0"/>
                </a:cubicBezTo>
                <a:close/>
              </a:path>
              <a:path w="5533103" h="3016210" extrusionOk="0">
                <a:moveTo>
                  <a:pt x="0" y="0"/>
                </a:moveTo>
                <a:cubicBezTo>
                  <a:pt x="234134" y="-19148"/>
                  <a:pt x="381943" y="25473"/>
                  <a:pt x="525645" y="0"/>
                </a:cubicBezTo>
                <a:cubicBezTo>
                  <a:pt x="669348" y="-25473"/>
                  <a:pt x="1052167" y="-7849"/>
                  <a:pt x="1217283" y="0"/>
                </a:cubicBezTo>
                <a:cubicBezTo>
                  <a:pt x="1382399" y="7849"/>
                  <a:pt x="1522915" y="23942"/>
                  <a:pt x="1742927" y="0"/>
                </a:cubicBezTo>
                <a:cubicBezTo>
                  <a:pt x="1962939" y="-23942"/>
                  <a:pt x="2095193" y="11193"/>
                  <a:pt x="2268572" y="0"/>
                </a:cubicBezTo>
                <a:cubicBezTo>
                  <a:pt x="2441952" y="-11193"/>
                  <a:pt x="2657319" y="7087"/>
                  <a:pt x="2794217" y="0"/>
                </a:cubicBezTo>
                <a:cubicBezTo>
                  <a:pt x="2931115" y="-7087"/>
                  <a:pt x="3246866" y="16795"/>
                  <a:pt x="3596517" y="0"/>
                </a:cubicBezTo>
                <a:cubicBezTo>
                  <a:pt x="3946168" y="-16795"/>
                  <a:pt x="3953579" y="-26350"/>
                  <a:pt x="4232824" y="0"/>
                </a:cubicBezTo>
                <a:cubicBezTo>
                  <a:pt x="4512069" y="26350"/>
                  <a:pt x="4913655" y="-39095"/>
                  <a:pt x="5533103" y="0"/>
                </a:cubicBezTo>
                <a:cubicBezTo>
                  <a:pt x="5519541" y="200265"/>
                  <a:pt x="5547939" y="380685"/>
                  <a:pt x="5533103" y="573080"/>
                </a:cubicBezTo>
                <a:cubicBezTo>
                  <a:pt x="5518267" y="765475"/>
                  <a:pt x="5528410" y="914986"/>
                  <a:pt x="5533103" y="1176322"/>
                </a:cubicBezTo>
                <a:cubicBezTo>
                  <a:pt x="5537796" y="1437658"/>
                  <a:pt x="5521620" y="1504028"/>
                  <a:pt x="5533103" y="1779564"/>
                </a:cubicBezTo>
                <a:cubicBezTo>
                  <a:pt x="5544586" y="2055100"/>
                  <a:pt x="5552011" y="2236808"/>
                  <a:pt x="5533103" y="2352644"/>
                </a:cubicBezTo>
                <a:cubicBezTo>
                  <a:pt x="5514195" y="2468480"/>
                  <a:pt x="5542246" y="2722786"/>
                  <a:pt x="5533103" y="3016210"/>
                </a:cubicBezTo>
                <a:cubicBezTo>
                  <a:pt x="5399220" y="3024489"/>
                  <a:pt x="5179141" y="3007448"/>
                  <a:pt x="4896796" y="3016210"/>
                </a:cubicBezTo>
                <a:cubicBezTo>
                  <a:pt x="4614451" y="3024972"/>
                  <a:pt x="4484866" y="3029517"/>
                  <a:pt x="4260489" y="3016210"/>
                </a:cubicBezTo>
                <a:cubicBezTo>
                  <a:pt x="4036112" y="3002903"/>
                  <a:pt x="3767804" y="3038880"/>
                  <a:pt x="3513520" y="3016210"/>
                </a:cubicBezTo>
                <a:cubicBezTo>
                  <a:pt x="3259236" y="2993540"/>
                  <a:pt x="3087880" y="3045551"/>
                  <a:pt x="2711220" y="3016210"/>
                </a:cubicBezTo>
                <a:cubicBezTo>
                  <a:pt x="2334560" y="2986869"/>
                  <a:pt x="2260020" y="2978859"/>
                  <a:pt x="1908921" y="3016210"/>
                </a:cubicBezTo>
                <a:cubicBezTo>
                  <a:pt x="1557822" y="3053561"/>
                  <a:pt x="1479522" y="3045712"/>
                  <a:pt x="1106621" y="3016210"/>
                </a:cubicBezTo>
                <a:cubicBezTo>
                  <a:pt x="733720" y="2986708"/>
                  <a:pt x="235410" y="2968157"/>
                  <a:pt x="0" y="3016210"/>
                </a:cubicBezTo>
                <a:cubicBezTo>
                  <a:pt x="4496" y="2730894"/>
                  <a:pt x="801" y="2574340"/>
                  <a:pt x="0" y="2382806"/>
                </a:cubicBezTo>
                <a:cubicBezTo>
                  <a:pt x="-801" y="2191272"/>
                  <a:pt x="19240" y="1932086"/>
                  <a:pt x="0" y="1779564"/>
                </a:cubicBezTo>
                <a:cubicBezTo>
                  <a:pt x="-19240" y="1627042"/>
                  <a:pt x="23222" y="1390537"/>
                  <a:pt x="0" y="1266808"/>
                </a:cubicBezTo>
                <a:cubicBezTo>
                  <a:pt x="-23222" y="1143079"/>
                  <a:pt x="-20412" y="935652"/>
                  <a:pt x="0" y="663566"/>
                </a:cubicBezTo>
                <a:cubicBezTo>
                  <a:pt x="20412" y="391480"/>
                  <a:pt x="31818" y="312371"/>
                  <a:pt x="0" y="0"/>
                </a:cubicBezTo>
                <a:close/>
              </a:path>
            </a:pathLst>
          </a:cu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1600" dirty="0">
                <a:solidFill>
                  <a:schemeClr val="lt1"/>
                </a:solidFill>
                <a:latin typeface="Arial"/>
                <a:ea typeface="Arial"/>
                <a:cs typeface="Arial"/>
                <a:sym typeface="Arial"/>
              </a:rPr>
              <a:t>El Ministerio de Salud de Liberia organizó reuniones con múltiples interesados a fin de crear un paquete nacional de WASH y salud ambiental que englobaba la aplicación del WASH FIT. Estos actores desarrollaron un programa de capacitación nacional que se ejecutó en todos los distritos. Se implicó a los equipos de salud de los distritos para hacer un seguimiento de los procesos del WASH FIT, y los avances relativos a los principales indicadores del WASH se notificaron y analizaron a escala nacional.  </a:t>
            </a:r>
            <a:endParaRPr sz="1600" dirty="0"/>
          </a:p>
          <a:p>
            <a:pPr marL="0" marR="0" lvl="0" indent="0" algn="l" rtl="0">
              <a:spcBef>
                <a:spcPts val="0"/>
              </a:spcBef>
              <a:spcAft>
                <a:spcPts val="0"/>
              </a:spcAft>
              <a:buNone/>
            </a:pPr>
            <a:endParaRPr sz="1900" dirty="0">
              <a:solidFill>
                <a:schemeClr val="lt1"/>
              </a:solidFill>
              <a:latin typeface="Arial"/>
              <a:ea typeface="Arial"/>
              <a:cs typeface="Arial"/>
              <a:sym typeface="Arial"/>
            </a:endParaRPr>
          </a:p>
        </p:txBody>
      </p:sp>
      <p:pic>
        <p:nvPicPr>
          <p:cNvPr id="1379" name="Google Shape;1379;p92"/>
          <p:cNvPicPr preferRelativeResize="0"/>
          <p:nvPr/>
        </p:nvPicPr>
        <p:blipFill rotWithShape="1">
          <a:blip r:embed="rId4">
            <a:alphaModFix/>
          </a:blip>
          <a:srcRect/>
          <a:stretch/>
        </p:blipFill>
        <p:spPr>
          <a:xfrm>
            <a:off x="2990712" y="5563272"/>
            <a:ext cx="1220826" cy="1171184"/>
          </a:xfrm>
          <a:prstGeom prst="rect">
            <a:avLst/>
          </a:prstGeom>
          <a:noFill/>
          <a:ln>
            <a:noFill/>
          </a:ln>
        </p:spPr>
      </p:pic>
      <p:grpSp>
        <p:nvGrpSpPr>
          <p:cNvPr id="1380" name="Google Shape;1380;p92"/>
          <p:cNvGrpSpPr/>
          <p:nvPr/>
        </p:nvGrpSpPr>
        <p:grpSpPr>
          <a:xfrm>
            <a:off x="10945598" y="2513664"/>
            <a:ext cx="1246402" cy="1171184"/>
            <a:chOff x="6769457" y="5116370"/>
            <a:chExt cx="1106024" cy="1171184"/>
          </a:xfrm>
        </p:grpSpPr>
        <p:pic>
          <p:nvPicPr>
            <p:cNvPr id="1381" name="Google Shape;1381;p92" descr="Shape&#10;&#10;Description automatically generated with low confidence"/>
            <p:cNvPicPr preferRelativeResize="0"/>
            <p:nvPr/>
          </p:nvPicPr>
          <p:blipFill rotWithShape="1">
            <a:blip r:embed="rId5">
              <a:alphaModFix/>
            </a:blip>
            <a:srcRect/>
            <a:stretch/>
          </p:blipFill>
          <p:spPr>
            <a:xfrm>
              <a:off x="6847514" y="5258958"/>
              <a:ext cx="1027967" cy="935628"/>
            </a:xfrm>
            <a:prstGeom prst="rect">
              <a:avLst/>
            </a:prstGeom>
            <a:noFill/>
            <a:ln>
              <a:noFill/>
            </a:ln>
          </p:spPr>
        </p:pic>
        <p:sp>
          <p:nvSpPr>
            <p:cNvPr id="1382" name="Google Shape;1382;p92"/>
            <p:cNvSpPr/>
            <p:nvPr/>
          </p:nvSpPr>
          <p:spPr>
            <a:xfrm>
              <a:off x="6769457" y="5116370"/>
              <a:ext cx="1027967"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383" name="Google Shape;1383;p92"/>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72</a:t>
            </a:fld>
            <a:endParaRPr/>
          </a:p>
        </p:txBody>
      </p:sp>
      <p:pic>
        <p:nvPicPr>
          <p:cNvPr id="1384" name="Google Shape;1384;p92"/>
          <p:cNvPicPr preferRelativeResize="0"/>
          <p:nvPr/>
        </p:nvPicPr>
        <p:blipFill rotWithShape="1">
          <a:blip r:embed="rId6">
            <a:alphaModFix/>
          </a:blip>
          <a:srcRect l="25564" t="15741" r="45399" b="21042"/>
          <a:stretch/>
        </p:blipFill>
        <p:spPr>
          <a:xfrm>
            <a:off x="4327541" y="4966152"/>
            <a:ext cx="1299519" cy="1768304"/>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389"/>
        <p:cNvGrpSpPr/>
        <p:nvPr/>
      </p:nvGrpSpPr>
      <p:grpSpPr>
        <a:xfrm>
          <a:off x="0" y="0"/>
          <a:ext cx="0" cy="0"/>
          <a:chOff x="0" y="0"/>
          <a:chExt cx="0" cy="0"/>
        </a:xfrm>
      </p:grpSpPr>
      <p:sp>
        <p:nvSpPr>
          <p:cNvPr id="1390" name="Google Shape;1390;p93"/>
          <p:cNvSpPr txBox="1">
            <a:spLocks noGrp="1"/>
          </p:cNvSpPr>
          <p:nvPr>
            <p:ph type="body" idx="1"/>
          </p:nvPr>
        </p:nvSpPr>
        <p:spPr>
          <a:xfrm>
            <a:off x="559088" y="982212"/>
            <a:ext cx="5076825" cy="2563793"/>
          </a:xfrm>
          <a:prstGeom prst="rect">
            <a:avLst/>
          </a:prstGeom>
          <a:noFill/>
          <a:ln>
            <a:noFill/>
          </a:ln>
        </p:spPr>
        <p:txBody>
          <a:bodyPr spcFirstLastPara="1" wrap="square" lIns="91425" tIns="45700" rIns="91425" bIns="45700" rtlCol="0" anchor="t" anchorCtr="0">
            <a:normAutofit lnSpcReduction="10000"/>
          </a:bodyPr>
          <a:lstStyle/>
          <a:p>
            <a:pPr marL="0" lvl="0" indent="0" algn="l" rtl="0">
              <a:lnSpc>
                <a:spcPct val="90000"/>
              </a:lnSpc>
              <a:spcBef>
                <a:spcPts val="0"/>
              </a:spcBef>
              <a:spcAft>
                <a:spcPts val="0"/>
              </a:spcAft>
              <a:buClr>
                <a:schemeClr val="dk1"/>
              </a:buClr>
              <a:buSzPts val="2800"/>
              <a:buNone/>
            </a:pPr>
            <a:r>
              <a:rPr lang="es" sz="2800" dirty="0"/>
              <a:t>Son necesarias para la capacitación, la mejora de la infraestructura, las operaciones y el mantenimiento, la formación en materia de higiene y la supervisión de apoyo </a:t>
            </a:r>
            <a:endParaRPr dirty="0"/>
          </a:p>
        </p:txBody>
      </p:sp>
      <p:sp>
        <p:nvSpPr>
          <p:cNvPr id="1391" name="Google Shape;1391;p93"/>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73</a:t>
            </a:fld>
            <a:endParaRPr/>
          </a:p>
        </p:txBody>
      </p:sp>
      <p:sp>
        <p:nvSpPr>
          <p:cNvPr id="1392" name="Google Shape;1392;p93"/>
          <p:cNvSpPr txBox="1">
            <a:spLocks noGrp="1"/>
          </p:cNvSpPr>
          <p:nvPr>
            <p:ph type="title"/>
          </p:nvPr>
        </p:nvSpPr>
        <p:spPr>
          <a:xfrm>
            <a:off x="0" y="263495"/>
            <a:ext cx="11951999" cy="470749"/>
          </a:xfrm>
          <a:prstGeom prst="rect">
            <a:avLst/>
          </a:prstGeom>
          <a:solidFill>
            <a:schemeClr val="dk2"/>
          </a:solid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lt1"/>
              </a:buClr>
              <a:buSzPts val="2400"/>
              <a:buFont typeface="Arial"/>
              <a:buNone/>
            </a:pPr>
            <a:r>
              <a:rPr lang="es" sz="2400"/>
              <a:t>Financiación e inversiones sostenibles </a:t>
            </a:r>
            <a:endParaRPr/>
          </a:p>
        </p:txBody>
      </p:sp>
      <p:sp>
        <p:nvSpPr>
          <p:cNvPr id="1393" name="Google Shape;1393;p93"/>
          <p:cNvSpPr txBox="1">
            <a:spLocks noGrp="1"/>
          </p:cNvSpPr>
          <p:nvPr>
            <p:ph type="body" idx="3"/>
          </p:nvPr>
        </p:nvSpPr>
        <p:spPr>
          <a:xfrm>
            <a:off x="6556088" y="973045"/>
            <a:ext cx="5106987" cy="2517966"/>
          </a:xfrm>
          <a:prstGeom prst="rect">
            <a:avLst/>
          </a:prstGeom>
          <a:solidFill>
            <a:srgbClr val="F2E196"/>
          </a:solidFill>
          <a:ln>
            <a:noFill/>
          </a:ln>
        </p:spPr>
        <p:txBody>
          <a:bodyPr spcFirstLastPara="1" wrap="square" lIns="91425" tIns="45700" rIns="91425" bIns="45700" rtlCol="0" anchor="t" anchorCtr="0">
            <a:noAutofit/>
          </a:bodyPr>
          <a:lstStyle/>
          <a:p>
            <a:pPr marL="114300" lvl="1" indent="0" algn="l" rtl="0">
              <a:lnSpc>
                <a:spcPct val="90000"/>
              </a:lnSpc>
              <a:spcBef>
                <a:spcPts val="0"/>
              </a:spcBef>
              <a:spcAft>
                <a:spcPts val="0"/>
              </a:spcAft>
              <a:buClr>
                <a:schemeClr val="dk1"/>
              </a:buClr>
              <a:buSzPts val="2000"/>
              <a:buNone/>
            </a:pPr>
            <a:r>
              <a:rPr lang="es" sz="1800" b="1" dirty="0">
                <a:latin typeface="Arial"/>
                <a:ea typeface="Arial"/>
                <a:cs typeface="Arial"/>
                <a:sym typeface="Arial"/>
              </a:rPr>
              <a:t>¿De dónde tiene que venir el dinero? </a:t>
            </a:r>
            <a:endParaRPr sz="1800" b="1" dirty="0">
              <a:latin typeface="Arial"/>
              <a:ea typeface="Arial"/>
              <a:cs typeface="Arial"/>
              <a:sym typeface="Arial"/>
            </a:endParaRPr>
          </a:p>
          <a:p>
            <a:pPr marL="114300" lvl="1" indent="0" algn="l" rtl="0">
              <a:lnSpc>
                <a:spcPct val="90000"/>
              </a:lnSpc>
              <a:spcBef>
                <a:spcPts val="0"/>
              </a:spcBef>
              <a:spcAft>
                <a:spcPts val="0"/>
              </a:spcAft>
              <a:buClr>
                <a:schemeClr val="dk1"/>
              </a:buClr>
              <a:buSzPts val="2000"/>
              <a:buNone/>
            </a:pPr>
            <a:endParaRPr sz="1800" b="1" dirty="0">
              <a:latin typeface="Arial"/>
              <a:ea typeface="Arial"/>
              <a:cs typeface="Arial"/>
              <a:sym typeface="Arial"/>
            </a:endParaRPr>
          </a:p>
          <a:p>
            <a:pPr marL="114300" lvl="1" indent="0" algn="l" rtl="0">
              <a:lnSpc>
                <a:spcPct val="90000"/>
              </a:lnSpc>
              <a:spcBef>
                <a:spcPts val="0"/>
              </a:spcBef>
              <a:spcAft>
                <a:spcPts val="0"/>
              </a:spcAft>
              <a:buClr>
                <a:schemeClr val="dk1"/>
              </a:buClr>
              <a:buSzPts val="2000"/>
              <a:buNone/>
            </a:pPr>
            <a:r>
              <a:rPr lang="es" sz="1800" b="1" dirty="0">
                <a:latin typeface="Arial"/>
                <a:ea typeface="Arial"/>
                <a:cs typeface="Arial"/>
                <a:sym typeface="Arial"/>
              </a:rPr>
              <a:t>Gastos periódicos:</a:t>
            </a:r>
            <a:r>
              <a:rPr lang="es" sz="1800" dirty="0">
                <a:latin typeface="Arial"/>
                <a:ea typeface="Arial"/>
                <a:cs typeface="Arial"/>
                <a:sym typeface="Arial"/>
              </a:rPr>
              <a:t> del presupuesto discrecional del establecimiento, el municipio, el distrito de salud o del presupuesto nacional</a:t>
            </a:r>
            <a:endParaRPr sz="1800" dirty="0"/>
          </a:p>
          <a:p>
            <a:pPr marL="114300" lvl="1" indent="0" algn="l" rtl="0">
              <a:lnSpc>
                <a:spcPct val="90000"/>
              </a:lnSpc>
              <a:spcBef>
                <a:spcPts val="0"/>
              </a:spcBef>
              <a:spcAft>
                <a:spcPts val="0"/>
              </a:spcAft>
              <a:buClr>
                <a:schemeClr val="dk1"/>
              </a:buClr>
              <a:buSzPts val="2000"/>
              <a:buNone/>
            </a:pPr>
            <a:endParaRPr sz="1800" b="1" dirty="0">
              <a:latin typeface="Arial"/>
              <a:ea typeface="Arial"/>
              <a:cs typeface="Arial"/>
              <a:sym typeface="Arial"/>
            </a:endParaRPr>
          </a:p>
          <a:p>
            <a:pPr marL="114300" lvl="1" indent="0" algn="l" rtl="0">
              <a:lnSpc>
                <a:spcPct val="90000"/>
              </a:lnSpc>
              <a:spcBef>
                <a:spcPts val="0"/>
              </a:spcBef>
              <a:spcAft>
                <a:spcPts val="0"/>
              </a:spcAft>
              <a:buClr>
                <a:schemeClr val="dk1"/>
              </a:buClr>
              <a:buSzPts val="2000"/>
              <a:buNone/>
            </a:pPr>
            <a:r>
              <a:rPr lang="es" sz="1800" b="1" dirty="0">
                <a:latin typeface="Arial"/>
                <a:ea typeface="Arial"/>
                <a:cs typeface="Arial"/>
                <a:sym typeface="Arial"/>
              </a:rPr>
              <a:t>Gastos de inversión: </a:t>
            </a:r>
            <a:r>
              <a:rPr lang="es" sz="1800" dirty="0">
                <a:latin typeface="Arial"/>
                <a:ea typeface="Arial"/>
                <a:cs typeface="Arial"/>
                <a:sym typeface="Arial"/>
              </a:rPr>
              <a:t>costos de mayor envergadura para los que se precisan varios ministerios y donantes </a:t>
            </a:r>
            <a:endParaRPr sz="1800" dirty="0"/>
          </a:p>
          <a:p>
            <a:pPr marL="0" lvl="0" indent="0" algn="l" rtl="0">
              <a:lnSpc>
                <a:spcPct val="90000"/>
              </a:lnSpc>
              <a:spcBef>
                <a:spcPts val="1000"/>
              </a:spcBef>
              <a:spcAft>
                <a:spcPts val="0"/>
              </a:spcAft>
              <a:buClr>
                <a:schemeClr val="dk1"/>
              </a:buClr>
              <a:buSzPts val="2000"/>
              <a:buNone/>
            </a:pPr>
            <a:endParaRPr dirty="0"/>
          </a:p>
        </p:txBody>
      </p:sp>
      <p:sp>
        <p:nvSpPr>
          <p:cNvPr id="1394" name="Google Shape;1394;p93"/>
          <p:cNvSpPr txBox="1"/>
          <p:nvPr/>
        </p:nvSpPr>
        <p:spPr>
          <a:xfrm>
            <a:off x="240000" y="3838395"/>
            <a:ext cx="11712001" cy="2563793"/>
          </a:xfrm>
          <a:prstGeom prst="rect">
            <a:avLst/>
          </a:prstGeom>
          <a:noFill/>
          <a:ln>
            <a:noFill/>
          </a:ln>
        </p:spPr>
        <p:txBody>
          <a:bodyPr spcFirstLastPara="1" wrap="square" lIns="18500" tIns="0" rIns="18500" bIns="0" rtlCol="0" anchor="t" anchorCtr="0">
            <a:noAutofit/>
          </a:bodyPr>
          <a:lstStyle/>
          <a:p>
            <a:pPr marL="0" marR="0" lvl="0" indent="0" algn="l" rtl="0">
              <a:lnSpc>
                <a:spcPct val="110000"/>
              </a:lnSpc>
              <a:spcBef>
                <a:spcPts val="0"/>
              </a:spcBef>
              <a:spcAft>
                <a:spcPts val="0"/>
              </a:spcAft>
              <a:buClr>
                <a:schemeClr val="dk1"/>
              </a:buClr>
              <a:buSzPts val="2104"/>
              <a:buFont typeface="Calibri"/>
              <a:buNone/>
            </a:pPr>
            <a:endParaRPr sz="2630" b="0">
              <a:solidFill>
                <a:srgbClr val="09164D"/>
              </a:solidFill>
              <a:latin typeface="Arial"/>
              <a:ea typeface="Arial"/>
              <a:cs typeface="Arial"/>
              <a:sym typeface="Arial"/>
            </a:endParaRPr>
          </a:p>
        </p:txBody>
      </p:sp>
      <p:sp>
        <p:nvSpPr>
          <p:cNvPr id="1395" name="Google Shape;1395;p93"/>
          <p:cNvSpPr txBox="1"/>
          <p:nvPr/>
        </p:nvSpPr>
        <p:spPr>
          <a:xfrm>
            <a:off x="453156" y="4144224"/>
            <a:ext cx="5343549" cy="1892839"/>
          </a:xfrm>
          <a:prstGeom prst="rect">
            <a:avLst/>
          </a:prstGeom>
          <a:noFill/>
          <a:ln>
            <a:noFill/>
          </a:ln>
        </p:spPr>
        <p:txBody>
          <a:bodyPr spcFirstLastPara="1" wrap="square" lIns="18500" tIns="0" rIns="18500" bIns="0" rtlCol="0" anchor="t" anchorCtr="0">
            <a:noAutofit/>
          </a:bodyPr>
          <a:lstStyle/>
          <a:p>
            <a:pPr marL="0" marR="0" lvl="0" indent="0" algn="l" rtl="0">
              <a:lnSpc>
                <a:spcPct val="110000"/>
              </a:lnSpc>
              <a:spcBef>
                <a:spcPts val="0"/>
              </a:spcBef>
              <a:spcAft>
                <a:spcPts val="0"/>
              </a:spcAft>
              <a:buClr>
                <a:schemeClr val="dk1"/>
              </a:buClr>
              <a:buSzPts val="2104"/>
              <a:buFont typeface="Arial"/>
              <a:buNone/>
            </a:pPr>
            <a:r>
              <a:rPr lang="es" sz="2630" b="0" dirty="0">
                <a:solidFill>
                  <a:schemeClr val="lt1"/>
                </a:solidFill>
                <a:latin typeface="Arial"/>
                <a:ea typeface="Arial"/>
                <a:cs typeface="Arial"/>
                <a:sym typeface="Arial"/>
              </a:rPr>
              <a:t>Costos iniciales: </a:t>
            </a:r>
            <a:endParaRPr dirty="0"/>
          </a:p>
          <a:p>
            <a:pPr marL="408515" marR="0" lvl="1" indent="-203368" algn="l" rtl="0">
              <a:lnSpc>
                <a:spcPct val="110000"/>
              </a:lnSpc>
              <a:spcBef>
                <a:spcPts val="0"/>
              </a:spcBef>
              <a:spcAft>
                <a:spcPts val="0"/>
              </a:spcAft>
              <a:buClr>
                <a:schemeClr val="dk1"/>
              </a:buClr>
              <a:buSzPts val="2177"/>
              <a:buFont typeface="Arial"/>
              <a:buChar char="•"/>
            </a:pPr>
            <a:r>
              <a:rPr lang="es" sz="2177" b="0" i="0" u="none" strike="noStrike" cap="none" dirty="0">
                <a:solidFill>
                  <a:schemeClr val="lt1"/>
                </a:solidFill>
                <a:latin typeface="Arial"/>
                <a:ea typeface="Arial"/>
                <a:cs typeface="Arial"/>
                <a:sym typeface="Arial"/>
              </a:rPr>
              <a:t>Capacitación inicial del WASH FIT</a:t>
            </a:r>
            <a:endParaRPr dirty="0"/>
          </a:p>
          <a:p>
            <a:pPr marL="408515" marR="0" lvl="1" indent="-203368" algn="l" rtl="0">
              <a:lnSpc>
                <a:spcPct val="110000"/>
              </a:lnSpc>
              <a:spcBef>
                <a:spcPts val="0"/>
              </a:spcBef>
              <a:spcAft>
                <a:spcPts val="0"/>
              </a:spcAft>
              <a:buClr>
                <a:schemeClr val="dk1"/>
              </a:buClr>
              <a:buSzPts val="2177"/>
              <a:buFont typeface="Arial"/>
              <a:buChar char="•"/>
            </a:pPr>
            <a:r>
              <a:rPr lang="es" sz="2177" b="0" i="0" u="none" strike="noStrike" cap="none" dirty="0">
                <a:solidFill>
                  <a:schemeClr val="lt1"/>
                </a:solidFill>
                <a:latin typeface="Arial"/>
                <a:ea typeface="Arial"/>
                <a:cs typeface="Arial"/>
                <a:sym typeface="Arial"/>
              </a:rPr>
              <a:t>Taller o acto para presentar el WASH FIT</a:t>
            </a:r>
            <a:endParaRPr dirty="0"/>
          </a:p>
          <a:p>
            <a:pPr marL="408515" marR="0" lvl="1" indent="-203368" algn="l" rtl="0">
              <a:lnSpc>
                <a:spcPct val="110000"/>
              </a:lnSpc>
              <a:spcBef>
                <a:spcPts val="0"/>
              </a:spcBef>
              <a:spcAft>
                <a:spcPts val="0"/>
              </a:spcAft>
              <a:buClr>
                <a:schemeClr val="dk1"/>
              </a:buClr>
              <a:buSzPts val="2177"/>
              <a:buFont typeface="Arial"/>
              <a:buChar char="•"/>
            </a:pPr>
            <a:r>
              <a:rPr lang="es" sz="2177" b="0" i="0" u="none" strike="noStrike" cap="none" dirty="0">
                <a:solidFill>
                  <a:schemeClr val="lt1"/>
                </a:solidFill>
                <a:latin typeface="Arial"/>
                <a:ea typeface="Arial"/>
                <a:cs typeface="Arial"/>
                <a:sym typeface="Arial"/>
              </a:rPr>
              <a:t>Impresión de materiales y difusión</a:t>
            </a:r>
            <a:endParaRPr dirty="0"/>
          </a:p>
          <a:p>
            <a:pPr marL="408515" marR="0" lvl="1" indent="-203368" algn="l" rtl="0">
              <a:lnSpc>
                <a:spcPct val="110000"/>
              </a:lnSpc>
              <a:spcBef>
                <a:spcPts val="0"/>
              </a:spcBef>
              <a:spcAft>
                <a:spcPts val="0"/>
              </a:spcAft>
              <a:buClr>
                <a:schemeClr val="dk1"/>
              </a:buClr>
              <a:buSzPts val="2177"/>
              <a:buFont typeface="Arial"/>
              <a:buChar char="•"/>
            </a:pPr>
            <a:r>
              <a:rPr lang="es" sz="2177" b="0" i="0" u="none" strike="noStrike" cap="none" dirty="0">
                <a:solidFill>
                  <a:schemeClr val="lt1"/>
                </a:solidFill>
                <a:latin typeface="Arial"/>
                <a:ea typeface="Arial"/>
                <a:cs typeface="Arial"/>
                <a:sym typeface="Arial"/>
              </a:rPr>
              <a:t>Mejoras de la infraestructura </a:t>
            </a:r>
            <a:endParaRPr dirty="0"/>
          </a:p>
          <a:p>
            <a:pPr marL="0" marR="0" lvl="0" indent="0" algn="l" rtl="0">
              <a:lnSpc>
                <a:spcPct val="110000"/>
              </a:lnSpc>
              <a:spcBef>
                <a:spcPts val="0"/>
              </a:spcBef>
              <a:spcAft>
                <a:spcPts val="0"/>
              </a:spcAft>
              <a:buClr>
                <a:schemeClr val="dk1"/>
              </a:buClr>
              <a:buSzPts val="2104"/>
              <a:buFont typeface="Calibri"/>
              <a:buNone/>
            </a:pPr>
            <a:endParaRPr sz="2630" b="0" dirty="0">
              <a:solidFill>
                <a:schemeClr val="lt1"/>
              </a:solidFill>
              <a:latin typeface="Arial"/>
              <a:ea typeface="Arial"/>
              <a:cs typeface="Arial"/>
              <a:sym typeface="Arial"/>
            </a:endParaRPr>
          </a:p>
          <a:p>
            <a:pPr marL="0" marR="0" lvl="0" indent="0" algn="l" rtl="0">
              <a:lnSpc>
                <a:spcPct val="110000"/>
              </a:lnSpc>
              <a:spcBef>
                <a:spcPts val="0"/>
              </a:spcBef>
              <a:spcAft>
                <a:spcPts val="0"/>
              </a:spcAft>
              <a:buClr>
                <a:schemeClr val="dk1"/>
              </a:buClr>
              <a:buSzPts val="2104"/>
              <a:buFont typeface="Calibri"/>
              <a:buNone/>
            </a:pPr>
            <a:endParaRPr sz="2630" b="0" dirty="0">
              <a:solidFill>
                <a:schemeClr val="lt1"/>
              </a:solidFill>
              <a:latin typeface="Arial"/>
              <a:ea typeface="Arial"/>
              <a:cs typeface="Arial"/>
              <a:sym typeface="Arial"/>
            </a:endParaRPr>
          </a:p>
        </p:txBody>
      </p:sp>
      <p:sp>
        <p:nvSpPr>
          <p:cNvPr id="1396" name="Google Shape;1396;p93"/>
          <p:cNvSpPr txBox="1"/>
          <p:nvPr/>
        </p:nvSpPr>
        <p:spPr>
          <a:xfrm>
            <a:off x="6213783" y="4242230"/>
            <a:ext cx="6098215" cy="4611593"/>
          </a:xfrm>
          <a:prstGeom prst="rect">
            <a:avLst/>
          </a:prstGeom>
          <a:noFill/>
          <a:ln>
            <a:noFill/>
          </a:ln>
        </p:spPr>
        <p:txBody>
          <a:bodyPr spcFirstLastPara="1" wrap="square" lIns="18500" tIns="0" rIns="18500" bIns="0" rtlCol="0" anchor="t" anchorCtr="0">
            <a:noAutofit/>
          </a:bodyPr>
          <a:lstStyle/>
          <a:p>
            <a:pPr marL="0" marR="0" lvl="0" indent="0" algn="l" rtl="0">
              <a:lnSpc>
                <a:spcPct val="110000"/>
              </a:lnSpc>
              <a:spcBef>
                <a:spcPts val="0"/>
              </a:spcBef>
              <a:spcAft>
                <a:spcPts val="0"/>
              </a:spcAft>
              <a:buClr>
                <a:schemeClr val="dk1"/>
              </a:buClr>
              <a:buSzPts val="2104"/>
              <a:buFont typeface="Arial"/>
              <a:buNone/>
            </a:pPr>
            <a:r>
              <a:rPr lang="es" sz="1900" b="0" dirty="0">
                <a:solidFill>
                  <a:schemeClr val="lt1"/>
                </a:solidFill>
                <a:latin typeface="Arial"/>
                <a:ea typeface="Arial"/>
                <a:cs typeface="Arial"/>
                <a:sym typeface="Arial"/>
              </a:rPr>
              <a:t>Costos permanentes:</a:t>
            </a:r>
            <a:endParaRPr sz="1900" dirty="0"/>
          </a:p>
          <a:p>
            <a:pPr marL="408515" marR="0" lvl="1" indent="-203368" algn="l" rtl="0">
              <a:lnSpc>
                <a:spcPct val="110000"/>
              </a:lnSpc>
              <a:spcBef>
                <a:spcPts val="0"/>
              </a:spcBef>
              <a:spcAft>
                <a:spcPts val="0"/>
              </a:spcAft>
              <a:buClr>
                <a:schemeClr val="dk1"/>
              </a:buClr>
              <a:buSzPts val="2177"/>
              <a:buFont typeface="Arial"/>
              <a:buChar char="•"/>
            </a:pPr>
            <a:r>
              <a:rPr lang="es" sz="1800" b="0" i="0" u="none" strike="noStrike" cap="none" dirty="0">
                <a:solidFill>
                  <a:schemeClr val="lt1"/>
                </a:solidFill>
                <a:latin typeface="Arial"/>
                <a:ea typeface="Arial"/>
                <a:cs typeface="Arial"/>
                <a:sym typeface="Arial"/>
              </a:rPr>
              <a:t>Operaciones y mantenimiento de la infraestructura </a:t>
            </a:r>
            <a:endParaRPr sz="1800" dirty="0"/>
          </a:p>
          <a:p>
            <a:pPr marL="408515" marR="0" lvl="1" indent="-203368" algn="l" rtl="0">
              <a:lnSpc>
                <a:spcPct val="110000"/>
              </a:lnSpc>
              <a:spcBef>
                <a:spcPts val="0"/>
              </a:spcBef>
              <a:spcAft>
                <a:spcPts val="0"/>
              </a:spcAft>
              <a:buClr>
                <a:schemeClr val="dk1"/>
              </a:buClr>
              <a:buSzPts val="2177"/>
              <a:buFont typeface="Arial"/>
              <a:buChar char="•"/>
            </a:pPr>
            <a:r>
              <a:rPr lang="es" sz="1800" b="0" i="0" u="none" strike="noStrike" cap="none" dirty="0">
                <a:solidFill>
                  <a:schemeClr val="lt1"/>
                </a:solidFill>
                <a:latin typeface="Arial"/>
                <a:ea typeface="Arial"/>
                <a:cs typeface="Arial"/>
                <a:sym typeface="Arial"/>
              </a:rPr>
              <a:t>Formación en materia de higiene o de otra clase</a:t>
            </a:r>
            <a:endParaRPr sz="1800" dirty="0"/>
          </a:p>
          <a:p>
            <a:pPr marL="408515" marR="0" lvl="1" indent="-203368" algn="l" rtl="0">
              <a:lnSpc>
                <a:spcPct val="110000"/>
              </a:lnSpc>
              <a:spcBef>
                <a:spcPts val="0"/>
              </a:spcBef>
              <a:spcAft>
                <a:spcPts val="0"/>
              </a:spcAft>
              <a:buClr>
                <a:schemeClr val="dk1"/>
              </a:buClr>
              <a:buSzPts val="2177"/>
              <a:buFont typeface="Arial"/>
              <a:buChar char="•"/>
            </a:pPr>
            <a:r>
              <a:rPr lang="es" sz="1800" b="0" i="0" u="none" strike="noStrike" cap="none" dirty="0">
                <a:solidFill>
                  <a:schemeClr val="lt1"/>
                </a:solidFill>
                <a:latin typeface="Arial"/>
                <a:ea typeface="Arial"/>
                <a:cs typeface="Arial"/>
                <a:sym typeface="Arial"/>
              </a:rPr>
              <a:t>Material fungible (como piezas de repuesto, jabón o solución para la higiene de las manos y cloro para el tratamiento del agua)</a:t>
            </a:r>
            <a:endParaRPr sz="1800" dirty="0"/>
          </a:p>
          <a:p>
            <a:pPr marL="408515" marR="0" lvl="1" indent="-203368" algn="l" rtl="0">
              <a:lnSpc>
                <a:spcPct val="110000"/>
              </a:lnSpc>
              <a:spcBef>
                <a:spcPts val="0"/>
              </a:spcBef>
              <a:spcAft>
                <a:spcPts val="0"/>
              </a:spcAft>
              <a:buClr>
                <a:schemeClr val="dk1"/>
              </a:buClr>
              <a:buSzPts val="2177"/>
              <a:buFont typeface="Arial"/>
              <a:buChar char="•"/>
            </a:pPr>
            <a:r>
              <a:rPr lang="es" sz="1800" b="0" i="0" u="none" strike="noStrike" cap="none" dirty="0">
                <a:solidFill>
                  <a:schemeClr val="lt1"/>
                </a:solidFill>
                <a:latin typeface="Arial"/>
                <a:ea typeface="Arial"/>
                <a:cs typeface="Arial"/>
                <a:sym typeface="Arial"/>
              </a:rPr>
              <a:t>Supervisión de apoyo para los centros </a:t>
            </a:r>
            <a:endParaRPr sz="1800" dirty="0"/>
          </a:p>
          <a:p>
            <a:pPr marL="0" marR="0" lvl="0" indent="0" algn="l" rtl="0">
              <a:lnSpc>
                <a:spcPct val="110000"/>
              </a:lnSpc>
              <a:spcBef>
                <a:spcPts val="0"/>
              </a:spcBef>
              <a:spcAft>
                <a:spcPts val="0"/>
              </a:spcAft>
              <a:buClr>
                <a:schemeClr val="dk1"/>
              </a:buClr>
              <a:buSzPts val="2104"/>
              <a:buFont typeface="Calibri"/>
              <a:buNone/>
            </a:pPr>
            <a:endParaRPr sz="2630" b="0" dirty="0">
              <a:solidFill>
                <a:schemeClr val="lt1"/>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401"/>
        <p:cNvGrpSpPr/>
        <p:nvPr/>
      </p:nvGrpSpPr>
      <p:grpSpPr>
        <a:xfrm>
          <a:off x="0" y="0"/>
          <a:ext cx="0" cy="0"/>
          <a:chOff x="0" y="0"/>
          <a:chExt cx="0" cy="0"/>
        </a:xfrm>
      </p:grpSpPr>
      <p:sp>
        <p:nvSpPr>
          <p:cNvPr id="1402" name="Google Shape;1402;p94"/>
          <p:cNvSpPr txBox="1">
            <a:spLocks noGrp="1"/>
          </p:cNvSpPr>
          <p:nvPr>
            <p:ph type="body" idx="1"/>
          </p:nvPr>
        </p:nvSpPr>
        <p:spPr>
          <a:xfrm>
            <a:off x="364713" y="3811863"/>
            <a:ext cx="5909087" cy="2923729"/>
          </a:xfrm>
          <a:prstGeom prst="rect">
            <a:avLst/>
          </a:prstGeom>
          <a:noFill/>
          <a:ln>
            <a:noFill/>
          </a:ln>
        </p:spPr>
        <p:txBody>
          <a:bodyPr spcFirstLastPara="1" wrap="square" lIns="91425" tIns="45700" rIns="91425" bIns="45700" rtlCol="0" anchor="t" anchorCtr="0">
            <a:normAutofit fontScale="92500" lnSpcReduction="10000"/>
          </a:bodyPr>
          <a:lstStyle/>
          <a:p>
            <a:pPr marL="342900" lvl="0" indent="-342900" algn="l" rtl="0">
              <a:lnSpc>
                <a:spcPct val="90000"/>
              </a:lnSpc>
              <a:spcBef>
                <a:spcPts val="0"/>
              </a:spcBef>
              <a:spcAft>
                <a:spcPts val="0"/>
              </a:spcAft>
              <a:buClr>
                <a:schemeClr val="dk1"/>
              </a:buClr>
              <a:buSzPts val="2000"/>
              <a:buFont typeface="Arial"/>
              <a:buChar char="•"/>
            </a:pPr>
            <a:r>
              <a:rPr lang="es"/>
              <a:t>Las autoridades sanitarias regionales organizan reuniones periódicas con todos los comités de gestión de establecimientos y alcaldías de su circunscripción. </a:t>
            </a:r>
            <a:endParaRPr/>
          </a:p>
          <a:p>
            <a:pPr marL="342900" lvl="0" indent="-342900" algn="l" rtl="0">
              <a:lnSpc>
                <a:spcPct val="90000"/>
              </a:lnSpc>
              <a:spcBef>
                <a:spcPts val="1000"/>
              </a:spcBef>
              <a:spcAft>
                <a:spcPts val="0"/>
              </a:spcAft>
              <a:buClr>
                <a:schemeClr val="dk1"/>
              </a:buClr>
              <a:buSzPts val="2000"/>
              <a:buFont typeface="Arial"/>
              <a:buChar char="•"/>
            </a:pPr>
            <a:r>
              <a:rPr lang="es"/>
              <a:t>Con ayuda de un asociado local en la ejecución, se hace un repaso de las evaluaciones y los planes de mejora. </a:t>
            </a:r>
            <a:endParaRPr/>
          </a:p>
          <a:p>
            <a:pPr marL="342900" lvl="0" indent="-342900" algn="l" rtl="0">
              <a:lnSpc>
                <a:spcPct val="90000"/>
              </a:lnSpc>
              <a:spcBef>
                <a:spcPts val="1000"/>
              </a:spcBef>
              <a:spcAft>
                <a:spcPts val="0"/>
              </a:spcAft>
              <a:buClr>
                <a:schemeClr val="dk1"/>
              </a:buClr>
              <a:buSzPts val="2000"/>
              <a:buFont typeface="Arial"/>
              <a:buChar char="•"/>
            </a:pPr>
            <a:r>
              <a:rPr lang="es"/>
              <a:t>Recurrir a ejemplos de éxito para aprender cómo funciona el proceso contribuye a que otros distritos sanitarios también quieran implantar el WASH FIT</a:t>
            </a:r>
            <a:endParaRPr sz="2800"/>
          </a:p>
        </p:txBody>
      </p:sp>
      <p:sp>
        <p:nvSpPr>
          <p:cNvPr id="1403" name="Google Shape;1403;p94"/>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74</a:t>
            </a:fld>
            <a:endParaRPr>
              <a:solidFill>
                <a:srgbClr val="000000"/>
              </a:solidFill>
            </a:endParaRPr>
          </a:p>
        </p:txBody>
      </p:sp>
      <p:sp>
        <p:nvSpPr>
          <p:cNvPr id="1404" name="Google Shape;1404;p94"/>
          <p:cNvSpPr txBox="1">
            <a:spLocks noGrp="1"/>
          </p:cNvSpPr>
          <p:nvPr>
            <p:ph type="body" idx="3"/>
          </p:nvPr>
        </p:nvSpPr>
        <p:spPr>
          <a:xfrm>
            <a:off x="6648863" y="6104875"/>
            <a:ext cx="5543136" cy="722508"/>
          </a:xfrm>
          <a:prstGeom prst="rect">
            <a:avLst/>
          </a:prstGeom>
          <a:noFill/>
          <a:ln>
            <a:noFill/>
          </a:ln>
        </p:spPr>
        <p:txBody>
          <a:bodyPr spcFirstLastPara="1" wrap="square" lIns="91425" tIns="45700" rIns="91425" bIns="45700" rtlCol="0" anchor="t" anchorCtr="0">
            <a:noAutofit/>
          </a:bodyPr>
          <a:lstStyle/>
          <a:p>
            <a:pPr marL="0" lvl="0" indent="0" algn="r" rtl="0">
              <a:lnSpc>
                <a:spcPct val="90000"/>
              </a:lnSpc>
              <a:spcBef>
                <a:spcPts val="0"/>
              </a:spcBef>
              <a:spcAft>
                <a:spcPts val="0"/>
              </a:spcAft>
              <a:buClr>
                <a:schemeClr val="lt1"/>
              </a:buClr>
              <a:buSzPts val="1814"/>
              <a:buNone/>
            </a:pPr>
            <a:r>
              <a:rPr lang="es" sz="1814">
                <a:solidFill>
                  <a:schemeClr val="lt1"/>
                </a:solidFill>
                <a:latin typeface="Arial"/>
                <a:ea typeface="Arial"/>
                <a:cs typeface="Arial"/>
                <a:sym typeface="Arial"/>
              </a:rPr>
              <a:t>Se descubrió que hacer visitas a los centros periódicamente es un factor vital para sustentar los avances </a:t>
            </a:r>
            <a:endParaRPr/>
          </a:p>
        </p:txBody>
      </p:sp>
      <p:sp>
        <p:nvSpPr>
          <p:cNvPr id="1405" name="Google Shape;1405;p94"/>
          <p:cNvSpPr txBox="1">
            <a:spLocks noGrp="1"/>
          </p:cNvSpPr>
          <p:nvPr>
            <p:ph type="title"/>
          </p:nvPr>
        </p:nvSpPr>
        <p:spPr>
          <a:xfrm>
            <a:off x="407758" y="165475"/>
            <a:ext cx="10515600" cy="714375"/>
          </a:xfrm>
          <a:prstGeom prst="rect">
            <a:avLst/>
          </a:prstGeom>
          <a:noFill/>
          <a:ln>
            <a:noFill/>
          </a:ln>
        </p:spPr>
        <p:txBody>
          <a:bodyPr spcFirstLastPara="1" wrap="square" lIns="91425" tIns="45700" rIns="91425" bIns="45700" rtlCol="0" anchor="t" anchorCtr="0">
            <a:noAutofit/>
          </a:bodyPr>
          <a:lstStyle/>
          <a:p>
            <a:pPr marL="0" marR="0" lvl="0" indent="0" algn="ctr" rtl="0">
              <a:lnSpc>
                <a:spcPct val="90000"/>
              </a:lnSpc>
              <a:spcBef>
                <a:spcPts val="0"/>
              </a:spcBef>
              <a:spcAft>
                <a:spcPts val="0"/>
              </a:spcAft>
              <a:buClr>
                <a:srgbClr val="00AFF3"/>
              </a:buClr>
              <a:buSzPts val="4400"/>
              <a:buFont typeface="Arial Narrow"/>
              <a:buNone/>
            </a:pPr>
            <a:r>
              <a:rPr lang="es" sz="4400" b="1" i="0" u="none" strike="noStrike" cap="none">
                <a:solidFill>
                  <a:srgbClr val="00AFF3"/>
                </a:solidFill>
                <a:latin typeface="Arial Narrow"/>
                <a:ea typeface="Arial Narrow"/>
                <a:cs typeface="Arial Narrow"/>
                <a:sym typeface="Arial Narrow"/>
              </a:rPr>
              <a:t>Ejemplos de supervisión de apoyo</a:t>
            </a:r>
            <a:endParaRPr/>
          </a:p>
        </p:txBody>
      </p:sp>
      <p:pic>
        <p:nvPicPr>
          <p:cNvPr id="1406" name="Google Shape;1406;p94" descr="A group of people in a room&#10;&#10;Description automatically generated with medium confidence"/>
          <p:cNvPicPr preferRelativeResize="0"/>
          <p:nvPr/>
        </p:nvPicPr>
        <p:blipFill rotWithShape="1">
          <a:blip r:embed="rId3">
            <a:alphaModFix/>
          </a:blip>
          <a:srcRect/>
          <a:stretch/>
        </p:blipFill>
        <p:spPr>
          <a:xfrm>
            <a:off x="7680740" y="1904495"/>
            <a:ext cx="2978810" cy="4092018"/>
          </a:xfrm>
          <a:prstGeom prst="rect">
            <a:avLst/>
          </a:prstGeom>
          <a:noFill/>
          <a:ln>
            <a:noFill/>
          </a:ln>
        </p:spPr>
      </p:pic>
      <p:pic>
        <p:nvPicPr>
          <p:cNvPr id="1407" name="Google Shape;1407;p94" descr="A group of people sitting in chairs&#10;&#10;Description automatically generated"/>
          <p:cNvPicPr preferRelativeResize="0"/>
          <p:nvPr/>
        </p:nvPicPr>
        <p:blipFill rotWithShape="1">
          <a:blip r:embed="rId4">
            <a:alphaModFix/>
          </a:blip>
          <a:srcRect/>
          <a:stretch/>
        </p:blipFill>
        <p:spPr>
          <a:xfrm>
            <a:off x="1141220" y="992592"/>
            <a:ext cx="3770582" cy="2827936"/>
          </a:xfrm>
          <a:prstGeom prst="rect">
            <a:avLst/>
          </a:prstGeom>
          <a:noFill/>
          <a:ln>
            <a:noFill/>
          </a:ln>
        </p:spPr>
      </p:pic>
      <p:grpSp>
        <p:nvGrpSpPr>
          <p:cNvPr id="1408" name="Google Shape;1408;p94"/>
          <p:cNvGrpSpPr/>
          <p:nvPr/>
        </p:nvGrpSpPr>
        <p:grpSpPr>
          <a:xfrm>
            <a:off x="10571586" y="249283"/>
            <a:ext cx="1246402" cy="1171184"/>
            <a:chOff x="6769457" y="5116370"/>
            <a:chExt cx="1106024" cy="1171184"/>
          </a:xfrm>
        </p:grpSpPr>
        <p:pic>
          <p:nvPicPr>
            <p:cNvPr id="1409" name="Google Shape;1409;p94" descr="Shape&#10;&#10;Description automatically generated with low confidence"/>
            <p:cNvPicPr preferRelativeResize="0"/>
            <p:nvPr/>
          </p:nvPicPr>
          <p:blipFill rotWithShape="1">
            <a:blip r:embed="rId5">
              <a:alphaModFix/>
            </a:blip>
            <a:srcRect/>
            <a:stretch/>
          </p:blipFill>
          <p:spPr>
            <a:xfrm>
              <a:off x="6847514" y="5258958"/>
              <a:ext cx="1027967" cy="935628"/>
            </a:xfrm>
            <a:prstGeom prst="rect">
              <a:avLst/>
            </a:prstGeom>
            <a:noFill/>
            <a:ln>
              <a:noFill/>
            </a:ln>
          </p:spPr>
        </p:pic>
        <p:sp>
          <p:nvSpPr>
            <p:cNvPr id="1410" name="Google Shape;1410;p94"/>
            <p:cNvSpPr/>
            <p:nvPr/>
          </p:nvSpPr>
          <p:spPr>
            <a:xfrm>
              <a:off x="6769457" y="5116370"/>
              <a:ext cx="1027967"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411" name="Google Shape;1411;p94"/>
          <p:cNvSpPr txBox="1"/>
          <p:nvPr/>
        </p:nvSpPr>
        <p:spPr>
          <a:xfrm rot="-5400000">
            <a:off x="298214" y="1323493"/>
            <a:ext cx="1087239" cy="480131"/>
          </a:xfrm>
          <a:prstGeom prst="rect">
            <a:avLst/>
          </a:prstGeom>
          <a:noFill/>
          <a:ln>
            <a:noFill/>
          </a:ln>
        </p:spPr>
        <p:txBody>
          <a:bodyPr spcFirstLastPara="1" wrap="square" lIns="91425" tIns="45700" rIns="91425" bIns="45700" rtlCol="0" anchor="t" anchorCtr="0">
            <a:spAutoFit/>
          </a:bodyPr>
          <a:lstStyle/>
          <a:p>
            <a:pPr marL="0" marR="0" lvl="0" indent="0" algn="l" rtl="0">
              <a:lnSpc>
                <a:spcPct val="90000"/>
              </a:lnSpc>
              <a:spcBef>
                <a:spcPts val="0"/>
              </a:spcBef>
              <a:spcAft>
                <a:spcPts val="0"/>
              </a:spcAft>
              <a:buClr>
                <a:srgbClr val="1C245F"/>
              </a:buClr>
              <a:buSzPts val="2800"/>
              <a:buFont typeface="Arial"/>
              <a:buNone/>
            </a:pPr>
            <a:r>
              <a:rPr lang="es" sz="2800" b="1" i="0" u="none" strike="noStrike" cap="none">
                <a:solidFill>
                  <a:srgbClr val="1C245F"/>
                </a:solidFill>
                <a:latin typeface="Arial"/>
                <a:ea typeface="Arial"/>
                <a:cs typeface="Arial"/>
                <a:sym typeface="Arial"/>
              </a:rPr>
              <a:t>Malí</a:t>
            </a:r>
            <a:r>
              <a:rPr lang="es" sz="2800" b="0" i="0" u="none" strike="noStrike" cap="none">
                <a:solidFill>
                  <a:srgbClr val="1C245F"/>
                </a:solidFill>
                <a:latin typeface="Arial"/>
                <a:ea typeface="Arial"/>
                <a:cs typeface="Arial"/>
                <a:sym typeface="Arial"/>
              </a:rPr>
              <a:t> </a:t>
            </a:r>
            <a:endParaRPr/>
          </a:p>
        </p:txBody>
      </p:sp>
      <p:sp>
        <p:nvSpPr>
          <p:cNvPr id="1412" name="Google Shape;1412;p94"/>
          <p:cNvSpPr txBox="1"/>
          <p:nvPr/>
        </p:nvSpPr>
        <p:spPr>
          <a:xfrm rot="5400000">
            <a:off x="10213157" y="1913760"/>
            <a:ext cx="2156085" cy="1200288"/>
          </a:xfrm>
          <a:prstGeom prst="rect">
            <a:avLst/>
          </a:prstGeom>
          <a:noFill/>
          <a:ln>
            <a:noFill/>
          </a:ln>
        </p:spPr>
        <p:txBody>
          <a:bodyPr spcFirstLastPara="1" wrap="square" lIns="91425" tIns="45700" rIns="91425" bIns="45700" rtlCol="0" anchor="t" anchorCtr="0">
            <a:spAutoFit/>
          </a:bodyPr>
          <a:lstStyle/>
          <a:p>
            <a:pPr marL="0" marR="0" lvl="0" indent="0" algn="r" rtl="0">
              <a:spcBef>
                <a:spcPts val="0"/>
              </a:spcBef>
              <a:spcAft>
                <a:spcPts val="0"/>
              </a:spcAft>
              <a:buNone/>
            </a:pPr>
            <a:r>
              <a:rPr lang="es" sz="2400" b="1" dirty="0">
                <a:solidFill>
                  <a:schemeClr val="dk1"/>
                </a:solidFill>
                <a:latin typeface="Arial"/>
                <a:ea typeface="Arial"/>
                <a:cs typeface="Arial"/>
                <a:sym typeface="Arial"/>
              </a:rPr>
              <a:t>República Democrática Popular Lao</a:t>
            </a:r>
            <a:endParaRP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419"/>
        <p:cNvGrpSpPr/>
        <p:nvPr/>
      </p:nvGrpSpPr>
      <p:grpSpPr>
        <a:xfrm>
          <a:off x="0" y="0"/>
          <a:ext cx="0" cy="0"/>
          <a:chOff x="0" y="0"/>
          <a:chExt cx="0" cy="0"/>
        </a:xfrm>
      </p:grpSpPr>
      <p:sp>
        <p:nvSpPr>
          <p:cNvPr id="1420" name="Google Shape;1420;p95"/>
          <p:cNvSpPr txBox="1">
            <a:spLocks noGrp="1"/>
          </p:cNvSpPr>
          <p:nvPr>
            <p:ph type="body" idx="1"/>
          </p:nvPr>
        </p:nvSpPr>
        <p:spPr>
          <a:xfrm>
            <a:off x="616319" y="1148327"/>
            <a:ext cx="5076825" cy="5577285"/>
          </a:xfrm>
          <a:prstGeom prst="rect">
            <a:avLst/>
          </a:prstGeom>
          <a:noFill/>
          <a:ln>
            <a:noFill/>
          </a:ln>
        </p:spPr>
        <p:txBody>
          <a:bodyPr spcFirstLastPara="1" wrap="square" lIns="91425" tIns="45700" rIns="91425" bIns="45700" rtlCol="0" anchor="t" anchorCtr="0">
            <a:normAutofit/>
          </a:bodyPr>
          <a:lstStyle/>
          <a:p>
            <a:pPr marL="414635" lvl="0" indent="-414635" algn="l" rtl="0">
              <a:lnSpc>
                <a:spcPct val="90000"/>
              </a:lnSpc>
              <a:spcBef>
                <a:spcPts val="0"/>
              </a:spcBef>
              <a:spcAft>
                <a:spcPts val="0"/>
              </a:spcAft>
              <a:buClr>
                <a:schemeClr val="dk1"/>
              </a:buClr>
              <a:buSzPts val="2400"/>
              <a:buNone/>
            </a:pPr>
            <a:r>
              <a:rPr lang="es" sz="2400" dirty="0"/>
              <a:t>La información que resulta de las evaluaciones del WASH FIT y de otros documentos se remite a la oficina de sanidad del distrito o del plano nacional </a:t>
            </a:r>
            <a:endParaRPr dirty="0"/>
          </a:p>
          <a:p>
            <a:pPr marL="414635" lvl="0" indent="-414635" algn="l" rtl="0">
              <a:lnSpc>
                <a:spcPct val="90000"/>
              </a:lnSpc>
              <a:spcBef>
                <a:spcPts val="0"/>
              </a:spcBef>
              <a:spcAft>
                <a:spcPts val="0"/>
              </a:spcAft>
              <a:buClr>
                <a:schemeClr val="dk1"/>
              </a:buClr>
              <a:buSzPts val="2400"/>
              <a:buNone/>
            </a:pPr>
            <a:endParaRPr sz="2400" dirty="0"/>
          </a:p>
          <a:p>
            <a:pPr marL="414635" lvl="0" indent="-414635" algn="l" rtl="0">
              <a:lnSpc>
                <a:spcPct val="90000"/>
              </a:lnSpc>
              <a:spcBef>
                <a:spcPts val="0"/>
              </a:spcBef>
              <a:spcAft>
                <a:spcPts val="0"/>
              </a:spcAft>
              <a:buClr>
                <a:schemeClr val="dk1"/>
              </a:buClr>
              <a:buSzPts val="2400"/>
              <a:buNone/>
            </a:pPr>
            <a:r>
              <a:rPr lang="es" sz="2400" dirty="0"/>
              <a:t>Puede hacerse cada 3 o 6 meses </a:t>
            </a:r>
            <a:endParaRPr dirty="0"/>
          </a:p>
          <a:p>
            <a:pPr marL="414635" lvl="0" indent="-414635" algn="l" rtl="0">
              <a:lnSpc>
                <a:spcPct val="90000"/>
              </a:lnSpc>
              <a:spcBef>
                <a:spcPts val="0"/>
              </a:spcBef>
              <a:spcAft>
                <a:spcPts val="0"/>
              </a:spcAft>
              <a:buClr>
                <a:schemeClr val="dk1"/>
              </a:buClr>
              <a:buSzPts val="2400"/>
              <a:buNone/>
            </a:pPr>
            <a:endParaRPr sz="2400" dirty="0"/>
          </a:p>
          <a:p>
            <a:pPr marL="414635" lvl="0" indent="-414635" algn="l" rtl="0">
              <a:lnSpc>
                <a:spcPct val="90000"/>
              </a:lnSpc>
              <a:spcBef>
                <a:spcPts val="0"/>
              </a:spcBef>
              <a:spcAft>
                <a:spcPts val="0"/>
              </a:spcAft>
              <a:buClr>
                <a:schemeClr val="dk1"/>
              </a:buClr>
              <a:buSzPts val="2400"/>
              <a:buNone/>
            </a:pPr>
            <a:r>
              <a:rPr lang="es" sz="2400" dirty="0"/>
              <a:t>Los recursos electrónicos (como Kobo Toolbox) facilitan que la difusión de datos se produzca de manera instantánea </a:t>
            </a:r>
            <a:endParaRPr dirty="0"/>
          </a:p>
          <a:p>
            <a:pPr marL="414635" lvl="0" indent="-414635" algn="l" rtl="0">
              <a:lnSpc>
                <a:spcPct val="90000"/>
              </a:lnSpc>
              <a:spcBef>
                <a:spcPts val="0"/>
              </a:spcBef>
              <a:spcAft>
                <a:spcPts val="0"/>
              </a:spcAft>
              <a:buClr>
                <a:schemeClr val="dk1"/>
              </a:buClr>
              <a:buSzPts val="2400"/>
              <a:buNone/>
            </a:pPr>
            <a:endParaRPr sz="2400" dirty="0"/>
          </a:p>
          <a:p>
            <a:pPr marL="414635" lvl="0" indent="-414635" algn="l" rtl="0">
              <a:lnSpc>
                <a:spcPct val="90000"/>
              </a:lnSpc>
              <a:spcBef>
                <a:spcPts val="0"/>
              </a:spcBef>
              <a:spcAft>
                <a:spcPts val="0"/>
              </a:spcAft>
              <a:buClr>
                <a:schemeClr val="dk1"/>
              </a:buClr>
              <a:buSzPts val="2400"/>
              <a:buNone/>
            </a:pPr>
            <a:r>
              <a:rPr lang="es" sz="2400" dirty="0"/>
              <a:t>Los asociados en la ejecución tienen la obligación de enviar la información a las autoridades </a:t>
            </a:r>
            <a:endParaRPr dirty="0"/>
          </a:p>
          <a:p>
            <a:pPr marL="414635" lvl="0" indent="-414635" algn="l" rtl="0">
              <a:lnSpc>
                <a:spcPct val="90000"/>
              </a:lnSpc>
              <a:spcBef>
                <a:spcPts val="0"/>
              </a:spcBef>
              <a:spcAft>
                <a:spcPts val="0"/>
              </a:spcAft>
              <a:buClr>
                <a:schemeClr val="dk1"/>
              </a:buClr>
              <a:buSzPts val="2400"/>
              <a:buNone/>
            </a:pPr>
            <a:endParaRPr sz="2400" dirty="0"/>
          </a:p>
        </p:txBody>
      </p:sp>
      <p:sp>
        <p:nvSpPr>
          <p:cNvPr id="1421" name="Google Shape;1421;p95"/>
          <p:cNvSpPr txBox="1">
            <a:spLocks noGrp="1"/>
          </p:cNvSpPr>
          <p:nvPr>
            <p:ph type="title"/>
          </p:nvPr>
        </p:nvSpPr>
        <p:spPr>
          <a:xfrm>
            <a:off x="455613" y="150389"/>
            <a:ext cx="10515600" cy="714375"/>
          </a:xfrm>
          <a:prstGeom prst="rect">
            <a:avLst/>
          </a:prstGeom>
          <a:noFill/>
          <a:ln>
            <a:noFill/>
          </a:ln>
        </p:spPr>
        <p:txBody>
          <a:bodyPr spcFirstLastPara="1" wrap="square" lIns="91425" tIns="45700" rIns="91425" bIns="45700" rtlCol="0" anchor="t" anchorCtr="0">
            <a:noAutofit/>
          </a:bodyPr>
          <a:lstStyle/>
          <a:p>
            <a:pPr marL="0" marR="0" lvl="0" indent="0" algn="ctr" rtl="0">
              <a:lnSpc>
                <a:spcPct val="90000"/>
              </a:lnSpc>
              <a:spcBef>
                <a:spcPts val="0"/>
              </a:spcBef>
              <a:spcAft>
                <a:spcPts val="0"/>
              </a:spcAft>
              <a:buClr>
                <a:srgbClr val="00AFF3"/>
              </a:buClr>
              <a:buSzPts val="4400"/>
              <a:buFont typeface="Arial Narrow"/>
              <a:buNone/>
            </a:pPr>
            <a:r>
              <a:rPr lang="es" sz="4400" b="1" i="0" u="none" strike="noStrike" cap="none">
                <a:solidFill>
                  <a:srgbClr val="00AFF3"/>
                </a:solidFill>
                <a:latin typeface="Arial Narrow"/>
                <a:ea typeface="Arial Narrow"/>
                <a:cs typeface="Arial Narrow"/>
                <a:sym typeface="Arial Narrow"/>
              </a:rPr>
              <a:t>Difusión de datos </a:t>
            </a:r>
            <a:endParaRPr/>
          </a:p>
        </p:txBody>
      </p:sp>
      <p:pic>
        <p:nvPicPr>
          <p:cNvPr id="1422" name="Google Shape;1422;p95" descr="A person using a computer&#10;&#10;Description automatically generated with medium confidence"/>
          <p:cNvPicPr preferRelativeResize="0"/>
          <p:nvPr/>
        </p:nvPicPr>
        <p:blipFill rotWithShape="1">
          <a:blip r:embed="rId3">
            <a:alphaModFix/>
          </a:blip>
          <a:srcRect/>
          <a:stretch/>
        </p:blipFill>
        <p:spPr>
          <a:xfrm>
            <a:off x="7071633" y="2336883"/>
            <a:ext cx="4645020" cy="3200174"/>
          </a:xfrm>
          <a:prstGeom prst="rect">
            <a:avLst/>
          </a:prstGeom>
          <a:noFill/>
          <a:ln>
            <a:noFill/>
          </a:ln>
        </p:spPr>
      </p:pic>
      <p:sp>
        <p:nvSpPr>
          <p:cNvPr id="1423" name="Google Shape;1423;p95"/>
          <p:cNvSpPr txBox="1"/>
          <p:nvPr/>
        </p:nvSpPr>
        <p:spPr>
          <a:xfrm>
            <a:off x="7071633" y="5648690"/>
            <a:ext cx="4645019" cy="538865"/>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451">
                <a:solidFill>
                  <a:schemeClr val="lt1"/>
                </a:solidFill>
                <a:latin typeface="Arial"/>
                <a:ea typeface="Arial"/>
                <a:cs typeface="Arial"/>
                <a:sym typeface="Arial"/>
              </a:rPr>
              <a:t>Fotografía: Envío de información a un portal en línea desde la Oficina Regional para Oriente Medio de la OMS </a:t>
            </a:r>
            <a:endParaRPr/>
          </a:p>
        </p:txBody>
      </p:sp>
      <p:sp>
        <p:nvSpPr>
          <p:cNvPr id="1424" name="Google Shape;1424;p95"/>
          <p:cNvSpPr/>
          <p:nvPr/>
        </p:nvSpPr>
        <p:spPr>
          <a:xfrm>
            <a:off x="8084634" y="563393"/>
            <a:ext cx="3491047" cy="1015663"/>
          </a:xfrm>
          <a:custGeom>
            <a:avLst/>
            <a:gdLst/>
            <a:ahLst/>
            <a:cxnLst/>
            <a:rect l="l" t="t" r="r" b="b"/>
            <a:pathLst>
              <a:path w="3491047" h="1015663" extrusionOk="0">
                <a:moveTo>
                  <a:pt x="0" y="0"/>
                </a:moveTo>
                <a:cubicBezTo>
                  <a:pt x="182584" y="-20064"/>
                  <a:pt x="300881" y="-10295"/>
                  <a:pt x="593478" y="0"/>
                </a:cubicBezTo>
                <a:cubicBezTo>
                  <a:pt x="886075" y="10295"/>
                  <a:pt x="1045061" y="12368"/>
                  <a:pt x="1221866" y="0"/>
                </a:cubicBezTo>
                <a:cubicBezTo>
                  <a:pt x="1398671" y="-12368"/>
                  <a:pt x="1719854" y="-15854"/>
                  <a:pt x="1954986" y="0"/>
                </a:cubicBezTo>
                <a:cubicBezTo>
                  <a:pt x="2190118" y="15854"/>
                  <a:pt x="2339581" y="-34154"/>
                  <a:pt x="2653196" y="0"/>
                </a:cubicBezTo>
                <a:cubicBezTo>
                  <a:pt x="2966811" y="34154"/>
                  <a:pt x="3310392" y="-13991"/>
                  <a:pt x="3491047" y="0"/>
                </a:cubicBezTo>
                <a:cubicBezTo>
                  <a:pt x="3475112" y="106754"/>
                  <a:pt x="3475762" y="373691"/>
                  <a:pt x="3491047" y="497675"/>
                </a:cubicBezTo>
                <a:cubicBezTo>
                  <a:pt x="3506332" y="621660"/>
                  <a:pt x="3471740" y="865094"/>
                  <a:pt x="3491047" y="1015663"/>
                </a:cubicBezTo>
                <a:cubicBezTo>
                  <a:pt x="3252565" y="1001742"/>
                  <a:pt x="3036450" y="1034338"/>
                  <a:pt x="2792838" y="1015663"/>
                </a:cubicBezTo>
                <a:cubicBezTo>
                  <a:pt x="2549226" y="996988"/>
                  <a:pt x="2404749" y="1048128"/>
                  <a:pt x="2094628" y="1015663"/>
                </a:cubicBezTo>
                <a:cubicBezTo>
                  <a:pt x="1784507" y="983199"/>
                  <a:pt x="1537443" y="1027922"/>
                  <a:pt x="1361508" y="1015663"/>
                </a:cubicBezTo>
                <a:cubicBezTo>
                  <a:pt x="1185573" y="1003404"/>
                  <a:pt x="956725" y="993446"/>
                  <a:pt x="628388" y="1015663"/>
                </a:cubicBezTo>
                <a:cubicBezTo>
                  <a:pt x="300051" y="1037880"/>
                  <a:pt x="225164" y="1035298"/>
                  <a:pt x="0" y="1015663"/>
                </a:cubicBezTo>
                <a:cubicBezTo>
                  <a:pt x="16915" y="840122"/>
                  <a:pt x="7093" y="673543"/>
                  <a:pt x="0" y="507832"/>
                </a:cubicBezTo>
                <a:cubicBezTo>
                  <a:pt x="-7093" y="342121"/>
                  <a:pt x="7424" y="127999"/>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rtlCol="0" anchor="t" anchorCtr="0">
            <a:noAutofit/>
          </a:bodyPr>
          <a:lstStyle/>
          <a:p>
            <a:pPr marL="0" marR="0" lvl="0" indent="0" algn="ctr" rtl="0">
              <a:spcBef>
                <a:spcPts val="0"/>
              </a:spcBef>
              <a:spcAft>
                <a:spcPts val="0"/>
              </a:spcAft>
              <a:buNone/>
            </a:pPr>
            <a:r>
              <a:rPr lang="es" sz="2000">
                <a:solidFill>
                  <a:schemeClr val="dk1"/>
                </a:solidFill>
                <a:latin typeface="Arial Narrow"/>
                <a:ea typeface="Arial Narrow"/>
                <a:cs typeface="Arial Narrow"/>
                <a:sym typeface="Arial Narrow"/>
              </a:rPr>
              <a:t>La versión digital de la evaluación del WASH FIT está disponible en </a:t>
            </a:r>
            <a:r>
              <a:rPr lang="es" sz="2000" u="sng">
                <a:solidFill>
                  <a:schemeClr val="hlink"/>
                </a:solidFill>
                <a:latin typeface="Arial Narrow"/>
                <a:ea typeface="Arial Narrow"/>
                <a:cs typeface="Arial Narrow"/>
                <a:sym typeface="Arial Narrow"/>
                <a:hlinkClick r:id="rId4"/>
              </a:rPr>
              <a:t>www.washinhcf.org/wash-fit</a:t>
            </a:r>
            <a:r>
              <a:rPr lang="es" sz="2000">
                <a:solidFill>
                  <a:schemeClr val="dk1"/>
                </a:solidFill>
                <a:latin typeface="Arial Narrow"/>
                <a:ea typeface="Arial Narrow"/>
                <a:cs typeface="Arial Narrow"/>
                <a:sym typeface="Arial Narrow"/>
              </a:rPr>
              <a:t> </a:t>
            </a:r>
            <a:endParaRPr/>
          </a:p>
        </p:txBody>
      </p:sp>
      <p:sp>
        <p:nvSpPr>
          <p:cNvPr id="1425" name="Google Shape;1425;p95"/>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75</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430"/>
        <p:cNvGrpSpPr/>
        <p:nvPr/>
      </p:nvGrpSpPr>
      <p:grpSpPr>
        <a:xfrm>
          <a:off x="0" y="0"/>
          <a:ext cx="0" cy="0"/>
          <a:chOff x="0" y="0"/>
          <a:chExt cx="0" cy="0"/>
        </a:xfrm>
      </p:grpSpPr>
      <p:sp>
        <p:nvSpPr>
          <p:cNvPr id="1431" name="Google Shape;1431;p96"/>
          <p:cNvSpPr txBox="1">
            <a:spLocks noGrp="1"/>
          </p:cNvSpPr>
          <p:nvPr>
            <p:ph type="body" idx="1"/>
          </p:nvPr>
        </p:nvSpPr>
        <p:spPr>
          <a:xfrm>
            <a:off x="839788" y="1400432"/>
            <a:ext cx="5076825" cy="4761053"/>
          </a:xfrm>
          <a:prstGeom prst="rect">
            <a:avLst/>
          </a:prstGeom>
          <a:noFill/>
          <a:ln>
            <a:noFill/>
          </a:ln>
        </p:spPr>
        <p:txBody>
          <a:bodyPr spcFirstLastPara="1" wrap="square" lIns="91425" tIns="45700" rIns="91425" bIns="45700" rtlCol="0" anchor="t" anchorCtr="0">
            <a:normAutofit fontScale="92500" lnSpcReduction="10000"/>
          </a:bodyPr>
          <a:lstStyle/>
          <a:p>
            <a:pPr marL="414635" lvl="0" indent="-414635" algn="l" rtl="0">
              <a:lnSpc>
                <a:spcPct val="90000"/>
              </a:lnSpc>
              <a:spcBef>
                <a:spcPts val="0"/>
              </a:spcBef>
              <a:spcAft>
                <a:spcPts val="0"/>
              </a:spcAft>
              <a:buClr>
                <a:schemeClr val="dk1"/>
              </a:buClr>
              <a:buSzPts val="2600"/>
              <a:buFont typeface="Arial"/>
              <a:buChar char="•"/>
            </a:pPr>
            <a:r>
              <a:rPr lang="es" sz="2600"/>
              <a:t>El papel rector del personal directivo superior:</a:t>
            </a:r>
            <a:endParaRPr/>
          </a:p>
          <a:p>
            <a:pPr marL="785117" lvl="1" indent="-414635" algn="l" rtl="0">
              <a:lnSpc>
                <a:spcPct val="90000"/>
              </a:lnSpc>
              <a:spcBef>
                <a:spcPts val="0"/>
              </a:spcBef>
              <a:spcAft>
                <a:spcPts val="0"/>
              </a:spcAft>
              <a:buClr>
                <a:srgbClr val="0076AA"/>
              </a:buClr>
              <a:buSzPts val="2600"/>
              <a:buFont typeface="Arial"/>
              <a:buChar char="•"/>
            </a:pPr>
            <a:r>
              <a:rPr lang="es" sz="2600">
                <a:solidFill>
                  <a:srgbClr val="0076AA"/>
                </a:solidFill>
                <a:latin typeface="Arial"/>
                <a:ea typeface="Arial"/>
                <a:cs typeface="Arial"/>
                <a:sym typeface="Arial"/>
              </a:rPr>
              <a:t>garantiza que se intervenga para resolver los problemas detectados </a:t>
            </a:r>
            <a:endParaRPr/>
          </a:p>
          <a:p>
            <a:pPr marL="785117" lvl="1" indent="-414635" algn="l" rtl="0">
              <a:lnSpc>
                <a:spcPct val="90000"/>
              </a:lnSpc>
              <a:spcBef>
                <a:spcPts val="0"/>
              </a:spcBef>
              <a:spcAft>
                <a:spcPts val="0"/>
              </a:spcAft>
              <a:buClr>
                <a:srgbClr val="0076AA"/>
              </a:buClr>
              <a:buSzPts val="2600"/>
              <a:buFont typeface="Arial"/>
              <a:buChar char="•"/>
            </a:pPr>
            <a:r>
              <a:rPr lang="es" sz="2600">
                <a:solidFill>
                  <a:srgbClr val="0076AA"/>
                </a:solidFill>
                <a:latin typeface="Arial"/>
                <a:ea typeface="Arial"/>
                <a:cs typeface="Arial"/>
                <a:sym typeface="Arial"/>
              </a:rPr>
              <a:t>respalda al equipo del WASH FIT</a:t>
            </a:r>
            <a:endParaRPr/>
          </a:p>
          <a:p>
            <a:pPr marL="785117" lvl="1" indent="-414635" algn="l" rtl="0">
              <a:lnSpc>
                <a:spcPct val="90000"/>
              </a:lnSpc>
              <a:spcBef>
                <a:spcPts val="0"/>
              </a:spcBef>
              <a:spcAft>
                <a:spcPts val="0"/>
              </a:spcAft>
              <a:buClr>
                <a:srgbClr val="0076AA"/>
              </a:buClr>
              <a:buSzPts val="2600"/>
              <a:buFont typeface="Arial"/>
              <a:buChar char="•"/>
            </a:pPr>
            <a:r>
              <a:rPr lang="es" sz="2600">
                <a:solidFill>
                  <a:srgbClr val="0076AA"/>
                </a:solidFill>
                <a:latin typeface="Arial"/>
                <a:ea typeface="Arial"/>
                <a:cs typeface="Arial"/>
                <a:sym typeface="Arial"/>
              </a:rPr>
              <a:t>da pie a la cultura de la calidad </a:t>
            </a:r>
            <a:endParaRPr/>
          </a:p>
          <a:p>
            <a:pPr marL="785117" lvl="1" indent="-414635" algn="l" rtl="0">
              <a:lnSpc>
                <a:spcPct val="90000"/>
              </a:lnSpc>
              <a:spcBef>
                <a:spcPts val="0"/>
              </a:spcBef>
              <a:spcAft>
                <a:spcPts val="0"/>
              </a:spcAft>
              <a:buClr>
                <a:srgbClr val="0076AA"/>
              </a:buClr>
              <a:buSzPts val="2600"/>
              <a:buFont typeface="Arial"/>
              <a:buChar char="•"/>
            </a:pPr>
            <a:r>
              <a:rPr lang="es" sz="2600">
                <a:solidFill>
                  <a:srgbClr val="0076AA"/>
                </a:solidFill>
                <a:latin typeface="Arial"/>
                <a:ea typeface="Arial"/>
                <a:cs typeface="Arial"/>
                <a:sym typeface="Arial"/>
              </a:rPr>
              <a:t>fomenta el diálogo, la franqueza y la rendición de cuentas </a:t>
            </a:r>
            <a:endParaRPr/>
          </a:p>
          <a:p>
            <a:pPr marL="414635" lvl="0" indent="-414635" algn="l" rtl="0">
              <a:lnSpc>
                <a:spcPct val="90000"/>
              </a:lnSpc>
              <a:spcBef>
                <a:spcPts val="0"/>
              </a:spcBef>
              <a:spcAft>
                <a:spcPts val="0"/>
              </a:spcAft>
              <a:buClr>
                <a:schemeClr val="dk1"/>
              </a:buClr>
              <a:buSzPts val="2600"/>
              <a:buFont typeface="Arial"/>
              <a:buChar char="•"/>
            </a:pPr>
            <a:r>
              <a:rPr lang="es" sz="2600"/>
              <a:t>La determinación de una sola persona puede marcar una gran diferencia </a:t>
            </a:r>
            <a:endParaRPr/>
          </a:p>
        </p:txBody>
      </p:sp>
      <p:sp>
        <p:nvSpPr>
          <p:cNvPr id="1432" name="Google Shape;1432;p96"/>
          <p:cNvSpPr txBox="1">
            <a:spLocks noGrp="1"/>
          </p:cNvSpPr>
          <p:nvPr>
            <p:ph type="body" idx="3"/>
          </p:nvPr>
        </p:nvSpPr>
        <p:spPr>
          <a:xfrm>
            <a:off x="839788" y="356992"/>
            <a:ext cx="10512425" cy="722508"/>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0AFF3"/>
              </a:buClr>
              <a:buSzPts val="4400"/>
              <a:buNone/>
            </a:pPr>
            <a:r>
              <a:rPr lang="es">
                <a:solidFill>
                  <a:srgbClr val="00AFF3"/>
                </a:solidFill>
              </a:rPr>
              <a:t>El liderazgo da pie a la cultura de la calidad </a:t>
            </a:r>
            <a:endParaRPr/>
          </a:p>
        </p:txBody>
      </p:sp>
      <p:pic>
        <p:nvPicPr>
          <p:cNvPr id="1433" name="Google Shape;1433;p96" descr="A picture containing person, wall, indoor, person&#10;&#10;Description automatically generated"/>
          <p:cNvPicPr preferRelativeResize="0"/>
          <p:nvPr/>
        </p:nvPicPr>
        <p:blipFill rotWithShape="1">
          <a:blip r:embed="rId3">
            <a:alphaModFix/>
          </a:blip>
          <a:srcRect/>
          <a:stretch/>
        </p:blipFill>
        <p:spPr>
          <a:xfrm>
            <a:off x="8259347" y="1187209"/>
            <a:ext cx="2343106" cy="3524031"/>
          </a:xfrm>
          <a:prstGeom prst="rect">
            <a:avLst/>
          </a:prstGeom>
          <a:noFill/>
          <a:ln>
            <a:noFill/>
          </a:ln>
        </p:spPr>
      </p:pic>
      <p:sp>
        <p:nvSpPr>
          <p:cNvPr id="1434" name="Google Shape;1434;p96"/>
          <p:cNvSpPr txBox="1"/>
          <p:nvPr/>
        </p:nvSpPr>
        <p:spPr>
          <a:xfrm>
            <a:off x="6667500" y="4776664"/>
            <a:ext cx="5245100" cy="2031325"/>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1800">
                <a:solidFill>
                  <a:schemeClr val="lt1"/>
                </a:solidFill>
                <a:latin typeface="Arial"/>
                <a:ea typeface="Arial"/>
                <a:cs typeface="Arial"/>
                <a:sym typeface="Arial"/>
              </a:rPr>
              <a:t>En el Chad, los establecimientos donde la directiva apoyaba firmemente el proceso del WASH FIT consiguieron avanzar más que aquellos donde no. </a:t>
            </a:r>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a:p>
            <a:pPr marL="0" marR="0" lvl="0" indent="0" algn="l" rtl="0">
              <a:spcBef>
                <a:spcPts val="0"/>
              </a:spcBef>
              <a:spcAft>
                <a:spcPts val="0"/>
              </a:spcAft>
              <a:buNone/>
            </a:pPr>
            <a:r>
              <a:rPr lang="es" sz="1800">
                <a:solidFill>
                  <a:schemeClr val="lt1"/>
                </a:solidFill>
                <a:latin typeface="Arial"/>
                <a:ea typeface="Arial"/>
                <a:cs typeface="Arial"/>
                <a:sym typeface="Arial"/>
              </a:rPr>
              <a:t>Se registraron mejoras relativas a la limpieza general de los centros, los servicios de saneamiento y las instalaciones para la higiene de las manos. </a:t>
            </a:r>
            <a:endParaRPr sz="1600">
              <a:solidFill>
                <a:schemeClr val="lt1"/>
              </a:solidFill>
              <a:latin typeface="Calibri"/>
              <a:ea typeface="Calibri"/>
              <a:cs typeface="Calibri"/>
              <a:sym typeface="Calibri"/>
            </a:endParaRPr>
          </a:p>
        </p:txBody>
      </p:sp>
      <p:grpSp>
        <p:nvGrpSpPr>
          <p:cNvPr id="1435" name="Google Shape;1435;p96"/>
          <p:cNvGrpSpPr/>
          <p:nvPr/>
        </p:nvGrpSpPr>
        <p:grpSpPr>
          <a:xfrm>
            <a:off x="10571586" y="249283"/>
            <a:ext cx="1246402" cy="1171184"/>
            <a:chOff x="6769457" y="5116370"/>
            <a:chExt cx="1106024" cy="1171184"/>
          </a:xfrm>
        </p:grpSpPr>
        <p:pic>
          <p:nvPicPr>
            <p:cNvPr id="1436" name="Google Shape;1436;p96" descr="Shape&#10;&#10;Description automatically generated with low confidence"/>
            <p:cNvPicPr preferRelativeResize="0"/>
            <p:nvPr/>
          </p:nvPicPr>
          <p:blipFill rotWithShape="1">
            <a:blip r:embed="rId4">
              <a:alphaModFix/>
            </a:blip>
            <a:srcRect/>
            <a:stretch/>
          </p:blipFill>
          <p:spPr>
            <a:xfrm>
              <a:off x="6847514" y="5258958"/>
              <a:ext cx="1027967" cy="935628"/>
            </a:xfrm>
            <a:prstGeom prst="rect">
              <a:avLst/>
            </a:prstGeom>
            <a:noFill/>
            <a:ln>
              <a:noFill/>
            </a:ln>
          </p:spPr>
        </p:pic>
        <p:sp>
          <p:nvSpPr>
            <p:cNvPr id="1437" name="Google Shape;1437;p96"/>
            <p:cNvSpPr/>
            <p:nvPr/>
          </p:nvSpPr>
          <p:spPr>
            <a:xfrm>
              <a:off x="6769457" y="5116370"/>
              <a:ext cx="1027967"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438" name="Google Shape;1438;p96"/>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76</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sp>
        <p:nvSpPr>
          <p:cNvPr id="1446" name="Google Shape;1446;p9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77</a:t>
            </a:fld>
            <a:endParaRPr>
              <a:solidFill>
                <a:srgbClr val="000000"/>
              </a:solidFill>
            </a:endParaRPr>
          </a:p>
        </p:txBody>
      </p:sp>
      <p:sp>
        <p:nvSpPr>
          <p:cNvPr id="1447" name="Google Shape;1447;p97"/>
          <p:cNvSpPr txBox="1">
            <a:spLocks noGrp="1"/>
          </p:cNvSpPr>
          <p:nvPr>
            <p:ph type="title"/>
          </p:nvPr>
        </p:nvSpPr>
        <p:spPr>
          <a:xfrm>
            <a:off x="355695" y="1295671"/>
            <a:ext cx="4566719" cy="2734100"/>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lt1"/>
              </a:buClr>
              <a:buSzPts val="4000"/>
              <a:buFont typeface="Arial Narrow"/>
              <a:buNone/>
            </a:pPr>
            <a:r>
              <a:rPr lang="es" sz="4000" dirty="0"/>
              <a:t>¿Lograrán convencer a la directiva superior de la importancia del WASH FIT? </a:t>
            </a:r>
            <a:endParaRPr dirty="0"/>
          </a:p>
        </p:txBody>
      </p:sp>
      <p:sp>
        <p:nvSpPr>
          <p:cNvPr id="1448" name="Google Shape;1448;p97"/>
          <p:cNvSpPr txBox="1">
            <a:spLocks noGrp="1"/>
          </p:cNvSpPr>
          <p:nvPr>
            <p:ph type="body" idx="2"/>
          </p:nvPr>
        </p:nvSpPr>
        <p:spPr>
          <a:xfrm>
            <a:off x="5785643" y="1620622"/>
            <a:ext cx="5929313" cy="3812237"/>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rgbClr val="D4B01A"/>
              </a:buClr>
              <a:buSzPts val="2400"/>
              <a:buFont typeface="Arial"/>
              <a:buNone/>
            </a:pPr>
            <a:r>
              <a:rPr lang="es" sz="2400" b="1" dirty="0">
                <a:solidFill>
                  <a:srgbClr val="D4B01A"/>
                </a:solidFill>
              </a:rPr>
              <a:t>Persona 1: </a:t>
            </a:r>
            <a:r>
              <a:rPr lang="es" sz="2400" dirty="0">
                <a:solidFill>
                  <a:srgbClr val="000066"/>
                </a:solidFill>
              </a:rPr>
              <a:t>Ha acudido a un curso de capacitación del WASH FIT y vuelve a su lugar de trabajo. Ahora tiene que convencer a la dirección del establecimiento de la importancia del agua, el saneamiento y la higiene en el centro de atención de salud y de los motivos por los que deberían invertir en WASH. </a:t>
            </a:r>
            <a:endParaRPr dirty="0"/>
          </a:p>
          <a:p>
            <a:pPr marL="0" lvl="0" indent="0" algn="l" rtl="0">
              <a:lnSpc>
                <a:spcPct val="90000"/>
              </a:lnSpc>
              <a:spcBef>
                <a:spcPts val="1000"/>
              </a:spcBef>
              <a:spcAft>
                <a:spcPts val="0"/>
              </a:spcAft>
              <a:buClr>
                <a:srgbClr val="D4B01A"/>
              </a:buClr>
              <a:buSzPts val="2400"/>
              <a:buFont typeface="Arial"/>
              <a:buNone/>
            </a:pPr>
            <a:r>
              <a:rPr lang="es" sz="2400" b="1" dirty="0">
                <a:solidFill>
                  <a:srgbClr val="D4B01A"/>
                </a:solidFill>
              </a:rPr>
              <a:t>Persona 2: </a:t>
            </a:r>
            <a:r>
              <a:rPr lang="es" sz="2400" dirty="0">
                <a:solidFill>
                  <a:srgbClr val="000066"/>
                </a:solidFill>
              </a:rPr>
              <a:t>Es quien dirige el establecimiento; piensa que ya tiene demasiadas tareas de las que ocuparse. No le interesa dedicar tiempo y dinero a mejorar los servicios de agua, saneamiento e higiene.</a:t>
            </a:r>
            <a:endParaRPr dirty="0"/>
          </a:p>
          <a:p>
            <a:pPr marL="0" lvl="0" indent="0" algn="l" rtl="0">
              <a:lnSpc>
                <a:spcPct val="90000"/>
              </a:lnSpc>
              <a:spcBef>
                <a:spcPts val="1000"/>
              </a:spcBef>
              <a:spcAft>
                <a:spcPts val="0"/>
              </a:spcAft>
              <a:buClr>
                <a:schemeClr val="dk1"/>
              </a:buClr>
              <a:buSzPts val="2400"/>
              <a:buFont typeface="Arial"/>
              <a:buNone/>
            </a:pPr>
            <a:endParaRPr sz="2400" dirty="0"/>
          </a:p>
        </p:txBody>
      </p:sp>
      <p:grpSp>
        <p:nvGrpSpPr>
          <p:cNvPr id="1449" name="Google Shape;1449;p97"/>
          <p:cNvGrpSpPr/>
          <p:nvPr/>
        </p:nvGrpSpPr>
        <p:grpSpPr>
          <a:xfrm>
            <a:off x="9511506" y="191537"/>
            <a:ext cx="1458601" cy="1556638"/>
            <a:chOff x="10475415" y="275913"/>
            <a:chExt cx="1458677" cy="1556719"/>
          </a:xfrm>
        </p:grpSpPr>
        <p:pic>
          <p:nvPicPr>
            <p:cNvPr id="1450" name="Google Shape;1450;p97"/>
            <p:cNvPicPr preferRelativeResize="0"/>
            <p:nvPr/>
          </p:nvPicPr>
          <p:blipFill rotWithShape="1">
            <a:blip r:embed="rId3">
              <a:alphaModFix/>
            </a:blip>
            <a:srcRect/>
            <a:stretch/>
          </p:blipFill>
          <p:spPr>
            <a:xfrm>
              <a:off x="10727487" y="275913"/>
              <a:ext cx="1030462" cy="1030462"/>
            </a:xfrm>
            <a:prstGeom prst="rect">
              <a:avLst/>
            </a:prstGeom>
            <a:noFill/>
            <a:ln>
              <a:noFill/>
            </a:ln>
          </p:spPr>
        </p:pic>
        <p:sp>
          <p:nvSpPr>
            <p:cNvPr id="1451" name="Google Shape;1451;p97"/>
            <p:cNvSpPr txBox="1"/>
            <p:nvPr/>
          </p:nvSpPr>
          <p:spPr>
            <a:xfrm>
              <a:off x="10475415" y="1279626"/>
              <a:ext cx="1458677" cy="553006"/>
            </a:xfrm>
            <a:prstGeom prst="rect">
              <a:avLst/>
            </a:prstGeom>
            <a:noFill/>
            <a:ln>
              <a:noFill/>
            </a:ln>
          </p:spPr>
          <p:txBody>
            <a:bodyPr spcFirstLastPara="1" wrap="square" lIns="91425" tIns="45700" rIns="91425" bIns="45700" rtlCol="0" anchor="t" anchorCtr="0">
              <a:normAutofit/>
            </a:bodyPr>
            <a:lstStyle/>
            <a:p>
              <a:pPr marL="0" marR="0" lvl="0" indent="0" algn="l" rtl="0">
                <a:lnSpc>
                  <a:spcPct val="90000"/>
                </a:lnSpc>
                <a:spcBef>
                  <a:spcPts val="0"/>
                </a:spcBef>
                <a:spcAft>
                  <a:spcPts val="0"/>
                </a:spcAft>
                <a:buClr>
                  <a:srgbClr val="002060"/>
                </a:buClr>
                <a:buSzPts val="2800"/>
                <a:buFont typeface="Arial"/>
                <a:buNone/>
              </a:pPr>
              <a:r>
                <a:rPr lang="es" sz="2800">
                  <a:solidFill>
                    <a:srgbClr val="002060"/>
                  </a:solidFill>
                  <a:latin typeface="Arial"/>
                  <a:ea typeface="Arial"/>
                  <a:cs typeface="Arial"/>
                  <a:sym typeface="Arial"/>
                </a:rPr>
                <a:t>10 min.</a:t>
              </a:r>
              <a:endParaRPr/>
            </a:p>
          </p:txBody>
        </p:sp>
      </p:grpSp>
      <p:pic>
        <p:nvPicPr>
          <p:cNvPr id="1452" name="Google Shape;1452;p97" descr="A group of people sitting at a table&#10;&#10;Description generated with very high confidence"/>
          <p:cNvPicPr preferRelativeResize="0"/>
          <p:nvPr/>
        </p:nvPicPr>
        <p:blipFill rotWithShape="1">
          <a:blip r:embed="rId4">
            <a:alphaModFix/>
          </a:blip>
          <a:srcRect/>
          <a:stretch/>
        </p:blipFill>
        <p:spPr>
          <a:xfrm>
            <a:off x="205284" y="3848099"/>
            <a:ext cx="5103316" cy="2874793"/>
          </a:xfrm>
          <a:prstGeom prst="rect">
            <a:avLst/>
          </a:prstGeom>
          <a:noFill/>
          <a:ln>
            <a:noFill/>
          </a:ln>
          <a:effectLst>
            <a:outerShdw blurRad="292100" dist="139700" dir="2700000" algn="tl" rotWithShape="0">
              <a:srgbClr val="333333">
                <a:alpha val="64705"/>
              </a:srgbClr>
            </a:outerShdw>
          </a:effectLst>
        </p:spPr>
      </p:pic>
      <p:grpSp>
        <p:nvGrpSpPr>
          <p:cNvPr id="1453" name="Google Shape;1453;p97"/>
          <p:cNvGrpSpPr/>
          <p:nvPr/>
        </p:nvGrpSpPr>
        <p:grpSpPr>
          <a:xfrm>
            <a:off x="7792169" y="324925"/>
            <a:ext cx="1161098" cy="1171184"/>
            <a:chOff x="9555224" y="5116370"/>
            <a:chExt cx="1161098" cy="1171184"/>
          </a:xfrm>
        </p:grpSpPr>
        <p:pic>
          <p:nvPicPr>
            <p:cNvPr id="1454" name="Google Shape;1454;p97" descr="Shape&#10;&#10;Description automatically generated with low confidence"/>
            <p:cNvPicPr preferRelativeResize="0"/>
            <p:nvPr/>
          </p:nvPicPr>
          <p:blipFill rotWithShape="1">
            <a:blip r:embed="rId5">
              <a:alphaModFix/>
            </a:blip>
            <a:srcRect/>
            <a:stretch/>
          </p:blipFill>
          <p:spPr>
            <a:xfrm>
              <a:off x="9623552" y="5313519"/>
              <a:ext cx="1004243" cy="847983"/>
            </a:xfrm>
            <a:prstGeom prst="rect">
              <a:avLst/>
            </a:prstGeom>
            <a:noFill/>
            <a:ln>
              <a:noFill/>
            </a:ln>
          </p:spPr>
        </p:pic>
        <p:sp>
          <p:nvSpPr>
            <p:cNvPr id="1455" name="Google Shape;1455;p97"/>
            <p:cNvSpPr/>
            <p:nvPr/>
          </p:nvSpPr>
          <p:spPr>
            <a:xfrm>
              <a:off x="9555224" y="5116370"/>
              <a:ext cx="1161098"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456" name="Google Shape;1456;p97"/>
          <p:cNvSpPr txBox="1"/>
          <p:nvPr/>
        </p:nvSpPr>
        <p:spPr>
          <a:xfrm>
            <a:off x="373581" y="0"/>
            <a:ext cx="6094140" cy="769441"/>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4400" b="1" dirty="0">
                <a:solidFill>
                  <a:srgbClr val="D4B01A"/>
                </a:solidFill>
                <a:latin typeface="Arial Narrow"/>
                <a:ea typeface="Arial Narrow"/>
                <a:cs typeface="Arial Narrow"/>
                <a:sym typeface="Arial Narrow"/>
              </a:rPr>
              <a:t>REPRESENTACIÓN DE PAPELES</a:t>
            </a:r>
            <a:endParaRPr sz="4400" b="1" dirty="0">
              <a:solidFill>
                <a:srgbClr val="D4B01A"/>
              </a:solidFill>
              <a:latin typeface="Arial Narrow"/>
              <a:ea typeface="Arial Narrow"/>
              <a:cs typeface="Arial Narrow"/>
              <a:sym typeface="Arial Narrow"/>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sp>
        <p:nvSpPr>
          <p:cNvPr id="1461" name="Google Shape;1461;p98"/>
          <p:cNvSpPr txBox="1">
            <a:spLocks noGrp="1"/>
          </p:cNvSpPr>
          <p:nvPr>
            <p:ph type="body" idx="1"/>
          </p:nvPr>
        </p:nvSpPr>
        <p:spPr>
          <a:xfrm>
            <a:off x="839788" y="1420467"/>
            <a:ext cx="5076825" cy="4741018"/>
          </a:xfrm>
          <a:prstGeom prst="rect">
            <a:avLst/>
          </a:prstGeom>
          <a:noFill/>
          <a:ln>
            <a:noFill/>
          </a:ln>
        </p:spPr>
        <p:txBody>
          <a:bodyPr spcFirstLastPara="1" wrap="square" lIns="91425" tIns="45700" rIns="91425" bIns="45700" rtlCol="0" anchor="t" anchorCtr="0">
            <a:normAutofit/>
          </a:bodyPr>
          <a:lstStyle/>
          <a:p>
            <a:pPr marL="342900" lvl="0" indent="-342900" algn="l" rtl="0">
              <a:lnSpc>
                <a:spcPct val="90000"/>
              </a:lnSpc>
              <a:spcBef>
                <a:spcPts val="0"/>
              </a:spcBef>
              <a:spcAft>
                <a:spcPts val="0"/>
              </a:spcAft>
              <a:buClr>
                <a:schemeClr val="dk1"/>
              </a:buClr>
              <a:buSzPts val="2177"/>
              <a:buFont typeface="Arial"/>
              <a:buChar char="•"/>
            </a:pPr>
            <a:r>
              <a:rPr lang="es" sz="2177"/>
              <a:t>Implicación e intervención de la comunidad en la planificación de los proyectos y la toma de decisiones </a:t>
            </a:r>
            <a:endParaRPr/>
          </a:p>
          <a:p>
            <a:pPr marL="342900" lvl="0" indent="-342900" algn="l" rtl="0">
              <a:lnSpc>
                <a:spcPct val="90000"/>
              </a:lnSpc>
              <a:spcBef>
                <a:spcPts val="1000"/>
              </a:spcBef>
              <a:spcAft>
                <a:spcPts val="0"/>
              </a:spcAft>
              <a:buClr>
                <a:schemeClr val="dk1"/>
              </a:buClr>
              <a:buSzPts val="2177"/>
              <a:buFont typeface="Arial"/>
              <a:buChar char="•"/>
            </a:pPr>
            <a:r>
              <a:rPr lang="es" sz="2177"/>
              <a:t>Representación en el equipo del WASH FIT </a:t>
            </a:r>
            <a:endParaRPr/>
          </a:p>
          <a:p>
            <a:pPr marL="713382" lvl="1" indent="-342900" algn="l" rtl="0">
              <a:lnSpc>
                <a:spcPct val="90000"/>
              </a:lnSpc>
              <a:spcBef>
                <a:spcPts val="500"/>
              </a:spcBef>
              <a:spcAft>
                <a:spcPts val="0"/>
              </a:spcAft>
              <a:buClr>
                <a:srgbClr val="D4B01A"/>
              </a:buClr>
              <a:buSzPts val="2177"/>
              <a:buFont typeface="Arial"/>
              <a:buChar char="•"/>
            </a:pPr>
            <a:r>
              <a:rPr lang="es" sz="2177">
                <a:solidFill>
                  <a:srgbClr val="D4B01A"/>
                </a:solidFill>
                <a:latin typeface="Arial"/>
                <a:ea typeface="Arial"/>
                <a:cs typeface="Arial"/>
                <a:sym typeface="Arial"/>
              </a:rPr>
              <a:t>Representante de la comunidad, dirigente o persona influyente del entorno local </a:t>
            </a:r>
            <a:endParaRPr/>
          </a:p>
          <a:p>
            <a:pPr marL="342900" lvl="0" indent="-342900" algn="l" rtl="0">
              <a:lnSpc>
                <a:spcPct val="90000"/>
              </a:lnSpc>
              <a:spcBef>
                <a:spcPts val="1000"/>
              </a:spcBef>
              <a:spcAft>
                <a:spcPts val="0"/>
              </a:spcAft>
              <a:buClr>
                <a:schemeClr val="dk1"/>
              </a:buClr>
              <a:buSzPts val="2177"/>
              <a:buFont typeface="Arial"/>
              <a:buChar char="•"/>
            </a:pPr>
            <a:r>
              <a:rPr lang="es" sz="2177"/>
              <a:t>Exige servicios de mejor calidad </a:t>
            </a:r>
            <a:endParaRPr/>
          </a:p>
          <a:p>
            <a:pPr marL="342900" lvl="0" indent="-342900" algn="l" rtl="0">
              <a:lnSpc>
                <a:spcPct val="90000"/>
              </a:lnSpc>
              <a:spcBef>
                <a:spcPts val="1000"/>
              </a:spcBef>
              <a:spcAft>
                <a:spcPts val="0"/>
              </a:spcAft>
              <a:buClr>
                <a:schemeClr val="dk1"/>
              </a:buClr>
              <a:buSzPts val="2177"/>
              <a:buFont typeface="Arial"/>
              <a:buChar char="•"/>
            </a:pPr>
            <a:r>
              <a:rPr lang="es" sz="2177"/>
              <a:t>Promueve que la comunidad acepte y respalde el proceso del WASH FIT y que, a la larga, acudan más a los centros en busca de atención sanitaria</a:t>
            </a:r>
            <a:endParaRPr/>
          </a:p>
          <a:p>
            <a:pPr marL="342900" lvl="0" indent="-227711" algn="l" rtl="0">
              <a:lnSpc>
                <a:spcPct val="90000"/>
              </a:lnSpc>
              <a:spcBef>
                <a:spcPts val="1000"/>
              </a:spcBef>
              <a:spcAft>
                <a:spcPts val="0"/>
              </a:spcAft>
              <a:buClr>
                <a:schemeClr val="dk1"/>
              </a:buClr>
              <a:buSzPts val="1814"/>
              <a:buFont typeface="Arial"/>
              <a:buNone/>
            </a:pPr>
            <a:endParaRPr sz="1814"/>
          </a:p>
        </p:txBody>
      </p:sp>
      <p:sp>
        <p:nvSpPr>
          <p:cNvPr id="1462" name="Google Shape;1462;p98"/>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78</a:t>
            </a:fld>
            <a:endParaRPr>
              <a:solidFill>
                <a:srgbClr val="000000"/>
              </a:solidFill>
            </a:endParaRPr>
          </a:p>
        </p:txBody>
      </p:sp>
      <p:sp>
        <p:nvSpPr>
          <p:cNvPr id="1463" name="Google Shape;1463;p98"/>
          <p:cNvSpPr txBox="1">
            <a:spLocks noGrp="1"/>
          </p:cNvSpPr>
          <p:nvPr>
            <p:ph type="title"/>
          </p:nvPr>
        </p:nvSpPr>
        <p:spPr>
          <a:xfrm>
            <a:off x="658813" y="357170"/>
            <a:ext cx="10515600" cy="714375"/>
          </a:xfrm>
          <a:prstGeom prst="rect">
            <a:avLst/>
          </a:prstGeom>
          <a:noFill/>
          <a:ln>
            <a:noFill/>
          </a:ln>
        </p:spPr>
        <p:txBody>
          <a:bodyPr spcFirstLastPara="1" wrap="square" lIns="91425" tIns="45700" rIns="91425" bIns="45700" rtlCol="0" anchor="t" anchorCtr="0">
            <a:noAutofit/>
          </a:bodyPr>
          <a:lstStyle/>
          <a:p>
            <a:pPr marL="0" marR="0" lvl="0" indent="0" algn="ctr" rtl="0">
              <a:lnSpc>
                <a:spcPct val="90000"/>
              </a:lnSpc>
              <a:spcBef>
                <a:spcPts val="0"/>
              </a:spcBef>
              <a:spcAft>
                <a:spcPts val="0"/>
              </a:spcAft>
              <a:buClr>
                <a:srgbClr val="00AFF3"/>
              </a:buClr>
              <a:buSzPts val="4400"/>
              <a:buFont typeface="Arial Narrow"/>
              <a:buNone/>
            </a:pPr>
            <a:r>
              <a:rPr lang="es" sz="4400" b="1" i="0" u="none" strike="noStrike" cap="none">
                <a:solidFill>
                  <a:srgbClr val="00AFF3"/>
                </a:solidFill>
                <a:latin typeface="Arial Narrow"/>
                <a:ea typeface="Arial Narrow"/>
                <a:cs typeface="Arial Narrow"/>
                <a:sym typeface="Arial Narrow"/>
              </a:rPr>
              <a:t>Participación de la comunidad </a:t>
            </a:r>
            <a:endParaRPr/>
          </a:p>
        </p:txBody>
      </p:sp>
      <p:sp>
        <p:nvSpPr>
          <p:cNvPr id="1464" name="Google Shape;1464;p98"/>
          <p:cNvSpPr txBox="1"/>
          <p:nvPr/>
        </p:nvSpPr>
        <p:spPr>
          <a:xfrm>
            <a:off x="6648256" y="5486593"/>
            <a:ext cx="5452946" cy="1323439"/>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2000">
                <a:solidFill>
                  <a:schemeClr val="lt1"/>
                </a:solidFill>
                <a:latin typeface="Arial"/>
                <a:ea typeface="Arial"/>
                <a:cs typeface="Arial"/>
                <a:sym typeface="Arial"/>
              </a:rPr>
              <a:t>En Malí, durante una sesión pública en la que se presentaron los resultados del WASH FIT, la comunidad exigió al municipio que invirtiera en planes de mejora y logró su objetivo </a:t>
            </a:r>
            <a:endParaRPr sz="1800">
              <a:solidFill>
                <a:schemeClr val="lt1"/>
              </a:solidFill>
              <a:latin typeface="Calibri"/>
              <a:ea typeface="Calibri"/>
              <a:cs typeface="Calibri"/>
              <a:sym typeface="Calibri"/>
            </a:endParaRPr>
          </a:p>
        </p:txBody>
      </p:sp>
      <p:grpSp>
        <p:nvGrpSpPr>
          <p:cNvPr id="1465" name="Google Shape;1465;p98"/>
          <p:cNvGrpSpPr/>
          <p:nvPr/>
        </p:nvGrpSpPr>
        <p:grpSpPr>
          <a:xfrm>
            <a:off x="10571586" y="249283"/>
            <a:ext cx="1246402" cy="1171184"/>
            <a:chOff x="6769457" y="5116370"/>
            <a:chExt cx="1106024" cy="1171184"/>
          </a:xfrm>
        </p:grpSpPr>
        <p:pic>
          <p:nvPicPr>
            <p:cNvPr id="1466" name="Google Shape;1466;p98" descr="Shape&#10;&#10;Description automatically generated with low confidence"/>
            <p:cNvPicPr preferRelativeResize="0"/>
            <p:nvPr/>
          </p:nvPicPr>
          <p:blipFill rotWithShape="1">
            <a:blip r:embed="rId3">
              <a:alphaModFix/>
            </a:blip>
            <a:srcRect/>
            <a:stretch/>
          </p:blipFill>
          <p:spPr>
            <a:xfrm>
              <a:off x="6847514" y="5258958"/>
              <a:ext cx="1027967" cy="935628"/>
            </a:xfrm>
            <a:prstGeom prst="rect">
              <a:avLst/>
            </a:prstGeom>
            <a:noFill/>
            <a:ln>
              <a:noFill/>
            </a:ln>
          </p:spPr>
        </p:pic>
        <p:sp>
          <p:nvSpPr>
            <p:cNvPr id="1467" name="Google Shape;1467;p98"/>
            <p:cNvSpPr/>
            <p:nvPr/>
          </p:nvSpPr>
          <p:spPr>
            <a:xfrm>
              <a:off x="6769457" y="5116370"/>
              <a:ext cx="1027967"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468" name="Google Shape;1468;p98" descr="A group of people sitting outside&#10;&#10;Description automatically generated with medium confidence"/>
          <p:cNvPicPr preferRelativeResize="0"/>
          <p:nvPr/>
        </p:nvPicPr>
        <p:blipFill rotWithShape="1">
          <a:blip r:embed="rId4">
            <a:alphaModFix/>
          </a:blip>
          <a:srcRect/>
          <a:stretch/>
        </p:blipFill>
        <p:spPr>
          <a:xfrm>
            <a:off x="6648256" y="2832687"/>
            <a:ext cx="5452946" cy="2453826"/>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473"/>
        <p:cNvGrpSpPr/>
        <p:nvPr/>
      </p:nvGrpSpPr>
      <p:grpSpPr>
        <a:xfrm>
          <a:off x="0" y="0"/>
          <a:ext cx="0" cy="0"/>
          <a:chOff x="0" y="0"/>
          <a:chExt cx="0" cy="0"/>
        </a:xfrm>
      </p:grpSpPr>
      <p:pic>
        <p:nvPicPr>
          <p:cNvPr id="1474" name="Google Shape;1474;p99" descr="Covid 19 Pictures | Download Free Images on Unsplash"/>
          <p:cNvPicPr preferRelativeResize="0"/>
          <p:nvPr/>
        </p:nvPicPr>
        <p:blipFill rotWithShape="1">
          <a:blip r:embed="rId3">
            <a:alphaModFix/>
          </a:blip>
          <a:srcRect/>
          <a:stretch/>
        </p:blipFill>
        <p:spPr>
          <a:xfrm>
            <a:off x="7100204" y="2208819"/>
            <a:ext cx="4514707" cy="3571570"/>
          </a:xfrm>
          <a:prstGeom prst="rect">
            <a:avLst/>
          </a:prstGeom>
          <a:noFill/>
          <a:ln>
            <a:noFill/>
          </a:ln>
        </p:spPr>
      </p:pic>
      <p:sp>
        <p:nvSpPr>
          <p:cNvPr id="1475" name="Google Shape;1475;p99"/>
          <p:cNvSpPr txBox="1">
            <a:spLocks noGrp="1"/>
          </p:cNvSpPr>
          <p:nvPr>
            <p:ph type="body" idx="1"/>
          </p:nvPr>
        </p:nvSpPr>
        <p:spPr>
          <a:xfrm>
            <a:off x="839788" y="1955800"/>
            <a:ext cx="5076825" cy="4205685"/>
          </a:xfrm>
          <a:prstGeom prst="rect">
            <a:avLst/>
          </a:prstGeom>
          <a:noFill/>
          <a:ln>
            <a:noFill/>
          </a:ln>
        </p:spPr>
        <p:txBody>
          <a:bodyPr spcFirstLastPara="1" wrap="square" lIns="91425" tIns="45700" rIns="91425" bIns="45700" rtlCol="0" anchor="t" anchorCtr="0">
            <a:normAutofit lnSpcReduction="10000"/>
          </a:bodyPr>
          <a:lstStyle/>
          <a:p>
            <a:pPr marL="259147" lvl="0" indent="-207317" algn="l" rtl="0">
              <a:lnSpc>
                <a:spcPct val="90000"/>
              </a:lnSpc>
              <a:spcBef>
                <a:spcPts val="0"/>
              </a:spcBef>
              <a:spcAft>
                <a:spcPts val="0"/>
              </a:spcAft>
              <a:buClr>
                <a:schemeClr val="dk1"/>
              </a:buClr>
              <a:buSzPts val="2000"/>
              <a:buFont typeface="Arial"/>
              <a:buChar char="•"/>
            </a:pPr>
            <a:r>
              <a:rPr lang="es" sz="2000"/>
              <a:t>Las directrices vigentes de la OMS sobre la gestión sin riesgos de los servicios de agua potable, saneamiento y desechos de salud, junto con las recomendaciones en materia de higiene de las manos, se aplican a la COVID-19. </a:t>
            </a:r>
            <a:endParaRPr/>
          </a:p>
          <a:p>
            <a:pPr marL="259147" lvl="0" indent="-207317" algn="l" rtl="0">
              <a:lnSpc>
                <a:spcPct val="90000"/>
              </a:lnSpc>
              <a:spcBef>
                <a:spcPts val="1000"/>
              </a:spcBef>
              <a:spcAft>
                <a:spcPts val="0"/>
              </a:spcAft>
              <a:buClr>
                <a:schemeClr val="dk1"/>
              </a:buClr>
              <a:buSzPts val="2000"/>
              <a:buFont typeface="Arial"/>
              <a:buChar char="•"/>
            </a:pPr>
            <a:r>
              <a:rPr lang="es" sz="2000"/>
              <a:t>No se necesita adoptar más medidas ni cambiar las que ya se introdujeron</a:t>
            </a:r>
            <a:endParaRPr/>
          </a:p>
          <a:p>
            <a:pPr marL="259147" lvl="0" indent="-207317" algn="l" rtl="0">
              <a:lnSpc>
                <a:spcPct val="90000"/>
              </a:lnSpc>
              <a:spcBef>
                <a:spcPts val="1000"/>
              </a:spcBef>
              <a:spcAft>
                <a:spcPts val="0"/>
              </a:spcAft>
              <a:buClr>
                <a:schemeClr val="dk1"/>
              </a:buClr>
              <a:buSzPts val="2000"/>
              <a:buFont typeface="Arial"/>
              <a:buChar char="•"/>
            </a:pPr>
            <a:r>
              <a:rPr lang="es" sz="2000"/>
              <a:t>En los casos en los que se requieran mejoras rápidas, conviene centrarse en un subconjunto de indicadores </a:t>
            </a:r>
            <a:endParaRPr/>
          </a:p>
          <a:p>
            <a:pPr marL="259147" lvl="0" indent="-207317" algn="l" rtl="0">
              <a:lnSpc>
                <a:spcPct val="90000"/>
              </a:lnSpc>
              <a:spcBef>
                <a:spcPts val="1000"/>
              </a:spcBef>
              <a:spcAft>
                <a:spcPts val="0"/>
              </a:spcAft>
              <a:buClr>
                <a:schemeClr val="dk1"/>
              </a:buClr>
              <a:buSzPts val="2000"/>
              <a:buFont typeface="Arial"/>
              <a:buChar char="•"/>
            </a:pPr>
            <a:r>
              <a:rPr lang="es" sz="2000"/>
              <a:t>Si se ha restringido la circulación, empleen la versión digital de la evaluación en la medida de lo posible para facilitar la difusión de información</a:t>
            </a:r>
            <a:endParaRPr/>
          </a:p>
          <a:p>
            <a:pPr marL="0" lvl="0" indent="0" algn="l" rtl="0">
              <a:lnSpc>
                <a:spcPct val="90000"/>
              </a:lnSpc>
              <a:spcBef>
                <a:spcPts val="1000"/>
              </a:spcBef>
              <a:spcAft>
                <a:spcPts val="0"/>
              </a:spcAft>
              <a:buClr>
                <a:schemeClr val="dk1"/>
              </a:buClr>
              <a:buSzPts val="2000"/>
              <a:buNone/>
            </a:pPr>
            <a:endParaRPr/>
          </a:p>
        </p:txBody>
      </p:sp>
      <p:sp>
        <p:nvSpPr>
          <p:cNvPr id="1476" name="Google Shape;1476;p99"/>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79</a:t>
            </a:fld>
            <a:endParaRPr>
              <a:solidFill>
                <a:srgbClr val="000000"/>
              </a:solidFill>
            </a:endParaRPr>
          </a:p>
        </p:txBody>
      </p:sp>
      <p:sp>
        <p:nvSpPr>
          <p:cNvPr id="1477" name="Google Shape;1477;p99"/>
          <p:cNvSpPr txBox="1">
            <a:spLocks noGrp="1"/>
          </p:cNvSpPr>
          <p:nvPr>
            <p:ph type="title"/>
          </p:nvPr>
        </p:nvSpPr>
        <p:spPr>
          <a:xfrm>
            <a:off x="424689" y="505904"/>
            <a:ext cx="10617200" cy="1125537"/>
          </a:xfrm>
          <a:prstGeom prst="rect">
            <a:avLst/>
          </a:prstGeom>
          <a:solidFill>
            <a:schemeClr val="lt1"/>
          </a:solidFill>
          <a:ln>
            <a:noFill/>
          </a:ln>
        </p:spPr>
        <p:txBody>
          <a:bodyPr spcFirstLastPara="1" wrap="square" lIns="82925" tIns="41450" rIns="82925" bIns="41450" rtlCol="0" anchor="b" anchorCtr="0">
            <a:noAutofit/>
          </a:bodyPr>
          <a:lstStyle/>
          <a:p>
            <a:pPr marL="0" marR="0" lvl="0" indent="0" algn="ctr" rtl="0">
              <a:lnSpc>
                <a:spcPct val="90000"/>
              </a:lnSpc>
              <a:spcBef>
                <a:spcPts val="0"/>
              </a:spcBef>
              <a:spcAft>
                <a:spcPts val="0"/>
              </a:spcAft>
              <a:buClr>
                <a:srgbClr val="00AFF3"/>
              </a:buClr>
              <a:buSzPts val="4400"/>
              <a:buFont typeface="Arial Narrow"/>
              <a:buNone/>
            </a:pPr>
            <a:r>
              <a:rPr lang="es" sz="4400" b="1" i="0" u="none" strike="noStrike" cap="none">
                <a:solidFill>
                  <a:srgbClr val="00AFF3"/>
                </a:solidFill>
                <a:latin typeface="Arial Narrow"/>
                <a:ea typeface="Arial Narrow"/>
                <a:cs typeface="Arial Narrow"/>
                <a:sym typeface="Arial Narrow"/>
              </a:rPr>
              <a:t>¿Es necesario modificar el WASH FIT como respuesta a la COVID-19?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8"/>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a:solidFill>
                  <a:schemeClr val="dk2"/>
                </a:solidFill>
              </a:rPr>
              <a:t>El WASH FIT no es…</a:t>
            </a:r>
            <a:endParaRPr>
              <a:solidFill>
                <a:schemeClr val="dk2"/>
              </a:solidFill>
            </a:endParaRPr>
          </a:p>
        </p:txBody>
      </p:sp>
      <p:sp>
        <p:nvSpPr>
          <p:cNvPr id="259" name="Google Shape;259;p28"/>
          <p:cNvSpPr txBox="1">
            <a:spLocks noGrp="1"/>
          </p:cNvSpPr>
          <p:nvPr>
            <p:ph type="body" idx="1"/>
          </p:nvPr>
        </p:nvSpPr>
        <p:spPr>
          <a:xfrm>
            <a:off x="838199" y="1384300"/>
            <a:ext cx="4619815" cy="4973466"/>
          </a:xfrm>
          <a:prstGeom prst="rect">
            <a:avLst/>
          </a:prstGeom>
          <a:noFill/>
          <a:ln>
            <a:noFill/>
          </a:ln>
        </p:spPr>
        <p:txBody>
          <a:bodyPr spcFirstLastPara="1" wrap="square" lIns="91425" tIns="45700" rIns="91425" bIns="45700" rtlCol="0" anchor="t" anchorCtr="0">
            <a:normAutofit/>
          </a:bodyPr>
          <a:lstStyle/>
          <a:p>
            <a:pPr marL="0" lvl="0" indent="-161226" algn="l" rtl="0">
              <a:lnSpc>
                <a:spcPct val="90000"/>
              </a:lnSpc>
              <a:spcBef>
                <a:spcPts val="0"/>
              </a:spcBef>
              <a:spcAft>
                <a:spcPts val="0"/>
              </a:spcAft>
              <a:buClr>
                <a:srgbClr val="8D7511"/>
              </a:buClr>
              <a:buSzPts val="2539"/>
              <a:buFont typeface="Noto Sans Symbols"/>
              <a:buChar char="🗶"/>
            </a:pPr>
            <a:r>
              <a:rPr lang="es" sz="2539"/>
              <a:t> Una herramienta </a:t>
            </a:r>
            <a:r>
              <a:rPr lang="es" sz="2539" b="1">
                <a:solidFill>
                  <a:srgbClr val="D4B01A"/>
                </a:solidFill>
              </a:rPr>
              <a:t>con la que limitarse a evaluar</a:t>
            </a:r>
            <a:r>
              <a:rPr lang="es" sz="2539" b="1"/>
              <a:t>:</a:t>
            </a:r>
            <a:r>
              <a:rPr lang="en" sz="2539" b="1">
                <a:solidFill>
                  <a:srgbClr val="D4B01A"/>
                </a:solidFill>
              </a:rPr>
              <a:t> </a:t>
            </a:r>
            <a:r>
              <a:rPr lang="en" sz="2539"/>
              <a:t>el objetivo es introducir mejoras</a:t>
            </a:r>
            <a:endParaRPr/>
          </a:p>
          <a:p>
            <a:pPr marL="0" lvl="0" indent="-161226" algn="l" rtl="0">
              <a:lnSpc>
                <a:spcPct val="90000"/>
              </a:lnSpc>
              <a:spcBef>
                <a:spcPts val="1000"/>
              </a:spcBef>
              <a:spcAft>
                <a:spcPts val="0"/>
              </a:spcAft>
              <a:buClr>
                <a:srgbClr val="8D7511"/>
              </a:buClr>
              <a:buSzPts val="2539"/>
              <a:buFont typeface="Noto Sans Symbols"/>
              <a:buChar char="🗶"/>
            </a:pPr>
            <a:r>
              <a:rPr lang="es" sz="2539"/>
              <a:t> Un enfoque válido para todos los casos </a:t>
            </a:r>
            <a:endParaRPr sz="2539"/>
          </a:p>
          <a:p>
            <a:pPr marL="0" lvl="0" indent="-161226" algn="l" rtl="0">
              <a:lnSpc>
                <a:spcPct val="90000"/>
              </a:lnSpc>
              <a:spcBef>
                <a:spcPts val="1000"/>
              </a:spcBef>
              <a:spcAft>
                <a:spcPts val="0"/>
              </a:spcAft>
              <a:buClr>
                <a:srgbClr val="8D7511"/>
              </a:buClr>
              <a:buSzPts val="2539"/>
              <a:buFont typeface="Noto Sans Symbols"/>
              <a:buChar char="🗶"/>
            </a:pPr>
            <a:r>
              <a:rPr lang="es" sz="2539"/>
              <a:t> Un </a:t>
            </a:r>
            <a:r>
              <a:rPr lang="es" sz="2539" b="1">
                <a:solidFill>
                  <a:srgbClr val="D4B01A"/>
                </a:solidFill>
              </a:rPr>
              <a:t>proceso que puede concluirse</a:t>
            </a:r>
            <a:r>
              <a:rPr lang="en" sz="2539" b="1">
                <a:solidFill>
                  <a:srgbClr val="D4B01A"/>
                </a:solidFill>
              </a:rPr>
              <a:t> </a:t>
            </a:r>
            <a:r>
              <a:rPr lang="es" sz="2539"/>
              <a:t>en un día</a:t>
            </a:r>
            <a:endParaRPr sz="2539"/>
          </a:p>
        </p:txBody>
      </p:sp>
      <p:grpSp>
        <p:nvGrpSpPr>
          <p:cNvPr id="260" name="Google Shape;260;p28"/>
          <p:cNvGrpSpPr/>
          <p:nvPr/>
        </p:nvGrpSpPr>
        <p:grpSpPr>
          <a:xfrm>
            <a:off x="4181707" y="1756958"/>
            <a:ext cx="7683191" cy="4465422"/>
            <a:chOff x="5346218" y="1756958"/>
            <a:chExt cx="6518680" cy="3344083"/>
          </a:xfrm>
        </p:grpSpPr>
        <p:pic>
          <p:nvPicPr>
            <p:cNvPr id="261" name="Google Shape;261;p28" descr="Diagram&#10;&#10;Description automatically generated"/>
            <p:cNvPicPr preferRelativeResize="0"/>
            <p:nvPr/>
          </p:nvPicPr>
          <p:blipFill rotWithShape="1">
            <a:blip r:embed="rId3">
              <a:alphaModFix/>
            </a:blip>
            <a:srcRect/>
            <a:stretch/>
          </p:blipFill>
          <p:spPr>
            <a:xfrm>
              <a:off x="5346218" y="1756958"/>
              <a:ext cx="6518680" cy="3344083"/>
            </a:xfrm>
            <a:prstGeom prst="rect">
              <a:avLst/>
            </a:prstGeom>
            <a:noFill/>
            <a:ln>
              <a:noFill/>
            </a:ln>
          </p:spPr>
        </p:pic>
        <p:sp>
          <p:nvSpPr>
            <p:cNvPr id="262" name="Google Shape;262;p28"/>
            <p:cNvSpPr txBox="1"/>
            <p:nvPr/>
          </p:nvSpPr>
          <p:spPr>
            <a:xfrm>
              <a:off x="8476724" y="4731709"/>
              <a:ext cx="184731" cy="369332"/>
            </a:xfrm>
            <a:prstGeom prst="rect">
              <a:avLst/>
            </a:prstGeom>
            <a:solidFill>
              <a:schemeClr val="lt1"/>
            </a:solid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63" name="Google Shape;263;p28"/>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8</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1485" name="Google Shape;1485;p100"/>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a:t>Bibliografía complementaria</a:t>
            </a:r>
            <a:endParaRPr/>
          </a:p>
        </p:txBody>
      </p:sp>
      <p:sp>
        <p:nvSpPr>
          <p:cNvPr id="1486" name="Google Shape;1486;p100"/>
          <p:cNvSpPr/>
          <p:nvPr/>
        </p:nvSpPr>
        <p:spPr>
          <a:xfrm>
            <a:off x="392511" y="1079500"/>
            <a:ext cx="11597477" cy="4785926"/>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1800" dirty="0">
                <a:solidFill>
                  <a:srgbClr val="09164D"/>
                </a:solidFill>
                <a:latin typeface="Arial"/>
                <a:ea typeface="Arial"/>
                <a:cs typeface="Arial"/>
                <a:sym typeface="Arial"/>
              </a:rPr>
              <a:t>OMS (2008). </a:t>
            </a:r>
            <a:r>
              <a:rPr lang="en" sz="1800" i="1" dirty="0">
                <a:solidFill>
                  <a:srgbClr val="09164D"/>
                </a:solidFill>
                <a:latin typeface="Arial"/>
                <a:ea typeface="Arial"/>
                <a:cs typeface="Arial"/>
                <a:sym typeface="Arial"/>
              </a:rPr>
              <a:t>Normas básicas de higiene del entorno en la atención sanitaria</a:t>
            </a:r>
            <a:r>
              <a:rPr lang="en" sz="1800" dirty="0">
                <a:solidFill>
                  <a:srgbClr val="09164D"/>
                </a:solidFill>
                <a:latin typeface="Arial"/>
                <a:ea typeface="Arial"/>
                <a:cs typeface="Arial"/>
                <a:sym typeface="Arial"/>
              </a:rPr>
              <a:t>. </a:t>
            </a:r>
            <a:r>
              <a:rPr lang="es" sz="1800" u="sng" dirty="0">
                <a:solidFill>
                  <a:schemeClr val="hlink"/>
                </a:solidFill>
                <a:latin typeface="Arial"/>
                <a:ea typeface="Arial"/>
                <a:cs typeface="Arial"/>
                <a:sym typeface="Arial"/>
                <a:hlinkClick r:id="rId3"/>
              </a:rPr>
              <a:t>https://apps.who.int/iris/handle/10665/246209</a:t>
            </a:r>
            <a:r>
              <a:rPr lang="es" sz="1800" dirty="0">
                <a:solidFill>
                  <a:srgbClr val="09164D"/>
                </a:solidFill>
                <a:latin typeface="Arial"/>
                <a:ea typeface="Arial"/>
                <a:cs typeface="Arial"/>
                <a:sym typeface="Arial"/>
              </a:rPr>
              <a:t> </a:t>
            </a:r>
            <a:endParaRPr sz="1800" dirty="0">
              <a:solidFill>
                <a:srgbClr val="09164D"/>
              </a:solidFill>
              <a:latin typeface="Arial"/>
              <a:ea typeface="Arial"/>
              <a:cs typeface="Arial"/>
              <a:sym typeface="Arial"/>
            </a:endParaRPr>
          </a:p>
          <a:p>
            <a:pPr marL="0" marR="0" lvl="0" indent="0" algn="l" rtl="0">
              <a:spcBef>
                <a:spcPts val="726"/>
              </a:spcBef>
              <a:spcAft>
                <a:spcPts val="0"/>
              </a:spcAft>
              <a:buNone/>
            </a:pPr>
            <a:r>
              <a:rPr lang="es" sz="1800" dirty="0">
                <a:solidFill>
                  <a:srgbClr val="09164D"/>
                </a:solidFill>
                <a:latin typeface="Arial"/>
                <a:ea typeface="Arial"/>
                <a:cs typeface="Arial"/>
                <a:sym typeface="Arial"/>
              </a:rPr>
              <a:t>OMS (2014). </a:t>
            </a:r>
            <a:r>
              <a:rPr lang="en" sz="1800" i="1" dirty="0">
                <a:solidFill>
                  <a:srgbClr val="09164D"/>
                </a:solidFill>
                <a:latin typeface="Arial"/>
                <a:ea typeface="Arial"/>
                <a:cs typeface="Arial"/>
                <a:sym typeface="Arial"/>
              </a:rPr>
              <a:t>Safe management of wastes from health care activities</a:t>
            </a:r>
            <a:r>
              <a:rPr lang="en" sz="1800" dirty="0">
                <a:solidFill>
                  <a:srgbClr val="09164D"/>
                </a:solidFill>
                <a:latin typeface="Arial"/>
                <a:ea typeface="Arial"/>
                <a:cs typeface="Arial"/>
                <a:sym typeface="Arial"/>
              </a:rPr>
              <a:t>. Segunda edición. Organización Mundial de la Salud, Ginebra. </a:t>
            </a:r>
            <a:r>
              <a:rPr lang="es" sz="1800" u="sng" dirty="0">
                <a:solidFill>
                  <a:schemeClr val="hlink"/>
                </a:solidFill>
                <a:latin typeface="Arial"/>
                <a:ea typeface="Arial"/>
                <a:cs typeface="Arial"/>
                <a:sym typeface="Arial"/>
                <a:hlinkClick r:id="rId4"/>
              </a:rPr>
              <a:t>https://www.who.int/publications/i/item/9789241548564</a:t>
            </a:r>
            <a:r>
              <a:rPr lang="es" sz="1800" dirty="0">
                <a:solidFill>
                  <a:srgbClr val="09164D"/>
                </a:solidFill>
                <a:latin typeface="Arial"/>
                <a:ea typeface="Arial"/>
                <a:cs typeface="Arial"/>
                <a:sym typeface="Arial"/>
              </a:rPr>
              <a:t> </a:t>
            </a:r>
            <a:endParaRPr sz="1800" dirty="0">
              <a:solidFill>
                <a:srgbClr val="09164D"/>
              </a:solidFill>
              <a:latin typeface="Arial"/>
              <a:ea typeface="Arial"/>
              <a:cs typeface="Arial"/>
              <a:sym typeface="Arial"/>
            </a:endParaRPr>
          </a:p>
          <a:p>
            <a:pPr marL="0" marR="0" lvl="0" indent="0" algn="l" rtl="0">
              <a:spcBef>
                <a:spcPts val="726"/>
              </a:spcBef>
              <a:spcAft>
                <a:spcPts val="0"/>
              </a:spcAft>
              <a:buNone/>
            </a:pPr>
            <a:r>
              <a:rPr lang="es" sz="1800" dirty="0">
                <a:solidFill>
                  <a:srgbClr val="09164D"/>
                </a:solidFill>
                <a:latin typeface="Arial"/>
                <a:ea typeface="Arial"/>
                <a:cs typeface="Arial"/>
                <a:sym typeface="Arial"/>
              </a:rPr>
              <a:t>OMS (2017). </a:t>
            </a:r>
            <a:r>
              <a:rPr lang="en" sz="1800" i="1" dirty="0">
                <a:solidFill>
                  <a:srgbClr val="09164D"/>
                </a:solidFill>
                <a:latin typeface="Arial"/>
                <a:ea typeface="Arial"/>
                <a:cs typeface="Arial"/>
                <a:sym typeface="Arial"/>
              </a:rPr>
              <a:t>Gestión segura de los residuos de la atención de salud: resumen</a:t>
            </a:r>
            <a:r>
              <a:rPr lang="en" sz="1800" dirty="0">
                <a:solidFill>
                  <a:srgbClr val="09164D"/>
                </a:solidFill>
                <a:latin typeface="Arial"/>
                <a:ea typeface="Arial"/>
                <a:cs typeface="Arial"/>
                <a:sym typeface="Arial"/>
              </a:rPr>
              <a:t>. Organización Mundial de la Salud, Ginebra. </a:t>
            </a:r>
            <a:r>
              <a:rPr lang="es" sz="1800" u="sng" dirty="0">
                <a:solidFill>
                  <a:schemeClr val="hlink"/>
                </a:solidFill>
                <a:latin typeface="Arial"/>
                <a:ea typeface="Arial"/>
                <a:cs typeface="Arial"/>
                <a:sym typeface="Arial"/>
                <a:hlinkClick r:id="rId5"/>
              </a:rPr>
              <a:t>https://apps.who.int/iris/handle/10665/352327</a:t>
            </a:r>
            <a:r>
              <a:rPr lang="es" sz="1800" dirty="0">
                <a:solidFill>
                  <a:srgbClr val="09164D"/>
                </a:solidFill>
                <a:latin typeface="Arial"/>
                <a:ea typeface="Arial"/>
                <a:cs typeface="Arial"/>
                <a:sym typeface="Arial"/>
              </a:rPr>
              <a:t> </a:t>
            </a:r>
            <a:endParaRPr sz="1800" dirty="0">
              <a:solidFill>
                <a:srgbClr val="09164D"/>
              </a:solidFill>
              <a:latin typeface="Arial"/>
              <a:ea typeface="Arial"/>
              <a:cs typeface="Arial"/>
              <a:sym typeface="Arial"/>
            </a:endParaRPr>
          </a:p>
          <a:p>
            <a:pPr marL="0" marR="0" lvl="0" indent="0" algn="l" rtl="0">
              <a:spcBef>
                <a:spcPts val="726"/>
              </a:spcBef>
              <a:spcAft>
                <a:spcPts val="0"/>
              </a:spcAft>
              <a:buNone/>
            </a:pPr>
            <a:r>
              <a:rPr lang="es" sz="1800" dirty="0">
                <a:solidFill>
                  <a:srgbClr val="09164D"/>
                </a:solidFill>
                <a:latin typeface="Arial"/>
                <a:ea typeface="Arial"/>
                <a:cs typeface="Arial"/>
                <a:sym typeface="Arial"/>
              </a:rPr>
              <a:t>OMS (2019). </a:t>
            </a:r>
            <a:r>
              <a:rPr lang="en" sz="1800" i="1" dirty="0">
                <a:solidFill>
                  <a:srgbClr val="09164D"/>
                </a:solidFill>
                <a:latin typeface="Arial"/>
                <a:ea typeface="Arial"/>
                <a:cs typeface="Arial"/>
                <a:sym typeface="Arial"/>
              </a:rPr>
              <a:t>Panorama de las tecnologías para el tratamiento de desechos infecciosos y punzocortantes en los centros de salud</a:t>
            </a:r>
            <a:r>
              <a:rPr lang="en" sz="1800" dirty="0">
                <a:solidFill>
                  <a:srgbClr val="09164D"/>
                </a:solidFill>
                <a:latin typeface="Arial"/>
                <a:ea typeface="Arial"/>
                <a:cs typeface="Arial"/>
                <a:sym typeface="Arial"/>
              </a:rPr>
              <a:t>. </a:t>
            </a:r>
            <a:r>
              <a:rPr lang="es" sz="1800" u="sng" dirty="0">
                <a:solidFill>
                  <a:schemeClr val="hlink"/>
                </a:solidFill>
                <a:latin typeface="Arial"/>
                <a:ea typeface="Arial"/>
                <a:cs typeface="Arial"/>
                <a:sym typeface="Arial"/>
                <a:hlinkClick r:id="rId6"/>
              </a:rPr>
              <a:t>https://apps.who.int/iris/handle/10665/333586</a:t>
            </a:r>
            <a:r>
              <a:rPr lang="es" sz="1800" u="sng" dirty="0">
                <a:solidFill>
                  <a:srgbClr val="09164D"/>
                </a:solidFill>
                <a:latin typeface="Arial"/>
                <a:ea typeface="Arial"/>
                <a:cs typeface="Arial"/>
                <a:sym typeface="Arial"/>
              </a:rPr>
              <a:t> </a:t>
            </a:r>
            <a:endParaRPr sz="1800" dirty="0">
              <a:solidFill>
                <a:srgbClr val="09164D"/>
              </a:solidFill>
              <a:latin typeface="Arial"/>
              <a:ea typeface="Arial"/>
              <a:cs typeface="Arial"/>
              <a:sym typeface="Arial"/>
            </a:endParaRPr>
          </a:p>
          <a:p>
            <a:pPr marL="0" marR="0" lvl="0" indent="0" algn="l" rtl="0">
              <a:spcBef>
                <a:spcPts val="726"/>
              </a:spcBef>
              <a:spcAft>
                <a:spcPts val="0"/>
              </a:spcAft>
              <a:buNone/>
            </a:pPr>
            <a:r>
              <a:rPr lang="es" sz="1800" dirty="0">
                <a:solidFill>
                  <a:srgbClr val="09164D"/>
                </a:solidFill>
                <a:latin typeface="Arial"/>
                <a:ea typeface="Arial"/>
                <a:cs typeface="Arial"/>
                <a:sym typeface="Arial"/>
              </a:rPr>
              <a:t> OMS (2016). </a:t>
            </a:r>
            <a:r>
              <a:rPr lang="en" sz="1800" i="1" dirty="0">
                <a:solidFill>
                  <a:srgbClr val="09164D"/>
                </a:solidFill>
                <a:latin typeface="Arial"/>
                <a:ea typeface="Arial"/>
                <a:cs typeface="Arial"/>
                <a:sym typeface="Arial"/>
              </a:rPr>
              <a:t>Standards for improving quality of maternal and newborn care in health facilities.</a:t>
            </a:r>
            <a:r>
              <a:rPr lang="en" sz="1800" dirty="0">
                <a:solidFill>
                  <a:srgbClr val="09164D"/>
                </a:solidFill>
                <a:latin typeface="Arial"/>
                <a:ea typeface="Arial"/>
                <a:cs typeface="Arial"/>
                <a:sym typeface="Arial"/>
              </a:rPr>
              <a:t>
</a:t>
            </a:r>
            <a:r>
              <a:rPr lang="es" sz="1800" u="sng" dirty="0">
                <a:solidFill>
                  <a:schemeClr val="hlink"/>
                </a:solidFill>
                <a:latin typeface="Arial"/>
                <a:ea typeface="Arial"/>
                <a:cs typeface="Arial"/>
                <a:sym typeface="Arial"/>
                <a:hlinkClick r:id="rId7"/>
              </a:rPr>
              <a:t>https://www.who.int/publications/i/item/9789241511216</a:t>
            </a:r>
            <a:r>
              <a:rPr lang="es" sz="1800" dirty="0">
                <a:solidFill>
                  <a:srgbClr val="09164D"/>
                </a:solidFill>
                <a:latin typeface="Arial"/>
                <a:ea typeface="Arial"/>
                <a:cs typeface="Arial"/>
                <a:sym typeface="Arial"/>
              </a:rPr>
              <a:t>  </a:t>
            </a:r>
            <a:endParaRPr dirty="0"/>
          </a:p>
          <a:p>
            <a:pPr marL="0" marR="0" lvl="0" indent="0" algn="l" rtl="0">
              <a:spcBef>
                <a:spcPts val="726"/>
              </a:spcBef>
              <a:spcAft>
                <a:spcPts val="0"/>
              </a:spcAft>
              <a:buNone/>
            </a:pPr>
            <a:r>
              <a:rPr lang="es" sz="1800" dirty="0">
                <a:solidFill>
                  <a:srgbClr val="09164D"/>
                </a:solidFill>
                <a:latin typeface="Arial"/>
                <a:ea typeface="Arial"/>
                <a:cs typeface="Arial"/>
                <a:sym typeface="Arial"/>
              </a:rPr>
              <a:t>OMS (2016). </a:t>
            </a:r>
            <a:r>
              <a:rPr lang="en" sz="1800" i="1" dirty="0">
                <a:solidFill>
                  <a:srgbClr val="09164D"/>
                </a:solidFill>
                <a:latin typeface="Arial"/>
                <a:ea typeface="Arial"/>
                <a:cs typeface="Arial"/>
                <a:sym typeface="Arial"/>
              </a:rPr>
              <a:t>Global guidelines on the prevention of surgical site infection. </a:t>
            </a:r>
            <a:r>
              <a:rPr lang="es-ES" sz="1800" u="sng" dirty="0">
                <a:solidFill>
                  <a:schemeClr val="hlink"/>
                </a:solidFill>
                <a:latin typeface="Arial"/>
                <a:ea typeface="Arial"/>
                <a:cs typeface="Arial"/>
                <a:sym typeface="Arial"/>
                <a:hlinkClick r:id="rId8"/>
              </a:rPr>
              <a:t>https://apps.who.int/iris/handle/10665/277399  </a:t>
            </a:r>
            <a:r>
              <a:rPr lang="es" sz="1800" dirty="0">
                <a:solidFill>
                  <a:srgbClr val="09164D"/>
                </a:solidFill>
                <a:latin typeface="Arial"/>
                <a:ea typeface="Arial"/>
                <a:cs typeface="Arial"/>
                <a:sym typeface="Arial"/>
              </a:rPr>
              <a:t>  </a:t>
            </a:r>
            <a:endParaRPr dirty="0"/>
          </a:p>
          <a:p>
            <a:pPr marL="0" marR="0" lvl="0" indent="0" algn="l" rtl="0">
              <a:spcBef>
                <a:spcPts val="726"/>
              </a:spcBef>
              <a:spcAft>
                <a:spcPts val="0"/>
              </a:spcAft>
              <a:buNone/>
            </a:pPr>
            <a:r>
              <a:rPr lang="es" sz="1800" dirty="0">
                <a:solidFill>
                  <a:srgbClr val="09164D"/>
                </a:solidFill>
                <a:latin typeface="Arial"/>
                <a:ea typeface="Arial"/>
                <a:cs typeface="Arial"/>
                <a:sym typeface="Arial"/>
              </a:rPr>
              <a:t>WHO SAVE LIVES: Clean Your Hands. </a:t>
            </a:r>
            <a:r>
              <a:rPr lang="es" sz="1800" u="sng" dirty="0">
                <a:solidFill>
                  <a:schemeClr val="hlink"/>
                </a:solidFill>
                <a:latin typeface="Arial"/>
                <a:ea typeface="Arial"/>
                <a:cs typeface="Arial"/>
                <a:sym typeface="Arial"/>
                <a:hlinkClick r:id="rId9"/>
              </a:rPr>
              <a:t>https://www.who.int/campaigns/world-hand-hygiene-day</a:t>
            </a:r>
            <a:r>
              <a:rPr lang="es" sz="1800" dirty="0">
                <a:solidFill>
                  <a:srgbClr val="09164D"/>
                </a:solidFill>
                <a:latin typeface="Arial"/>
                <a:ea typeface="Arial"/>
                <a:cs typeface="Arial"/>
                <a:sym typeface="Arial"/>
              </a:rPr>
              <a:t> </a:t>
            </a:r>
            <a:endParaRPr sz="1800" dirty="0">
              <a:solidFill>
                <a:srgbClr val="09164D"/>
              </a:solidFill>
              <a:latin typeface="Arial"/>
              <a:ea typeface="Arial"/>
              <a:cs typeface="Arial"/>
              <a:sym typeface="Arial"/>
            </a:endParaRPr>
          </a:p>
        </p:txBody>
      </p:sp>
      <p:sp>
        <p:nvSpPr>
          <p:cNvPr id="1487" name="Google Shape;1487;p100"/>
          <p:cNvSpPr txBox="1"/>
          <p:nvPr/>
        </p:nvSpPr>
        <p:spPr>
          <a:xfrm>
            <a:off x="228600" y="6151653"/>
            <a:ext cx="12001500" cy="706347"/>
          </a:xfrm>
          <a:prstGeom prst="rect">
            <a:avLst/>
          </a:prstGeom>
          <a:solidFill>
            <a:schemeClr val="dk1"/>
          </a:solid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995">
                <a:solidFill>
                  <a:schemeClr val="lt1"/>
                </a:solidFill>
                <a:latin typeface="Arial"/>
                <a:ea typeface="Arial"/>
                <a:cs typeface="Arial"/>
                <a:sym typeface="Arial"/>
              </a:rPr>
              <a:t>Lista completa de lecturas relacionadas disponible en:</a:t>
            </a:r>
            <a:endParaRPr/>
          </a:p>
          <a:p>
            <a:pPr marL="0" marR="0" lvl="0" indent="0" algn="ctr" rtl="0">
              <a:spcBef>
                <a:spcPts val="0"/>
              </a:spcBef>
              <a:spcAft>
                <a:spcPts val="0"/>
              </a:spcAft>
              <a:buNone/>
            </a:pPr>
            <a:r>
              <a:rPr lang="es" sz="1995" u="sng">
                <a:solidFill>
                  <a:schemeClr val="hlink"/>
                </a:solidFill>
                <a:latin typeface="Arial"/>
                <a:ea typeface="Arial"/>
                <a:cs typeface="Arial"/>
                <a:sym typeface="Arial"/>
                <a:hlinkClick r:id="rId10"/>
              </a:rPr>
              <a:t>https://washinhcf.org/resource/summary-of-all-who-and-related-resources-on-wash-in-hcf/</a:t>
            </a:r>
            <a:r>
              <a:rPr lang="es" sz="1995">
                <a:solidFill>
                  <a:schemeClr val="dk1"/>
                </a:solidFill>
                <a:latin typeface="Arial"/>
                <a:ea typeface="Arial"/>
                <a:cs typeface="Arial"/>
                <a:sym typeface="Arial"/>
              </a:rPr>
              <a:t> </a:t>
            </a:r>
            <a:endParaRPr/>
          </a:p>
        </p:txBody>
      </p:sp>
      <p:sp>
        <p:nvSpPr>
          <p:cNvPr id="1488" name="Google Shape;1488;p100"/>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80</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495"/>
        <p:cNvGrpSpPr/>
        <p:nvPr/>
      </p:nvGrpSpPr>
      <p:grpSpPr>
        <a:xfrm>
          <a:off x="0" y="0"/>
          <a:ext cx="0" cy="0"/>
          <a:chOff x="0" y="0"/>
          <a:chExt cx="0" cy="0"/>
        </a:xfrm>
      </p:grpSpPr>
      <p:sp>
        <p:nvSpPr>
          <p:cNvPr id="1496" name="Google Shape;1496;p101"/>
          <p:cNvSpPr txBox="1">
            <a:spLocks noGrp="1"/>
          </p:cNvSpPr>
          <p:nvPr>
            <p:ph type="title"/>
          </p:nvPr>
        </p:nvSpPr>
        <p:spPr>
          <a:xfrm>
            <a:off x="838200" y="153430"/>
            <a:ext cx="10515600" cy="714375"/>
          </a:xfrm>
          <a:prstGeom prst="rect">
            <a:avLst/>
          </a:prstGeom>
          <a:noFill/>
          <a:ln>
            <a:noFill/>
          </a:ln>
        </p:spPr>
        <p:txBody>
          <a:bodyPr spcFirstLastPara="1" wrap="square" lIns="91425" tIns="45700" rIns="91425" bIns="45700" rtlCol="0" anchor="t" anchorCtr="0">
            <a:normAutofit fontScale="90000"/>
          </a:bodyPr>
          <a:lstStyle/>
          <a:p>
            <a:pPr marL="0" lvl="0" indent="0" algn="ctr" rtl="0">
              <a:lnSpc>
                <a:spcPct val="90000"/>
              </a:lnSpc>
              <a:spcBef>
                <a:spcPts val="0"/>
              </a:spcBef>
              <a:spcAft>
                <a:spcPts val="0"/>
              </a:spcAft>
              <a:buClr>
                <a:schemeClr val="dk2"/>
              </a:buClr>
              <a:buSzPct val="100000"/>
              <a:buFont typeface="Arial Narrow"/>
              <a:buNone/>
            </a:pPr>
            <a:r>
              <a:rPr lang="es"/>
              <a:t>Bibliografía complementaria: fuentes documentales de las metas e indicadores del WASH FIT</a:t>
            </a:r>
            <a:endParaRPr/>
          </a:p>
        </p:txBody>
      </p:sp>
      <p:sp>
        <p:nvSpPr>
          <p:cNvPr id="1497" name="Google Shape;1497;p10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81</a:t>
            </a:fld>
            <a:endParaRPr>
              <a:solidFill>
                <a:srgbClr val="000000"/>
              </a:solidFill>
            </a:endParaRPr>
          </a:p>
        </p:txBody>
      </p:sp>
      <p:sp>
        <p:nvSpPr>
          <p:cNvPr id="1498" name="Google Shape;1498;p101"/>
          <p:cNvSpPr txBox="1">
            <a:spLocks noGrp="1"/>
          </p:cNvSpPr>
          <p:nvPr>
            <p:ph type="body" idx="1"/>
          </p:nvPr>
        </p:nvSpPr>
        <p:spPr>
          <a:xfrm>
            <a:off x="501805" y="1384300"/>
            <a:ext cx="10850407" cy="4973466"/>
          </a:xfrm>
          <a:prstGeom prst="rect">
            <a:avLst/>
          </a:prstGeom>
          <a:noFill/>
          <a:ln>
            <a:noFill/>
          </a:ln>
        </p:spPr>
        <p:txBody>
          <a:bodyPr spcFirstLastPara="1" wrap="square" lIns="91425" tIns="45700" rIns="91425" bIns="45700" rtlCol="0" anchor="t" anchorCtr="0">
            <a:normAutofit/>
          </a:bodyPr>
          <a:lstStyle/>
          <a:p>
            <a:pPr marL="0" lvl="0" indent="0" algn="l" rtl="0">
              <a:lnSpc>
                <a:spcPct val="115000"/>
              </a:lnSpc>
              <a:spcBef>
                <a:spcPts val="0"/>
              </a:spcBef>
              <a:spcAft>
                <a:spcPts val="0"/>
              </a:spcAft>
              <a:buClr>
                <a:schemeClr val="dk1"/>
              </a:buClr>
              <a:buSzPts val="1632"/>
              <a:buNone/>
            </a:pPr>
            <a:r>
              <a:rPr lang="es" sz="1632" i="1" dirty="0"/>
              <a:t>Normas básicas de higiene del entorno en la atención sanitaria</a:t>
            </a:r>
            <a:r>
              <a:rPr lang="es" sz="1632" dirty="0"/>
              <a:t> (OMS)  </a:t>
            </a:r>
            <a:endParaRPr sz="1632" dirty="0"/>
          </a:p>
          <a:p>
            <a:pPr marL="0" lvl="0" indent="0" algn="l" rtl="0">
              <a:lnSpc>
                <a:spcPct val="115000"/>
              </a:lnSpc>
              <a:spcBef>
                <a:spcPts val="0"/>
              </a:spcBef>
              <a:spcAft>
                <a:spcPts val="0"/>
              </a:spcAft>
              <a:buClr>
                <a:schemeClr val="dk1"/>
              </a:buClr>
              <a:buSzPts val="1632"/>
              <a:buNone/>
            </a:pPr>
            <a:r>
              <a:rPr lang="es" sz="1632" i="1" dirty="0"/>
              <a:t>Guías para la calidad del agua de consumo humano: cuarta edición</a:t>
            </a:r>
            <a:r>
              <a:rPr lang="es" sz="1632" dirty="0"/>
              <a:t> (OMS) </a:t>
            </a:r>
            <a:endParaRPr sz="1632" dirty="0"/>
          </a:p>
          <a:p>
            <a:pPr marL="0" lvl="0" indent="0" algn="l" rtl="0">
              <a:lnSpc>
                <a:spcPct val="115000"/>
              </a:lnSpc>
              <a:spcBef>
                <a:spcPts val="0"/>
              </a:spcBef>
              <a:spcAft>
                <a:spcPts val="0"/>
              </a:spcAft>
              <a:buClr>
                <a:schemeClr val="dk1"/>
              </a:buClr>
              <a:buSzPts val="1632"/>
              <a:buNone/>
            </a:pPr>
            <a:r>
              <a:rPr lang="es" sz="1632" i="1" dirty="0"/>
              <a:t>Guías para el saneamiento y la salud</a:t>
            </a:r>
            <a:r>
              <a:rPr lang="es" sz="1632" dirty="0"/>
              <a:t> (OMS) </a:t>
            </a:r>
            <a:endParaRPr sz="1632" dirty="0"/>
          </a:p>
          <a:p>
            <a:pPr marL="0" lvl="0" indent="0" algn="l" rtl="0">
              <a:lnSpc>
                <a:spcPct val="115000"/>
              </a:lnSpc>
              <a:spcBef>
                <a:spcPts val="0"/>
              </a:spcBef>
              <a:spcAft>
                <a:spcPts val="0"/>
              </a:spcAft>
              <a:buClr>
                <a:schemeClr val="dk1"/>
              </a:buClr>
              <a:buSzPts val="1632"/>
              <a:buNone/>
            </a:pPr>
            <a:r>
              <a:rPr lang="es" sz="1632" i="1" dirty="0"/>
              <a:t>Directrices sobre componentes básicos para los programas de prevención y control de infecciones a nivel nacional y de establecimientos de atención de salud para pacientes agudos</a:t>
            </a:r>
            <a:r>
              <a:rPr lang="es" sz="1632" dirty="0"/>
              <a:t> (OMS) </a:t>
            </a:r>
            <a:endParaRPr sz="1632" dirty="0"/>
          </a:p>
          <a:p>
            <a:pPr marL="0" lvl="0" indent="0" algn="l" rtl="0">
              <a:lnSpc>
                <a:spcPct val="115000"/>
              </a:lnSpc>
              <a:spcBef>
                <a:spcPts val="0"/>
              </a:spcBef>
              <a:spcAft>
                <a:spcPts val="0"/>
              </a:spcAft>
              <a:buClr>
                <a:schemeClr val="dk1"/>
              </a:buClr>
              <a:buSzPts val="1632"/>
              <a:buNone/>
            </a:pPr>
            <a:r>
              <a:rPr lang="es" sz="1632" i="1" dirty="0"/>
              <a:t>Minimum requirements for infection prevention and control </a:t>
            </a:r>
            <a:r>
              <a:rPr lang="es" sz="1632" dirty="0"/>
              <a:t>(OMS) </a:t>
            </a:r>
            <a:endParaRPr sz="1632" dirty="0"/>
          </a:p>
          <a:p>
            <a:pPr marL="0" lvl="0" indent="0" algn="l" rtl="0">
              <a:lnSpc>
                <a:spcPct val="115000"/>
              </a:lnSpc>
              <a:spcBef>
                <a:spcPts val="0"/>
              </a:spcBef>
              <a:spcAft>
                <a:spcPts val="0"/>
              </a:spcAft>
              <a:buClr>
                <a:schemeClr val="dk1"/>
              </a:buClr>
              <a:buSzPts val="1632"/>
              <a:buNone/>
            </a:pPr>
            <a:r>
              <a:rPr lang="es" sz="1632" dirty="0"/>
              <a:t>G</a:t>
            </a:r>
            <a:r>
              <a:rPr lang="es" sz="1632" i="1" dirty="0"/>
              <a:t>uidelines on hand hygiene in health care </a:t>
            </a:r>
            <a:r>
              <a:rPr lang="es" sz="1632" dirty="0"/>
              <a:t>(OMS) </a:t>
            </a:r>
            <a:endParaRPr sz="1632" dirty="0"/>
          </a:p>
          <a:p>
            <a:pPr marL="0" lvl="0" indent="0" algn="l" rtl="0">
              <a:lnSpc>
                <a:spcPct val="115000"/>
              </a:lnSpc>
              <a:spcBef>
                <a:spcPts val="0"/>
              </a:spcBef>
              <a:spcAft>
                <a:spcPts val="0"/>
              </a:spcAft>
              <a:buClr>
                <a:schemeClr val="dk1"/>
              </a:buClr>
              <a:buSzPts val="1632"/>
              <a:buNone/>
            </a:pPr>
            <a:r>
              <a:rPr lang="es" sz="1632" i="1" dirty="0"/>
              <a:t>Mejores prácticas de limpieza ambiental en centros de atención médica: en entornos con recursos limitados</a:t>
            </a:r>
            <a:r>
              <a:rPr lang="en" sz="1632" i="1" dirty="0"/>
              <a:t> </a:t>
            </a:r>
            <a:r>
              <a:rPr lang="en" sz="1632" dirty="0"/>
              <a:t>(CDC) </a:t>
            </a:r>
            <a:endParaRPr sz="1632" dirty="0"/>
          </a:p>
          <a:p>
            <a:pPr marL="0" lvl="0" indent="0" algn="l" rtl="0">
              <a:lnSpc>
                <a:spcPct val="115000"/>
              </a:lnSpc>
              <a:spcBef>
                <a:spcPts val="0"/>
              </a:spcBef>
              <a:spcAft>
                <a:spcPts val="0"/>
              </a:spcAft>
              <a:buClr>
                <a:schemeClr val="dk1"/>
              </a:buClr>
              <a:buSzPts val="1632"/>
              <a:buNone/>
            </a:pPr>
            <a:r>
              <a:rPr lang="es" sz="1632" i="1" dirty="0"/>
              <a:t>Strengthening infection prevention and control in primary care facilities </a:t>
            </a:r>
            <a:r>
              <a:rPr lang="es" sz="1632" dirty="0"/>
              <a:t>(OMS) </a:t>
            </a:r>
            <a:endParaRPr sz="1632" dirty="0"/>
          </a:p>
          <a:p>
            <a:pPr marL="0" lvl="0" indent="0" algn="l" rtl="0">
              <a:lnSpc>
                <a:spcPct val="115000"/>
              </a:lnSpc>
              <a:spcBef>
                <a:spcPts val="0"/>
              </a:spcBef>
              <a:spcAft>
                <a:spcPts val="0"/>
              </a:spcAft>
              <a:buClr>
                <a:schemeClr val="dk1"/>
              </a:buClr>
              <a:buSzPts val="1632"/>
              <a:buNone/>
            </a:pPr>
            <a:r>
              <a:rPr lang="es" sz="1632" i="1" dirty="0"/>
              <a:t>Safe management of wastes from health care activities </a:t>
            </a:r>
            <a:r>
              <a:rPr lang="es" sz="1632" dirty="0"/>
              <a:t>(OMS) y </a:t>
            </a:r>
            <a:r>
              <a:rPr lang="es" sz="1632" i="1" dirty="0"/>
              <a:t>Panorama de las tecnologías para el tratamiento de desechos infecciosos y punzocortantes en los centros de salud</a:t>
            </a:r>
            <a:r>
              <a:rPr lang="es" sz="1632" dirty="0"/>
              <a:t> (OMS)</a:t>
            </a:r>
            <a:endParaRPr sz="1632" dirty="0"/>
          </a:p>
          <a:p>
            <a:pPr marL="0" lvl="0" indent="0" algn="l" rtl="0">
              <a:lnSpc>
                <a:spcPct val="115000"/>
              </a:lnSpc>
              <a:spcBef>
                <a:spcPts val="0"/>
              </a:spcBef>
              <a:spcAft>
                <a:spcPts val="0"/>
              </a:spcAft>
              <a:buClr>
                <a:schemeClr val="dk1"/>
              </a:buClr>
              <a:buSzPts val="1632"/>
              <a:buNone/>
            </a:pPr>
            <a:r>
              <a:rPr lang="en" sz="1632" i="1" dirty="0"/>
              <a:t>Standards for improving quality of maternal and newborn care in health facilities (OMS) </a:t>
            </a:r>
            <a:endParaRPr sz="1632" dirty="0"/>
          </a:p>
          <a:p>
            <a:pPr marL="0" lvl="0" indent="0" algn="l" rtl="0">
              <a:lnSpc>
                <a:spcPct val="115000"/>
              </a:lnSpc>
              <a:spcBef>
                <a:spcPts val="0"/>
              </a:spcBef>
              <a:spcAft>
                <a:spcPts val="0"/>
              </a:spcAft>
              <a:buClr>
                <a:schemeClr val="dk1"/>
              </a:buClr>
              <a:buSzPts val="1632"/>
              <a:buNone/>
            </a:pPr>
            <a:r>
              <a:rPr lang="en" sz="1632" i="1" dirty="0"/>
              <a:t>Standards for improving quality of care for children and young adolescents in health facilities (OMS) </a:t>
            </a:r>
            <a:endParaRPr sz="1632" dirty="0"/>
          </a:p>
          <a:p>
            <a:pPr marL="0" lvl="0" indent="0" algn="l" rtl="0">
              <a:lnSpc>
                <a:spcPct val="115000"/>
              </a:lnSpc>
              <a:spcBef>
                <a:spcPts val="0"/>
              </a:spcBef>
              <a:spcAft>
                <a:spcPts val="0"/>
              </a:spcAft>
              <a:buClr>
                <a:schemeClr val="dk1"/>
              </a:buClr>
              <a:buSzPts val="1632"/>
              <a:buNone/>
            </a:pPr>
            <a:r>
              <a:rPr lang="es" sz="1632" i="1" dirty="0"/>
              <a:t>Establecimientos de salud resilientes al clima y ambientalmente sostenibles: orientaciones de la OMS</a:t>
            </a:r>
            <a:r>
              <a:rPr lang="es" sz="1632" dirty="0"/>
              <a:t> </a:t>
            </a:r>
            <a:endParaRPr sz="1632" dirty="0"/>
          </a:p>
          <a:p>
            <a:pPr marL="0" lvl="0" indent="0" algn="l" rtl="0">
              <a:lnSpc>
                <a:spcPct val="115000"/>
              </a:lnSpc>
              <a:spcBef>
                <a:spcPts val="0"/>
              </a:spcBef>
              <a:spcAft>
                <a:spcPts val="0"/>
              </a:spcAft>
              <a:buClr>
                <a:schemeClr val="dk1"/>
              </a:buClr>
              <a:buSzPts val="1632"/>
              <a:buNone/>
            </a:pPr>
            <a:r>
              <a:rPr lang="en" sz="1632" i="1" dirty="0"/>
              <a:t>Access to modern energy services for health facilities in resource-constrained settings: a review of status, significance, challenges and measurement (OMS) </a:t>
            </a:r>
            <a:endParaRPr sz="1632" dirty="0"/>
          </a:p>
        </p:txBody>
      </p:sp>
      <p:sp>
        <p:nvSpPr>
          <p:cNvPr id="1499" name="Google Shape;1499;p101"/>
          <p:cNvSpPr txBox="1"/>
          <p:nvPr/>
        </p:nvSpPr>
        <p:spPr>
          <a:xfrm>
            <a:off x="148591" y="6151653"/>
            <a:ext cx="12043408" cy="706347"/>
          </a:xfrm>
          <a:prstGeom prst="rect">
            <a:avLst/>
          </a:prstGeom>
          <a:solidFill>
            <a:schemeClr val="lt2"/>
          </a:solid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995">
                <a:solidFill>
                  <a:schemeClr val="dk1"/>
                </a:solidFill>
                <a:latin typeface="Arial"/>
                <a:ea typeface="Arial"/>
                <a:cs typeface="Arial"/>
                <a:sym typeface="Arial"/>
              </a:rPr>
              <a:t>Enlaces a todos los documentos en: </a:t>
            </a:r>
            <a:endParaRPr/>
          </a:p>
          <a:p>
            <a:pPr marL="0" marR="0" lvl="0" indent="0" algn="ctr" rtl="0">
              <a:spcBef>
                <a:spcPts val="0"/>
              </a:spcBef>
              <a:spcAft>
                <a:spcPts val="0"/>
              </a:spcAft>
              <a:buNone/>
            </a:pPr>
            <a:r>
              <a:rPr lang="es" sz="1995" u="sng">
                <a:solidFill>
                  <a:schemeClr val="hlink"/>
                </a:solidFill>
                <a:latin typeface="Arial"/>
                <a:ea typeface="Arial"/>
                <a:cs typeface="Arial"/>
                <a:sym typeface="Arial"/>
                <a:hlinkClick r:id="rId3"/>
              </a:rPr>
              <a:t>https://washinhcf.org/resource/summary-of-all-who-and-related-resources-on-wash-in-hcf/</a:t>
            </a:r>
            <a:r>
              <a:rPr lang="es" sz="1995">
                <a:solidFill>
                  <a:schemeClr val="dk1"/>
                </a:solidFill>
                <a:latin typeface="Arial"/>
                <a:ea typeface="Arial"/>
                <a:cs typeface="Arial"/>
                <a:sym typeface="Arial"/>
              </a:rPr>
              <a:t> </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503"/>
        <p:cNvGrpSpPr/>
        <p:nvPr/>
      </p:nvGrpSpPr>
      <p:grpSpPr>
        <a:xfrm>
          <a:off x="0" y="0"/>
          <a:ext cx="0" cy="0"/>
          <a:chOff x="0" y="0"/>
          <a:chExt cx="0" cy="0"/>
        </a:xfrm>
      </p:grpSpPr>
      <p:sp>
        <p:nvSpPr>
          <p:cNvPr id="1504" name="Google Shape;1504;p102"/>
          <p:cNvSpPr txBox="1">
            <a:spLocks noGrp="1"/>
          </p:cNvSpPr>
          <p:nvPr>
            <p:ph type="ctrTitle"/>
          </p:nvPr>
        </p:nvSpPr>
        <p:spPr>
          <a:xfrm>
            <a:off x="838200" y="602166"/>
            <a:ext cx="10515600" cy="3728534"/>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lt1"/>
              </a:buClr>
              <a:buSzPts val="8000"/>
              <a:buFont typeface="Arial Narrow"/>
              <a:buNone/>
            </a:pPr>
            <a:r>
              <a:rPr lang="es"/>
              <a:t>Diapositivas complementarias </a:t>
            </a:r>
            <a:endParaRPr/>
          </a:p>
        </p:txBody>
      </p:sp>
      <p:sp>
        <p:nvSpPr>
          <p:cNvPr id="1505" name="Google Shape;1505;p102"/>
          <p:cNvSpPr txBox="1">
            <a:spLocks noGrp="1"/>
          </p:cNvSpPr>
          <p:nvPr>
            <p:ph type="subTitle" idx="1"/>
          </p:nvPr>
        </p:nvSpPr>
        <p:spPr>
          <a:xfrm>
            <a:off x="715537" y="2979807"/>
            <a:ext cx="10515600" cy="1759461"/>
          </a:xfrm>
          <a:prstGeom prst="rect">
            <a:avLst/>
          </a:prstGeom>
          <a:noFill/>
          <a:ln>
            <a:noFill/>
          </a:ln>
        </p:spPr>
        <p:txBody>
          <a:bodyPr spcFirstLastPara="1" wrap="square" lIns="91425" tIns="45700" rIns="91425" bIns="45700" rtlCol="0" anchor="t" anchorCtr="0">
            <a:normAutofit/>
          </a:bodyPr>
          <a:lstStyle/>
          <a:p>
            <a:pPr marL="0" lvl="0" indent="0" algn="ctr" rtl="0">
              <a:lnSpc>
                <a:spcPct val="90000"/>
              </a:lnSpc>
              <a:spcBef>
                <a:spcPts val="0"/>
              </a:spcBef>
              <a:spcAft>
                <a:spcPts val="0"/>
              </a:spcAft>
              <a:buClr>
                <a:schemeClr val="lt2"/>
              </a:buClr>
              <a:buSzPts val="2400"/>
              <a:buNone/>
            </a:pPr>
            <a:r>
              <a:rPr lang="es"/>
              <a:t>y bibliografía complementaria </a:t>
            </a:r>
            <a:endParaRPr/>
          </a:p>
        </p:txBody>
      </p:sp>
      <p:sp>
        <p:nvSpPr>
          <p:cNvPr id="1506" name="Google Shape;1506;p102"/>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82</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510"/>
        <p:cNvGrpSpPr/>
        <p:nvPr/>
      </p:nvGrpSpPr>
      <p:grpSpPr>
        <a:xfrm>
          <a:off x="0" y="0"/>
          <a:ext cx="0" cy="0"/>
          <a:chOff x="0" y="0"/>
          <a:chExt cx="0" cy="0"/>
        </a:xfrm>
      </p:grpSpPr>
      <p:sp>
        <p:nvSpPr>
          <p:cNvPr id="1511" name="Google Shape;1511;p103"/>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a:t>Visita a los establecimientos: evaluación del WASH FIT </a:t>
            </a:r>
            <a:endParaRPr/>
          </a:p>
        </p:txBody>
      </p:sp>
      <p:sp>
        <p:nvSpPr>
          <p:cNvPr id="1512" name="Google Shape;1512;p103"/>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83</a:t>
            </a:fld>
            <a:endParaRPr/>
          </a:p>
        </p:txBody>
      </p:sp>
      <p:sp>
        <p:nvSpPr>
          <p:cNvPr id="1513" name="Google Shape;1513;p103"/>
          <p:cNvSpPr txBox="1">
            <a:spLocks noGrp="1"/>
          </p:cNvSpPr>
          <p:nvPr>
            <p:ph type="body" idx="1"/>
          </p:nvPr>
        </p:nvSpPr>
        <p:spPr>
          <a:xfrm>
            <a:off x="838199" y="1750740"/>
            <a:ext cx="10514013" cy="4607025"/>
          </a:xfrm>
          <a:prstGeom prst="rect">
            <a:avLst/>
          </a:prstGeom>
          <a:noFill/>
          <a:ln>
            <a:noFill/>
          </a:ln>
        </p:spPr>
        <p:txBody>
          <a:bodyPr spcFirstLastPara="1" wrap="square" lIns="91425" tIns="45700" rIns="91425" bIns="45700" rtlCol="0" anchor="t" anchorCtr="0">
            <a:normAutofit/>
          </a:bodyPr>
          <a:lstStyle/>
          <a:p>
            <a:pPr marL="0" lvl="0" indent="0" algn="l" rtl="0">
              <a:lnSpc>
                <a:spcPct val="90000"/>
              </a:lnSpc>
              <a:spcBef>
                <a:spcPts val="0"/>
              </a:spcBef>
              <a:spcAft>
                <a:spcPts val="0"/>
              </a:spcAft>
              <a:buClr>
                <a:schemeClr val="dk1"/>
              </a:buClr>
              <a:buSzPts val="2000"/>
              <a:buFont typeface="Arial"/>
              <a:buNone/>
            </a:pP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517"/>
        <p:cNvGrpSpPr/>
        <p:nvPr/>
      </p:nvGrpSpPr>
      <p:grpSpPr>
        <a:xfrm>
          <a:off x="0" y="0"/>
          <a:ext cx="0" cy="0"/>
          <a:chOff x="0" y="0"/>
          <a:chExt cx="0" cy="0"/>
        </a:xfrm>
      </p:grpSpPr>
      <p:pic>
        <p:nvPicPr>
          <p:cNvPr id="1518" name="Google Shape;1518;p104"/>
          <p:cNvPicPr preferRelativeResize="0"/>
          <p:nvPr/>
        </p:nvPicPr>
        <p:blipFill rotWithShape="1">
          <a:blip r:embed="rId3">
            <a:alphaModFix/>
          </a:blip>
          <a:srcRect/>
          <a:stretch/>
        </p:blipFill>
        <p:spPr>
          <a:xfrm>
            <a:off x="6266157" y="3100298"/>
            <a:ext cx="5294716" cy="2514990"/>
          </a:xfrm>
          <a:prstGeom prst="rect">
            <a:avLst/>
          </a:prstGeom>
          <a:noFill/>
          <a:ln>
            <a:noFill/>
          </a:ln>
        </p:spPr>
      </p:pic>
      <p:pic>
        <p:nvPicPr>
          <p:cNvPr id="1519" name="Google Shape;1519;p104"/>
          <p:cNvPicPr preferRelativeResize="0"/>
          <p:nvPr/>
        </p:nvPicPr>
        <p:blipFill rotWithShape="1">
          <a:blip r:embed="rId4">
            <a:alphaModFix/>
          </a:blip>
          <a:srcRect/>
          <a:stretch/>
        </p:blipFill>
        <p:spPr>
          <a:xfrm>
            <a:off x="631130" y="3100298"/>
            <a:ext cx="5294715" cy="2581173"/>
          </a:xfrm>
          <a:prstGeom prst="rect">
            <a:avLst/>
          </a:prstGeom>
          <a:noFill/>
          <a:ln>
            <a:noFill/>
          </a:ln>
        </p:spPr>
      </p:pic>
      <p:sp>
        <p:nvSpPr>
          <p:cNvPr id="1520" name="Google Shape;1520;p104"/>
          <p:cNvSpPr txBox="1">
            <a:spLocks noGrp="1"/>
          </p:cNvSpPr>
          <p:nvPr>
            <p:ph type="ctrTitle"/>
          </p:nvPr>
        </p:nvSpPr>
        <p:spPr>
          <a:xfrm>
            <a:off x="838200" y="607693"/>
            <a:ext cx="10515600" cy="3728534"/>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lt1"/>
              </a:buClr>
              <a:buSzPts val="8000"/>
              <a:buFont typeface="Arial Narrow"/>
              <a:buNone/>
            </a:pPr>
            <a:r>
              <a:rPr lang="es"/>
              <a:t>Portal del WASH FIT </a:t>
            </a:r>
            <a:endParaRPr/>
          </a:p>
        </p:txBody>
      </p:sp>
      <p:sp>
        <p:nvSpPr>
          <p:cNvPr id="1521" name="Google Shape;1521;p104"/>
          <p:cNvSpPr txBox="1">
            <a:spLocks noGrp="1"/>
          </p:cNvSpPr>
          <p:nvPr>
            <p:ph type="subTitle" idx="1"/>
          </p:nvPr>
        </p:nvSpPr>
        <p:spPr>
          <a:xfrm>
            <a:off x="941736" y="1872069"/>
            <a:ext cx="10515600" cy="1759461"/>
          </a:xfrm>
          <a:prstGeom prst="rect">
            <a:avLst/>
          </a:prstGeom>
          <a:noFill/>
          <a:ln>
            <a:noFill/>
          </a:ln>
        </p:spPr>
        <p:txBody>
          <a:bodyPr spcFirstLastPara="1" wrap="square" lIns="91425" tIns="45700" rIns="91425" bIns="45700" rtlCol="0" anchor="t" anchorCtr="0">
            <a:normAutofit/>
          </a:bodyPr>
          <a:lstStyle/>
          <a:p>
            <a:pPr marL="0" lvl="0" indent="0" algn="ctr" rtl="0">
              <a:lnSpc>
                <a:spcPct val="90000"/>
              </a:lnSpc>
              <a:spcBef>
                <a:spcPts val="0"/>
              </a:spcBef>
              <a:spcAft>
                <a:spcPts val="0"/>
              </a:spcAft>
              <a:buClr>
                <a:schemeClr val="lt2"/>
              </a:buClr>
              <a:buSzPts val="2400"/>
              <a:buNone/>
            </a:pPr>
            <a:r>
              <a:rPr lang="es"/>
              <a:t>www.washinhcf.org/wash-fit</a:t>
            </a:r>
            <a:endParaRPr/>
          </a:p>
          <a:p>
            <a:pPr marL="0" lvl="0" indent="0" algn="ctr" rtl="0">
              <a:lnSpc>
                <a:spcPct val="90000"/>
              </a:lnSpc>
              <a:spcBef>
                <a:spcPts val="1000"/>
              </a:spcBef>
              <a:spcAft>
                <a:spcPts val="0"/>
              </a:spcAft>
              <a:buClr>
                <a:schemeClr val="lt2"/>
              </a:buClr>
              <a:buSzPts val="2400"/>
              <a:buNone/>
            </a:pPr>
            <a:r>
              <a:rPr lang="es"/>
              <a:t>washinhcf@who.int  </a:t>
            </a:r>
            <a:endParaRPr/>
          </a:p>
        </p:txBody>
      </p:sp>
      <p:sp>
        <p:nvSpPr>
          <p:cNvPr id="1522" name="Google Shape;1522;p104"/>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84</a:t>
            </a:fld>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529"/>
        <p:cNvGrpSpPr/>
        <p:nvPr/>
      </p:nvGrpSpPr>
      <p:grpSpPr>
        <a:xfrm>
          <a:off x="0" y="0"/>
          <a:ext cx="0" cy="0"/>
          <a:chOff x="0" y="0"/>
          <a:chExt cx="0" cy="0"/>
        </a:xfrm>
      </p:grpSpPr>
      <p:sp>
        <p:nvSpPr>
          <p:cNvPr id="1530" name="Google Shape;1530;p105"/>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FFFFFF"/>
                </a:solidFill>
                <a:latin typeface="Arial"/>
                <a:ea typeface="Arial"/>
                <a:cs typeface="Arial"/>
                <a:sym typeface="Arial"/>
              </a:rPr>
              <a:t>85</a:t>
            </a:fld>
            <a:endParaRPr>
              <a:solidFill>
                <a:srgbClr val="FFFFFF"/>
              </a:solidFill>
              <a:latin typeface="Arial"/>
              <a:ea typeface="Arial"/>
              <a:cs typeface="Arial"/>
              <a:sym typeface="Arial"/>
            </a:endParaRPr>
          </a:p>
        </p:txBody>
      </p:sp>
      <p:sp>
        <p:nvSpPr>
          <p:cNvPr id="1531" name="Google Shape;1531;p105"/>
          <p:cNvSpPr txBox="1">
            <a:spLocks noGrp="1"/>
          </p:cNvSpPr>
          <p:nvPr>
            <p:ph type="body" idx="1"/>
          </p:nvPr>
        </p:nvSpPr>
        <p:spPr>
          <a:xfrm>
            <a:off x="839788" y="983152"/>
            <a:ext cx="5076825" cy="5239848"/>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dk1"/>
              </a:buClr>
              <a:buSzPts val="2000"/>
              <a:buFont typeface="Arial"/>
              <a:buNone/>
            </a:pPr>
            <a:endParaRPr/>
          </a:p>
        </p:txBody>
      </p:sp>
      <p:sp>
        <p:nvSpPr>
          <p:cNvPr id="1532" name="Google Shape;1532;p105"/>
          <p:cNvSpPr txBox="1">
            <a:spLocks noGrp="1"/>
          </p:cNvSpPr>
          <p:nvPr>
            <p:ph type="body" idx="2"/>
          </p:nvPr>
        </p:nvSpPr>
        <p:spPr>
          <a:xfrm>
            <a:off x="6240463" y="982663"/>
            <a:ext cx="5111750" cy="5232400"/>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dk1"/>
              </a:buClr>
              <a:buSzPts val="2000"/>
              <a:buNone/>
            </a:pPr>
            <a:endParaRPr/>
          </a:p>
        </p:txBody>
      </p:sp>
      <p:sp>
        <p:nvSpPr>
          <p:cNvPr id="1533" name="Google Shape;1533;p105"/>
          <p:cNvSpPr txBox="1">
            <a:spLocks noGrp="1"/>
          </p:cNvSpPr>
          <p:nvPr>
            <p:ph type="title"/>
          </p:nvPr>
        </p:nvSpPr>
        <p:spPr>
          <a:xfrm>
            <a:off x="0" y="187325"/>
            <a:ext cx="8108950" cy="720725"/>
          </a:xfrm>
          <a:prstGeom prst="rect">
            <a:avLst/>
          </a:prstGeom>
          <a:noFill/>
          <a:ln>
            <a:noFill/>
          </a:ln>
        </p:spPr>
        <p:txBody>
          <a:bodyPr spcFirstLastPara="1" wrap="square" lIns="91425" tIns="45700" rIns="91425" bIns="45700" rtlCol="0" anchor="t" anchorCtr="0">
            <a:noAutofit/>
          </a:bodyPr>
          <a:lstStyle/>
          <a:p>
            <a:pPr marL="0" marR="0" lvl="0" indent="0" algn="l" rtl="0">
              <a:lnSpc>
                <a:spcPct val="90000"/>
              </a:lnSpc>
              <a:spcBef>
                <a:spcPts val="0"/>
              </a:spcBef>
              <a:spcAft>
                <a:spcPts val="0"/>
              </a:spcAft>
              <a:buClr>
                <a:schemeClr val="dk1"/>
              </a:buClr>
              <a:buSzPts val="3628"/>
              <a:buFont typeface="Arial Narrow"/>
              <a:buNone/>
            </a:pPr>
            <a:r>
              <a:rPr lang="es" sz="3628" b="1" i="0" u="none" strike="noStrike" cap="none">
                <a:solidFill>
                  <a:schemeClr val="dk1"/>
                </a:solidFill>
                <a:latin typeface="Arial Narrow"/>
                <a:ea typeface="Arial Narrow"/>
                <a:cs typeface="Arial Narrow"/>
                <a:sym typeface="Arial Narrow"/>
              </a:rPr>
              <a:t>¿Qué objetivos persigue el WASH FIT? </a:t>
            </a:r>
            <a:endParaRPr/>
          </a:p>
        </p:txBody>
      </p:sp>
      <p:pic>
        <p:nvPicPr>
          <p:cNvPr id="1534" name="Google Shape;1534;p105"/>
          <p:cNvPicPr preferRelativeResize="0"/>
          <p:nvPr/>
        </p:nvPicPr>
        <p:blipFill rotWithShape="1">
          <a:blip r:embed="rId3">
            <a:alphaModFix/>
          </a:blip>
          <a:srcRect/>
          <a:stretch/>
        </p:blipFill>
        <p:spPr>
          <a:xfrm>
            <a:off x="1380127" y="1087742"/>
            <a:ext cx="9111115" cy="5222489"/>
          </a:xfrm>
          <a:prstGeom prst="rect">
            <a:avLst/>
          </a:prstGeom>
          <a:noFill/>
          <a:ln>
            <a:noFill/>
          </a:ln>
        </p:spPr>
      </p:pic>
      <p:sp>
        <p:nvSpPr>
          <p:cNvPr id="1535" name="Google Shape;1535;p105"/>
          <p:cNvSpPr txBox="1"/>
          <p:nvPr/>
        </p:nvSpPr>
        <p:spPr>
          <a:xfrm>
            <a:off x="2777979" y="3609677"/>
            <a:ext cx="1224219" cy="343492"/>
          </a:xfrm>
          <a:prstGeom prst="rect">
            <a:avLst/>
          </a:prstGeom>
          <a:solidFill>
            <a:schemeClr val="lt1"/>
          </a:solid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endParaRPr sz="1632">
              <a:solidFill>
                <a:schemeClr val="dk1"/>
              </a:solidFill>
              <a:highlight>
                <a:srgbClr val="FFFF00"/>
              </a:highlight>
              <a:latin typeface="Calibri"/>
              <a:ea typeface="Calibri"/>
              <a:cs typeface="Calibri"/>
              <a:sym typeface="Calibri"/>
            </a:endParaRPr>
          </a:p>
        </p:txBody>
      </p:sp>
      <p:sp>
        <p:nvSpPr>
          <p:cNvPr id="1536" name="Google Shape;1536;p105"/>
          <p:cNvSpPr txBox="1"/>
          <p:nvPr/>
        </p:nvSpPr>
        <p:spPr>
          <a:xfrm>
            <a:off x="3334057" y="2073263"/>
            <a:ext cx="5530632" cy="3416320"/>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5400">
                <a:solidFill>
                  <a:schemeClr val="dk1"/>
                </a:solidFill>
                <a:highlight>
                  <a:srgbClr val="FFFF00"/>
                </a:highlight>
                <a:latin typeface="Calibri"/>
                <a:ea typeface="Calibri"/>
                <a:cs typeface="Calibri"/>
                <a:sym typeface="Calibri"/>
              </a:rPr>
              <a:t>Sustituir este gráfico con la nueva versión del documento </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sp>
        <p:nvSpPr>
          <p:cNvPr id="1544" name="Google Shape;1544;p106"/>
          <p:cNvSpPr txBox="1">
            <a:spLocks noGrp="1"/>
          </p:cNvSpPr>
          <p:nvPr>
            <p:ph type="title"/>
          </p:nvPr>
        </p:nvSpPr>
        <p:spPr>
          <a:xfrm>
            <a:off x="52237" y="1276814"/>
            <a:ext cx="5040971" cy="2152186"/>
          </a:xfrm>
          <a:prstGeom prst="rect">
            <a:avLst/>
          </a:prstGeom>
          <a:noFill/>
          <a:ln>
            <a:noFill/>
          </a:ln>
        </p:spPr>
        <p:txBody>
          <a:bodyPr spcFirstLastPara="1" wrap="square" lIns="82925" tIns="41450" rIns="82925" bIns="41450" rtlCol="0" anchor="ctr" anchorCtr="0">
            <a:normAutofit/>
          </a:bodyPr>
          <a:lstStyle/>
          <a:p>
            <a:pPr marL="0" lvl="0" indent="0" algn="ctr" rtl="0">
              <a:lnSpc>
                <a:spcPct val="90000"/>
              </a:lnSpc>
              <a:spcBef>
                <a:spcPts val="0"/>
              </a:spcBef>
              <a:spcAft>
                <a:spcPts val="0"/>
              </a:spcAft>
              <a:buClr>
                <a:schemeClr val="dk1"/>
              </a:buClr>
              <a:buSzPts val="3628"/>
              <a:buFont typeface="Arial Narrow"/>
              <a:buNone/>
            </a:pPr>
            <a:r>
              <a:rPr lang="es" sz="3628">
                <a:solidFill>
                  <a:schemeClr val="dk1"/>
                </a:solidFill>
              </a:rPr>
              <a:t>El WASH FIT es un ejemplo de herramienta para mejorar la calidad  </a:t>
            </a:r>
            <a:endParaRPr/>
          </a:p>
        </p:txBody>
      </p:sp>
      <p:grpSp>
        <p:nvGrpSpPr>
          <p:cNvPr id="1545" name="Google Shape;1545;p106"/>
          <p:cNvGrpSpPr/>
          <p:nvPr/>
        </p:nvGrpSpPr>
        <p:grpSpPr>
          <a:xfrm>
            <a:off x="5093208" y="621210"/>
            <a:ext cx="6263639" cy="5503056"/>
            <a:chOff x="0" y="671"/>
            <a:chExt cx="6263639" cy="5503056"/>
          </a:xfrm>
        </p:grpSpPr>
        <p:sp>
          <p:nvSpPr>
            <p:cNvPr id="1546" name="Google Shape;1546;p106"/>
            <p:cNvSpPr/>
            <p:nvPr/>
          </p:nvSpPr>
          <p:spPr>
            <a:xfrm>
              <a:off x="0" y="671"/>
              <a:ext cx="6263639" cy="1572301"/>
            </a:xfrm>
            <a:prstGeom prst="roundRect">
              <a:avLst>
                <a:gd name="adj" fmla="val 10000"/>
              </a:avLst>
            </a:pr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547" name="Google Shape;1547;p106"/>
            <p:cNvSpPr/>
            <p:nvPr/>
          </p:nvSpPr>
          <p:spPr>
            <a:xfrm>
              <a:off x="475621" y="354439"/>
              <a:ext cx="864765" cy="864765"/>
            </a:xfrm>
            <a:prstGeom prst="rect">
              <a:avLst/>
            </a:prstGeom>
            <a:blipFill rotWithShape="1">
              <a:blip r:embed="rId3">
                <a:alphaModFix/>
              </a:blip>
              <a:stretch>
                <a:fillRect/>
              </a:stretch>
            </a:blip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548" name="Google Shape;1548;p106"/>
            <p:cNvSpPr/>
            <p:nvPr/>
          </p:nvSpPr>
          <p:spPr>
            <a:xfrm>
              <a:off x="1816008" y="671"/>
              <a:ext cx="4447630" cy="1572301"/>
            </a:xfrm>
            <a:prstGeom prst="rect">
              <a:avLst/>
            </a:prstGeom>
            <a:no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549" name="Google Shape;1549;p106"/>
            <p:cNvSpPr txBox="1"/>
            <p:nvPr/>
          </p:nvSpPr>
          <p:spPr>
            <a:xfrm>
              <a:off x="1816008" y="671"/>
              <a:ext cx="4447630" cy="1572301"/>
            </a:xfrm>
            <a:prstGeom prst="rect">
              <a:avLst/>
            </a:prstGeom>
            <a:noFill/>
            <a:ln>
              <a:noFill/>
            </a:ln>
          </p:spPr>
          <p:txBody>
            <a:bodyPr spcFirstLastPara="1" wrap="square" lIns="166400" tIns="166400" rIns="166400" bIns="166400" rtlCol="0" anchor="ctr" anchorCtr="0">
              <a:noAutofit/>
            </a:bodyPr>
            <a:lstStyle/>
            <a:p>
              <a:pPr marL="0" marR="0" lvl="0" indent="0" algn="l" rtl="0">
                <a:lnSpc>
                  <a:spcPct val="100000"/>
                </a:lnSpc>
                <a:spcBef>
                  <a:spcPts val="0"/>
                </a:spcBef>
                <a:spcAft>
                  <a:spcPts val="0"/>
                </a:spcAft>
                <a:buClr>
                  <a:schemeClr val="dk1"/>
                </a:buClr>
                <a:buSzPts val="2200"/>
                <a:buFont typeface="Arial"/>
                <a:buNone/>
              </a:pPr>
              <a:r>
                <a:rPr lang="es" sz="2200" b="0">
                  <a:solidFill>
                    <a:schemeClr val="dk1"/>
                  </a:solidFill>
                  <a:latin typeface="Arial"/>
                  <a:ea typeface="Arial"/>
                  <a:cs typeface="Arial"/>
                  <a:sym typeface="Arial"/>
                </a:rPr>
                <a:t>¿En qué consiste la mejora de la calidad? </a:t>
              </a:r>
              <a:endParaRPr sz="2200">
                <a:solidFill>
                  <a:schemeClr val="dk1"/>
                </a:solidFill>
                <a:latin typeface="Arial"/>
                <a:ea typeface="Arial"/>
                <a:cs typeface="Arial"/>
                <a:sym typeface="Arial"/>
              </a:endParaRPr>
            </a:p>
          </p:txBody>
        </p:sp>
        <p:sp>
          <p:nvSpPr>
            <p:cNvPr id="1550" name="Google Shape;1550;p106"/>
            <p:cNvSpPr/>
            <p:nvPr/>
          </p:nvSpPr>
          <p:spPr>
            <a:xfrm>
              <a:off x="0" y="1966049"/>
              <a:ext cx="6263639" cy="1572301"/>
            </a:xfrm>
            <a:prstGeom prst="roundRect">
              <a:avLst>
                <a:gd name="adj" fmla="val 10000"/>
              </a:avLst>
            </a:prstGeom>
            <a:solidFill>
              <a:srgbClr val="D4B01A"/>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551" name="Google Shape;1551;p106"/>
            <p:cNvSpPr/>
            <p:nvPr/>
          </p:nvSpPr>
          <p:spPr>
            <a:xfrm>
              <a:off x="475621" y="2319817"/>
              <a:ext cx="864765" cy="864765"/>
            </a:xfrm>
            <a:prstGeom prst="rect">
              <a:avLst/>
            </a:prstGeom>
            <a:blipFill rotWithShape="1">
              <a:blip r:embed="rId4">
                <a:alphaModFix/>
              </a:blip>
              <a:stretch>
                <a:fillRect/>
              </a:stretch>
            </a:blip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552" name="Google Shape;1552;p106"/>
            <p:cNvSpPr/>
            <p:nvPr/>
          </p:nvSpPr>
          <p:spPr>
            <a:xfrm>
              <a:off x="1816008" y="1966049"/>
              <a:ext cx="4447630" cy="1572301"/>
            </a:xfrm>
            <a:prstGeom prst="rect">
              <a:avLst/>
            </a:prstGeom>
            <a:no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553" name="Google Shape;1553;p106"/>
            <p:cNvSpPr txBox="1"/>
            <p:nvPr/>
          </p:nvSpPr>
          <p:spPr>
            <a:xfrm>
              <a:off x="1816008" y="1966049"/>
              <a:ext cx="4447630" cy="1572301"/>
            </a:xfrm>
            <a:prstGeom prst="rect">
              <a:avLst/>
            </a:prstGeom>
            <a:noFill/>
            <a:ln>
              <a:noFill/>
            </a:ln>
          </p:spPr>
          <p:txBody>
            <a:bodyPr spcFirstLastPara="1" wrap="square" lIns="166400" tIns="166400" rIns="166400" bIns="166400" rtlCol="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s" sz="1800" b="0">
                  <a:solidFill>
                    <a:schemeClr val="dk1"/>
                  </a:solidFill>
                  <a:latin typeface="Arial"/>
                  <a:ea typeface="Arial"/>
                  <a:cs typeface="Arial"/>
                  <a:sym typeface="Arial"/>
                </a:rPr>
                <a:t>Un análisis del proceso, la información de los resultados y la ejecución de acciones sistemáticas para mejorar el desempeño</a:t>
              </a:r>
              <a:endParaRPr sz="1800">
                <a:solidFill>
                  <a:schemeClr val="dk1"/>
                </a:solidFill>
                <a:latin typeface="Arial"/>
                <a:ea typeface="Arial"/>
                <a:cs typeface="Arial"/>
                <a:sym typeface="Arial"/>
              </a:endParaRPr>
            </a:p>
          </p:txBody>
        </p:sp>
        <p:sp>
          <p:nvSpPr>
            <p:cNvPr id="1554" name="Google Shape;1554;p106"/>
            <p:cNvSpPr/>
            <p:nvPr/>
          </p:nvSpPr>
          <p:spPr>
            <a:xfrm>
              <a:off x="0" y="3931426"/>
              <a:ext cx="6263639" cy="1572301"/>
            </a:xfrm>
            <a:prstGeom prst="roundRect">
              <a:avLst>
                <a:gd name="adj" fmla="val 10000"/>
              </a:avLst>
            </a:prstGeom>
            <a:solidFill>
              <a:schemeClr val="dk1"/>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555" name="Google Shape;1555;p106"/>
            <p:cNvSpPr/>
            <p:nvPr/>
          </p:nvSpPr>
          <p:spPr>
            <a:xfrm>
              <a:off x="475621" y="4285194"/>
              <a:ext cx="864765" cy="864765"/>
            </a:xfrm>
            <a:prstGeom prst="rect">
              <a:avLst/>
            </a:prstGeom>
            <a:blipFill rotWithShape="1">
              <a:blip r:embed="rId5">
                <a:alphaModFix/>
              </a:blip>
              <a:stretch>
                <a:fillRect/>
              </a:stretch>
            </a:blipFill>
            <a:ln w="12700" cap="flat" cmpd="sng">
              <a:solidFill>
                <a:schemeClr val="lt1">
                  <a:alpha val="0"/>
                </a:schemeClr>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556" name="Google Shape;1556;p106"/>
            <p:cNvSpPr/>
            <p:nvPr/>
          </p:nvSpPr>
          <p:spPr>
            <a:xfrm>
              <a:off x="1816008" y="3931426"/>
              <a:ext cx="4447630" cy="1572301"/>
            </a:xfrm>
            <a:prstGeom prst="rect">
              <a:avLst/>
            </a:prstGeom>
            <a:no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557" name="Google Shape;1557;p106"/>
            <p:cNvSpPr txBox="1"/>
            <p:nvPr/>
          </p:nvSpPr>
          <p:spPr>
            <a:xfrm>
              <a:off x="1816008" y="3931426"/>
              <a:ext cx="4447630" cy="1572301"/>
            </a:xfrm>
            <a:prstGeom prst="rect">
              <a:avLst/>
            </a:prstGeom>
            <a:noFill/>
            <a:ln>
              <a:noFill/>
            </a:ln>
          </p:spPr>
          <p:txBody>
            <a:bodyPr spcFirstLastPara="1" wrap="square" lIns="166400" tIns="166400" rIns="166400" bIns="166400" rtlCol="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s" sz="1800" b="0" dirty="0">
                  <a:solidFill>
                    <a:schemeClr val="dk1"/>
                  </a:solidFill>
                  <a:latin typeface="Arial"/>
                  <a:ea typeface="Arial"/>
                  <a:cs typeface="Arial"/>
                  <a:sym typeface="Arial"/>
                </a:rPr>
                <a:t>Conlleva que todos los actores se afanen en introducir cambios reiterados y cuantificables a fin de que los servicios sanitarios resulten más seguros, eficaces y centrados en los usuarios </a:t>
              </a:r>
              <a:endParaRPr sz="1800" dirty="0">
                <a:solidFill>
                  <a:schemeClr val="dk1"/>
                </a:solidFill>
                <a:latin typeface="Arial"/>
                <a:ea typeface="Arial"/>
                <a:cs typeface="Arial"/>
                <a:sym typeface="Arial"/>
              </a:endParaRPr>
            </a:p>
          </p:txBody>
        </p:sp>
      </p:grpSp>
      <p:sp>
        <p:nvSpPr>
          <p:cNvPr id="1558" name="Google Shape;1558;p106"/>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86</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565"/>
        <p:cNvGrpSpPr/>
        <p:nvPr/>
      </p:nvGrpSpPr>
      <p:grpSpPr>
        <a:xfrm>
          <a:off x="0" y="0"/>
          <a:ext cx="0" cy="0"/>
          <a:chOff x="0" y="0"/>
          <a:chExt cx="0" cy="0"/>
        </a:xfrm>
      </p:grpSpPr>
      <p:sp>
        <p:nvSpPr>
          <p:cNvPr id="1566" name="Google Shape;1566;p107"/>
          <p:cNvSpPr txBox="1">
            <a:spLocks noGrp="1"/>
          </p:cNvSpPr>
          <p:nvPr>
            <p:ph type="title"/>
          </p:nvPr>
        </p:nvSpPr>
        <p:spPr>
          <a:xfrm>
            <a:off x="838200" y="29522"/>
            <a:ext cx="10515600" cy="714375"/>
          </a:xfrm>
          <a:prstGeom prst="rect">
            <a:avLst/>
          </a:prstGeom>
          <a:noFill/>
          <a:ln>
            <a:noFill/>
          </a:ln>
        </p:spPr>
        <p:txBody>
          <a:bodyPr spcFirstLastPara="1" wrap="square" lIns="91425" tIns="45700" rIns="91425" bIns="45700" rtlCol="0" anchor="t" anchorCtr="0">
            <a:normAutofit fontScale="90000"/>
          </a:bodyPr>
          <a:lstStyle/>
          <a:p>
            <a:pPr marL="0" lvl="0" indent="0" algn="ctr" rtl="0">
              <a:lnSpc>
                <a:spcPct val="90000"/>
              </a:lnSpc>
              <a:spcBef>
                <a:spcPts val="0"/>
              </a:spcBef>
              <a:spcAft>
                <a:spcPts val="0"/>
              </a:spcAft>
              <a:buClr>
                <a:schemeClr val="dk2"/>
              </a:buClr>
              <a:buSzPct val="100000"/>
              <a:buFont typeface="Arial Narrow"/>
              <a:buNone/>
            </a:pPr>
            <a:r>
              <a:rPr lang="es" dirty="0"/>
              <a:t>¿Qué diferencia hay entre el WASH FIT y el conjunto básico de preguntas del Programa Conjunto de Monitoreo? </a:t>
            </a:r>
            <a:endParaRPr dirty="0"/>
          </a:p>
        </p:txBody>
      </p:sp>
      <p:sp>
        <p:nvSpPr>
          <p:cNvPr id="1567" name="Google Shape;1567;p107"/>
          <p:cNvSpPr txBox="1">
            <a:spLocks noGrp="1"/>
          </p:cNvSpPr>
          <p:nvPr>
            <p:ph type="sldNum" idx="12"/>
          </p:nvPr>
        </p:nvSpPr>
        <p:spPr>
          <a:xfrm>
            <a:off x="1" y="6363031"/>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87</a:t>
            </a:fld>
            <a:endParaRPr>
              <a:solidFill>
                <a:srgbClr val="000000"/>
              </a:solidFill>
            </a:endParaRPr>
          </a:p>
        </p:txBody>
      </p:sp>
      <p:graphicFrame>
        <p:nvGraphicFramePr>
          <p:cNvPr id="1568" name="Google Shape;1568;p107"/>
          <p:cNvGraphicFramePr/>
          <p:nvPr>
            <p:extLst>
              <p:ext uri="{D42A27DB-BD31-4B8C-83A1-F6EECF244321}">
                <p14:modId xmlns:p14="http://schemas.microsoft.com/office/powerpoint/2010/main" val="2648994298"/>
              </p:ext>
            </p:extLst>
          </p:nvPr>
        </p:nvGraphicFramePr>
        <p:xfrm>
          <a:off x="468351" y="1632969"/>
          <a:ext cx="11262725" cy="5166050"/>
        </p:xfrm>
        <a:graphic>
          <a:graphicData uri="http://schemas.openxmlformats.org/drawingml/2006/table">
            <a:tbl>
              <a:tblPr firstRow="1" bandRow="1">
                <a:noFill/>
                <a:tableStyleId>{B4330934-96A3-4200-A9AD-CEB1BE3C5911}</a:tableStyleId>
              </a:tblPr>
              <a:tblGrid>
                <a:gridCol w="2040675">
                  <a:extLst>
                    <a:ext uri="{9D8B030D-6E8A-4147-A177-3AD203B41FA5}">
                      <a16:colId xmlns:a16="http://schemas.microsoft.com/office/drawing/2014/main" val="20000"/>
                    </a:ext>
                  </a:extLst>
                </a:gridCol>
                <a:gridCol w="4604075">
                  <a:extLst>
                    <a:ext uri="{9D8B030D-6E8A-4147-A177-3AD203B41FA5}">
                      <a16:colId xmlns:a16="http://schemas.microsoft.com/office/drawing/2014/main" val="20001"/>
                    </a:ext>
                  </a:extLst>
                </a:gridCol>
                <a:gridCol w="4617975">
                  <a:extLst>
                    <a:ext uri="{9D8B030D-6E8A-4147-A177-3AD203B41FA5}">
                      <a16:colId xmlns:a16="http://schemas.microsoft.com/office/drawing/2014/main" val="20002"/>
                    </a:ext>
                  </a:extLst>
                </a:gridCol>
              </a:tblGrid>
              <a:tr h="469950">
                <a:tc>
                  <a:txBody>
                    <a:bodyPr/>
                    <a:lstStyle/>
                    <a:p>
                      <a:pPr marL="0" marR="0" lvl="0" indent="0" algn="l" rtl="0">
                        <a:spcBef>
                          <a:spcPts val="0"/>
                        </a:spcBef>
                        <a:spcAft>
                          <a:spcPts val="0"/>
                        </a:spcAft>
                        <a:buNone/>
                      </a:pPr>
                      <a:endParaRPr sz="1500" dirty="0">
                        <a:latin typeface="Arial Narrow"/>
                        <a:ea typeface="Arial Narrow"/>
                        <a:cs typeface="Arial Narrow"/>
                        <a:sym typeface="Arial Narrow"/>
                      </a:endParaRPr>
                    </a:p>
                  </a:txBody>
                  <a:tcPr marL="82925" marR="82925" marT="41475" marB="41475">
                    <a:solidFill>
                      <a:schemeClr val="dk1"/>
                    </a:solidFill>
                  </a:tcPr>
                </a:tc>
                <a:tc>
                  <a:txBody>
                    <a:bodyPr/>
                    <a:lstStyle/>
                    <a:p>
                      <a:pPr marL="0" marR="0" lvl="0" indent="0" algn="l" rtl="0">
                        <a:lnSpc>
                          <a:spcPct val="100000"/>
                        </a:lnSpc>
                        <a:spcBef>
                          <a:spcPts val="0"/>
                        </a:spcBef>
                        <a:spcAft>
                          <a:spcPts val="0"/>
                        </a:spcAft>
                        <a:buClr>
                          <a:schemeClr val="dk1"/>
                        </a:buClr>
                        <a:buSzPts val="2500"/>
                        <a:buFont typeface="Arial Narrow"/>
                        <a:buNone/>
                      </a:pPr>
                      <a:r>
                        <a:rPr lang="es" sz="1500" b="1">
                          <a:latin typeface="Arial Narrow"/>
                          <a:ea typeface="Arial Narrow"/>
                          <a:cs typeface="Arial Narrow"/>
                          <a:sym typeface="Arial Narrow"/>
                        </a:rPr>
                        <a:t>Indicadores básicos mundiales del Programa Conjunto de Monitoreo</a:t>
                      </a:r>
                      <a:r>
                        <a:rPr lang="es" sz="1500">
                          <a:latin typeface="Arial Narrow"/>
                          <a:ea typeface="Arial Narrow"/>
                          <a:cs typeface="Arial Narrow"/>
                          <a:sym typeface="Arial Narrow"/>
                        </a:rPr>
                        <a:t> </a:t>
                      </a:r>
                      <a:endParaRPr sz="1500"/>
                    </a:p>
                  </a:txBody>
                  <a:tcPr marL="82925" marR="82925" marT="41475" marB="41475">
                    <a:solidFill>
                      <a:schemeClr val="dk1"/>
                    </a:solidFill>
                  </a:tcPr>
                </a:tc>
                <a:tc>
                  <a:txBody>
                    <a:bodyPr/>
                    <a:lstStyle/>
                    <a:p>
                      <a:pPr marL="0" marR="0" lvl="0" indent="0" algn="l" rtl="0">
                        <a:spcBef>
                          <a:spcPts val="0"/>
                        </a:spcBef>
                        <a:spcAft>
                          <a:spcPts val="0"/>
                        </a:spcAft>
                        <a:buNone/>
                      </a:pPr>
                      <a:r>
                        <a:rPr lang="es" sz="1500">
                          <a:latin typeface="Arial Narrow"/>
                          <a:ea typeface="Arial Narrow"/>
                          <a:cs typeface="Arial Narrow"/>
                          <a:sym typeface="Arial Narrow"/>
                        </a:rPr>
                        <a:t>WASH FIT</a:t>
                      </a:r>
                      <a:endParaRPr sz="1500"/>
                    </a:p>
                  </a:txBody>
                  <a:tcPr marL="82925" marR="82925" marT="41475" marB="41475">
                    <a:solidFill>
                      <a:schemeClr val="dk1"/>
                    </a:solidFill>
                  </a:tcPr>
                </a:tc>
                <a:extLst>
                  <a:ext uri="{0D108BD9-81ED-4DB2-BD59-A6C34878D82A}">
                    <a16:rowId xmlns:a16="http://schemas.microsoft.com/office/drawing/2014/main" val="10000"/>
                  </a:ext>
                </a:extLst>
              </a:tr>
              <a:tr h="974750">
                <a:tc>
                  <a:txBody>
                    <a:bodyPr/>
                    <a:lstStyle/>
                    <a:p>
                      <a:pPr marL="0" marR="0" lvl="0" indent="0" algn="l" rtl="0">
                        <a:spcBef>
                          <a:spcPts val="0"/>
                        </a:spcBef>
                        <a:spcAft>
                          <a:spcPts val="0"/>
                        </a:spcAft>
                        <a:buNone/>
                      </a:pPr>
                      <a:r>
                        <a:rPr lang="es" sz="1500" b="1">
                          <a:latin typeface="Arial Narrow"/>
                          <a:ea typeface="Arial Narrow"/>
                          <a:cs typeface="Arial Narrow"/>
                          <a:sym typeface="Arial Narrow"/>
                        </a:rPr>
                        <a:t>Finalidad</a:t>
                      </a:r>
                      <a:endParaRPr sz="1500"/>
                    </a:p>
                  </a:txBody>
                  <a:tcPr marL="82925" marR="82925" marT="41475" marB="41475"/>
                </a:tc>
                <a:tc>
                  <a:txBody>
                    <a:bodyPr/>
                    <a:lstStyle/>
                    <a:p>
                      <a:pPr marL="0" marR="0" lvl="0" indent="0" algn="l" rtl="0">
                        <a:spcBef>
                          <a:spcPts val="0"/>
                        </a:spcBef>
                        <a:spcAft>
                          <a:spcPts val="0"/>
                        </a:spcAft>
                        <a:buNone/>
                      </a:pPr>
                      <a:r>
                        <a:rPr lang="es" sz="1500" dirty="0">
                          <a:latin typeface="Arial Narrow"/>
                          <a:ea typeface="Arial Narrow"/>
                          <a:cs typeface="Arial Narrow"/>
                          <a:sym typeface="Arial Narrow"/>
                        </a:rPr>
                        <a:t>Evaluaciones armonizadas a nivel nacional y </a:t>
                      </a:r>
                      <a:r>
                        <a:rPr lang="es" sz="1500" b="1" dirty="0">
                          <a:latin typeface="Arial Narrow"/>
                          <a:ea typeface="Arial Narrow"/>
                          <a:cs typeface="Arial Narrow"/>
                          <a:sym typeface="Arial Narrow"/>
                        </a:rPr>
                        <a:t>seguimiento</a:t>
                      </a:r>
                      <a:r>
                        <a:rPr lang="es" sz="1500" dirty="0">
                          <a:latin typeface="Arial Narrow"/>
                          <a:ea typeface="Arial Narrow"/>
                          <a:cs typeface="Arial Narrow"/>
                          <a:sym typeface="Arial Narrow"/>
                        </a:rPr>
                        <a:t> </a:t>
                      </a:r>
                      <a:endParaRPr sz="1500" dirty="0"/>
                    </a:p>
                  </a:txBody>
                  <a:tcPr marL="82925" marR="82925" marT="41475" marB="41475"/>
                </a:tc>
                <a:tc>
                  <a:txBody>
                    <a:bodyPr/>
                    <a:lstStyle/>
                    <a:p>
                      <a:pPr marL="0" marR="0" lvl="0" indent="0" algn="l" rtl="0">
                        <a:spcBef>
                          <a:spcPts val="0"/>
                        </a:spcBef>
                        <a:spcAft>
                          <a:spcPts val="0"/>
                        </a:spcAft>
                        <a:buNone/>
                      </a:pPr>
                      <a:r>
                        <a:rPr lang="es" sz="1500" b="1" i="0" u="none" strike="noStrike">
                          <a:solidFill>
                            <a:schemeClr val="dk1"/>
                          </a:solidFill>
                          <a:latin typeface="Arial Narrow"/>
                          <a:ea typeface="Arial Narrow"/>
                          <a:cs typeface="Arial Narrow"/>
                          <a:sym typeface="Arial Narrow"/>
                        </a:rPr>
                        <a:t>Análisis cualitativo</a:t>
                      </a:r>
                      <a:r>
                        <a:rPr lang="es" sz="1500" b="0" i="0" u="none" strike="noStrike">
                          <a:solidFill>
                            <a:schemeClr val="dk1"/>
                          </a:solidFill>
                          <a:latin typeface="Arial Narrow"/>
                          <a:ea typeface="Arial Narrow"/>
                          <a:cs typeface="Arial Narrow"/>
                          <a:sym typeface="Arial Narrow"/>
                        </a:rPr>
                        <a:t> y </a:t>
                      </a:r>
                      <a:r>
                        <a:rPr lang="es" sz="1500" b="1" i="0" u="none" strike="noStrike">
                          <a:solidFill>
                            <a:schemeClr val="dk1"/>
                          </a:solidFill>
                          <a:latin typeface="Arial Narrow"/>
                          <a:ea typeface="Arial Narrow"/>
                          <a:cs typeface="Arial Narrow"/>
                          <a:sym typeface="Arial Narrow"/>
                        </a:rPr>
                        <a:t>mejoras y medidas</a:t>
                      </a:r>
                      <a:r>
                        <a:rPr lang="es" sz="1500" b="0" i="0" u="none" strike="noStrike">
                          <a:solidFill>
                            <a:schemeClr val="dk1"/>
                          </a:solidFill>
                          <a:latin typeface="Arial Narrow"/>
                          <a:ea typeface="Arial Narrow"/>
                          <a:cs typeface="Arial Narrow"/>
                          <a:sym typeface="Arial Narrow"/>
                        </a:rPr>
                        <a:t> progresivas para los que establecer comparaciones entre establecimientos o países reviste menos importancia</a:t>
                      </a:r>
                      <a:endParaRPr sz="1500"/>
                    </a:p>
                  </a:txBody>
                  <a:tcPr marL="82925" marR="82925" marT="41475" marB="41475"/>
                </a:tc>
                <a:extLst>
                  <a:ext uri="{0D108BD9-81ED-4DB2-BD59-A6C34878D82A}">
                    <a16:rowId xmlns:a16="http://schemas.microsoft.com/office/drawing/2014/main" val="10001"/>
                  </a:ext>
                </a:extLst>
              </a:tr>
              <a:tr h="356850">
                <a:tc>
                  <a:txBody>
                    <a:bodyPr/>
                    <a:lstStyle/>
                    <a:p>
                      <a:pPr marL="0" marR="0" lvl="0" indent="0" algn="l" rtl="0">
                        <a:spcBef>
                          <a:spcPts val="0"/>
                        </a:spcBef>
                        <a:spcAft>
                          <a:spcPts val="0"/>
                        </a:spcAft>
                        <a:buNone/>
                      </a:pPr>
                      <a:r>
                        <a:rPr lang="es" sz="1500" b="1">
                          <a:latin typeface="Arial Narrow"/>
                          <a:ea typeface="Arial Narrow"/>
                          <a:cs typeface="Arial Narrow"/>
                          <a:sym typeface="Arial Narrow"/>
                        </a:rPr>
                        <a:t>¿Es adecuado para establecer comparaciones nacionales? </a:t>
                      </a:r>
                      <a:endParaRPr sz="1500"/>
                    </a:p>
                  </a:txBody>
                  <a:tcPr marL="82925" marR="82925" marT="41475" marB="41475"/>
                </a:tc>
                <a:tc>
                  <a:txBody>
                    <a:bodyPr/>
                    <a:lstStyle/>
                    <a:p>
                      <a:pPr marL="0" marR="0" lvl="0" indent="0" algn="l" rtl="0">
                        <a:lnSpc>
                          <a:spcPct val="100000"/>
                        </a:lnSpc>
                        <a:spcBef>
                          <a:spcPts val="0"/>
                        </a:spcBef>
                        <a:spcAft>
                          <a:spcPts val="0"/>
                        </a:spcAft>
                        <a:buClr>
                          <a:schemeClr val="dk1"/>
                        </a:buClr>
                        <a:buSzPts val="1800"/>
                        <a:buFont typeface="Arial Narrow"/>
                        <a:buNone/>
                      </a:pPr>
                      <a:r>
                        <a:rPr lang="es" sz="1500" dirty="0">
                          <a:latin typeface="Arial Narrow"/>
                          <a:ea typeface="Arial Narrow"/>
                          <a:cs typeface="Arial Narrow"/>
                          <a:sym typeface="Arial Narrow"/>
                        </a:rPr>
                        <a:t>Sí, tanto entre países como a nivel nacional </a:t>
                      </a:r>
                      <a:endParaRPr sz="1500" dirty="0"/>
                    </a:p>
                  </a:txBody>
                  <a:tcPr marL="82925" marR="82925" marT="41475" marB="41475"/>
                </a:tc>
                <a:tc>
                  <a:txBody>
                    <a:bodyPr/>
                    <a:lstStyle/>
                    <a:p>
                      <a:pPr marL="0" marR="0" lvl="0" indent="0" algn="l" rtl="0">
                        <a:spcBef>
                          <a:spcPts val="0"/>
                        </a:spcBef>
                        <a:spcAft>
                          <a:spcPts val="0"/>
                        </a:spcAft>
                        <a:buNone/>
                      </a:pPr>
                      <a:r>
                        <a:rPr lang="es" sz="1500" dirty="0">
                          <a:latin typeface="Arial Narrow"/>
                          <a:ea typeface="Arial Narrow"/>
                          <a:cs typeface="Arial Narrow"/>
                          <a:sym typeface="Arial Narrow"/>
                        </a:rPr>
                        <a:t>No se recomienda para ello </a:t>
                      </a:r>
                      <a:endParaRPr sz="1500" dirty="0"/>
                    </a:p>
                  </a:txBody>
                  <a:tcPr marL="82925" marR="82925" marT="41475" marB="41475"/>
                </a:tc>
                <a:extLst>
                  <a:ext uri="{0D108BD9-81ED-4DB2-BD59-A6C34878D82A}">
                    <a16:rowId xmlns:a16="http://schemas.microsoft.com/office/drawing/2014/main" val="10002"/>
                  </a:ext>
                </a:extLst>
              </a:tr>
              <a:tr h="1465125">
                <a:tc>
                  <a:txBody>
                    <a:bodyPr/>
                    <a:lstStyle/>
                    <a:p>
                      <a:pPr marL="0" marR="0" lvl="0" indent="0" algn="l" rtl="0">
                        <a:spcBef>
                          <a:spcPts val="0"/>
                        </a:spcBef>
                        <a:spcAft>
                          <a:spcPts val="0"/>
                        </a:spcAft>
                        <a:buNone/>
                      </a:pPr>
                      <a:r>
                        <a:rPr lang="es" sz="1500" b="1">
                          <a:latin typeface="Arial Narrow"/>
                          <a:ea typeface="Arial Narrow"/>
                          <a:cs typeface="Arial Narrow"/>
                          <a:sym typeface="Arial Narrow"/>
                        </a:rPr>
                        <a:t>Indicadores </a:t>
                      </a:r>
                      <a:endParaRPr sz="1500"/>
                    </a:p>
                  </a:txBody>
                  <a:tcPr marL="82925" marR="82925" marT="41475" marB="41475"/>
                </a:tc>
                <a:tc>
                  <a:txBody>
                    <a:bodyPr/>
                    <a:lstStyle/>
                    <a:p>
                      <a:pPr marL="0" marR="0" lvl="0" indent="0" algn="l" rtl="0">
                        <a:spcBef>
                          <a:spcPts val="0"/>
                        </a:spcBef>
                        <a:spcAft>
                          <a:spcPts val="0"/>
                        </a:spcAft>
                        <a:buNone/>
                      </a:pPr>
                      <a:r>
                        <a:rPr lang="es" sz="1500" dirty="0">
                          <a:latin typeface="Arial Narrow"/>
                          <a:ea typeface="Arial Narrow"/>
                          <a:cs typeface="Arial Narrow"/>
                          <a:sym typeface="Arial Narrow"/>
                        </a:rPr>
                        <a:t>Cinco indicadores básicos: </a:t>
                      </a:r>
                      <a:endParaRPr sz="1500" dirty="0"/>
                    </a:p>
                    <a:p>
                      <a:pPr marL="0" marR="0" lvl="0" indent="0" algn="l" rtl="0">
                        <a:lnSpc>
                          <a:spcPct val="100000"/>
                        </a:lnSpc>
                        <a:spcBef>
                          <a:spcPts val="0"/>
                        </a:spcBef>
                        <a:spcAft>
                          <a:spcPts val="0"/>
                        </a:spcAft>
                        <a:buClr>
                          <a:srgbClr val="009CDE"/>
                        </a:buClr>
                        <a:buSzPts val="1800"/>
                        <a:buFont typeface="Arial Narrow"/>
                        <a:buNone/>
                      </a:pPr>
                      <a:r>
                        <a:rPr lang="es" sz="1500" b="0" i="0" u="none" strike="noStrike" dirty="0">
                          <a:solidFill>
                            <a:srgbClr val="009CDE"/>
                          </a:solidFill>
                          <a:latin typeface="Arial Narrow"/>
                          <a:ea typeface="Arial Narrow"/>
                          <a:cs typeface="Arial Narrow"/>
                          <a:sym typeface="Arial Narrow"/>
                        </a:rPr>
                        <a:t>agua</a:t>
                      </a:r>
                      <a:r>
                        <a:rPr lang="es" sz="1500" b="0" i="0" u="none" strike="noStrike" dirty="0">
                          <a:solidFill>
                            <a:schemeClr val="dk1"/>
                          </a:solidFill>
                          <a:latin typeface="Arial Narrow"/>
                          <a:ea typeface="Arial Narrow"/>
                          <a:cs typeface="Arial Narrow"/>
                          <a:sym typeface="Arial Narrow"/>
                        </a:rPr>
                        <a:t>, </a:t>
                      </a:r>
                      <a:r>
                        <a:rPr lang="es" sz="1500" b="0" i="0" u="none" strike="noStrike" dirty="0">
                          <a:solidFill>
                            <a:srgbClr val="29811B"/>
                          </a:solidFill>
                          <a:latin typeface="Arial Narrow"/>
                          <a:ea typeface="Arial Narrow"/>
                          <a:cs typeface="Arial Narrow"/>
                          <a:sym typeface="Arial Narrow"/>
                        </a:rPr>
                        <a:t>saneamiento</a:t>
                      </a:r>
                      <a:r>
                        <a:rPr lang="es" sz="1500" b="0" i="0" u="none" strike="noStrike" dirty="0">
                          <a:solidFill>
                            <a:schemeClr val="dk1"/>
                          </a:solidFill>
                          <a:latin typeface="Arial Narrow"/>
                          <a:ea typeface="Arial Narrow"/>
                          <a:cs typeface="Arial Narrow"/>
                          <a:sym typeface="Arial Narrow"/>
                        </a:rPr>
                        <a:t>, </a:t>
                      </a:r>
                      <a:r>
                        <a:rPr lang="es" sz="1500" b="0" i="0" u="none" strike="noStrike" dirty="0">
                          <a:solidFill>
                            <a:srgbClr val="7030A0"/>
                          </a:solidFill>
                          <a:latin typeface="Arial Narrow"/>
                          <a:ea typeface="Arial Narrow"/>
                          <a:cs typeface="Arial Narrow"/>
                          <a:sym typeface="Arial Narrow"/>
                        </a:rPr>
                        <a:t>higiene de las manos</a:t>
                      </a:r>
                      <a:r>
                        <a:rPr lang="es" sz="1500" b="0" i="0" u="none" strike="noStrike" dirty="0">
                          <a:solidFill>
                            <a:schemeClr val="dk1"/>
                          </a:solidFill>
                          <a:latin typeface="Arial Narrow"/>
                          <a:ea typeface="Arial Narrow"/>
                          <a:cs typeface="Arial Narrow"/>
                          <a:sym typeface="Arial Narrow"/>
                        </a:rPr>
                        <a:t>, </a:t>
                      </a:r>
                      <a:r>
                        <a:rPr lang="es" sz="1500" b="0" i="0" u="none" strike="noStrike" dirty="0">
                          <a:solidFill>
                            <a:srgbClr val="C00000"/>
                          </a:solidFill>
                          <a:latin typeface="Arial Narrow"/>
                          <a:ea typeface="Arial Narrow"/>
                          <a:cs typeface="Arial Narrow"/>
                          <a:sym typeface="Arial Narrow"/>
                        </a:rPr>
                        <a:t>desechos de salud</a:t>
                      </a:r>
                      <a:r>
                        <a:rPr lang="es" sz="1500" b="0" i="0" u="none" strike="noStrike" dirty="0">
                          <a:solidFill>
                            <a:schemeClr val="dk1"/>
                          </a:solidFill>
                          <a:latin typeface="Arial Narrow"/>
                          <a:ea typeface="Arial Narrow"/>
                          <a:cs typeface="Arial Narrow"/>
                          <a:sym typeface="Arial Narrow"/>
                        </a:rPr>
                        <a:t> y </a:t>
                      </a:r>
                      <a:r>
                        <a:rPr lang="es" sz="1500" b="0" i="0" u="none" strike="noStrike" dirty="0">
                          <a:solidFill>
                            <a:srgbClr val="FF00FF"/>
                          </a:solidFill>
                          <a:latin typeface="Arial Narrow"/>
                          <a:ea typeface="Arial Narrow"/>
                          <a:cs typeface="Arial Narrow"/>
                          <a:sym typeface="Arial Narrow"/>
                        </a:rPr>
                        <a:t>limpieza ambiental</a:t>
                      </a:r>
                      <a:endParaRPr sz="1500" dirty="0"/>
                    </a:p>
                    <a:p>
                      <a:pPr marL="0" marR="0" lvl="0" indent="0" algn="l" rtl="0">
                        <a:lnSpc>
                          <a:spcPct val="100000"/>
                        </a:lnSpc>
                        <a:spcBef>
                          <a:spcPts val="0"/>
                        </a:spcBef>
                        <a:spcAft>
                          <a:spcPts val="0"/>
                        </a:spcAft>
                        <a:buClr>
                          <a:schemeClr val="dk1"/>
                        </a:buClr>
                        <a:buSzPts val="1800"/>
                        <a:buFont typeface="Calibri"/>
                        <a:buNone/>
                      </a:pPr>
                      <a:endParaRPr sz="1500" dirty="0">
                        <a:solidFill>
                          <a:srgbClr val="FF00FF"/>
                        </a:solidFill>
                        <a:latin typeface="Arial Narrow"/>
                        <a:ea typeface="Arial Narrow"/>
                        <a:cs typeface="Arial Narrow"/>
                        <a:sym typeface="Arial Narrow"/>
                      </a:endParaRPr>
                    </a:p>
                    <a:p>
                      <a:pPr marL="0" marR="0" lvl="0" indent="0" algn="l" rtl="0">
                        <a:spcBef>
                          <a:spcPts val="0"/>
                        </a:spcBef>
                        <a:spcAft>
                          <a:spcPts val="0"/>
                        </a:spcAft>
                        <a:buNone/>
                      </a:pPr>
                      <a:r>
                        <a:rPr lang="es" sz="1500" dirty="0">
                          <a:latin typeface="Arial Narrow"/>
                          <a:ea typeface="Arial Narrow"/>
                          <a:cs typeface="Arial Narrow"/>
                          <a:sym typeface="Arial Narrow"/>
                        </a:rPr>
                        <a:t>(14 preguntas en total) </a:t>
                      </a:r>
                      <a:endParaRPr sz="1500" dirty="0"/>
                    </a:p>
                  </a:txBody>
                  <a:tcPr marL="82925" marR="82925" marT="41475" marB="41475"/>
                </a:tc>
                <a:tc>
                  <a:txBody>
                    <a:bodyPr/>
                    <a:lstStyle/>
                    <a:p>
                      <a:pPr marL="0" marR="0" lvl="0" indent="0" algn="l" rtl="0">
                        <a:spcBef>
                          <a:spcPts val="0"/>
                        </a:spcBef>
                        <a:spcAft>
                          <a:spcPts val="0"/>
                        </a:spcAft>
                        <a:buNone/>
                      </a:pPr>
                      <a:r>
                        <a:rPr lang="es" sz="1500" dirty="0">
                          <a:latin typeface="Arial Narrow"/>
                          <a:ea typeface="Arial Narrow"/>
                          <a:cs typeface="Arial Narrow"/>
                          <a:sym typeface="Arial Narrow"/>
                        </a:rPr>
                        <a:t>Cinco indicadores básicos + energía, entorno y gestión de establecimientos Estos indicadores suplementarios son indispensables para que las evaluaciones sean más exhaustivas (que incluyan, por ejemplo, la calidad del agua y consideraciones relativas al clima) </a:t>
                      </a:r>
                      <a:endParaRPr sz="1500" dirty="0"/>
                    </a:p>
                    <a:p>
                      <a:pPr marL="0" marR="0" lvl="0" indent="0" algn="l" rtl="0">
                        <a:spcBef>
                          <a:spcPts val="0"/>
                        </a:spcBef>
                        <a:spcAft>
                          <a:spcPts val="0"/>
                        </a:spcAft>
                        <a:buClr>
                          <a:schemeClr val="dk1"/>
                        </a:buClr>
                        <a:buSzPts val="1800"/>
                        <a:buFont typeface="Arial Narrow"/>
                        <a:buNone/>
                      </a:pPr>
                      <a:r>
                        <a:rPr lang="es" sz="1500" dirty="0">
                          <a:latin typeface="Arial Narrow"/>
                          <a:ea typeface="Arial Narrow"/>
                          <a:cs typeface="Arial Narrow"/>
                          <a:sym typeface="Arial Narrow"/>
                        </a:rPr>
                        <a:t>(más de 90 preguntas en total) </a:t>
                      </a:r>
                      <a:endParaRPr sz="1500" dirty="0"/>
                    </a:p>
                  </a:txBody>
                  <a:tcPr marL="82925" marR="82925" marT="41475" marB="41475"/>
                </a:tc>
                <a:extLst>
                  <a:ext uri="{0D108BD9-81ED-4DB2-BD59-A6C34878D82A}">
                    <a16:rowId xmlns:a16="http://schemas.microsoft.com/office/drawing/2014/main" val="10003"/>
                  </a:ext>
                </a:extLst>
              </a:tr>
              <a:tr h="1188675">
                <a:tc>
                  <a:txBody>
                    <a:bodyPr/>
                    <a:lstStyle/>
                    <a:p>
                      <a:pPr marL="0" marR="0" lvl="0" indent="0" algn="l" rtl="0">
                        <a:spcBef>
                          <a:spcPts val="0"/>
                        </a:spcBef>
                        <a:spcAft>
                          <a:spcPts val="0"/>
                        </a:spcAft>
                        <a:buNone/>
                      </a:pPr>
                      <a:r>
                        <a:rPr lang="es" sz="1500" b="1">
                          <a:latin typeface="Arial Narrow"/>
                          <a:ea typeface="Arial Narrow"/>
                          <a:cs typeface="Arial Narrow"/>
                          <a:sym typeface="Arial Narrow"/>
                        </a:rPr>
                        <a:t>Formato de las preguntas</a:t>
                      </a:r>
                      <a:endParaRPr sz="1500"/>
                    </a:p>
                  </a:txBody>
                  <a:tcPr marL="82925" marR="82925" marT="41475" marB="41475"/>
                </a:tc>
                <a:tc>
                  <a:txBody>
                    <a:bodyPr/>
                    <a:lstStyle/>
                    <a:p>
                      <a:pPr marL="0" marR="0" lvl="0" indent="0" algn="l" rtl="0">
                        <a:spcBef>
                          <a:spcPts val="0"/>
                        </a:spcBef>
                        <a:spcAft>
                          <a:spcPts val="0"/>
                        </a:spcAft>
                        <a:buNone/>
                      </a:pPr>
                      <a:r>
                        <a:rPr lang="es" sz="1500" b="1">
                          <a:latin typeface="Arial Narrow"/>
                          <a:ea typeface="Arial Narrow"/>
                          <a:cs typeface="Arial Narrow"/>
                          <a:sym typeface="Arial Narrow"/>
                        </a:rPr>
                        <a:t>Sí/No </a:t>
                      </a:r>
                      <a:endParaRPr sz="1500"/>
                    </a:p>
                    <a:p>
                      <a:pPr marL="0" marR="0" lvl="0" indent="0" algn="l" rtl="0">
                        <a:spcBef>
                          <a:spcPts val="0"/>
                        </a:spcBef>
                        <a:spcAft>
                          <a:spcPts val="0"/>
                        </a:spcAft>
                        <a:buNone/>
                      </a:pPr>
                      <a:r>
                        <a:rPr lang="es" sz="1500" b="0" i="0" u="none" strike="noStrike">
                          <a:solidFill>
                            <a:schemeClr val="dk1"/>
                          </a:solidFill>
                          <a:latin typeface="Arial Narrow"/>
                          <a:ea typeface="Arial Narrow"/>
                          <a:cs typeface="Arial Narrow"/>
                          <a:sym typeface="Arial Narrow"/>
                        </a:rPr>
                        <a:t>Permite calcular estimaciones de la cobertura </a:t>
                      </a:r>
                      <a:endParaRPr sz="1500">
                        <a:latin typeface="Arial Narrow"/>
                        <a:ea typeface="Arial Narrow"/>
                        <a:cs typeface="Arial Narrow"/>
                        <a:sym typeface="Arial Narrow"/>
                      </a:endParaRPr>
                    </a:p>
                  </a:txBody>
                  <a:tcPr marL="82925" marR="82925" marT="41475" marB="41475"/>
                </a:tc>
                <a:tc>
                  <a:txBody>
                    <a:bodyPr/>
                    <a:lstStyle/>
                    <a:p>
                      <a:pPr marL="0" marR="0" lvl="0" indent="0" algn="l" rtl="0">
                        <a:spcBef>
                          <a:spcPts val="0"/>
                        </a:spcBef>
                        <a:spcAft>
                          <a:spcPts val="0"/>
                        </a:spcAft>
                        <a:buNone/>
                      </a:pPr>
                      <a:r>
                        <a:rPr lang="es" sz="1500" b="1" i="0" u="none" strike="noStrike" dirty="0">
                          <a:solidFill>
                            <a:schemeClr val="dk1"/>
                          </a:solidFill>
                          <a:latin typeface="Arial Narrow"/>
                          <a:ea typeface="Arial Narrow"/>
                          <a:cs typeface="Arial Narrow"/>
                          <a:sym typeface="Arial Narrow"/>
                        </a:rPr>
                        <a:t>Escala de tres puntos</a:t>
                      </a:r>
                      <a:r>
                        <a:rPr lang="es" sz="1500" b="0" i="0" u="none" strike="noStrike" dirty="0">
                          <a:solidFill>
                            <a:schemeClr val="dk1"/>
                          </a:solidFill>
                          <a:latin typeface="Arial Narrow"/>
                          <a:ea typeface="Arial Narrow"/>
                          <a:cs typeface="Arial Narrow"/>
                          <a:sym typeface="Arial Narrow"/>
                        </a:rPr>
                        <a:t> (rojo, amarillo y verde; o 1, 2 y 3) </a:t>
                      </a:r>
                      <a:endParaRPr sz="1500" dirty="0"/>
                    </a:p>
                    <a:p>
                      <a:pPr marL="0" marR="0" lvl="0" indent="0" algn="l" rtl="0">
                        <a:spcBef>
                          <a:spcPts val="0"/>
                        </a:spcBef>
                        <a:spcAft>
                          <a:spcPts val="0"/>
                        </a:spcAft>
                        <a:buNone/>
                      </a:pPr>
                      <a:r>
                        <a:rPr lang="es" sz="1500" b="0" i="0" u="none" strike="noStrike" dirty="0">
                          <a:solidFill>
                            <a:schemeClr val="dk1"/>
                          </a:solidFill>
                          <a:latin typeface="Arial Narrow"/>
                          <a:ea typeface="Arial Narrow"/>
                          <a:cs typeface="Arial Narrow"/>
                          <a:sym typeface="Arial Narrow"/>
                        </a:rPr>
                        <a:t>para inspirar a los establecimientos a introducir mejoras graduales</a:t>
                      </a:r>
                      <a:endParaRPr sz="1500" dirty="0">
                        <a:latin typeface="Arial Narrow"/>
                        <a:ea typeface="Arial Narrow"/>
                        <a:cs typeface="Arial Narrow"/>
                        <a:sym typeface="Arial Narrow"/>
                      </a:endParaRPr>
                    </a:p>
                  </a:txBody>
                  <a:tcPr marL="82925" marR="82925" marT="41475" marB="41475"/>
                </a:tc>
                <a:extLst>
                  <a:ext uri="{0D108BD9-81ED-4DB2-BD59-A6C34878D82A}">
                    <a16:rowId xmlns:a16="http://schemas.microsoft.com/office/drawing/2014/main" val="10004"/>
                  </a:ext>
                </a:extLst>
              </a:tr>
            </a:tbl>
          </a:graphicData>
        </a:graphic>
      </p:graphicFrame>
      <p:pic>
        <p:nvPicPr>
          <p:cNvPr id="1569" name="Google Shape;1569;p107">
            <a:hlinkClick r:id="rId3"/>
          </p:cNvPr>
          <p:cNvPicPr preferRelativeResize="0"/>
          <p:nvPr/>
        </p:nvPicPr>
        <p:blipFill rotWithShape="1">
          <a:blip r:embed="rId4">
            <a:alphaModFix/>
          </a:blip>
          <a:srcRect/>
          <a:stretch/>
        </p:blipFill>
        <p:spPr>
          <a:xfrm>
            <a:off x="172306" y="179082"/>
            <a:ext cx="804318" cy="1129630"/>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29"/>
          <p:cNvPicPr preferRelativeResize="0"/>
          <p:nvPr/>
        </p:nvPicPr>
        <p:blipFill rotWithShape="1">
          <a:blip r:embed="rId3">
            <a:alphaModFix/>
          </a:blip>
          <a:srcRect/>
          <a:stretch/>
        </p:blipFill>
        <p:spPr>
          <a:xfrm>
            <a:off x="1296987" y="5109880"/>
            <a:ext cx="976411" cy="1372604"/>
          </a:xfrm>
          <a:prstGeom prst="rect">
            <a:avLst/>
          </a:prstGeom>
          <a:noFill/>
          <a:ln>
            <a:noFill/>
          </a:ln>
        </p:spPr>
      </p:pic>
      <p:pic>
        <p:nvPicPr>
          <p:cNvPr id="270" name="Google Shape;270;p29"/>
          <p:cNvPicPr preferRelativeResize="0"/>
          <p:nvPr/>
        </p:nvPicPr>
        <p:blipFill rotWithShape="1">
          <a:blip r:embed="rId4">
            <a:alphaModFix/>
          </a:blip>
          <a:srcRect/>
          <a:stretch/>
        </p:blipFill>
        <p:spPr>
          <a:xfrm>
            <a:off x="2933055" y="4934240"/>
            <a:ext cx="930088" cy="930088"/>
          </a:xfrm>
          <a:prstGeom prst="rect">
            <a:avLst/>
          </a:prstGeom>
          <a:noFill/>
          <a:ln>
            <a:noFill/>
          </a:ln>
        </p:spPr>
      </p:pic>
      <p:pic>
        <p:nvPicPr>
          <p:cNvPr id="271" name="Google Shape;271;p29"/>
          <p:cNvPicPr preferRelativeResize="0"/>
          <p:nvPr/>
        </p:nvPicPr>
        <p:blipFill rotWithShape="1">
          <a:blip r:embed="rId5">
            <a:alphaModFix/>
          </a:blip>
          <a:srcRect/>
          <a:stretch/>
        </p:blipFill>
        <p:spPr>
          <a:xfrm>
            <a:off x="8281433" y="5323082"/>
            <a:ext cx="1249075" cy="684521"/>
          </a:xfrm>
          <a:prstGeom prst="rect">
            <a:avLst/>
          </a:prstGeom>
          <a:noFill/>
          <a:ln>
            <a:noFill/>
          </a:ln>
        </p:spPr>
      </p:pic>
      <p:pic>
        <p:nvPicPr>
          <p:cNvPr id="272" name="Google Shape;272;p29"/>
          <p:cNvPicPr preferRelativeResize="0"/>
          <p:nvPr/>
        </p:nvPicPr>
        <p:blipFill rotWithShape="1">
          <a:blip r:embed="rId6">
            <a:alphaModFix/>
          </a:blip>
          <a:srcRect/>
          <a:stretch/>
        </p:blipFill>
        <p:spPr>
          <a:xfrm>
            <a:off x="4714936" y="1012010"/>
            <a:ext cx="431977" cy="431977"/>
          </a:xfrm>
          <a:prstGeom prst="rect">
            <a:avLst/>
          </a:prstGeom>
          <a:noFill/>
          <a:ln>
            <a:noFill/>
          </a:ln>
        </p:spPr>
      </p:pic>
      <p:pic>
        <p:nvPicPr>
          <p:cNvPr id="273" name="Google Shape;273;p29"/>
          <p:cNvPicPr preferRelativeResize="0"/>
          <p:nvPr/>
        </p:nvPicPr>
        <p:blipFill rotWithShape="1">
          <a:blip r:embed="rId7">
            <a:alphaModFix/>
          </a:blip>
          <a:srcRect/>
          <a:stretch/>
        </p:blipFill>
        <p:spPr>
          <a:xfrm>
            <a:off x="3236322" y="6007603"/>
            <a:ext cx="323550" cy="665886"/>
          </a:xfrm>
          <a:prstGeom prst="rect">
            <a:avLst/>
          </a:prstGeom>
          <a:noFill/>
          <a:ln>
            <a:noFill/>
          </a:ln>
        </p:spPr>
      </p:pic>
      <p:sp>
        <p:nvSpPr>
          <p:cNvPr id="274" name="Google Shape;274;p29"/>
          <p:cNvSpPr txBox="1"/>
          <p:nvPr/>
        </p:nvSpPr>
        <p:spPr>
          <a:xfrm>
            <a:off x="6392501" y="1156496"/>
            <a:ext cx="3034052" cy="707886"/>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2000" dirty="0">
                <a:solidFill>
                  <a:srgbClr val="0070C0"/>
                </a:solidFill>
                <a:latin typeface="Arial"/>
                <a:ea typeface="Arial"/>
                <a:cs typeface="Arial"/>
                <a:sym typeface="Arial"/>
              </a:rPr>
              <a:t>2.ª edición de la guía práctica del WASH FIT</a:t>
            </a:r>
            <a:endParaRPr dirty="0"/>
          </a:p>
        </p:txBody>
      </p:sp>
      <p:sp>
        <p:nvSpPr>
          <p:cNvPr id="275" name="Google Shape;275;p29"/>
          <p:cNvSpPr txBox="1"/>
          <p:nvPr/>
        </p:nvSpPr>
        <p:spPr>
          <a:xfrm>
            <a:off x="6736829" y="1861110"/>
            <a:ext cx="2179029" cy="307777"/>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400" dirty="0">
                <a:solidFill>
                  <a:schemeClr val="dk1"/>
                </a:solidFill>
                <a:latin typeface="Arial"/>
                <a:ea typeface="Arial"/>
                <a:cs typeface="Arial"/>
                <a:sym typeface="Arial"/>
              </a:rPr>
              <a:t>Instrucciones paso a paso</a:t>
            </a:r>
            <a:endParaRPr dirty="0"/>
          </a:p>
        </p:txBody>
      </p:sp>
      <p:sp>
        <p:nvSpPr>
          <p:cNvPr id="276" name="Google Shape;276;p29"/>
          <p:cNvSpPr txBox="1"/>
          <p:nvPr/>
        </p:nvSpPr>
        <p:spPr>
          <a:xfrm>
            <a:off x="3337204" y="1592012"/>
            <a:ext cx="1657274" cy="584775"/>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600" b="1">
                <a:solidFill>
                  <a:srgbClr val="D4B01A"/>
                </a:solidFill>
                <a:latin typeface="Arial"/>
                <a:ea typeface="Arial"/>
                <a:cs typeface="Arial"/>
                <a:sym typeface="Arial"/>
              </a:rPr>
              <a:t>LEER PRIMERO</a:t>
            </a:r>
            <a:endParaRPr/>
          </a:p>
        </p:txBody>
      </p:sp>
      <p:sp>
        <p:nvSpPr>
          <p:cNvPr id="277" name="Google Shape;277;p29"/>
          <p:cNvSpPr txBox="1"/>
          <p:nvPr/>
        </p:nvSpPr>
        <p:spPr>
          <a:xfrm>
            <a:off x="3328534" y="1043332"/>
            <a:ext cx="1493072" cy="369332"/>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900" dirty="0">
                <a:solidFill>
                  <a:schemeClr val="dk1"/>
                </a:solidFill>
                <a:latin typeface="Arial"/>
                <a:ea typeface="Arial"/>
                <a:cs typeface="Arial"/>
                <a:sym typeface="Arial"/>
              </a:rPr>
              <a:t>110 páginas </a:t>
            </a:r>
            <a:endParaRPr dirty="0"/>
          </a:p>
          <a:p>
            <a:pPr marL="0" marR="0" lvl="0" indent="0" algn="ctr" rtl="0">
              <a:spcBef>
                <a:spcPts val="0"/>
              </a:spcBef>
              <a:spcAft>
                <a:spcPts val="0"/>
              </a:spcAft>
              <a:buNone/>
            </a:pPr>
            <a:r>
              <a:rPr lang="es" sz="900" dirty="0">
                <a:solidFill>
                  <a:schemeClr val="dk1"/>
                </a:solidFill>
                <a:latin typeface="Arial"/>
                <a:ea typeface="Arial"/>
                <a:cs typeface="Arial"/>
                <a:sym typeface="Arial"/>
              </a:rPr>
              <a:t>Tiempo de lectura: 50 minutos</a:t>
            </a:r>
            <a:endParaRPr dirty="0"/>
          </a:p>
        </p:txBody>
      </p:sp>
      <p:cxnSp>
        <p:nvCxnSpPr>
          <p:cNvPr id="278" name="Google Shape;278;p29"/>
          <p:cNvCxnSpPr/>
          <p:nvPr/>
        </p:nvCxnSpPr>
        <p:spPr>
          <a:xfrm>
            <a:off x="450394" y="2762009"/>
            <a:ext cx="11627753" cy="23330"/>
          </a:xfrm>
          <a:prstGeom prst="straightConnector1">
            <a:avLst/>
          </a:prstGeom>
          <a:noFill/>
          <a:ln w="9525" cap="flat" cmpd="sng">
            <a:solidFill>
              <a:schemeClr val="dk1"/>
            </a:solidFill>
            <a:prstDash val="solid"/>
            <a:miter lim="800000"/>
            <a:headEnd type="none" w="sm" len="sm"/>
            <a:tailEnd type="none" w="sm" len="sm"/>
          </a:ln>
        </p:spPr>
      </p:cxnSp>
      <p:sp>
        <p:nvSpPr>
          <p:cNvPr id="279" name="Google Shape;279;p29"/>
          <p:cNvSpPr txBox="1"/>
          <p:nvPr/>
        </p:nvSpPr>
        <p:spPr>
          <a:xfrm>
            <a:off x="2899211" y="2785339"/>
            <a:ext cx="2035616" cy="400110"/>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2000">
                <a:solidFill>
                  <a:srgbClr val="0070C0"/>
                </a:solidFill>
                <a:latin typeface="Arial"/>
                <a:ea typeface="Arial"/>
                <a:cs typeface="Arial"/>
                <a:sym typeface="Arial"/>
              </a:rPr>
              <a:t>Herramientas</a:t>
            </a:r>
            <a:endParaRPr/>
          </a:p>
        </p:txBody>
      </p:sp>
      <p:sp>
        <p:nvSpPr>
          <p:cNvPr id="280" name="Google Shape;280;p29"/>
          <p:cNvSpPr txBox="1"/>
          <p:nvPr/>
        </p:nvSpPr>
        <p:spPr>
          <a:xfrm>
            <a:off x="5500932" y="2782942"/>
            <a:ext cx="1809659" cy="400110"/>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2000">
                <a:solidFill>
                  <a:srgbClr val="0070C0"/>
                </a:solidFill>
                <a:latin typeface="Arial"/>
                <a:ea typeface="Arial"/>
                <a:cs typeface="Arial"/>
                <a:sym typeface="Arial"/>
              </a:rPr>
              <a:t>Hojas informativas</a:t>
            </a:r>
            <a:endParaRPr/>
          </a:p>
        </p:txBody>
      </p:sp>
      <p:sp>
        <p:nvSpPr>
          <p:cNvPr id="281" name="Google Shape;281;p29"/>
          <p:cNvSpPr txBox="1"/>
          <p:nvPr/>
        </p:nvSpPr>
        <p:spPr>
          <a:xfrm>
            <a:off x="8145941" y="2771566"/>
            <a:ext cx="1809659" cy="707886"/>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2000">
                <a:solidFill>
                  <a:srgbClr val="0070C0"/>
                </a:solidFill>
                <a:latin typeface="Arial"/>
                <a:ea typeface="Arial"/>
                <a:cs typeface="Arial"/>
                <a:sym typeface="Arial"/>
              </a:rPr>
              <a:t>Manual para formadores</a:t>
            </a:r>
            <a:endParaRPr/>
          </a:p>
        </p:txBody>
      </p:sp>
      <p:sp>
        <p:nvSpPr>
          <p:cNvPr id="282" name="Google Shape;282;p29"/>
          <p:cNvSpPr txBox="1"/>
          <p:nvPr/>
        </p:nvSpPr>
        <p:spPr>
          <a:xfrm>
            <a:off x="409908" y="2782942"/>
            <a:ext cx="2238351" cy="707886"/>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2000">
                <a:solidFill>
                  <a:srgbClr val="0070C0"/>
                </a:solidFill>
                <a:latin typeface="Arial"/>
                <a:ea typeface="Arial"/>
                <a:cs typeface="Arial"/>
                <a:sym typeface="Arial"/>
              </a:rPr>
              <a:t>¿Qué es el WASH FIT?</a:t>
            </a:r>
            <a:endParaRPr/>
          </a:p>
        </p:txBody>
      </p:sp>
      <p:sp>
        <p:nvSpPr>
          <p:cNvPr id="283" name="Google Shape;283;p29"/>
          <p:cNvSpPr/>
          <p:nvPr/>
        </p:nvSpPr>
        <p:spPr>
          <a:xfrm>
            <a:off x="2732049" y="3361386"/>
            <a:ext cx="2485293" cy="769441"/>
          </a:xfrm>
          <a:prstGeom prst="rect">
            <a:avLst/>
          </a:prstGeom>
          <a:noFill/>
          <a:ln>
            <a:noFill/>
          </a:ln>
        </p:spPr>
        <p:txBody>
          <a:bodyPr spcFirstLastPara="1" wrap="square" lIns="91425" tIns="45700" rIns="91425" bIns="45700" rtlCol="0" anchor="t" anchorCtr="0">
            <a:noAutofit/>
          </a:bodyPr>
          <a:lstStyle/>
          <a:p>
            <a:pPr marL="0" marR="0" lvl="0" indent="0" algn="ctr" rtl="0">
              <a:spcBef>
                <a:spcPts val="0"/>
              </a:spcBef>
              <a:spcAft>
                <a:spcPts val="0"/>
              </a:spcAft>
              <a:buNone/>
            </a:pPr>
            <a:r>
              <a:rPr lang="es" sz="1100" dirty="0">
                <a:solidFill>
                  <a:srgbClr val="201F1E"/>
                </a:solidFill>
                <a:latin typeface="Arial"/>
                <a:ea typeface="Arial"/>
                <a:cs typeface="Arial"/>
                <a:sym typeface="Arial"/>
              </a:rPr>
              <a:t>Herramientas de análisis y evaluación de peligros y riesgos (respaldan la formulación e implantación del plan de mejora, así como el seguimiento continuo)</a:t>
            </a:r>
            <a:endParaRPr sz="1100" dirty="0">
              <a:solidFill>
                <a:schemeClr val="dk1"/>
              </a:solidFill>
              <a:latin typeface="Arial"/>
              <a:ea typeface="Arial"/>
              <a:cs typeface="Arial"/>
              <a:sym typeface="Arial"/>
            </a:endParaRPr>
          </a:p>
        </p:txBody>
      </p:sp>
      <p:sp>
        <p:nvSpPr>
          <p:cNvPr id="284" name="Google Shape;284;p29"/>
          <p:cNvSpPr/>
          <p:nvPr/>
        </p:nvSpPr>
        <p:spPr>
          <a:xfrm>
            <a:off x="408834" y="3510262"/>
            <a:ext cx="2364901" cy="261610"/>
          </a:xfrm>
          <a:prstGeom prst="rect">
            <a:avLst/>
          </a:prstGeom>
          <a:noFill/>
          <a:ln>
            <a:noFill/>
          </a:ln>
        </p:spPr>
        <p:txBody>
          <a:bodyPr spcFirstLastPara="1" wrap="square" lIns="91425" tIns="45700" rIns="91425" bIns="45700" rtlCol="0" anchor="t" anchorCtr="0">
            <a:noAutofit/>
          </a:bodyPr>
          <a:lstStyle/>
          <a:p>
            <a:pPr marL="0" marR="0" lvl="0" indent="0" algn="ctr" rtl="0">
              <a:spcBef>
                <a:spcPts val="0"/>
              </a:spcBef>
              <a:spcAft>
                <a:spcPts val="0"/>
              </a:spcAft>
              <a:buNone/>
            </a:pPr>
            <a:r>
              <a:rPr lang="es" sz="1100">
                <a:solidFill>
                  <a:srgbClr val="201F1E"/>
                </a:solidFill>
                <a:latin typeface="Arial"/>
                <a:ea typeface="Arial"/>
                <a:cs typeface="Arial"/>
                <a:sym typeface="Arial"/>
              </a:rPr>
              <a:t>Breve introducción al WASH FIT</a:t>
            </a:r>
            <a:endParaRPr sz="1100">
              <a:solidFill>
                <a:schemeClr val="dk1"/>
              </a:solidFill>
              <a:latin typeface="Arial"/>
              <a:ea typeface="Arial"/>
              <a:cs typeface="Arial"/>
              <a:sym typeface="Arial"/>
            </a:endParaRPr>
          </a:p>
        </p:txBody>
      </p:sp>
      <p:sp>
        <p:nvSpPr>
          <p:cNvPr id="285" name="Google Shape;285;p29"/>
          <p:cNvSpPr/>
          <p:nvPr/>
        </p:nvSpPr>
        <p:spPr>
          <a:xfrm>
            <a:off x="7744603" y="3494104"/>
            <a:ext cx="2364901" cy="769441"/>
          </a:xfrm>
          <a:prstGeom prst="rect">
            <a:avLst/>
          </a:prstGeom>
          <a:noFill/>
          <a:ln>
            <a:noFill/>
          </a:ln>
        </p:spPr>
        <p:txBody>
          <a:bodyPr spcFirstLastPara="1" wrap="square" lIns="91425" tIns="45700" rIns="91425" bIns="45700" rtlCol="0" anchor="t" anchorCtr="0">
            <a:noAutofit/>
          </a:bodyPr>
          <a:lstStyle/>
          <a:p>
            <a:pPr marL="0" marR="0" lvl="0" indent="0" algn="ctr" rtl="0">
              <a:spcBef>
                <a:spcPts val="0"/>
              </a:spcBef>
              <a:spcAft>
                <a:spcPts val="0"/>
              </a:spcAft>
              <a:buNone/>
            </a:pPr>
            <a:r>
              <a:rPr lang="es" sz="1100">
                <a:solidFill>
                  <a:srgbClr val="201F1E"/>
                </a:solidFill>
                <a:latin typeface="Arial"/>
                <a:ea typeface="Arial"/>
                <a:cs typeface="Arial"/>
                <a:sym typeface="Arial"/>
              </a:rPr>
              <a:t>Todos los materiales de la capacitación recopilados en un único lugar (diapositivas, notas de los ponentes, herramientas de análisis y evaluación, ejemplos de programa, etc.)</a:t>
            </a:r>
            <a:endParaRPr sz="1100">
              <a:solidFill>
                <a:schemeClr val="dk1"/>
              </a:solidFill>
              <a:latin typeface="Arial"/>
              <a:ea typeface="Arial"/>
              <a:cs typeface="Arial"/>
              <a:sym typeface="Arial"/>
            </a:endParaRPr>
          </a:p>
        </p:txBody>
      </p:sp>
      <p:sp>
        <p:nvSpPr>
          <p:cNvPr id="286" name="Google Shape;286;p29"/>
          <p:cNvSpPr/>
          <p:nvPr/>
        </p:nvSpPr>
        <p:spPr>
          <a:xfrm>
            <a:off x="5592828" y="3494535"/>
            <a:ext cx="1706185" cy="769441"/>
          </a:xfrm>
          <a:prstGeom prst="rect">
            <a:avLst/>
          </a:prstGeom>
          <a:noFill/>
          <a:ln>
            <a:noFill/>
          </a:ln>
        </p:spPr>
        <p:txBody>
          <a:bodyPr spcFirstLastPara="1" wrap="square" lIns="91425" tIns="45700" rIns="91425" bIns="45700" rtlCol="0" anchor="t" anchorCtr="0">
            <a:noAutofit/>
          </a:bodyPr>
          <a:lstStyle/>
          <a:p>
            <a:pPr marL="0" marR="0" lvl="0" indent="0" algn="ctr" rtl="0">
              <a:spcBef>
                <a:spcPts val="0"/>
              </a:spcBef>
              <a:spcAft>
                <a:spcPts val="0"/>
              </a:spcAft>
              <a:buNone/>
            </a:pPr>
            <a:r>
              <a:rPr lang="es" sz="1100" dirty="0">
                <a:solidFill>
                  <a:srgbClr val="201F1E"/>
                </a:solidFill>
                <a:latin typeface="Arial"/>
                <a:ea typeface="Arial"/>
                <a:cs typeface="Arial"/>
                <a:sym typeface="Arial"/>
              </a:rPr>
              <a:t>Cinco hojas informativas </a:t>
            </a:r>
            <a:endParaRPr dirty="0"/>
          </a:p>
          <a:p>
            <a:pPr marL="0" marR="0" lvl="0" indent="0" algn="ctr" rtl="0">
              <a:spcBef>
                <a:spcPts val="0"/>
              </a:spcBef>
              <a:spcAft>
                <a:spcPts val="0"/>
              </a:spcAft>
              <a:buNone/>
            </a:pPr>
            <a:r>
              <a:rPr lang="es" sz="1100" dirty="0">
                <a:solidFill>
                  <a:schemeClr val="dk1"/>
                </a:solidFill>
                <a:latin typeface="Arial"/>
                <a:ea typeface="Arial"/>
                <a:cs typeface="Arial"/>
                <a:sym typeface="Arial"/>
              </a:rPr>
              <a:t>(en la guía práctica del WASH FIT</a:t>
            </a:r>
            <a:r>
              <a:rPr lang="es" sz="1100" dirty="0">
                <a:solidFill>
                  <a:srgbClr val="201F1E"/>
                </a:solidFill>
                <a:latin typeface="Arial"/>
                <a:ea typeface="Arial"/>
                <a:cs typeface="Arial"/>
                <a:sym typeface="Arial"/>
              </a:rPr>
              <a:t>)</a:t>
            </a:r>
            <a:endParaRPr dirty="0"/>
          </a:p>
          <a:p>
            <a:pPr marL="0" marR="0" lvl="0" indent="0" algn="ctr" rtl="0">
              <a:spcBef>
                <a:spcPts val="0"/>
              </a:spcBef>
              <a:spcAft>
                <a:spcPts val="0"/>
              </a:spcAft>
              <a:buNone/>
            </a:pPr>
            <a:endParaRPr sz="1100" dirty="0">
              <a:solidFill>
                <a:schemeClr val="dk1"/>
              </a:solidFill>
              <a:latin typeface="Arial"/>
              <a:ea typeface="Arial"/>
              <a:cs typeface="Arial"/>
              <a:sym typeface="Arial"/>
            </a:endParaRPr>
          </a:p>
        </p:txBody>
      </p:sp>
      <p:pic>
        <p:nvPicPr>
          <p:cNvPr id="287" name="Google Shape;287;p29"/>
          <p:cNvPicPr preferRelativeResize="0"/>
          <p:nvPr/>
        </p:nvPicPr>
        <p:blipFill rotWithShape="1">
          <a:blip r:embed="rId6">
            <a:alphaModFix/>
          </a:blip>
          <a:srcRect/>
          <a:stretch/>
        </p:blipFill>
        <p:spPr>
          <a:xfrm>
            <a:off x="1741232" y="4295057"/>
            <a:ext cx="431977" cy="431977"/>
          </a:xfrm>
          <a:prstGeom prst="rect">
            <a:avLst/>
          </a:prstGeom>
          <a:noFill/>
          <a:ln>
            <a:noFill/>
          </a:ln>
        </p:spPr>
      </p:pic>
      <p:sp>
        <p:nvSpPr>
          <p:cNvPr id="288" name="Google Shape;288;p29"/>
          <p:cNvSpPr txBox="1"/>
          <p:nvPr/>
        </p:nvSpPr>
        <p:spPr>
          <a:xfrm>
            <a:off x="527702" y="4326389"/>
            <a:ext cx="1493072" cy="369332"/>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900">
                <a:solidFill>
                  <a:schemeClr val="dk1"/>
                </a:solidFill>
                <a:latin typeface="Arial"/>
                <a:ea typeface="Arial"/>
                <a:cs typeface="Arial"/>
                <a:sym typeface="Arial"/>
              </a:rPr>
              <a:t>2 páginas</a:t>
            </a:r>
            <a:endParaRPr/>
          </a:p>
          <a:p>
            <a:pPr marL="0" marR="0" lvl="0" indent="0" algn="ctr" rtl="0">
              <a:spcBef>
                <a:spcPts val="0"/>
              </a:spcBef>
              <a:spcAft>
                <a:spcPts val="0"/>
              </a:spcAft>
              <a:buNone/>
            </a:pPr>
            <a:r>
              <a:rPr lang="es" sz="900">
                <a:solidFill>
                  <a:schemeClr val="dk1"/>
                </a:solidFill>
                <a:latin typeface="Arial"/>
                <a:ea typeface="Arial"/>
                <a:cs typeface="Arial"/>
                <a:sym typeface="Arial"/>
              </a:rPr>
              <a:t>Tiempo de lectura: 5 minutos</a:t>
            </a:r>
            <a:endParaRPr/>
          </a:p>
        </p:txBody>
      </p:sp>
      <p:pic>
        <p:nvPicPr>
          <p:cNvPr id="289" name="Google Shape;289;p29"/>
          <p:cNvPicPr preferRelativeResize="0"/>
          <p:nvPr/>
        </p:nvPicPr>
        <p:blipFill rotWithShape="1">
          <a:blip r:embed="rId6">
            <a:alphaModFix/>
          </a:blip>
          <a:srcRect/>
          <a:stretch/>
        </p:blipFill>
        <p:spPr>
          <a:xfrm>
            <a:off x="6789148" y="4266175"/>
            <a:ext cx="431977" cy="431977"/>
          </a:xfrm>
          <a:prstGeom prst="rect">
            <a:avLst/>
          </a:prstGeom>
          <a:noFill/>
          <a:ln>
            <a:noFill/>
          </a:ln>
        </p:spPr>
      </p:pic>
      <p:sp>
        <p:nvSpPr>
          <p:cNvPr id="290" name="Google Shape;290;p29"/>
          <p:cNvSpPr txBox="1"/>
          <p:nvPr/>
        </p:nvSpPr>
        <p:spPr>
          <a:xfrm>
            <a:off x="5544368" y="4146000"/>
            <a:ext cx="1325613" cy="369332"/>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900" dirty="0">
                <a:solidFill>
                  <a:schemeClr val="dk1"/>
                </a:solidFill>
                <a:latin typeface="Arial"/>
                <a:ea typeface="Arial"/>
                <a:cs typeface="Arial"/>
                <a:sym typeface="Arial"/>
              </a:rPr>
              <a:t>De 3 a 5 páginas cada una </a:t>
            </a:r>
            <a:endParaRPr dirty="0"/>
          </a:p>
          <a:p>
            <a:pPr marL="0" marR="0" lvl="0" indent="0" algn="ctr" rtl="0">
              <a:spcBef>
                <a:spcPts val="0"/>
              </a:spcBef>
              <a:spcAft>
                <a:spcPts val="0"/>
              </a:spcAft>
              <a:buNone/>
            </a:pPr>
            <a:r>
              <a:rPr lang="es" sz="900" dirty="0">
                <a:solidFill>
                  <a:schemeClr val="dk1"/>
                </a:solidFill>
                <a:latin typeface="Arial"/>
                <a:ea typeface="Arial"/>
                <a:cs typeface="Arial"/>
                <a:sym typeface="Arial"/>
              </a:rPr>
              <a:t>Tiempo de lectura: 5 minutos</a:t>
            </a:r>
            <a:endParaRPr dirty="0"/>
          </a:p>
        </p:txBody>
      </p:sp>
      <p:pic>
        <p:nvPicPr>
          <p:cNvPr id="291" name="Google Shape;291;p29"/>
          <p:cNvPicPr preferRelativeResize="0"/>
          <p:nvPr/>
        </p:nvPicPr>
        <p:blipFill rotWithShape="1">
          <a:blip r:embed="rId6">
            <a:alphaModFix/>
          </a:blip>
          <a:srcRect/>
          <a:stretch/>
        </p:blipFill>
        <p:spPr>
          <a:xfrm>
            <a:off x="3975908" y="4288726"/>
            <a:ext cx="431977" cy="431977"/>
          </a:xfrm>
          <a:prstGeom prst="rect">
            <a:avLst/>
          </a:prstGeom>
          <a:noFill/>
          <a:ln>
            <a:noFill/>
          </a:ln>
        </p:spPr>
      </p:pic>
      <p:sp>
        <p:nvSpPr>
          <p:cNvPr id="292" name="Google Shape;292;p29"/>
          <p:cNvSpPr txBox="1"/>
          <p:nvPr/>
        </p:nvSpPr>
        <p:spPr>
          <a:xfrm>
            <a:off x="2762379" y="4320059"/>
            <a:ext cx="1493072" cy="230832"/>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900">
                <a:solidFill>
                  <a:schemeClr val="dk1"/>
                </a:solidFill>
                <a:latin typeface="Arial"/>
                <a:ea typeface="Arial"/>
                <a:cs typeface="Arial"/>
                <a:sym typeface="Arial"/>
              </a:rPr>
              <a:t>Tiempo de lectura: 5 minutos</a:t>
            </a:r>
            <a:endParaRPr/>
          </a:p>
        </p:txBody>
      </p:sp>
      <p:pic>
        <p:nvPicPr>
          <p:cNvPr id="293" name="Google Shape;293;p29"/>
          <p:cNvPicPr preferRelativeResize="0"/>
          <p:nvPr/>
        </p:nvPicPr>
        <p:blipFill rotWithShape="1">
          <a:blip r:embed="rId6">
            <a:alphaModFix/>
          </a:blip>
          <a:srcRect/>
          <a:stretch/>
        </p:blipFill>
        <p:spPr>
          <a:xfrm>
            <a:off x="9272465" y="4548083"/>
            <a:ext cx="431977" cy="431977"/>
          </a:xfrm>
          <a:prstGeom prst="rect">
            <a:avLst/>
          </a:prstGeom>
          <a:noFill/>
          <a:ln>
            <a:noFill/>
          </a:ln>
        </p:spPr>
      </p:pic>
      <p:sp>
        <p:nvSpPr>
          <p:cNvPr id="294" name="Google Shape;294;p29"/>
          <p:cNvSpPr txBox="1"/>
          <p:nvPr/>
        </p:nvSpPr>
        <p:spPr>
          <a:xfrm>
            <a:off x="7902895" y="4590195"/>
            <a:ext cx="1493072" cy="369332"/>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900" dirty="0">
                <a:solidFill>
                  <a:schemeClr val="dk1"/>
                </a:solidFill>
                <a:latin typeface="Arial"/>
                <a:ea typeface="Arial"/>
                <a:cs typeface="Arial"/>
                <a:sym typeface="Arial"/>
              </a:rPr>
              <a:t>50 páginas</a:t>
            </a:r>
            <a:endParaRPr dirty="0"/>
          </a:p>
          <a:p>
            <a:pPr marL="0" marR="0" lvl="0" indent="0" algn="ctr" rtl="0">
              <a:spcBef>
                <a:spcPts val="0"/>
              </a:spcBef>
              <a:spcAft>
                <a:spcPts val="0"/>
              </a:spcAft>
              <a:buNone/>
            </a:pPr>
            <a:r>
              <a:rPr lang="es" sz="900" dirty="0">
                <a:solidFill>
                  <a:schemeClr val="dk1"/>
                </a:solidFill>
                <a:latin typeface="Arial"/>
                <a:ea typeface="Arial"/>
                <a:cs typeface="Arial"/>
                <a:sym typeface="Arial"/>
              </a:rPr>
              <a:t>Tiempo de lectura: 30 minutos</a:t>
            </a:r>
            <a:endParaRPr dirty="0"/>
          </a:p>
        </p:txBody>
      </p:sp>
      <p:sp>
        <p:nvSpPr>
          <p:cNvPr id="295" name="Google Shape;295;p29"/>
          <p:cNvSpPr txBox="1"/>
          <p:nvPr/>
        </p:nvSpPr>
        <p:spPr>
          <a:xfrm>
            <a:off x="3630288" y="5022466"/>
            <a:ext cx="1727639" cy="230832"/>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900">
                <a:solidFill>
                  <a:schemeClr val="dk1"/>
                </a:solidFill>
                <a:latin typeface="Arial"/>
                <a:ea typeface="Arial"/>
                <a:cs typeface="Arial"/>
                <a:sym typeface="Arial"/>
              </a:rPr>
              <a:t>Herramientas de evaluación en formato Excel</a:t>
            </a:r>
            <a:endParaRPr/>
          </a:p>
        </p:txBody>
      </p:sp>
      <p:sp>
        <p:nvSpPr>
          <p:cNvPr id="296" name="Google Shape;296;p29"/>
          <p:cNvSpPr txBox="1"/>
          <p:nvPr/>
        </p:nvSpPr>
        <p:spPr>
          <a:xfrm>
            <a:off x="3656791" y="5252290"/>
            <a:ext cx="1773323" cy="230832"/>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900">
                <a:solidFill>
                  <a:schemeClr val="dk1"/>
                </a:solidFill>
                <a:latin typeface="Arial"/>
                <a:ea typeface="Arial"/>
                <a:cs typeface="Arial"/>
                <a:sym typeface="Arial"/>
              </a:rPr>
              <a:t>Formularios de evaluación sanitaria</a:t>
            </a:r>
            <a:endParaRPr/>
          </a:p>
        </p:txBody>
      </p:sp>
      <p:sp>
        <p:nvSpPr>
          <p:cNvPr id="297" name="Google Shape;297;p29"/>
          <p:cNvSpPr txBox="1"/>
          <p:nvPr/>
        </p:nvSpPr>
        <p:spPr>
          <a:xfrm>
            <a:off x="3667124" y="5603919"/>
            <a:ext cx="1568330" cy="369332"/>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900" dirty="0">
                <a:solidFill>
                  <a:schemeClr val="dk1"/>
                </a:solidFill>
                <a:latin typeface="Arial"/>
                <a:ea typeface="Arial"/>
                <a:cs typeface="Arial"/>
                <a:sym typeface="Arial"/>
              </a:rPr>
              <a:t>Plantilla de seguimiento del plan y comentarios</a:t>
            </a:r>
            <a:endParaRPr dirty="0"/>
          </a:p>
        </p:txBody>
      </p:sp>
      <p:sp>
        <p:nvSpPr>
          <p:cNvPr id="298" name="Google Shape;298;p29"/>
          <p:cNvSpPr txBox="1"/>
          <p:nvPr/>
        </p:nvSpPr>
        <p:spPr>
          <a:xfrm>
            <a:off x="3830470" y="6058519"/>
            <a:ext cx="1140682" cy="369332"/>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900">
                <a:solidFill>
                  <a:schemeClr val="dk1"/>
                </a:solidFill>
                <a:latin typeface="Arial"/>
                <a:ea typeface="Arial"/>
                <a:cs typeface="Arial"/>
                <a:sym typeface="Arial"/>
              </a:rPr>
              <a:t>Versión electrónica en Kobo Toolbox </a:t>
            </a:r>
            <a:endParaRPr/>
          </a:p>
        </p:txBody>
      </p:sp>
      <p:cxnSp>
        <p:nvCxnSpPr>
          <p:cNvPr id="299" name="Google Shape;299;p29"/>
          <p:cNvCxnSpPr/>
          <p:nvPr/>
        </p:nvCxnSpPr>
        <p:spPr>
          <a:xfrm rot="10800000" flipH="1">
            <a:off x="2709013" y="2937269"/>
            <a:ext cx="12919" cy="3680996"/>
          </a:xfrm>
          <a:prstGeom prst="straightConnector1">
            <a:avLst/>
          </a:prstGeom>
          <a:noFill/>
          <a:ln w="9525" cap="flat" cmpd="sng">
            <a:solidFill>
              <a:schemeClr val="dk1"/>
            </a:solidFill>
            <a:prstDash val="solid"/>
            <a:miter lim="800000"/>
            <a:headEnd type="none" w="sm" len="sm"/>
            <a:tailEnd type="none" w="sm" len="sm"/>
          </a:ln>
        </p:spPr>
      </p:cxnSp>
      <p:cxnSp>
        <p:nvCxnSpPr>
          <p:cNvPr id="300" name="Google Shape;300;p29"/>
          <p:cNvCxnSpPr/>
          <p:nvPr/>
        </p:nvCxnSpPr>
        <p:spPr>
          <a:xfrm rot="10800000" flipH="1">
            <a:off x="5347923" y="2961850"/>
            <a:ext cx="12919" cy="3680996"/>
          </a:xfrm>
          <a:prstGeom prst="straightConnector1">
            <a:avLst/>
          </a:prstGeom>
          <a:noFill/>
          <a:ln w="9525" cap="flat" cmpd="sng">
            <a:solidFill>
              <a:schemeClr val="dk1"/>
            </a:solidFill>
            <a:prstDash val="solid"/>
            <a:miter lim="800000"/>
            <a:headEnd type="none" w="sm" len="sm"/>
            <a:tailEnd type="none" w="sm" len="sm"/>
          </a:ln>
        </p:spPr>
      </p:cxnSp>
      <p:cxnSp>
        <p:nvCxnSpPr>
          <p:cNvPr id="301" name="Google Shape;301;p29"/>
          <p:cNvCxnSpPr/>
          <p:nvPr/>
        </p:nvCxnSpPr>
        <p:spPr>
          <a:xfrm rot="10800000" flipH="1">
            <a:off x="7622609" y="2937269"/>
            <a:ext cx="12919" cy="3680996"/>
          </a:xfrm>
          <a:prstGeom prst="straightConnector1">
            <a:avLst/>
          </a:prstGeom>
          <a:noFill/>
          <a:ln w="9525" cap="flat" cmpd="sng">
            <a:solidFill>
              <a:schemeClr val="dk1"/>
            </a:solidFill>
            <a:prstDash val="solid"/>
            <a:miter lim="800000"/>
            <a:headEnd type="none" w="sm" len="sm"/>
            <a:tailEnd type="none" w="sm" len="sm"/>
          </a:ln>
        </p:spPr>
      </p:cxnSp>
      <p:pic>
        <p:nvPicPr>
          <p:cNvPr id="302" name="Google Shape;302;p29"/>
          <p:cNvPicPr preferRelativeResize="0"/>
          <p:nvPr/>
        </p:nvPicPr>
        <p:blipFill rotWithShape="1">
          <a:blip r:embed="rId8">
            <a:alphaModFix/>
          </a:blip>
          <a:srcRect/>
          <a:stretch/>
        </p:blipFill>
        <p:spPr>
          <a:xfrm>
            <a:off x="728503" y="4883088"/>
            <a:ext cx="933019" cy="1323154"/>
          </a:xfrm>
          <a:prstGeom prst="rect">
            <a:avLst/>
          </a:prstGeom>
          <a:noFill/>
          <a:ln>
            <a:noFill/>
          </a:ln>
        </p:spPr>
      </p:pic>
      <p:cxnSp>
        <p:nvCxnSpPr>
          <p:cNvPr id="303" name="Google Shape;303;p29"/>
          <p:cNvCxnSpPr/>
          <p:nvPr/>
        </p:nvCxnSpPr>
        <p:spPr>
          <a:xfrm rot="10800000" flipH="1">
            <a:off x="10129534" y="2923574"/>
            <a:ext cx="12919" cy="3680996"/>
          </a:xfrm>
          <a:prstGeom prst="straightConnector1">
            <a:avLst/>
          </a:prstGeom>
          <a:noFill/>
          <a:ln w="9525" cap="flat" cmpd="sng">
            <a:solidFill>
              <a:schemeClr val="dk1"/>
            </a:solidFill>
            <a:prstDash val="solid"/>
            <a:miter lim="800000"/>
            <a:headEnd type="none" w="sm" len="sm"/>
            <a:tailEnd type="none" w="sm" len="sm"/>
          </a:ln>
        </p:spPr>
      </p:cxnSp>
      <p:sp>
        <p:nvSpPr>
          <p:cNvPr id="304" name="Google Shape;304;p29"/>
          <p:cNvSpPr txBox="1"/>
          <p:nvPr/>
        </p:nvSpPr>
        <p:spPr>
          <a:xfrm>
            <a:off x="10316387" y="2782942"/>
            <a:ext cx="1809659" cy="707886"/>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2000">
                <a:solidFill>
                  <a:srgbClr val="0070C0"/>
                </a:solidFill>
                <a:latin typeface="Arial"/>
                <a:ea typeface="Arial"/>
                <a:cs typeface="Arial"/>
                <a:sym typeface="Arial"/>
              </a:rPr>
              <a:t>Portal del WASH FIT </a:t>
            </a:r>
            <a:endParaRPr/>
          </a:p>
        </p:txBody>
      </p:sp>
      <p:pic>
        <p:nvPicPr>
          <p:cNvPr id="305" name="Google Shape;305;p29">
            <a:hlinkClick r:id="rId9"/>
          </p:cNvPr>
          <p:cNvPicPr preferRelativeResize="0"/>
          <p:nvPr/>
        </p:nvPicPr>
        <p:blipFill rotWithShape="1">
          <a:blip r:embed="rId10">
            <a:alphaModFix/>
          </a:blip>
          <a:srcRect/>
          <a:stretch/>
        </p:blipFill>
        <p:spPr>
          <a:xfrm>
            <a:off x="10692531" y="5568852"/>
            <a:ext cx="1341871" cy="637389"/>
          </a:xfrm>
          <a:prstGeom prst="rect">
            <a:avLst/>
          </a:prstGeom>
          <a:noFill/>
          <a:ln>
            <a:noFill/>
          </a:ln>
        </p:spPr>
      </p:pic>
      <p:pic>
        <p:nvPicPr>
          <p:cNvPr id="306" name="Google Shape;306;p29">
            <a:hlinkClick r:id="rId9"/>
          </p:cNvPr>
          <p:cNvPicPr preferRelativeResize="0"/>
          <p:nvPr/>
        </p:nvPicPr>
        <p:blipFill rotWithShape="1">
          <a:blip r:embed="rId11">
            <a:alphaModFix/>
          </a:blip>
          <a:srcRect/>
          <a:stretch/>
        </p:blipFill>
        <p:spPr>
          <a:xfrm>
            <a:off x="10316387" y="4891811"/>
            <a:ext cx="1341871" cy="654162"/>
          </a:xfrm>
          <a:prstGeom prst="rect">
            <a:avLst/>
          </a:prstGeom>
          <a:noFill/>
          <a:ln>
            <a:noFill/>
          </a:ln>
        </p:spPr>
      </p:pic>
      <p:sp>
        <p:nvSpPr>
          <p:cNvPr id="307" name="Google Shape;307;p29"/>
          <p:cNvSpPr/>
          <p:nvPr/>
        </p:nvSpPr>
        <p:spPr>
          <a:xfrm>
            <a:off x="10129534" y="3503111"/>
            <a:ext cx="2131688" cy="938719"/>
          </a:xfrm>
          <a:prstGeom prst="rect">
            <a:avLst/>
          </a:prstGeom>
          <a:noFill/>
          <a:ln>
            <a:noFill/>
          </a:ln>
        </p:spPr>
        <p:txBody>
          <a:bodyPr spcFirstLastPara="1" wrap="square" lIns="91425" tIns="45700" rIns="91425" bIns="45700" rtlCol="0" anchor="t" anchorCtr="0">
            <a:noAutofit/>
          </a:bodyPr>
          <a:lstStyle/>
          <a:p>
            <a:pPr marL="0" marR="0" lvl="0" indent="0" algn="ctr" rtl="0">
              <a:spcBef>
                <a:spcPts val="0"/>
              </a:spcBef>
              <a:spcAft>
                <a:spcPts val="0"/>
              </a:spcAft>
              <a:buNone/>
            </a:pPr>
            <a:r>
              <a:rPr lang="es" sz="1100" u="sng">
                <a:solidFill>
                  <a:schemeClr val="hlink"/>
                </a:solidFill>
                <a:latin typeface="Arial"/>
                <a:ea typeface="Arial"/>
                <a:cs typeface="Arial"/>
                <a:sym typeface="Arial"/>
                <a:hlinkClick r:id="rId9"/>
              </a:rPr>
              <a:t>www.washinhcf.org/wash-fit</a:t>
            </a:r>
            <a:endParaRPr sz="1100">
              <a:solidFill>
                <a:srgbClr val="201F1E"/>
              </a:solidFill>
              <a:latin typeface="Arial"/>
              <a:ea typeface="Arial"/>
              <a:cs typeface="Arial"/>
              <a:sym typeface="Arial"/>
            </a:endParaRPr>
          </a:p>
          <a:p>
            <a:pPr marL="0" marR="0" lvl="0" indent="0" algn="ctr" rtl="0">
              <a:spcBef>
                <a:spcPts val="0"/>
              </a:spcBef>
              <a:spcAft>
                <a:spcPts val="0"/>
              </a:spcAft>
              <a:buNone/>
            </a:pPr>
            <a:endParaRPr sz="1100">
              <a:solidFill>
                <a:srgbClr val="201F1E"/>
              </a:solidFill>
              <a:latin typeface="Arial"/>
              <a:ea typeface="Arial"/>
              <a:cs typeface="Arial"/>
              <a:sym typeface="Arial"/>
            </a:endParaRPr>
          </a:p>
          <a:p>
            <a:pPr marL="0" marR="0" lvl="0" indent="0" algn="ctr" rtl="0">
              <a:spcBef>
                <a:spcPts val="0"/>
              </a:spcBef>
              <a:spcAft>
                <a:spcPts val="0"/>
              </a:spcAft>
              <a:buNone/>
            </a:pPr>
            <a:r>
              <a:rPr lang="es" sz="1100">
                <a:solidFill>
                  <a:srgbClr val="201F1E"/>
                </a:solidFill>
                <a:latin typeface="Arial"/>
                <a:ea typeface="Arial"/>
                <a:cs typeface="Arial"/>
                <a:sym typeface="Arial"/>
              </a:rPr>
              <a:t>Ejemplos nacionales, estudios de caso y una ocasión para poner en común las experiencias </a:t>
            </a:r>
            <a:endParaRPr sz="1100">
              <a:solidFill>
                <a:schemeClr val="dk1"/>
              </a:solidFill>
              <a:latin typeface="Arial"/>
              <a:ea typeface="Arial"/>
              <a:cs typeface="Arial"/>
              <a:sym typeface="Arial"/>
            </a:endParaRPr>
          </a:p>
        </p:txBody>
      </p:sp>
      <p:sp>
        <p:nvSpPr>
          <p:cNvPr id="308" name="Google Shape;308;p29"/>
          <p:cNvSpPr txBox="1"/>
          <p:nvPr/>
        </p:nvSpPr>
        <p:spPr>
          <a:xfrm>
            <a:off x="8312815" y="263247"/>
            <a:ext cx="3770362" cy="707886"/>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2000" dirty="0">
                <a:solidFill>
                  <a:srgbClr val="0070C0"/>
                </a:solidFill>
                <a:latin typeface="Arial"/>
                <a:ea typeface="Arial"/>
                <a:cs typeface="Arial"/>
                <a:sym typeface="Arial"/>
              </a:rPr>
              <a:t>Servicio de asistencia del WASH FIT </a:t>
            </a:r>
            <a:r>
              <a:rPr lang="es" sz="2000" u="sng" dirty="0">
                <a:solidFill>
                  <a:schemeClr val="hlink"/>
                </a:solidFill>
                <a:latin typeface="Arial"/>
                <a:ea typeface="Arial"/>
                <a:cs typeface="Arial"/>
                <a:sym typeface="Arial"/>
                <a:hlinkClick r:id="rId12"/>
              </a:rPr>
              <a:t>washinhcf@who.int</a:t>
            </a:r>
            <a:r>
              <a:rPr lang="es" sz="2000" dirty="0">
                <a:solidFill>
                  <a:srgbClr val="0070C0"/>
                </a:solidFill>
                <a:latin typeface="Arial"/>
                <a:ea typeface="Arial"/>
                <a:cs typeface="Arial"/>
                <a:sym typeface="Arial"/>
              </a:rPr>
              <a:t> </a:t>
            </a:r>
            <a:endParaRPr dirty="0"/>
          </a:p>
        </p:txBody>
      </p:sp>
      <p:sp>
        <p:nvSpPr>
          <p:cNvPr id="309" name="Google Shape;309;p29"/>
          <p:cNvSpPr txBox="1">
            <a:spLocks noGrp="1"/>
          </p:cNvSpPr>
          <p:nvPr>
            <p:ph type="title"/>
          </p:nvPr>
        </p:nvSpPr>
        <p:spPr>
          <a:xfrm>
            <a:off x="593955" y="99253"/>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dirty="0"/>
              <a:t>Recursos del WASH FIT </a:t>
            </a:r>
            <a:endParaRPr dirty="0"/>
          </a:p>
        </p:txBody>
      </p:sp>
      <p:sp>
        <p:nvSpPr>
          <p:cNvPr id="310" name="Google Shape;310;p29"/>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9</a:t>
            </a:fld>
            <a:endParaRPr/>
          </a:p>
        </p:txBody>
      </p:sp>
      <p:pic>
        <p:nvPicPr>
          <p:cNvPr id="311" name="Google Shape;311;p29"/>
          <p:cNvPicPr preferRelativeResize="0"/>
          <p:nvPr/>
        </p:nvPicPr>
        <p:blipFill rotWithShape="1">
          <a:blip r:embed="rId13">
            <a:alphaModFix/>
          </a:blip>
          <a:srcRect/>
          <a:stretch/>
        </p:blipFill>
        <p:spPr>
          <a:xfrm>
            <a:off x="5282530" y="997338"/>
            <a:ext cx="1205238" cy="1703321"/>
          </a:xfrm>
          <a:prstGeom prst="rect">
            <a:avLst/>
          </a:prstGeom>
          <a:noFill/>
          <a:ln>
            <a:noFill/>
          </a:ln>
        </p:spPr>
      </p:pic>
      <p:pic>
        <p:nvPicPr>
          <p:cNvPr id="312" name="Google Shape;312;p29"/>
          <p:cNvPicPr preferRelativeResize="0"/>
          <p:nvPr/>
        </p:nvPicPr>
        <p:blipFill rotWithShape="1">
          <a:blip r:embed="rId14">
            <a:alphaModFix/>
          </a:blip>
          <a:srcRect/>
          <a:stretch/>
        </p:blipFill>
        <p:spPr>
          <a:xfrm>
            <a:off x="5592828" y="4788170"/>
            <a:ext cx="1089181" cy="1242834"/>
          </a:xfrm>
          <a:prstGeom prst="rect">
            <a:avLst/>
          </a:prstGeom>
          <a:noFill/>
          <a:ln>
            <a:noFill/>
          </a:ln>
        </p:spPr>
      </p:pic>
      <p:pic>
        <p:nvPicPr>
          <p:cNvPr id="313" name="Google Shape;313;p29"/>
          <p:cNvPicPr preferRelativeResize="0"/>
          <p:nvPr/>
        </p:nvPicPr>
        <p:blipFill rotWithShape="1">
          <a:blip r:embed="rId15">
            <a:alphaModFix/>
          </a:blip>
          <a:srcRect/>
          <a:stretch/>
        </p:blipFill>
        <p:spPr>
          <a:xfrm>
            <a:off x="6160060" y="5100235"/>
            <a:ext cx="988833" cy="1184426"/>
          </a:xfrm>
          <a:prstGeom prst="rect">
            <a:avLst/>
          </a:prstGeom>
          <a:noFill/>
          <a:ln>
            <a:noFill/>
          </a:ln>
        </p:spPr>
      </p:pic>
    </p:spTree>
  </p:cSld>
  <p:clrMapOvr>
    <a:masterClrMapping/>
  </p:clrMapOvr>
</p:sld>
</file>

<file path=ppt/theme/theme1.xml><?xml version="1.0" encoding="utf-8"?>
<a:theme xmlns:a="http://schemas.openxmlformats.org/drawingml/2006/main" name="Tema wash it">
  <a:themeElements>
    <a:clrScheme name="WASH IT OK">
      <a:dk1>
        <a:srgbClr val="1C245F"/>
      </a:dk1>
      <a:lt1>
        <a:srgbClr val="FFFFFF"/>
      </a:lt1>
      <a:dk2>
        <a:srgbClr val="009EE3"/>
      </a:dk2>
      <a:lt2>
        <a:srgbClr val="EACD54"/>
      </a:lt2>
      <a:accent1>
        <a:srgbClr val="F7EBBB"/>
      </a:accent1>
      <a:accent2>
        <a:srgbClr val="99D8F3"/>
      </a:accent2>
      <a:accent3>
        <a:srgbClr val="A5A5A5"/>
      </a:accent3>
      <a:accent4>
        <a:srgbClr val="FF7B00"/>
      </a:accent4>
      <a:accent5>
        <a:srgbClr val="FDD1FF"/>
      </a:accent5>
      <a:accent6>
        <a:srgbClr val="721F47"/>
      </a:accent6>
      <a:hlink>
        <a:srgbClr val="05B2C1"/>
      </a:hlink>
      <a:folHlink>
        <a:srgbClr val="95B1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wash it">
  <a:themeElements>
    <a:clrScheme name="WASH IT OK">
      <a:dk1>
        <a:srgbClr val="1C245F"/>
      </a:dk1>
      <a:lt1>
        <a:srgbClr val="FFFFFF"/>
      </a:lt1>
      <a:dk2>
        <a:srgbClr val="009EE3"/>
      </a:dk2>
      <a:lt2>
        <a:srgbClr val="EACD54"/>
      </a:lt2>
      <a:accent1>
        <a:srgbClr val="F7EBBB"/>
      </a:accent1>
      <a:accent2>
        <a:srgbClr val="99D8F3"/>
      </a:accent2>
      <a:accent3>
        <a:srgbClr val="A5A5A5"/>
      </a:accent3>
      <a:accent4>
        <a:srgbClr val="FF7B00"/>
      </a:accent4>
      <a:accent5>
        <a:srgbClr val="FDD1FF"/>
      </a:accent5>
      <a:accent6>
        <a:srgbClr val="721F47"/>
      </a:accent6>
      <a:hlink>
        <a:srgbClr val="05B2C1"/>
      </a:hlink>
      <a:folHlink>
        <a:srgbClr val="95B1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8C7E470FDC554DB9696D84793B1430" ma:contentTypeVersion="8" ma:contentTypeDescription="Create a new document." ma:contentTypeScope="" ma:versionID="46e02a1e94699646097fa0313b83e8f6">
  <xsd:schema xmlns:xsd="http://www.w3.org/2001/XMLSchema" xmlns:xs="http://www.w3.org/2001/XMLSchema" xmlns:p="http://schemas.microsoft.com/office/2006/metadata/properties" xmlns:ns2="e3afc2d2-df5a-469e-b582-34332833294e" xmlns:ns3="c463dd45-fd98-4849-9031-198ecb0c6a2b" targetNamespace="http://schemas.microsoft.com/office/2006/metadata/properties" ma:root="true" ma:fieldsID="3ce8ba8788268a145682dc83c133ef1c" ns2:_="" ns3:_="">
    <xsd:import namespace="e3afc2d2-df5a-469e-b582-34332833294e"/>
    <xsd:import namespace="c463dd45-fd98-4849-9031-198ecb0c6a2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afc2d2-df5a-469e-b582-34332833294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463dd45-fd98-4849-9031-198ecb0c6a2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e3afc2d2-df5a-469e-b582-34332833294e" xsi:nil="true"/>
    <_dlc_DocIdUrl xmlns="e3afc2d2-df5a-469e-b582-34332833294e">
      <Url xsi:nil="true"/>
      <Description xsi:nil="true"/>
    </_dlc_DocIdUrl>
    <_dlc_DocIdPersistId xmlns="e3afc2d2-df5a-469e-b582-34332833294e">false</_dlc_DocIdPersistId>
  </documentManagement>
</p:properties>
</file>

<file path=customXml/itemProps1.xml><?xml version="1.0" encoding="utf-8"?>
<ds:datastoreItem xmlns:ds="http://schemas.openxmlformats.org/officeDocument/2006/customXml" ds:itemID="{2EFAC806-5DFB-4C89-ABB1-DD191D36DE8D}"/>
</file>

<file path=customXml/itemProps2.xml><?xml version="1.0" encoding="utf-8"?>
<ds:datastoreItem xmlns:ds="http://schemas.openxmlformats.org/officeDocument/2006/customXml" ds:itemID="{CDC4E04A-BBF2-4A9F-A223-448699949180}"/>
</file>

<file path=customXml/itemProps3.xml><?xml version="1.0" encoding="utf-8"?>
<ds:datastoreItem xmlns:ds="http://schemas.openxmlformats.org/officeDocument/2006/customXml" ds:itemID="{026474CE-B1DC-470F-B94D-05362B30514F}"/>
</file>

<file path=customXml/itemProps4.xml><?xml version="1.0" encoding="utf-8"?>
<ds:datastoreItem xmlns:ds="http://schemas.openxmlformats.org/officeDocument/2006/customXml" ds:itemID="{83F2F64B-E7BE-4AC6-8BB5-BB4FAB91D9A3}"/>
</file>

<file path=docProps/app.xml><?xml version="1.0" encoding="utf-8"?>
<Properties xmlns="http://schemas.openxmlformats.org/officeDocument/2006/extended-properties" xmlns:vt="http://schemas.openxmlformats.org/officeDocument/2006/docPropsVTypes">
  <TotalTime>34</TotalTime>
  <Words>14377</Words>
  <Application>Microsoft Macintosh PowerPoint</Application>
  <PresentationFormat>Panorámica</PresentationFormat>
  <Paragraphs>1420</Paragraphs>
  <Slides>88</Slides>
  <Notes>88</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88</vt:i4>
      </vt:variant>
    </vt:vector>
  </HeadingPairs>
  <TitlesOfParts>
    <vt:vector size="99" baseType="lpstr">
      <vt:lpstr>Calibri</vt:lpstr>
      <vt:lpstr>Noto Sans Symbols</vt:lpstr>
      <vt:lpstr>Arial</vt:lpstr>
      <vt:lpstr>Oswald Light</vt:lpstr>
      <vt:lpstr>Arial Narrow</vt:lpstr>
      <vt:lpstr>Open Sans</vt:lpstr>
      <vt:lpstr>Trebuchet MS</vt:lpstr>
      <vt:lpstr>Times New Roman</vt:lpstr>
      <vt:lpstr>Quattrocento Sans</vt:lpstr>
      <vt:lpstr>Tema wash it</vt:lpstr>
      <vt:lpstr>Tema wash it</vt:lpstr>
      <vt:lpstr>Presentación de PowerPoint</vt:lpstr>
      <vt:lpstr>La metodología del  WASH FIT</vt:lpstr>
      <vt:lpstr>Objetivos de aprendizaje </vt:lpstr>
      <vt:lpstr>Actividad para romper el hielo: “solo un minuto”</vt:lpstr>
      <vt:lpstr>Parte 1: Trasfondo</vt:lpstr>
      <vt:lpstr>Presentación de PowerPoint</vt:lpstr>
      <vt:lpstr>¿Qué es el WASH FIT?</vt:lpstr>
      <vt:lpstr>El WASH FIT no es…</vt:lpstr>
      <vt:lpstr>Recursos del WASH FIT </vt:lpstr>
      <vt:lpstr>2.ª edición del WASH FIT  ¿Qué novedades trae? </vt:lpstr>
      <vt:lpstr>¿Qué propósito tiene el WASH FIT? </vt:lpstr>
      <vt:lpstr>El WASH FIT contribuye a mejorar estos elementos </vt:lpstr>
      <vt:lpstr>Presentación de PowerPoint</vt:lpstr>
      <vt:lpstr>Presentación de PowerPoint</vt:lpstr>
      <vt:lpstr>¿Con qué problemas se han topado en relación con el WASH en los establecimientos de salud? </vt:lpstr>
      <vt:lpstr>Parte 2: El ciclo del WASH FIT</vt:lpstr>
      <vt:lpstr>El ciclo de mejora del WASH FIT</vt:lpstr>
      <vt:lpstr>Presentación de PowerPoint</vt:lpstr>
      <vt:lpstr>Presentación de PowerPoint</vt:lpstr>
      <vt:lpstr>Presentación de PowerPoint</vt:lpstr>
      <vt:lpstr>Presentación de PowerPoint</vt:lpstr>
      <vt:lpstr>Presentación de PowerPoint</vt:lpstr>
      <vt:lpstr>Fase 1 </vt:lpstr>
      <vt:lpstr>Presentación de PowerPoint</vt:lpstr>
      <vt:lpstr>¿Quién debe formar parte del equipo del WASH FIT? </vt:lpstr>
      <vt:lpstr>Presentación de PowerPoint</vt:lpstr>
      <vt:lpstr>¿Con qué dificultades podría toparse el equipo del WASH FIT? </vt:lpstr>
      <vt:lpstr>¿Con qué dificultades podría toparse el equipo del WASH FIT? </vt:lpstr>
      <vt:lpstr>Ejemplos de equipos del WASH FIT</vt:lpstr>
      <vt:lpstr>Cómo formar un equipo que tenga más en cuenta la IGDIS</vt:lpstr>
      <vt:lpstr>El liderazgo es un motor del cambio en Etiopía </vt:lpstr>
      <vt:lpstr>Participación comunitaria en Ghana</vt:lpstr>
      <vt:lpstr>Presentación de PowerPoint</vt:lpstr>
      <vt:lpstr>Presentación de PowerPoint</vt:lpstr>
      <vt:lpstr>Estructura del formulario de evaluación </vt:lpstr>
      <vt:lpstr>Adaptación de la herramienta de evaluación</vt:lpstr>
      <vt:lpstr>Simplificación de la evaluación en establecimientos de menor tamaño </vt:lpstr>
      <vt:lpstr>Hospitales y centros de mayor envergadura </vt:lpstr>
      <vt:lpstr>Evaluación del género, la equidad y la inclusión de la discapacidad</vt:lpstr>
      <vt:lpstr>Propuestas de umbrales de puntuación</vt:lpstr>
      <vt:lpstr>Puntuación del WASH FIT y visualización de los datos en Kenya</vt:lpstr>
      <vt:lpstr>Ejercicio grupal: ¿se cumplen las normas en esta imagen? </vt:lpstr>
      <vt:lpstr>Presentación de PowerPoint</vt:lpstr>
      <vt:lpstr>Presentación de PowerPoint</vt:lpstr>
      <vt:lpstr>Presentación de PowerPoint</vt:lpstr>
      <vt:lpstr>Cálculo de los riesgos</vt:lpstr>
      <vt:lpstr>Otros apuntes </vt:lpstr>
      <vt:lpstr>El método alternativo de Indonesia</vt:lpstr>
      <vt:lpstr>Recuerden que, con el tiempo, el cambio climático puede repercutir en los riesgos</vt:lpstr>
      <vt:lpstr>Establecer prioridades en cuanto a la adopción de medidas </vt:lpstr>
      <vt:lpstr>Cómo establecer prioridades en función del nivel de riesgo </vt:lpstr>
      <vt:lpstr>Presentación de PowerPoint</vt:lpstr>
      <vt:lpstr>Posibles respuestas</vt:lpstr>
      <vt:lpstr>Presentación de PowerPoint</vt:lpstr>
      <vt:lpstr>Presentación de PowerPoint</vt:lpstr>
      <vt:lpstr>Presentación de PowerPoint</vt:lpstr>
      <vt:lpstr>Fase 4: Formular un plan de mejora y tomar medidas</vt:lpstr>
      <vt:lpstr>Propuestas de mejora </vt:lpstr>
      <vt:lpstr>¿Qué medidas graduales propondrían para resolver el problema de los desechos?</vt:lpstr>
      <vt:lpstr>Mejoras graduales en los desechos </vt:lpstr>
      <vt:lpstr>Presentación de PowerPoint</vt:lpstr>
      <vt:lpstr>Mejoras en un entorno con poquísimos recursos  </vt:lpstr>
      <vt:lpstr>Mejoras en un entorno de ingreso mediano bajo   </vt:lpstr>
      <vt:lpstr>Las hojas informativas técnicas recogen ejemplos de mejoras</vt:lpstr>
      <vt:lpstr>Presentación de PowerPoint</vt:lpstr>
      <vt:lpstr>Presentación de PowerPoint</vt:lpstr>
      <vt:lpstr>Fase 5: Hacer un seguimiento, revisar, adaptar y mejorar </vt:lpstr>
      <vt:lpstr>¿Lograrán convencer a sus compañeros de las ventajas que aporta el WASH FIT? </vt:lpstr>
      <vt:lpstr>Parte 3: De la implantación inicial al despliegue nacional</vt:lpstr>
      <vt:lpstr>Factores para el éxito </vt:lpstr>
      <vt:lpstr>Presentación de PowerPoint</vt:lpstr>
      <vt:lpstr>Presentación de PowerPoint</vt:lpstr>
      <vt:lpstr>Financiación e inversiones sostenibles </vt:lpstr>
      <vt:lpstr>Ejemplos de supervisión de apoyo</vt:lpstr>
      <vt:lpstr>Difusión de datos </vt:lpstr>
      <vt:lpstr>Presentación de PowerPoint</vt:lpstr>
      <vt:lpstr>¿Lograrán convencer a la directiva superior de la importancia del WASH FIT? </vt:lpstr>
      <vt:lpstr>Participación de la comunidad </vt:lpstr>
      <vt:lpstr>¿Es necesario modificar el WASH FIT como respuesta a la COVID-19? </vt:lpstr>
      <vt:lpstr>Bibliografía complementaria</vt:lpstr>
      <vt:lpstr>Bibliografía complementaria: fuentes documentales de las metas e indicadores del WASH FIT</vt:lpstr>
      <vt:lpstr>Diapositivas complementarias </vt:lpstr>
      <vt:lpstr>Visita a los establecimientos: evaluación del WASH FIT </vt:lpstr>
      <vt:lpstr>Portal del WASH FIT </vt:lpstr>
      <vt:lpstr>¿Qué objetivos persigue el WASH FIT? </vt:lpstr>
      <vt:lpstr>El WASH FIT es un ejemplo de herramienta para mejorar la calidad  </vt:lpstr>
      <vt:lpstr>¿Qué diferencia hay entre el WASH FIT y el conjunto básico de preguntas del Programa Conjunto de Monitoreo?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Elena Muñoz Vico</cp:lastModifiedBy>
  <cp:revision>7</cp:revision>
  <dcterms:modified xsi:type="dcterms:W3CDTF">2022-09-27T11:52:27Z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0x010100568C7E470FDC554DB9696D84793B1430</vt:lpwstr>
  </property>
  <property fmtid="{D5CDD505-2E9C-101B-9397-08002B2CF9AE}" pid="3" name="Order">
    <vt:r8>119900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