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15.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comments/comment3.xml" ContentType="application/vnd.openxmlformats-officedocument.presentationml.comments+xml"/>
  <Override PartName="/ppt/comments/comment2.xml" ContentType="application/vnd.openxmlformats-officedocument.presentationml.comments+xml"/>
  <Override PartName="/ppt/comments/comment1.xml" ContentType="application/vnd.openxmlformats-officedocument.presentationml.comments+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3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12192000" cy="6858000"/>
  <p:notesSz cx="6858000" cy="9144000"/>
  <p:embeddedFontLst>
    <p:embeddedFont>
      <p:font typeface="Arial Narrow" panose="020B060402020202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Proxima Nova" panose="02000506030000020004" pitchFamily="2" charset="0"/>
      <p:regular r:id="rId47"/>
      <p:bold r:id="rId48"/>
      <p:italic r:id="rId49"/>
      <p:boldItalic r:id="rId50"/>
    </p:embeddedFont>
  </p:embeddedFontLst>
  <p:defaultTextStyle>
    <a:defPPr marR="0" lvl="0" algn="l" rtl="0">
      <a:lnSpc>
        <a:spcPct val="100000"/>
      </a:lnSpc>
      <a:spcBef>
        <a:spcPts val="0"/>
      </a:spcBef>
      <a:spcAft>
        <a:spcPts val="0"/>
      </a:spcAft>
      <a:defRPr lang="es-ES"/>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uthor" lastIdx="3"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8FC0CE-1E78-4260-94BC-8106CCDC9E6D}">
  <a:tblStyle styleId="{F58FC0CE-1E78-4260-94BC-8106CCDC9E6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17" autoAdjust="0"/>
    <p:restoredTop sz="74626" autoAdjust="0"/>
  </p:normalViewPr>
  <p:slideViewPr>
    <p:cSldViewPr snapToGrid="0">
      <p:cViewPr varScale="1">
        <p:scale>
          <a:sx n="89" d="100"/>
          <a:sy n="89" d="100"/>
        </p:scale>
        <p:origin x="1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8" Type="http://schemas.openxmlformats.org/officeDocument/2006/relationships/customXml" Target="../customXml/item3.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customXml" Target="../customXml/item4.xml"/><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customXml" Target="../customXml/item2.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9-23T16:55:08.799" idx="1">
    <p:pos x="832" y="2667"/>
    <p:text>Attn. client: please note we have assumed that "push tabs" in the source text was meant to be "push taps"; if that is not the case, kindly let us know</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9-23T17:01:09.408" idx="2">
    <p:pos x="5255" y="4196"/>
    <p:text>Attn. client: please note the link provided for "Discussion paper on sanitation, climate change and health" in the source text doesn't seem to work, and we have assumed that the publication reffered to is the following:
“Discussion paper: Climate, Sanitation and Health”. https://www.who.int/publications/m/item/discussion-paper-climate-sanitation-and-health
If that is not the case, kindly let us know</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9-23T17:01:50.088" idx="3">
    <p:pos x="6549" y="633"/>
    <p:text>Attn. client: please note we have assumed that "2020" was meant to be "2019"; if that is not the case, kindly let us know</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rtlCol="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pPr rtl="0"/>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rtlCol="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infectioncontroltoday.com/news/2013/06/new-study-shows-xenexs-room-disinfection-system-reduces-environmental-contamination.a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ndp.org/climatechange/adapt/apf.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4907410/#JIW081C3"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ncbi.nlm.nih.gov/pmc/articles/PMC4907410/#JIW081C2" TargetMode="External"/><Relationship Id="rId4" Type="http://schemas.openxmlformats.org/officeDocument/2006/relationships/hyperlink" Target="https://www.ncbi.nlm.nih.gov/pmc/articles/PMC4907410/#JIW081C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130" name="Google Shape;1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 b="1">
                <a:latin typeface="Arial"/>
                <a:ea typeface="Arial"/>
                <a:cs typeface="Arial"/>
                <a:sym typeface="Arial"/>
              </a:rPr>
              <a:t>READ THE SLIDE</a:t>
            </a:r>
            <a:endParaRPr/>
          </a:p>
          <a:p>
            <a:pPr marL="0" marR="0" lvl="0" indent="0" algn="l" rtl="0">
              <a:lnSpc>
                <a:spcPct val="100000"/>
              </a:lnSpc>
              <a:spcBef>
                <a:spcPts val="0"/>
              </a:spcBef>
              <a:spcAft>
                <a:spcPts val="0"/>
              </a:spcAft>
              <a:buClr>
                <a:schemeClr val="dk1"/>
              </a:buClr>
              <a:buSzPts val="1200"/>
              <a:buFont typeface="Arial"/>
              <a:buNone/>
            </a:pPr>
            <a:r>
              <a:rPr lang="es" b="1">
                <a:latin typeface="Arial"/>
                <a:ea typeface="Arial"/>
                <a:cs typeface="Arial"/>
                <a:sym typeface="Arial"/>
              </a:rPr>
              <a:t>SAY:</a:t>
            </a:r>
            <a:endParaRPr/>
          </a:p>
          <a:p>
            <a:pPr marL="0" marR="0" lvl="0" indent="0" algn="l" rtl="0">
              <a:lnSpc>
                <a:spcPct val="100000"/>
              </a:lnSpc>
              <a:spcBef>
                <a:spcPts val="0"/>
              </a:spcBef>
              <a:spcAft>
                <a:spcPts val="0"/>
              </a:spcAft>
              <a:buClr>
                <a:schemeClr val="dk1"/>
              </a:buClr>
              <a:buSzPts val="1200"/>
              <a:buFont typeface="Arial"/>
              <a:buNone/>
            </a:pPr>
            <a:r>
              <a:rPr lang="es">
                <a:latin typeface="Arial"/>
                <a:ea typeface="Arial"/>
                <a:cs typeface="Arial"/>
                <a:sym typeface="Arial"/>
              </a:rPr>
              <a:t>Climate resilience WASH objectives for health care facilities and systems are twofold. Firstly, health systems and the facilities and infrastructure within them need to be designed to become climate-resilient in response to climate hazards (ADAPTATION). Secondly, health care systems must be built and operated in a way that reduce their harmful impact on the environment and surrounding communities, lowering as much as possible greenhouse gases emissions. (MITIGATION). </a:t>
            </a:r>
            <a:endParaRPr/>
          </a:p>
          <a:p>
            <a:pPr marL="0" lvl="0" indent="0" algn="l" rtl="0">
              <a:spcBef>
                <a:spcPts val="0"/>
              </a:spcBef>
              <a:spcAft>
                <a:spcPts val="0"/>
              </a:spcAft>
              <a:buNone/>
            </a:pPr>
            <a:endParaRPr/>
          </a:p>
        </p:txBody>
      </p:sp>
      <p:sp>
        <p:nvSpPr>
          <p:cNvPr id="217" name="Google Shape;21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a:p>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0"/>
              </a:spcBef>
              <a:spcAft>
                <a:spcPts val="0"/>
              </a:spcAft>
              <a:buClr>
                <a:schemeClr val="dk1"/>
              </a:buClr>
              <a:buSzPts val="1200"/>
              <a:buFont typeface="Calibri"/>
              <a:buNone/>
            </a:pPr>
            <a:r>
              <a:rPr lang="es"/>
              <a:t>With this understanding lets look over the next few slides at these 3 key frameworks that can help us address climate change in HCFs. </a:t>
            </a:r>
            <a:endParaRPr/>
          </a:p>
          <a:p>
            <a:pPr marL="0" lvl="0" indent="0" algn="l" rtl="0">
              <a:spcBef>
                <a:spcPts val="0"/>
              </a:spcBef>
              <a:spcAft>
                <a:spcPts val="0"/>
              </a:spcAft>
              <a:buNone/>
            </a:pPr>
            <a:endParaRPr/>
          </a:p>
        </p:txBody>
      </p:sp>
      <p:sp>
        <p:nvSpPr>
          <p:cNvPr id="226" name="Google Shape;22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First we have the WHO Global Strategy on Health, Environment and Climate Change. In relation to Health Care Facilities, the goal is to ensure: provision and sustainable management of essential environmental health services, including access to clean and reliable energy and safe water, sanitation and hygiene practices; resilience to extreme weather events and the effects of climate change; and protection of health care workers and the wider community, through chemical safety, infection control and waste management.</a:t>
            </a:r>
            <a:endParaRPr/>
          </a:p>
          <a:p>
            <a:pPr marL="0" lvl="0" indent="0" algn="l" rtl="0">
              <a:spcBef>
                <a:spcPts val="0"/>
              </a:spcBef>
              <a:spcAft>
                <a:spcPts val="0"/>
              </a:spcAft>
              <a:buNone/>
            </a:pPr>
            <a:r>
              <a:rPr lang="es"/>
              <a:t>The strategy can be downloaded here: https://www.who.int/publications/i/item/9789240000377</a:t>
            </a:r>
            <a:endParaRPr/>
          </a:p>
          <a:p>
            <a:pPr marL="0" lvl="0" indent="0" algn="l" rtl="0">
              <a:spcBef>
                <a:spcPts val="0"/>
              </a:spcBef>
              <a:spcAft>
                <a:spcPts val="0"/>
              </a:spcAft>
              <a:buNone/>
            </a:pPr>
            <a:endParaRPr/>
          </a:p>
        </p:txBody>
      </p:sp>
      <p:sp>
        <p:nvSpPr>
          <p:cNvPr id="238" name="Google Shape;23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The Strategic Framework for WASH Climate Resilience, was developed jointly by the Global Water Partnership (GWP) and UNICEF in 2014 and updated in 2017. The framework aims to provide the sector with a basic tool that is easy to follow and that can help bring coherence to existing but dispersed WASH climate resilient development programming. </a:t>
            </a:r>
            <a:r>
              <a:rPr lang="es" sz="1200" b="0" i="0" u="none" strike="noStrike">
                <a:solidFill>
                  <a:schemeClr val="dk1"/>
                </a:solidFill>
                <a:latin typeface="Calibri"/>
                <a:ea typeface="Calibri"/>
                <a:cs typeface="Calibri"/>
                <a:sym typeface="Calibri"/>
              </a:rPr>
              <a:t>Its results framework proposes some approaches that can be tailored to health care facilities. </a:t>
            </a:r>
            <a:endParaRPr/>
          </a:p>
          <a:p>
            <a:pPr marL="0" lvl="0" indent="0" algn="l" rtl="0">
              <a:spcBef>
                <a:spcPts val="0"/>
              </a:spcBef>
              <a:spcAft>
                <a:spcPts val="0"/>
              </a:spcAft>
              <a:buNone/>
            </a:pPr>
            <a:r>
              <a:rPr lang="es"/>
              <a:t>Read more about UNICEF’s work here: https://www.unicef.org/wash/climate</a:t>
            </a:r>
            <a:endParaRPr/>
          </a:p>
          <a:p>
            <a:pPr marL="0" lvl="0" indent="0" algn="l" rtl="0">
              <a:spcBef>
                <a:spcPts val="0"/>
              </a:spcBef>
              <a:spcAft>
                <a:spcPts val="0"/>
              </a:spcAft>
              <a:buNone/>
            </a:pPr>
            <a:endParaRPr/>
          </a:p>
        </p:txBody>
      </p:sp>
      <p:sp>
        <p:nvSpPr>
          <p:cNvPr id="249" name="Google Shape;24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Finally, the Framework for building climate resilient and environmentally sustainable health care facilities aims to enhance the capacity of health care facilities to protect and improve the health of their target communities in an unstable and changing climate; and to empower health care facilities to be environmentally sustainable, by optimizing the use of resources and minimizing the release of waste into the environment. </a:t>
            </a:r>
            <a:endParaRPr/>
          </a:p>
          <a:p>
            <a:pPr marL="0" lvl="0" indent="0" algn="l" rtl="0">
              <a:spcBef>
                <a:spcPts val="0"/>
              </a:spcBef>
              <a:spcAft>
                <a:spcPts val="0"/>
              </a:spcAft>
              <a:buNone/>
            </a:pPr>
            <a:r>
              <a:rPr lang="es"/>
              <a:t>In the figure we see 5 proposed steps for increasing climate resilience and environmental sustainability in health care facilities. (Read from the Slide). </a:t>
            </a:r>
            <a:endParaRPr/>
          </a:p>
          <a:p>
            <a:pPr marL="0" lvl="0" indent="0" algn="l" rtl="0">
              <a:spcBef>
                <a:spcPts val="0"/>
              </a:spcBef>
              <a:spcAft>
                <a:spcPts val="0"/>
              </a:spcAft>
              <a:buNone/>
            </a:pPr>
            <a:r>
              <a:rPr lang="es"/>
              <a:t>The guidance can be found here: https://www.who.int/publications/i/item/9789240012226</a:t>
            </a:r>
            <a:endParaRPr/>
          </a:p>
          <a:p>
            <a:pPr marL="0" lvl="0" indent="0" algn="l" rtl="0">
              <a:spcBef>
                <a:spcPts val="0"/>
              </a:spcBef>
              <a:spcAft>
                <a:spcPts val="0"/>
              </a:spcAft>
              <a:buNone/>
            </a:pPr>
            <a:endParaRPr/>
          </a:p>
        </p:txBody>
      </p:sp>
      <p:sp>
        <p:nvSpPr>
          <p:cNvPr id="259" name="Google Shape;25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in the next section the focus will be on climate resilience and water, specifcially the 5 things listed on the screen – read them out.</a:t>
            </a:r>
            <a:endParaRPr/>
          </a:p>
        </p:txBody>
      </p:sp>
      <p:sp>
        <p:nvSpPr>
          <p:cNvPr id="270" name="Google Shape;27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200" b="1"/>
              <a:t>SAY:</a:t>
            </a:r>
            <a:endParaRPr/>
          </a:p>
          <a:p>
            <a:pPr marL="0" marR="0" lvl="0" indent="0" algn="l" rtl="0">
              <a:lnSpc>
                <a:spcPct val="100000"/>
              </a:lnSpc>
              <a:spcBef>
                <a:spcPts val="0"/>
              </a:spcBef>
              <a:spcAft>
                <a:spcPts val="0"/>
              </a:spcAft>
              <a:buClr>
                <a:srgbClr val="000000"/>
              </a:buClr>
              <a:buSzPts val="1400"/>
              <a:buFont typeface="Arial"/>
              <a:buNone/>
            </a:pPr>
            <a:r>
              <a:rPr lang="es" sz="1200"/>
              <a:t>Climate resilience needs to be embedded as part of WASH in HCFs, starting with the identification of climate risks in specific locations. Once the risks are understood, the water technologies (hardware) need to be climate resilient and to address specific climate risk identified. </a:t>
            </a:r>
            <a:endParaRPr/>
          </a:p>
          <a:p>
            <a:pPr marL="0" marR="0" lvl="0" indent="0" algn="l" rtl="0">
              <a:lnSpc>
                <a:spcPct val="100000"/>
              </a:lnSpc>
              <a:spcBef>
                <a:spcPts val="0"/>
              </a:spcBef>
              <a:spcAft>
                <a:spcPts val="0"/>
              </a:spcAft>
              <a:buClr>
                <a:srgbClr val="000000"/>
              </a:buClr>
              <a:buSzPts val="1400"/>
              <a:buFont typeface="Arial"/>
              <a:buNone/>
            </a:pPr>
            <a:r>
              <a:rPr lang="es"/>
              <a:t>In terms of water supply, springs, wells, rainwater harvesting from roofs are classified as least resilient. This is because of their vulnerability to contamination (especially during flood events or with rising groundwater levels), susceptibility to drought (limited storage) and/or the difficulty in preventing damage during floods. Springs and rainwater harvesting also offer little flexibility in terms of location. From an adaptation angle, climate change may also overwhelm the ability to deal with problems (e.g. flood damage) in situations where the quality and reliability of services is already poor. </a:t>
            </a:r>
            <a:endParaRPr/>
          </a:p>
          <a:p>
            <a:pPr marL="0" marR="0" lvl="0" indent="0" algn="l" rtl="0">
              <a:lnSpc>
                <a:spcPct val="100000"/>
              </a:lnSpc>
              <a:spcBef>
                <a:spcPts val="0"/>
              </a:spcBef>
              <a:spcAft>
                <a:spcPts val="0"/>
              </a:spcAft>
              <a:buClr>
                <a:srgbClr val="000000"/>
              </a:buClr>
              <a:buSzPts val="1400"/>
              <a:buFont typeface="Arial"/>
              <a:buNone/>
            </a:pPr>
            <a:endParaRPr/>
          </a:p>
          <a:p>
            <a:pPr marL="0" marR="0" lvl="0" indent="0" algn="l" rtl="0">
              <a:lnSpc>
                <a:spcPct val="100000"/>
              </a:lnSpc>
              <a:spcBef>
                <a:spcPts val="0"/>
              </a:spcBef>
              <a:spcAft>
                <a:spcPts val="0"/>
              </a:spcAft>
              <a:buClr>
                <a:srgbClr val="000000"/>
              </a:buClr>
              <a:buSzPts val="1400"/>
              <a:buFont typeface="Arial"/>
              <a:buNone/>
            </a:pPr>
            <a:r>
              <a:rPr lang="es"/>
              <a:t>There are water technological options available that are adapted for different climate risks. For example in a water scarce and drought prone area you might want to assess the use of taps with a press function (so water only runs for a few seconds). </a:t>
            </a:r>
            <a:endParaRPr/>
          </a:p>
          <a:p>
            <a:pPr marL="0" lvl="0" indent="0" algn="l" rtl="0">
              <a:spcBef>
                <a:spcPts val="0"/>
              </a:spcBef>
              <a:spcAft>
                <a:spcPts val="0"/>
              </a:spcAft>
              <a:buNone/>
            </a:pPr>
            <a:endParaRPr/>
          </a:p>
        </p:txBody>
      </p:sp>
      <p:sp>
        <p:nvSpPr>
          <p:cNvPr id="285" name="Google Shape;2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Since water is an essential component of a HCF we need to make sure it will always be available, and this includes under all climate impacts and scenarios. Key considerations when dimensioning water supply for a new HCF, or when undertaking un upgrade of an existing one include: </a:t>
            </a:r>
            <a:endParaRPr/>
          </a:p>
          <a:p>
            <a:pPr marL="0" lvl="0" indent="0" algn="l" rtl="0">
              <a:spcBef>
                <a:spcPts val="0"/>
              </a:spcBef>
              <a:spcAft>
                <a:spcPts val="0"/>
              </a:spcAft>
              <a:buNone/>
            </a:pPr>
            <a:endParaRPr/>
          </a:p>
          <a:p>
            <a:pPr marL="228600" lvl="0" indent="-228600" algn="l" rtl="0">
              <a:spcBef>
                <a:spcPts val="0"/>
              </a:spcBef>
              <a:spcAft>
                <a:spcPts val="0"/>
              </a:spcAft>
              <a:buClr>
                <a:schemeClr val="dk1"/>
              </a:buClr>
              <a:buSzPts val="1200"/>
              <a:buFont typeface="Calibri"/>
              <a:buAutoNum type="arabicPeriod"/>
            </a:pPr>
            <a:r>
              <a:rPr lang="es"/>
              <a:t>Water storage at the HCF to buffer droughts periods (or failure of water supply system). It is necessary to design the water supply system with sufficient water storage capacity to have enough water during drought periods. This does not mean that a HCF should storage water for months but enough to be able to find a solution if, for example water supply relies on groundwater and aquifer levels drop during a drought period. In dry and hot areas, water storage should be covered to prevent water stored from evaporating. There are different technological options to allow for enough safe storing of drinking water. </a:t>
            </a:r>
            <a:endParaRPr/>
          </a:p>
          <a:p>
            <a:pPr marL="228600" lvl="0" indent="-152400" algn="l" rtl="0">
              <a:spcBef>
                <a:spcPts val="0"/>
              </a:spcBef>
              <a:spcAft>
                <a:spcPts val="0"/>
              </a:spcAft>
              <a:buClr>
                <a:schemeClr val="dk1"/>
              </a:buClr>
              <a:buSzPts val="1200"/>
              <a:buFont typeface="Calibri"/>
              <a:buNone/>
            </a:pPr>
            <a:endParaRPr/>
          </a:p>
          <a:p>
            <a:pPr marL="228600" lvl="0" indent="-228600" algn="l" rtl="0">
              <a:spcBef>
                <a:spcPts val="0"/>
              </a:spcBef>
              <a:spcAft>
                <a:spcPts val="0"/>
              </a:spcAft>
              <a:buClr>
                <a:schemeClr val="dk1"/>
              </a:buClr>
              <a:buSzPts val="1200"/>
              <a:buFont typeface="Calibri"/>
              <a:buAutoNum type="arabicPeriod"/>
            </a:pPr>
            <a:r>
              <a:rPr lang="es"/>
              <a:t>Alternative (back up) sources of water supply need to be in place for the same reason as explained above. If the main source of water supply is groundwater, a back up  system might be needed that could tap other sources of water, at least momentarily till a sustainable solution is in place. The principle of redundancy should always apply to water systems in a HCF (system to be dimensioned assessing scenario where main water source fails). </a:t>
            </a:r>
            <a:endParaRPr/>
          </a:p>
          <a:p>
            <a:pPr marL="228600" lvl="0" indent="-152400" algn="l" rtl="0">
              <a:spcBef>
                <a:spcPts val="0"/>
              </a:spcBef>
              <a:spcAft>
                <a:spcPts val="0"/>
              </a:spcAft>
              <a:buClr>
                <a:schemeClr val="dk1"/>
              </a:buClr>
              <a:buSzPts val="1200"/>
              <a:buFont typeface="Calibri"/>
              <a:buNone/>
            </a:pPr>
            <a:endParaRPr/>
          </a:p>
          <a:p>
            <a:pPr marL="228600" lvl="0" indent="-228600" algn="l" rtl="0">
              <a:spcBef>
                <a:spcPts val="0"/>
              </a:spcBef>
              <a:spcAft>
                <a:spcPts val="0"/>
              </a:spcAft>
              <a:buClr>
                <a:schemeClr val="dk1"/>
              </a:buClr>
              <a:buSzPts val="1200"/>
              <a:buFont typeface="Calibri"/>
              <a:buAutoNum type="arabicPeriod"/>
            </a:pPr>
            <a:r>
              <a:rPr lang="es"/>
              <a:t>Climate resilient Water Safety Planning (WSP) helps addressing both points above. WHO has made available guidance for WSP in buildings.</a:t>
            </a:r>
            <a:endParaRPr/>
          </a:p>
          <a:p>
            <a:pPr marL="228600" lvl="0" indent="-15240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95" name="Google Shape;29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Clr>
                <a:schemeClr val="dk1"/>
              </a:buClr>
              <a:buSzPts val="1200"/>
              <a:buFont typeface="Calibri"/>
              <a:buNone/>
            </a:pPr>
            <a:r>
              <a:rPr lang="es" b="1"/>
              <a:t>SAY:</a:t>
            </a:r>
            <a:endParaRPr/>
          </a:p>
          <a:p>
            <a:pPr marL="0" lvl="0" indent="0" algn="l" rtl="0">
              <a:spcBef>
                <a:spcPts val="0"/>
              </a:spcBef>
              <a:spcAft>
                <a:spcPts val="0"/>
              </a:spcAft>
              <a:buClr>
                <a:schemeClr val="dk1"/>
              </a:buClr>
              <a:buSzPts val="1200"/>
              <a:buFont typeface="Calibri"/>
              <a:buNone/>
            </a:pPr>
            <a:r>
              <a:rPr lang="es"/>
              <a:t>Solar powered water systems are receiving growing attention as a means of scaling up affordable, sustainable and ‘climate smart’ services. To date, the majority of systems have been installed in rural communities, schools and health care facilities, replacing handpumps and motorized systems. Their key advantages, in addition to their zero emissions, include:</a:t>
            </a:r>
            <a:endParaRPr/>
          </a:p>
          <a:p>
            <a:pPr marL="0" lvl="0" indent="0" algn="l" rtl="0">
              <a:spcBef>
                <a:spcPts val="0"/>
              </a:spcBef>
              <a:spcAft>
                <a:spcPts val="0"/>
              </a:spcAft>
              <a:buClr>
                <a:schemeClr val="dk1"/>
              </a:buClr>
              <a:buSzPts val="1200"/>
              <a:buFont typeface="Calibri"/>
              <a:buNone/>
            </a:pPr>
            <a:endParaRPr/>
          </a:p>
          <a:p>
            <a:pPr marL="171450" lvl="0" indent="-171450" algn="l" rtl="0">
              <a:spcBef>
                <a:spcPts val="0"/>
              </a:spcBef>
              <a:spcAft>
                <a:spcPts val="0"/>
              </a:spcAft>
              <a:buClr>
                <a:schemeClr val="dk1"/>
              </a:buClr>
              <a:buSzPts val="1200"/>
              <a:buFont typeface="Arial"/>
              <a:buChar char="•"/>
            </a:pPr>
            <a:r>
              <a:rPr lang="es"/>
              <a:t>Long-term durability and low day-to-day running costs (unlike motorized systems); although the design and installation of systems can be technically demanding and higher up front costs (costs are decreasing however).</a:t>
            </a:r>
            <a:endParaRPr/>
          </a:p>
          <a:p>
            <a:pPr marL="171450" lvl="0" indent="-171450" algn="l" rtl="0">
              <a:spcBef>
                <a:spcPts val="0"/>
              </a:spcBef>
              <a:spcAft>
                <a:spcPts val="0"/>
              </a:spcAft>
              <a:buClr>
                <a:schemeClr val="dk1"/>
              </a:buClr>
              <a:buSzPts val="1200"/>
              <a:buFont typeface="Arial"/>
              <a:buChar char="•"/>
            </a:pPr>
            <a:r>
              <a:rPr lang="es"/>
              <a:t>Solar powered water systems can offer HCFs not connected to a piped system the opportunity to step up the water ladder to reach higher levels of service, including increased reliability. </a:t>
            </a:r>
            <a:endParaRPr/>
          </a:p>
          <a:p>
            <a:pPr marL="171450" lvl="0" indent="-171450" algn="l" rtl="0">
              <a:spcBef>
                <a:spcPts val="0"/>
              </a:spcBef>
              <a:spcAft>
                <a:spcPts val="0"/>
              </a:spcAft>
              <a:buClr>
                <a:schemeClr val="dk1"/>
              </a:buClr>
              <a:buSzPts val="1200"/>
              <a:buFont typeface="Arial"/>
              <a:buChar char="•"/>
            </a:pPr>
            <a:r>
              <a:rPr lang="es"/>
              <a:t>Reduced pressure on boreholes, and therefore less likelihood of failure, because solar powered systems typically pump and move water over an extended period of time. In addition, the tank storage included in system design can provide an important supply buffer (as mentioned in the previous slide). Taken together, these attributes may increase the overall resilience of the service in drying conditions or droughts.</a:t>
            </a:r>
            <a:endParaRPr/>
          </a:p>
          <a:p>
            <a:pPr marL="0" lvl="0" indent="0" algn="l" rtl="0">
              <a:spcBef>
                <a:spcPts val="0"/>
              </a:spcBef>
              <a:spcAft>
                <a:spcPts val="0"/>
              </a:spcAft>
              <a:buNone/>
            </a:pPr>
            <a:endParaRPr/>
          </a:p>
        </p:txBody>
      </p:sp>
      <p:sp>
        <p:nvSpPr>
          <p:cNvPr id="306" name="Google Shape;30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s" sz="1800" b="1">
                <a:latin typeface="Calibri"/>
                <a:ea typeface="Calibri"/>
                <a:cs typeface="Calibri"/>
                <a:sym typeface="Calibri"/>
              </a:rPr>
              <a:t>READ THE SLIDE </a:t>
            </a:r>
            <a:endParaRPr/>
          </a:p>
          <a:p>
            <a:pPr marL="0" marR="0" lvl="0" indent="0" algn="l" rtl="0">
              <a:lnSpc>
                <a:spcPct val="100000"/>
              </a:lnSpc>
              <a:spcBef>
                <a:spcPts val="0"/>
              </a:spcBef>
              <a:spcAft>
                <a:spcPts val="0"/>
              </a:spcAft>
              <a:buClr>
                <a:srgbClr val="000000"/>
              </a:buClr>
              <a:buSzPts val="1400"/>
              <a:buFont typeface="Arial"/>
              <a:buNone/>
            </a:pPr>
            <a:r>
              <a:rPr lang="es" sz="1800" b="1">
                <a:latin typeface="Calibri"/>
                <a:ea typeface="Calibri"/>
                <a:cs typeface="Calibri"/>
                <a:sym typeface="Calibri"/>
              </a:rPr>
              <a:t>SAY:</a:t>
            </a:r>
            <a:endParaRPr/>
          </a:p>
          <a:p>
            <a:pPr marL="0" marR="0" lvl="0" indent="0" algn="l" rtl="0">
              <a:lnSpc>
                <a:spcPct val="100000"/>
              </a:lnSpc>
              <a:spcBef>
                <a:spcPts val="0"/>
              </a:spcBef>
              <a:spcAft>
                <a:spcPts val="0"/>
              </a:spcAft>
              <a:buClr>
                <a:srgbClr val="000000"/>
              </a:buClr>
              <a:buSzPts val="1400"/>
              <a:buFont typeface="Arial"/>
              <a:buNone/>
            </a:pPr>
            <a:r>
              <a:rPr lang="es" sz="1800">
                <a:latin typeface="Calibri"/>
                <a:ea typeface="Calibri"/>
                <a:cs typeface="Calibri"/>
                <a:sym typeface="Calibri"/>
              </a:rPr>
              <a:t>Studies from the United States show how Health care facilities are the third-largest water consumers of all buildings in the country, and are responsible for 7 percent of water use among all commercial buildings. While this might not be exactly the same in low and middle income countries, focusing on water conservation and efficiency in HCFs is becoming increasingly urgent due to the volume of water they require. </a:t>
            </a:r>
            <a:endParaRPr/>
          </a:p>
          <a:p>
            <a:pPr marL="0" lvl="0" indent="0" algn="l" rtl="0">
              <a:spcBef>
                <a:spcPts val="0"/>
              </a:spcBef>
              <a:spcAft>
                <a:spcPts val="0"/>
              </a:spcAft>
              <a:buClr>
                <a:schemeClr val="dk1"/>
              </a:buClr>
              <a:buSzPts val="1200"/>
              <a:buFont typeface="Calibri"/>
              <a:buNone/>
            </a:pPr>
            <a:endParaRPr b="0" i="0">
              <a:solidFill>
                <a:srgbClr val="222222"/>
              </a:solidFill>
              <a:latin typeface="arial"/>
              <a:ea typeface="arial"/>
              <a:cs typeface="arial"/>
              <a:sym typeface="arial"/>
            </a:endParaRPr>
          </a:p>
          <a:p>
            <a:pPr marL="0" lvl="0" indent="0" algn="l" rtl="0">
              <a:spcBef>
                <a:spcPts val="0"/>
              </a:spcBef>
              <a:spcAft>
                <a:spcPts val="0"/>
              </a:spcAft>
              <a:buClr>
                <a:srgbClr val="222222"/>
              </a:buClr>
              <a:buSzPts val="1200"/>
              <a:buFont typeface="arial"/>
              <a:buNone/>
            </a:pPr>
            <a:r>
              <a:rPr lang="es" b="0" i="0">
                <a:solidFill>
                  <a:srgbClr val="222222"/>
                </a:solidFill>
                <a:latin typeface="arial"/>
                <a:ea typeface="arial"/>
                <a:cs typeface="arial"/>
                <a:sym typeface="arial"/>
              </a:rPr>
              <a:t>Reducing water use is a sustainable approach, specially in water scarce areas and those prone to droughts. It can also lead to major savings in terms of lower water and sewer bills. In addition, many water conservation techniques can be directly linked to reduced energy consumption, resulting in even greater cost savings. Examples in a HCF include low flow and self closing taps, low flow and dry urinals, sensitization of cleaners and users </a:t>
            </a:r>
            <a:r>
              <a:rPr lang="es" b="0" i="0">
                <a:solidFill>
                  <a:srgbClr val="FF0000"/>
                </a:solidFill>
                <a:latin typeface="arial"/>
                <a:ea typeface="arial"/>
                <a:cs typeface="arial"/>
                <a:sym typeface="arial"/>
              </a:rPr>
              <a:t>for example for handwashing, etc. </a:t>
            </a:r>
            <a:endParaRPr/>
          </a:p>
          <a:p>
            <a:pPr marL="0" lvl="0" indent="0" algn="l" rtl="0">
              <a:spcBef>
                <a:spcPts val="0"/>
              </a:spcBef>
              <a:spcAft>
                <a:spcPts val="0"/>
              </a:spcAft>
              <a:buClr>
                <a:srgbClr val="222222"/>
              </a:buClr>
              <a:buSzPts val="1200"/>
              <a:buFont typeface="arial"/>
              <a:buNone/>
            </a:pPr>
            <a:r>
              <a:rPr lang="es" b="0" i="0">
                <a:solidFill>
                  <a:srgbClr val="222222"/>
                </a:solidFill>
                <a:latin typeface="arial"/>
                <a:ea typeface="arial"/>
                <a:cs typeface="arial"/>
                <a:sym typeface="arial"/>
              </a:rPr>
              <a:t>In some cases water can be reused for gardening. </a:t>
            </a:r>
            <a:endParaRPr/>
          </a:p>
          <a:p>
            <a:pPr marL="0" lvl="0" indent="0" algn="l" rtl="0">
              <a:spcBef>
                <a:spcPts val="0"/>
              </a:spcBef>
              <a:spcAft>
                <a:spcPts val="0"/>
              </a:spcAft>
              <a:buNone/>
            </a:pPr>
            <a:endParaRPr/>
          </a:p>
        </p:txBody>
      </p:sp>
      <p:sp>
        <p:nvSpPr>
          <p:cNvPr id="318" name="Google Shape;31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lt1"/>
              </a:buClr>
              <a:buSzPts val="1200"/>
              <a:buFont typeface="Calibri"/>
              <a:buNone/>
            </a:pPr>
            <a:r>
              <a:rPr lang="es"/>
              <a:t>Introduce yourself if you have not already, and make sure you insert the date and location to the slide before you start</a:t>
            </a:r>
            <a:endParaRPr/>
          </a:p>
          <a:p>
            <a:pPr marL="0" lvl="0" indent="0" algn="l" rtl="0">
              <a:spcBef>
                <a:spcPts val="0"/>
              </a:spcBef>
              <a:spcAft>
                <a:spcPts val="0"/>
              </a:spcAft>
              <a:buNone/>
            </a:pPr>
            <a:endParaRPr/>
          </a:p>
        </p:txBody>
      </p:sp>
      <p:sp>
        <p:nvSpPr>
          <p:cNvPr id="135" name="Google Shape;13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0"/>
              </a:spcBef>
              <a:spcAft>
                <a:spcPts val="0"/>
              </a:spcAft>
              <a:buClr>
                <a:schemeClr val="dk1"/>
              </a:buClr>
              <a:buSzPts val="1200"/>
              <a:buFont typeface="Calibri"/>
              <a:buNone/>
            </a:pPr>
            <a:r>
              <a:rPr lang="es"/>
              <a:t>In drought prone areas and in locations facing water scarcity it is important to observe approaches such as increasing water efficiency (e.g. avoiding wasting water), water conservation (e.g. push tabs that allow for water to only flow a few seconds), and water reuse (e.g. for gardening) need to be considered. </a:t>
            </a:r>
            <a:endParaRPr/>
          </a:p>
          <a:p>
            <a:pPr marL="0" lvl="0" indent="0" algn="l" rtl="0">
              <a:spcBef>
                <a:spcPts val="0"/>
              </a:spcBef>
              <a:spcAft>
                <a:spcPts val="0"/>
              </a:spcAft>
              <a:buNone/>
            </a:pPr>
            <a:endParaRPr/>
          </a:p>
        </p:txBody>
      </p:sp>
      <p:sp>
        <p:nvSpPr>
          <p:cNvPr id="330" name="Google Shape;33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in the next section the focus will be on climate resilience and sanitation, specifically the 3 things listed on the screen – read them out.</a:t>
            </a:r>
            <a:endParaRPr/>
          </a:p>
          <a:p>
            <a:pPr marL="0" lvl="0" indent="0" algn="l" rtl="0">
              <a:spcBef>
                <a:spcPts val="0"/>
              </a:spcBef>
              <a:spcAft>
                <a:spcPts val="0"/>
              </a:spcAft>
              <a:buNone/>
            </a:pPr>
            <a:endParaRPr/>
          </a:p>
        </p:txBody>
      </p:sp>
      <p:sp>
        <p:nvSpPr>
          <p:cNvPr id="340" name="Google Shape;34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While the impacts of climate change on water supply seem more obvious, there are also negative impacts of climate change on the performance of sanitation systems and on sanitation newly acquired behaviors.  (Read some examples from the slide).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54" name="Google Shape;3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For sanitation, resilience is directly linked to whether water is part of the technology process (e.g. sewerage), or indirectly where the capacity of the environment to absorb or reduce the effect of wastes is affected. The resilience of simple on-site sanitation is closely linked to climate scenarios. In drying environments, the risk of pollution may decline as the distance between the base of pits and groundwater (and hence travel time for pathogens) increases. </a:t>
            </a:r>
            <a:endParaRPr/>
          </a:p>
          <a:p>
            <a:pPr marL="0" lvl="0" indent="0" algn="l" rtl="0">
              <a:spcBef>
                <a:spcPts val="0"/>
              </a:spcBef>
              <a:spcAft>
                <a:spcPts val="0"/>
              </a:spcAft>
              <a:buNone/>
            </a:pPr>
            <a:r>
              <a:rPr lang="es"/>
              <a:t>Nonetheless, on-site sanitation may still be vulnerable to damage from short-term flood events. Where rainfall and/or flooding increases, risks may be significant, especially if groundwater tables rise, with serious public health implications. In contrast, both declining water availability and increased flooding will pose major risks to sewerage and septic systems relying on water, although their potential adaptability is higher, at least with utility backstopping. </a:t>
            </a:r>
            <a:endParaRPr/>
          </a:p>
          <a:p>
            <a:pPr marL="0" lvl="0" indent="0" algn="l" rtl="0">
              <a:spcBef>
                <a:spcPts val="0"/>
              </a:spcBef>
              <a:spcAft>
                <a:spcPts val="0"/>
              </a:spcAft>
              <a:buNone/>
            </a:pPr>
            <a:endParaRPr/>
          </a:p>
          <a:p>
            <a:pPr marL="0" lvl="0" indent="0" algn="l" rtl="0">
              <a:spcBef>
                <a:spcPts val="0"/>
              </a:spcBef>
              <a:spcAft>
                <a:spcPts val="0"/>
              </a:spcAft>
              <a:buNone/>
            </a:pPr>
            <a:r>
              <a:rPr lang="es"/>
              <a:t>There are sanitation options available that are adapted for different climate risks. For example in a water scarce and drought prone area you might want to assess the use of dry urinals for men, etc.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3" name="Google Shape;36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0"/>
              </a:spcBef>
              <a:spcAft>
                <a:spcPts val="0"/>
              </a:spcAft>
              <a:buClr>
                <a:schemeClr val="dk1"/>
              </a:buClr>
              <a:buSzPts val="1200"/>
              <a:buFont typeface="Calibri"/>
              <a:buNone/>
            </a:pPr>
            <a:r>
              <a:rPr lang="es"/>
              <a:t>Were viable and appropriate, you can also consider how low carbon sanitation in HCFs can contribute to mitigate climate change. For example, using human waste as fertilizer and soil conditioner (e.g. composting latrines); Generating biogas from human waste for energy; and using renewable energy sources for pumping wastewater. </a:t>
            </a:r>
            <a:endParaRPr/>
          </a:p>
          <a:p>
            <a:pPr marL="0" lvl="0" indent="0" algn="l" rtl="0">
              <a:spcBef>
                <a:spcPts val="0"/>
              </a:spcBef>
              <a:spcAft>
                <a:spcPts val="0"/>
              </a:spcAft>
              <a:buNone/>
            </a:pPr>
            <a:endParaRPr/>
          </a:p>
        </p:txBody>
      </p:sp>
      <p:sp>
        <p:nvSpPr>
          <p:cNvPr id="373" name="Google Shape;37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0"/>
              </a:spcBef>
              <a:spcAft>
                <a:spcPts val="0"/>
              </a:spcAft>
              <a:buClr>
                <a:schemeClr val="dk1"/>
              </a:buClr>
              <a:buSzPts val="1200"/>
              <a:buFont typeface="Calibri"/>
              <a:buNone/>
            </a:pPr>
            <a:r>
              <a:rPr lang="es"/>
              <a:t>in the next section the focus will be on climate resilience and health care waste, specifically the 4 things listed on the screen – read them out.</a:t>
            </a:r>
            <a:endParaRPr/>
          </a:p>
          <a:p>
            <a:pPr marL="0" lvl="0" indent="0" algn="l" rtl="0">
              <a:spcBef>
                <a:spcPts val="0"/>
              </a:spcBef>
              <a:spcAft>
                <a:spcPts val="0"/>
              </a:spcAft>
              <a:buNone/>
            </a:pPr>
            <a:endParaRPr/>
          </a:p>
        </p:txBody>
      </p:sp>
      <p:sp>
        <p:nvSpPr>
          <p:cNvPr id="383" name="Google Shape;38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Solid waste management can have exacerbating effects on the climate especially due to the emission of greenhouse gasses: Transporting health care waste in vehicles using fossil fuels, inadequate incineration, inappropriate incinerator technology, or the incineration of unsuitable materials results in GHG emissions and the release of pollutants into the air. </a:t>
            </a:r>
            <a:endParaRPr/>
          </a:p>
          <a:p>
            <a:pPr marL="0" lvl="0" indent="0" algn="l" rtl="0">
              <a:spcBef>
                <a:spcPts val="0"/>
              </a:spcBef>
              <a:spcAft>
                <a:spcPts val="0"/>
              </a:spcAft>
              <a:buNone/>
            </a:pPr>
            <a:r>
              <a:rPr lang="es"/>
              <a:t>Also, changes in hydrology and temperature can affect the stability of waste containment structures (e.g. waste pits) within the health care facility, and increased rainfall and flooding can lead to inundation of the facility and affect waste containers with spreading of contaminants (including hazardous). So you need to consider this risk when planning and checking waste containers - placement and protection.</a:t>
            </a:r>
            <a:endParaRPr/>
          </a:p>
          <a:p>
            <a:pPr marL="0" lvl="0" indent="0" algn="l" rtl="0">
              <a:spcBef>
                <a:spcPts val="0"/>
              </a:spcBef>
              <a:spcAft>
                <a:spcPts val="0"/>
              </a:spcAft>
              <a:buNone/>
            </a:pPr>
            <a:r>
              <a:rPr lang="es"/>
              <a:t>Even if a HCF facility is not flooded but the surroundings are, there can be disruption of the waste management chain (e.g. flooding of road, railway affect waste collection and off-site treatment), so extra containment capacity needs to be in place at the facility. </a:t>
            </a:r>
            <a:endParaRPr/>
          </a:p>
          <a:p>
            <a:pPr marL="0" lvl="0" indent="0" algn="l" rtl="0">
              <a:spcBef>
                <a:spcPts val="0"/>
              </a:spcBef>
              <a:spcAft>
                <a:spcPts val="0"/>
              </a:spcAft>
              <a:buNone/>
            </a:pPr>
            <a:endParaRPr/>
          </a:p>
        </p:txBody>
      </p:sp>
      <p:sp>
        <p:nvSpPr>
          <p:cNvPr id="396" name="Google Shape;39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a:p>
          <a:p>
            <a:pPr marL="0" marR="0" lvl="0" indent="0" algn="l" rtl="0">
              <a:lnSpc>
                <a:spcPct val="100000"/>
              </a:lnSpc>
              <a:spcBef>
                <a:spcPts val="0"/>
              </a:spcBef>
              <a:spcAft>
                <a:spcPts val="0"/>
              </a:spcAft>
              <a:buClr>
                <a:schemeClr val="dk1"/>
              </a:buClr>
              <a:buSzPts val="1200"/>
              <a:buFont typeface="Calibri"/>
              <a:buNone/>
            </a:pPr>
            <a:r>
              <a:rPr lang="es" b="1"/>
              <a:t>SAY: </a:t>
            </a:r>
            <a:endParaRPr/>
          </a:p>
          <a:p>
            <a:pPr marL="0" marR="0" lvl="0" indent="0" algn="l" rtl="0">
              <a:lnSpc>
                <a:spcPct val="100000"/>
              </a:lnSpc>
              <a:spcBef>
                <a:spcPts val="0"/>
              </a:spcBef>
              <a:spcAft>
                <a:spcPts val="0"/>
              </a:spcAft>
              <a:buClr>
                <a:schemeClr val="dk1"/>
              </a:buClr>
              <a:buSzPts val="1200"/>
              <a:buFont typeface="Calibri"/>
              <a:buNone/>
            </a:pPr>
            <a:r>
              <a:rPr lang="es"/>
              <a:t>In this slide we see examples of how to adapt healthcare waste management to climate change (Read some examples from the slide). </a:t>
            </a:r>
            <a:endParaRPr/>
          </a:p>
          <a:p>
            <a:pPr marL="0" lvl="0" indent="0" algn="l" rtl="0">
              <a:spcBef>
                <a:spcPts val="0"/>
              </a:spcBef>
              <a:spcAft>
                <a:spcPts val="0"/>
              </a:spcAft>
              <a:buNone/>
            </a:pPr>
            <a:endParaRPr/>
          </a:p>
        </p:txBody>
      </p:sp>
      <p:sp>
        <p:nvSpPr>
          <p:cNvPr id="404" name="Google Shape;404;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endParaRPr/>
          </a:p>
          <a:p>
            <a:pPr marL="0" lvl="0" indent="0" algn="l" rtl="0">
              <a:spcBef>
                <a:spcPts val="0"/>
              </a:spcBef>
              <a:spcAft>
                <a:spcPts val="0"/>
              </a:spcAft>
              <a:buNone/>
            </a:pPr>
            <a:r>
              <a:rPr lang="es"/>
              <a:t>There are also opportunities for mitigation as it relates to healthcare waste management. (Read some examples from the slide). </a:t>
            </a:r>
            <a:endParaRPr/>
          </a:p>
          <a:p>
            <a:pPr marL="0" lvl="0" indent="0" algn="l" rtl="0">
              <a:spcBef>
                <a:spcPts val="0"/>
              </a:spcBef>
              <a:spcAft>
                <a:spcPts val="0"/>
              </a:spcAft>
              <a:buNone/>
            </a:pPr>
            <a:endParaRPr/>
          </a:p>
          <a:p>
            <a:pPr marL="0" lvl="0" indent="0" algn="l" rtl="0">
              <a:spcBef>
                <a:spcPts val="0"/>
              </a:spcBef>
              <a:spcAft>
                <a:spcPts val="0"/>
              </a:spcAft>
              <a:buNone/>
            </a:pPr>
            <a:r>
              <a:rPr lang="es"/>
              <a:t>Note: Autoclaves are closed chambers that apply heat and sometimes pressure and steam, over a period of time to sterilize medical equipment. Autoclaves have been used for a century to sterilize medical instruments for re-use.</a:t>
            </a:r>
            <a:endParaRPr/>
          </a:p>
          <a:p>
            <a:pPr marL="0" lvl="0" indent="0" algn="l" rtl="0">
              <a:spcBef>
                <a:spcPts val="0"/>
              </a:spcBef>
              <a:spcAft>
                <a:spcPts val="0"/>
              </a:spcAft>
              <a:buNone/>
            </a:pPr>
            <a:endParaRPr/>
          </a:p>
        </p:txBody>
      </p:sp>
      <p:sp>
        <p:nvSpPr>
          <p:cNvPr id="414" name="Google Shape;41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a:p>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0"/>
              </a:spcBef>
              <a:spcAft>
                <a:spcPts val="0"/>
              </a:spcAft>
              <a:buClr>
                <a:schemeClr val="dk1"/>
              </a:buClr>
              <a:buSzPts val="1200"/>
              <a:buFont typeface="Calibri"/>
              <a:buNone/>
            </a:pPr>
            <a:r>
              <a:rPr lang="es"/>
              <a:t>There is a role that each level can play-health worker, health facility/facilty manager, sub-national, national and global. Health care waste can no longer be ignored and it is possible to keep health workers and patients safe while also protecting the environment. Doing so will save costs and benefit both planetary and human health. Read more in the WHO Global Analysis of COVID-19 health care waste: https://www.who.int/publications/i/item/9789240039612</a:t>
            </a:r>
            <a:endParaRPr/>
          </a:p>
          <a:p>
            <a:pPr marL="0" lvl="0" indent="0" algn="l" rtl="0">
              <a:spcBef>
                <a:spcPts val="0"/>
              </a:spcBef>
              <a:spcAft>
                <a:spcPts val="0"/>
              </a:spcAft>
              <a:buNone/>
            </a:pPr>
            <a:endParaRPr/>
          </a:p>
        </p:txBody>
      </p:sp>
      <p:sp>
        <p:nvSpPr>
          <p:cNvPr id="424" name="Google Shape;42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In this session we will learn:</a:t>
            </a:r>
            <a:endParaRPr/>
          </a:p>
          <a:p>
            <a:pPr marL="171450" lvl="0" indent="-171450" algn="l" rtl="0">
              <a:spcBef>
                <a:spcPts val="0"/>
              </a:spcBef>
              <a:spcAft>
                <a:spcPts val="0"/>
              </a:spcAft>
              <a:buClr>
                <a:schemeClr val="dk1"/>
              </a:buClr>
              <a:buSzPts val="1200"/>
              <a:buFont typeface="Arial"/>
              <a:buChar char="•"/>
            </a:pPr>
            <a:r>
              <a:rPr lang="es"/>
              <a:t>Key climate change related definitions and how climate change impacts health </a:t>
            </a:r>
            <a:endParaRPr/>
          </a:p>
          <a:p>
            <a:pPr marL="171450" lvl="0" indent="-171450" algn="l" rtl="0">
              <a:spcBef>
                <a:spcPts val="0"/>
              </a:spcBef>
              <a:spcAft>
                <a:spcPts val="0"/>
              </a:spcAft>
              <a:buClr>
                <a:schemeClr val="dk1"/>
              </a:buClr>
              <a:buSzPts val="1200"/>
              <a:buFont typeface="Arial"/>
              <a:buChar char="•"/>
            </a:pPr>
            <a:r>
              <a:rPr lang="es"/>
              <a:t>what approaches can be employed to combat those impacts of climate change</a:t>
            </a:r>
            <a:endParaRPr/>
          </a:p>
          <a:p>
            <a:pPr marL="171450" lvl="0" indent="-171450" algn="l" rtl="0">
              <a:spcBef>
                <a:spcPts val="0"/>
              </a:spcBef>
              <a:spcAft>
                <a:spcPts val="0"/>
              </a:spcAft>
              <a:buClr>
                <a:schemeClr val="dk1"/>
              </a:buClr>
              <a:buSzPts val="1200"/>
              <a:buFont typeface="Arial"/>
              <a:buChar char="•"/>
            </a:pPr>
            <a:r>
              <a:rPr lang="es"/>
              <a:t>key global guidance that relate to Climate Change and WASH, specifically for HCFs</a:t>
            </a:r>
            <a:endParaRPr/>
          </a:p>
          <a:p>
            <a:pPr marL="171450" lvl="0" indent="-171450" algn="l" rtl="0">
              <a:spcBef>
                <a:spcPts val="0"/>
              </a:spcBef>
              <a:spcAft>
                <a:spcPts val="0"/>
              </a:spcAft>
              <a:buClr>
                <a:schemeClr val="dk1"/>
              </a:buClr>
              <a:buSzPts val="1200"/>
              <a:buFont typeface="Arial"/>
              <a:buChar char="•"/>
            </a:pPr>
            <a:r>
              <a:rPr lang="es"/>
              <a:t>In more detail we will review approaches to address climate change in HCFs in relation to:</a:t>
            </a:r>
            <a:endParaRPr/>
          </a:p>
          <a:p>
            <a:pPr marL="685800" lvl="1" indent="-228600" algn="l" rtl="0">
              <a:spcBef>
                <a:spcPts val="0"/>
              </a:spcBef>
              <a:spcAft>
                <a:spcPts val="0"/>
              </a:spcAft>
              <a:buClr>
                <a:schemeClr val="dk1"/>
              </a:buClr>
              <a:buSzPts val="1200"/>
              <a:buFont typeface="Calibri"/>
              <a:buAutoNum type="alphaLcPeriod"/>
            </a:pPr>
            <a:r>
              <a:rPr lang="es"/>
              <a:t>Water supply</a:t>
            </a:r>
            <a:endParaRPr/>
          </a:p>
          <a:p>
            <a:pPr marL="685800" lvl="1" indent="-228600" algn="l" rtl="0">
              <a:spcBef>
                <a:spcPts val="0"/>
              </a:spcBef>
              <a:spcAft>
                <a:spcPts val="0"/>
              </a:spcAft>
              <a:buClr>
                <a:schemeClr val="dk1"/>
              </a:buClr>
              <a:buSzPts val="1200"/>
              <a:buFont typeface="Calibri"/>
              <a:buAutoNum type="alphaLcPeriod"/>
            </a:pPr>
            <a:r>
              <a:rPr lang="es"/>
              <a:t>Sanitation</a:t>
            </a:r>
            <a:endParaRPr/>
          </a:p>
          <a:p>
            <a:pPr marL="685800" lvl="1" indent="-228600" algn="l" rtl="0">
              <a:spcBef>
                <a:spcPts val="0"/>
              </a:spcBef>
              <a:spcAft>
                <a:spcPts val="0"/>
              </a:spcAft>
              <a:buClr>
                <a:schemeClr val="dk1"/>
              </a:buClr>
              <a:buSzPts val="1200"/>
              <a:buFont typeface="Calibri"/>
              <a:buAutoNum type="alphaLcPeriod"/>
            </a:pPr>
            <a:r>
              <a:rPr lang="es"/>
              <a:t>Hygiene</a:t>
            </a:r>
            <a:endParaRPr/>
          </a:p>
          <a:p>
            <a:pPr marL="685800" lvl="1" indent="-228600" algn="l" rtl="0">
              <a:spcBef>
                <a:spcPts val="0"/>
              </a:spcBef>
              <a:spcAft>
                <a:spcPts val="0"/>
              </a:spcAft>
              <a:buClr>
                <a:schemeClr val="dk1"/>
              </a:buClr>
              <a:buSzPts val="1200"/>
              <a:buFont typeface="Calibri"/>
              <a:buAutoNum type="alphaLcPeriod"/>
            </a:pPr>
            <a:r>
              <a:rPr lang="es"/>
              <a:t>Health care waste</a:t>
            </a:r>
            <a:endParaRPr/>
          </a:p>
          <a:p>
            <a:pPr marL="685800" lvl="1" indent="-228600" algn="l" rtl="0">
              <a:spcBef>
                <a:spcPts val="0"/>
              </a:spcBef>
              <a:spcAft>
                <a:spcPts val="0"/>
              </a:spcAft>
              <a:buClr>
                <a:schemeClr val="dk1"/>
              </a:buClr>
              <a:buSzPts val="1200"/>
              <a:buFont typeface="Calibri"/>
              <a:buAutoNum type="alphaLcPeriod"/>
            </a:pPr>
            <a:r>
              <a:rPr lang="es"/>
              <a:t>Environmental cleaning </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44" name="Google Shape;1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SAY:</a:t>
            </a:r>
            <a:endParaRPr/>
          </a:p>
          <a:p>
            <a:pPr marL="0" marR="0" lvl="0" indent="0" algn="l" rtl="0">
              <a:lnSpc>
                <a:spcPct val="100000"/>
              </a:lnSpc>
              <a:spcBef>
                <a:spcPts val="0"/>
              </a:spcBef>
              <a:spcAft>
                <a:spcPts val="0"/>
              </a:spcAft>
              <a:buClr>
                <a:schemeClr val="dk1"/>
              </a:buClr>
              <a:buSzPts val="1200"/>
              <a:buFont typeface="Calibri"/>
              <a:buNone/>
            </a:pPr>
            <a:r>
              <a:rPr lang="es"/>
              <a:t>in the next section the focus will be on climate resilience and actions to improve sustainable cleaning</a:t>
            </a:r>
            <a:endParaRPr/>
          </a:p>
        </p:txBody>
      </p:sp>
      <p:sp>
        <p:nvSpPr>
          <p:cNvPr id="433" name="Google Shape;43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endParaRPr/>
          </a:p>
          <a:p>
            <a:pPr marL="0" lvl="0" indent="0" algn="l" rtl="0">
              <a:spcBef>
                <a:spcPts val="0"/>
              </a:spcBef>
              <a:spcAft>
                <a:spcPts val="0"/>
              </a:spcAft>
              <a:buNone/>
            </a:pPr>
            <a:r>
              <a:rPr lang="es"/>
              <a:t>Clean water is a critical element of cleaning but might be scarce. An approach that can be considered is to Increase cleaning staff awareness of water conservation. It is important they understand how to avoid running the tap continuously for cleaning, specially outdoor spaces, and also to check for leaking taps as cleaning the HCF is a great opportunity to check anything in need of repair. </a:t>
            </a:r>
            <a:endParaRPr/>
          </a:p>
          <a:p>
            <a:pPr marL="0" lvl="0" indent="0" algn="l" rtl="0">
              <a:spcBef>
                <a:spcPts val="0"/>
              </a:spcBef>
              <a:spcAft>
                <a:spcPts val="0"/>
              </a:spcAft>
              <a:buNone/>
            </a:pPr>
            <a:endParaRPr/>
          </a:p>
          <a:p>
            <a:pPr marL="0" lvl="0" indent="0" algn="l" rtl="0">
              <a:spcBef>
                <a:spcPts val="0"/>
              </a:spcBef>
              <a:spcAft>
                <a:spcPts val="0"/>
              </a:spcAft>
              <a:buNone/>
            </a:pPr>
            <a:r>
              <a:rPr lang="es" b="0" i="0">
                <a:solidFill>
                  <a:srgbClr val="333333"/>
                </a:solidFill>
                <a:latin typeface="Proxima Nova"/>
                <a:ea typeface="Proxima Nova"/>
                <a:cs typeface="Proxima Nova"/>
                <a:sym typeface="Proxima Nova"/>
              </a:rPr>
              <a:t>While infection risks are of paramount importance in healthcare settings, many cleaning products and processes, whether conventional or "green," have little or no direct impact on infection. Facilities can immediately engage in green cleaning by first addressing resource-intensive practices and toxic or irritating chemicals that can clearly be replaced by preferable alternatives without impacting infection transmission. Some examples:</a:t>
            </a:r>
            <a:endParaRPr/>
          </a:p>
          <a:p>
            <a:pPr marL="571500" lvl="0" indent="-76200" algn="l" rtl="0">
              <a:spcBef>
                <a:spcPts val="0"/>
              </a:spcBef>
              <a:spcAft>
                <a:spcPts val="0"/>
              </a:spcAft>
              <a:buClr>
                <a:srgbClr val="333333"/>
              </a:buClr>
              <a:buSzPts val="1200"/>
              <a:buFont typeface="Arial"/>
              <a:buChar char="•"/>
            </a:pPr>
            <a:r>
              <a:rPr lang="es" b="0" i="0">
                <a:solidFill>
                  <a:srgbClr val="333333"/>
                </a:solidFill>
                <a:latin typeface="Proxima Nova"/>
                <a:ea typeface="Proxima Nova"/>
                <a:cs typeface="Proxima Nova"/>
                <a:sym typeface="Proxima Nova"/>
              </a:rPr>
              <a:t>Replacing floor strippers and finishes that contain heavy metals and asthmagens</a:t>
            </a:r>
            <a:endParaRPr b="0" i="0">
              <a:solidFill>
                <a:srgbClr val="333333"/>
              </a:solidFill>
              <a:latin typeface="Proxima Nova"/>
              <a:ea typeface="Proxima Nova"/>
              <a:cs typeface="Proxima Nova"/>
              <a:sym typeface="Proxima Nova"/>
            </a:endParaRPr>
          </a:p>
          <a:p>
            <a:pPr marL="571500" lvl="0" indent="-76200" algn="l" rtl="0">
              <a:spcBef>
                <a:spcPts val="0"/>
              </a:spcBef>
              <a:spcAft>
                <a:spcPts val="0"/>
              </a:spcAft>
              <a:buClr>
                <a:srgbClr val="333333"/>
              </a:buClr>
              <a:buSzPts val="1200"/>
              <a:buFont typeface="Arial"/>
              <a:buChar char="•"/>
            </a:pPr>
            <a:r>
              <a:rPr lang="es" b="0" i="0">
                <a:solidFill>
                  <a:srgbClr val="333333"/>
                </a:solidFill>
                <a:latin typeface="Proxima Nova"/>
                <a:ea typeface="Proxima Nova"/>
                <a:cs typeface="Proxima Nova"/>
                <a:sym typeface="Proxima Nova"/>
              </a:rPr>
              <a:t>Substituting low-VOC (volatile organic compound) glass cleaners</a:t>
            </a:r>
            <a:endParaRPr/>
          </a:p>
          <a:p>
            <a:pPr marL="571500" lvl="0" indent="-76200" algn="l" rtl="0">
              <a:spcBef>
                <a:spcPts val="0"/>
              </a:spcBef>
              <a:spcAft>
                <a:spcPts val="0"/>
              </a:spcAft>
              <a:buClr>
                <a:srgbClr val="333333"/>
              </a:buClr>
              <a:buSzPts val="1200"/>
              <a:buFont typeface="Arial"/>
              <a:buChar char="•"/>
            </a:pPr>
            <a:r>
              <a:rPr lang="es" b="0" i="0">
                <a:solidFill>
                  <a:srgbClr val="333333"/>
                </a:solidFill>
                <a:latin typeface="Proxima Nova"/>
                <a:ea typeface="Proxima Nova"/>
                <a:cs typeface="Proxima Nova"/>
                <a:sym typeface="Proxima Nova"/>
              </a:rPr>
              <a:t>Using 100% recycled content bathroom paper products</a:t>
            </a:r>
            <a:endParaRPr/>
          </a:p>
          <a:p>
            <a:pPr marL="571500" lvl="0" indent="-76200" algn="l" rtl="0">
              <a:spcBef>
                <a:spcPts val="0"/>
              </a:spcBef>
              <a:spcAft>
                <a:spcPts val="0"/>
              </a:spcAft>
              <a:buClr>
                <a:srgbClr val="333333"/>
              </a:buClr>
              <a:buSzPts val="1200"/>
              <a:buFont typeface="Arial"/>
              <a:buChar char="•"/>
            </a:pPr>
            <a:r>
              <a:rPr lang="es" b="0" i="0">
                <a:solidFill>
                  <a:srgbClr val="333333"/>
                </a:solidFill>
                <a:latin typeface="Proxima Nova"/>
                <a:ea typeface="Proxima Nova"/>
                <a:cs typeface="Proxima Nova"/>
                <a:sym typeface="Proxima Nova"/>
              </a:rPr>
              <a:t>Employing carcinogen-free carpet cleaners</a:t>
            </a:r>
            <a:endParaRPr/>
          </a:p>
          <a:p>
            <a:pPr marL="571500" lvl="0" indent="-76200" algn="l" rtl="0">
              <a:spcBef>
                <a:spcPts val="0"/>
              </a:spcBef>
              <a:spcAft>
                <a:spcPts val="0"/>
              </a:spcAft>
              <a:buClr>
                <a:srgbClr val="333333"/>
              </a:buClr>
              <a:buSzPts val="1200"/>
              <a:buFont typeface="Arial"/>
              <a:buChar char="•"/>
            </a:pPr>
            <a:r>
              <a:rPr lang="es" b="0" i="0">
                <a:solidFill>
                  <a:srgbClr val="333333"/>
                </a:solidFill>
                <a:latin typeface="Proxima Nova"/>
                <a:ea typeface="Proxima Nova"/>
                <a:cs typeface="Proxima Nova"/>
                <a:sym typeface="Proxima Nova"/>
              </a:rPr>
              <a:t>Introducing high-filtration vacuum cleaners</a:t>
            </a:r>
            <a:endParaRPr/>
          </a:p>
          <a:p>
            <a:pPr marL="571500" lvl="0" indent="-76200" algn="l" rtl="0">
              <a:spcBef>
                <a:spcPts val="0"/>
              </a:spcBef>
              <a:spcAft>
                <a:spcPts val="0"/>
              </a:spcAft>
              <a:buClr>
                <a:srgbClr val="333333"/>
              </a:buClr>
              <a:buSzPts val="1200"/>
              <a:buFont typeface="Arial"/>
              <a:buChar char="•"/>
            </a:pPr>
            <a:r>
              <a:rPr lang="es" b="0" i="0">
                <a:solidFill>
                  <a:srgbClr val="333333"/>
                </a:solidFill>
                <a:latin typeface="Proxima Nova"/>
                <a:ea typeface="Proxima Nova"/>
                <a:cs typeface="Proxima Nova"/>
                <a:sym typeface="Proxima Nova"/>
              </a:rPr>
              <a:t>Using </a:t>
            </a:r>
            <a:r>
              <a:rPr lang="es" b="0" i="0" u="sng" strike="noStrike">
                <a:solidFill>
                  <a:schemeClr val="hlink"/>
                </a:solidFill>
                <a:latin typeface="Proxima Nova"/>
                <a:ea typeface="Proxima Nova"/>
                <a:cs typeface="Proxima Nova"/>
                <a:sym typeface="Proxima Nova"/>
                <a:hlinkClick r:id="rId3"/>
              </a:rPr>
              <a:t>UV Light Disinfection</a:t>
            </a:r>
            <a:r>
              <a:rPr lang="es" b="0" i="0">
                <a:solidFill>
                  <a:srgbClr val="333333"/>
                </a:solidFill>
                <a:latin typeface="Proxima Nova"/>
                <a:ea typeface="Proxima Nova"/>
                <a:cs typeface="Proxima Nova"/>
                <a:sym typeface="Proxima Nova"/>
              </a:rPr>
              <a:t> rather than chemicals in select areas and where advised by infection prevention focal points/experts</a:t>
            </a:r>
            <a:endParaRPr/>
          </a:p>
          <a:p>
            <a:pPr marL="0" lvl="0" indent="0" algn="l" rtl="0">
              <a:spcBef>
                <a:spcPts val="0"/>
              </a:spcBef>
              <a:spcAft>
                <a:spcPts val="0"/>
              </a:spcAft>
              <a:buNone/>
            </a:pPr>
            <a:r>
              <a:rPr lang="es" b="0" i="0">
                <a:solidFill>
                  <a:srgbClr val="333333"/>
                </a:solidFill>
                <a:latin typeface="Proxima Nova"/>
                <a:ea typeface="Proxima Nova"/>
                <a:cs typeface="Proxima Nova"/>
                <a:sym typeface="Proxima Nova"/>
              </a:rPr>
              <a:t>None of these products or practices significantly impact infection transmission or infection prevention and all can improve worker safety and reduce environmental impacts.</a:t>
            </a:r>
            <a:endParaRPr/>
          </a:p>
          <a:p>
            <a:pPr marL="0" lvl="0" indent="0" algn="l" rtl="0">
              <a:spcBef>
                <a:spcPts val="0"/>
              </a:spcBef>
              <a:spcAft>
                <a:spcPts val="0"/>
              </a:spcAft>
              <a:buNone/>
            </a:pPr>
            <a:endParaRPr/>
          </a:p>
          <a:p>
            <a:pPr marL="0" lvl="0" indent="0" algn="l" rtl="0">
              <a:spcBef>
                <a:spcPts val="0"/>
              </a:spcBef>
              <a:spcAft>
                <a:spcPts val="0"/>
              </a:spcAft>
              <a:buNone/>
            </a:pPr>
            <a:r>
              <a:rPr lang="es"/>
              <a:t>You can also undertake the environmental cleaning module to learn about products and how these can be efficiently used to prevent environmental contamination </a:t>
            </a:r>
            <a:endParaRPr/>
          </a:p>
          <a:p>
            <a:pPr marL="0" lvl="0" indent="0" algn="l" rtl="0">
              <a:spcBef>
                <a:spcPts val="0"/>
              </a:spcBef>
              <a:spcAft>
                <a:spcPts val="0"/>
              </a:spcAft>
              <a:buNone/>
            </a:pPr>
            <a:endParaRPr/>
          </a:p>
        </p:txBody>
      </p:sp>
      <p:sp>
        <p:nvSpPr>
          <p:cNvPr id="444" name="Google Shape;44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 b="1"/>
              <a:t>READ THE SLIDE</a:t>
            </a:r>
            <a:endParaRPr/>
          </a:p>
          <a:p>
            <a:pPr marL="0" lvl="0" indent="0" algn="l" rtl="0">
              <a:spcBef>
                <a:spcPts val="0"/>
              </a:spcBef>
              <a:spcAft>
                <a:spcPts val="0"/>
              </a:spcAft>
              <a:buNone/>
            </a:pPr>
            <a:endParaRPr/>
          </a:p>
        </p:txBody>
      </p:sp>
      <p:sp>
        <p:nvSpPr>
          <p:cNvPr id="454" name="Google Shape;45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461" name="Google Shape;46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468" name="Google Shape;46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rtlCol="0" anchor="t" anchorCtr="0">
            <a:noAutofit/>
          </a:bodyPr>
          <a:lstStyle/>
          <a:p>
            <a:pPr marL="0" lvl="0" indent="0" algn="l" rtl="0">
              <a:spcBef>
                <a:spcPts val="0"/>
              </a:spcBef>
              <a:spcAft>
                <a:spcPts val="0"/>
              </a:spcAft>
              <a:buNone/>
            </a:pPr>
            <a:endParaRPr/>
          </a:p>
        </p:txBody>
      </p:sp>
      <p:sp>
        <p:nvSpPr>
          <p:cNvPr id="475" name="Google Shape;47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 </a:t>
            </a:r>
            <a:r>
              <a:rPr lang="es" b="0"/>
              <a:t>here is some key terminology to be familiar with. </a:t>
            </a:r>
            <a:r>
              <a:rPr lang="es" b="1"/>
              <a:t>READ THE SLIDE.</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b="1"/>
              <a:t>Weather</a:t>
            </a:r>
            <a:r>
              <a:rPr lang="es" b="0"/>
              <a:t>: </a:t>
            </a:r>
            <a:r>
              <a:rPr lang="es"/>
              <a:t>Atmospheric condition at any given time or place. It is measured in terms of such things as wind, temperature, humidity, atmospheric pressure, cloudiness, and precipitation. In most places, weather can change from hour-to-hour, day-to-day, and season-to-season.</a:t>
            </a:r>
            <a:endParaRPr u="sng"/>
          </a:p>
          <a:p>
            <a:pPr marL="0" marR="0" lvl="0" indent="0" algn="l" rtl="0">
              <a:lnSpc>
                <a:spcPct val="100000"/>
              </a:lnSpc>
              <a:spcBef>
                <a:spcPts val="360"/>
              </a:spcBef>
              <a:spcAft>
                <a:spcPts val="0"/>
              </a:spcAft>
              <a:buClr>
                <a:schemeClr val="dk1"/>
              </a:buClr>
              <a:buSzPts val="1200"/>
              <a:buFont typeface="Calibri"/>
              <a:buNone/>
            </a:pPr>
            <a:r>
              <a:rPr lang="es" sz="1200" b="1" u="none">
                <a:solidFill>
                  <a:schemeClr val="dk1"/>
                </a:solidFill>
              </a:rPr>
              <a:t>Climate</a:t>
            </a:r>
            <a:r>
              <a:rPr lang="es" sz="1200">
                <a:solidFill>
                  <a:schemeClr val="dk1"/>
                </a:solidFill>
              </a:rPr>
              <a:t>: in a narrow sense is usually defined as the "average weather", or more rigorously, as the statistical description in terms of the mean and variability of relevant quantities over a period of time ranging from months to thousands or millions of years. The classical period is 30 years, as defined by the World Meteorological Organization (WMO). </a:t>
            </a:r>
            <a:endParaRPr/>
          </a:p>
          <a:p>
            <a:pPr marL="0" marR="0" lvl="0" indent="0" algn="l" rtl="0">
              <a:lnSpc>
                <a:spcPct val="100000"/>
              </a:lnSpc>
              <a:spcBef>
                <a:spcPts val="360"/>
              </a:spcBef>
              <a:spcAft>
                <a:spcPts val="0"/>
              </a:spcAft>
              <a:buClr>
                <a:schemeClr val="dk1"/>
              </a:buClr>
              <a:buSzPts val="1200"/>
              <a:buFont typeface="Calibri"/>
              <a:buNone/>
            </a:pPr>
            <a:r>
              <a:rPr lang="es" b="1"/>
              <a:t>Climate hazard</a:t>
            </a:r>
            <a:r>
              <a:rPr lang="es" b="0"/>
              <a:t>: is a physically defined climate event with the potential to cause harm (such as heavy rainfall, drought, storm) or long-term change in climatic variables such as temperature and precipitation (</a:t>
            </a:r>
            <a:r>
              <a:rPr lang="es" b="0" u="sng">
                <a:solidFill>
                  <a:schemeClr val="hlink"/>
                </a:solidFill>
                <a:hlinkClick r:id="rId3"/>
              </a:rPr>
              <a:t>APF 2005</a:t>
            </a:r>
            <a:r>
              <a:rPr lang="es" b="0"/>
              <a:t>). A hazard maybe a transient, recurrent event with an identifiable onset and termination such as a storm, flood or drought, or a more permanent change such as a trend or transition from one climatic state to another. </a:t>
            </a:r>
            <a:endParaRPr/>
          </a:p>
          <a:p>
            <a:pPr marL="0" marR="0" lvl="0" indent="0" algn="l" rtl="0">
              <a:lnSpc>
                <a:spcPct val="100000"/>
              </a:lnSpc>
              <a:spcBef>
                <a:spcPts val="360"/>
              </a:spcBef>
              <a:spcAft>
                <a:spcPts val="0"/>
              </a:spcAft>
              <a:buClr>
                <a:schemeClr val="dk1"/>
              </a:buClr>
              <a:buSzPts val="1200"/>
              <a:buFont typeface="Calibri"/>
              <a:buNone/>
            </a:pPr>
            <a:r>
              <a:rPr lang="es" b="1"/>
              <a:t>Exposure.</a:t>
            </a:r>
            <a:r>
              <a:rPr lang="es"/>
              <a:t> The term exposure can be defined as “people, property, systems, or other elements in places or settings that could be adversely affected by hazards and that are thereby subject to potential losses”.</a:t>
            </a:r>
            <a:endParaRPr b="0"/>
          </a:p>
          <a:p>
            <a:pPr marL="0" marR="0" lvl="0" indent="0" algn="l" rtl="0">
              <a:lnSpc>
                <a:spcPct val="100000"/>
              </a:lnSpc>
              <a:spcBef>
                <a:spcPts val="360"/>
              </a:spcBef>
              <a:spcAft>
                <a:spcPts val="0"/>
              </a:spcAft>
              <a:buClr>
                <a:schemeClr val="dk1"/>
              </a:buClr>
              <a:buSzPts val="1200"/>
              <a:buFont typeface="Calibri"/>
              <a:buNone/>
            </a:pPr>
            <a:r>
              <a:rPr lang="es" b="1"/>
              <a:t>Vulnerability: </a:t>
            </a:r>
            <a:r>
              <a:rPr lang="es" b="0"/>
              <a:t>The degree to which a system unit is susceptible to harm due to exposure to a perturbation or stress and the ability (or lack thereof) of the exposure unit to cope, recover, or fundamentally adapt (become a new system or become extinct) (Kasperson et al., 2000.) It can also be considered as the underlying exposure to damaging shocks, perturbations or stresses, rather than the probability or projected incidence of those shocks themselves (</a:t>
            </a:r>
            <a:r>
              <a:rPr lang="es" b="0" u="sng">
                <a:solidFill>
                  <a:schemeClr val="hlink"/>
                </a:solidFill>
                <a:hlinkClick r:id="rId3"/>
              </a:rPr>
              <a:t>APF 2005</a:t>
            </a:r>
            <a:r>
              <a:rPr lang="es" b="0"/>
              <a:t>).</a:t>
            </a:r>
            <a:endParaRPr sz="1200">
              <a:solidFill>
                <a:schemeClr val="dk1"/>
              </a:solidFill>
            </a:endParaRPr>
          </a:p>
          <a:p>
            <a:pPr marL="0" marR="0" lvl="0" indent="0" algn="l" rtl="0">
              <a:lnSpc>
                <a:spcPct val="100000"/>
              </a:lnSpc>
              <a:spcBef>
                <a:spcPts val="360"/>
              </a:spcBef>
              <a:spcAft>
                <a:spcPts val="0"/>
              </a:spcAft>
              <a:buClr>
                <a:schemeClr val="dk1"/>
              </a:buClr>
              <a:buSzPts val="1200"/>
              <a:buFont typeface="Calibri"/>
              <a:buNone/>
            </a:pPr>
            <a:r>
              <a:rPr lang="es" b="1"/>
              <a:t>Risk: </a:t>
            </a:r>
            <a:r>
              <a:rPr lang="es" b="0"/>
              <a:t>is the result of the interaction of physically defined hazards with the properties of the exposed systems — i.e., their sensitivity or social vulnerability. Risk can also be considered as the combination of an event, its likelihood, and its consequences — i.e., risk equals the probability of climate hazard multiplied by a given system's vulnerability (</a:t>
            </a:r>
            <a:r>
              <a:rPr lang="es" b="0" u="sng">
                <a:solidFill>
                  <a:schemeClr val="hlink"/>
                </a:solidFill>
                <a:hlinkClick r:id="rId3"/>
              </a:rPr>
              <a:t>APF 2005</a:t>
            </a:r>
            <a:r>
              <a:rPr lang="es" b="0"/>
              <a:t>).</a:t>
            </a:r>
            <a:endParaRPr sz="1200" b="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5" name="Google Shape;15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200" b="1">
                <a:solidFill>
                  <a:schemeClr val="dk1"/>
                </a:solidFill>
                <a:latin typeface="Calibri"/>
                <a:ea typeface="Calibri"/>
                <a:cs typeface="Calibri"/>
                <a:sym typeface="Calibri"/>
              </a:rPr>
              <a:t>READ THE SLIDE </a:t>
            </a:r>
            <a:endParaRPr/>
          </a:p>
          <a:p>
            <a:pPr marL="0" lvl="0" indent="0" algn="l" rtl="0">
              <a:spcBef>
                <a:spcPts val="0"/>
              </a:spcBef>
              <a:spcAft>
                <a:spcPts val="0"/>
              </a:spcAft>
              <a:buNone/>
            </a:pPr>
            <a:r>
              <a:rPr lang="es" sz="1200" b="1">
                <a:solidFill>
                  <a:schemeClr val="dk1"/>
                </a:solidFill>
                <a:latin typeface="Calibri"/>
                <a:ea typeface="Calibri"/>
                <a:cs typeface="Calibri"/>
                <a:sym typeface="Calibri"/>
              </a:rPr>
              <a:t>SAY:</a:t>
            </a:r>
            <a:endParaRPr/>
          </a:p>
          <a:p>
            <a:pPr marL="0" lvl="0" indent="0" algn="l" rtl="0">
              <a:spcBef>
                <a:spcPts val="0"/>
              </a:spcBef>
              <a:spcAft>
                <a:spcPts val="0"/>
              </a:spcAft>
              <a:buNone/>
            </a:pPr>
            <a:r>
              <a:rPr lang="es" sz="1200">
                <a:solidFill>
                  <a:schemeClr val="dk1"/>
                </a:solidFill>
                <a:latin typeface="Calibri"/>
                <a:ea typeface="Calibri"/>
                <a:cs typeface="Calibri"/>
                <a:sym typeface="Calibri"/>
              </a:rPr>
              <a:t>There are different definitions of climate change that can be found among the literature. In the United Nations Framework Convention on Climate Change (UNFCCC),climate change refers to a change of climate that is attributed directly or indirectly to human activity that alters the composition of the global atmosphere and that is in addition to natural climate variability observed over comparable time periods.</a:t>
            </a:r>
            <a:endParaRPr/>
          </a:p>
          <a:p>
            <a:pPr marL="0" lvl="0" indent="0" algn="l" rtl="0">
              <a:spcBef>
                <a:spcPts val="0"/>
              </a:spcBef>
              <a:spcAft>
                <a:spcPts val="0"/>
              </a:spcAft>
              <a:buNone/>
            </a:pPr>
            <a:r>
              <a:rPr lang="es" sz="1200">
                <a:solidFill>
                  <a:schemeClr val="dk1"/>
                </a:solidFill>
                <a:latin typeface="Calibri"/>
                <a:ea typeface="Calibri"/>
                <a:cs typeface="Calibri"/>
                <a:sym typeface="Calibri"/>
              </a:rPr>
              <a:t>For more information: https://unfccc.int/</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s" sz="1200">
                <a:solidFill>
                  <a:schemeClr val="dk1"/>
                </a:solidFill>
                <a:latin typeface="Calibri"/>
                <a:ea typeface="Calibri"/>
                <a:cs typeface="Calibri"/>
                <a:sym typeface="Calibri"/>
              </a:rPr>
              <a:t>It must be noted that the Intergovernmental Panel on Climate Change in their Fourth Assessment Report (2007) defined climate change as “a change in the state of the climate that can be identified (e.g. using statistical tests) by changes in the mean and/or the variability of its properties, and that persists for an extended period, typically decades or longer”.  Thus the, IPCC refers to any change in climate over time, whether due to natural variability or as a result of human activity. https://www.ipcc.ch/report/ar4/syr/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65" name="Google Shape;16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This slide presents a conceptual diagram showing three primary exposure pathways by which climate change affects health: directly through weather variables such as heat and storms; indirectly through natural systems such as disease vectors; and pathways heavily mediated through human systems such as undernutrition. </a:t>
            </a:r>
            <a:endParaRPr/>
          </a:p>
          <a:p>
            <a:pPr marL="0" lvl="0" indent="0" algn="l" rtl="0">
              <a:spcBef>
                <a:spcPts val="0"/>
              </a:spcBef>
              <a:spcAft>
                <a:spcPts val="0"/>
              </a:spcAft>
              <a:buNone/>
            </a:pPr>
            <a:r>
              <a:rPr lang="es"/>
              <a:t>The green box indicates the moderating influences of local environmental conditions on how climate change exposure pathways are manifest in a particular population. </a:t>
            </a:r>
            <a:endParaRPr/>
          </a:p>
          <a:p>
            <a:pPr marL="0" lvl="0" indent="0" algn="l" rtl="0">
              <a:spcBef>
                <a:spcPts val="0"/>
              </a:spcBef>
              <a:spcAft>
                <a:spcPts val="0"/>
              </a:spcAft>
              <a:buNone/>
            </a:pPr>
            <a:r>
              <a:rPr lang="es"/>
              <a:t>The gray box indicates that the extent to which the three categories of exposure translate to actual health burden is moderated by such factors as background public health and socioeconomic conditions, and adaptation measures. </a:t>
            </a:r>
            <a:endParaRPr/>
          </a:p>
          <a:p>
            <a:pPr marL="0" lvl="0" indent="0" algn="l" rtl="0">
              <a:spcBef>
                <a:spcPts val="0"/>
              </a:spcBef>
              <a:spcAft>
                <a:spcPts val="0"/>
              </a:spcAft>
              <a:buNone/>
            </a:pPr>
            <a:r>
              <a:rPr lang="es"/>
              <a:t>The green arrows at the bottom indicate that there may be feedback mechanisms, positive or negative, between societal infrastructure, public health, and adaptation measures and climate change itself. </a:t>
            </a:r>
            <a:endParaRPr/>
          </a:p>
          <a:p>
            <a:pPr marL="0" lvl="0" indent="0" algn="l" rtl="0">
              <a:spcBef>
                <a:spcPts val="0"/>
              </a:spcBef>
              <a:spcAft>
                <a:spcPts val="0"/>
              </a:spcAft>
              <a:buNone/>
            </a:pPr>
            <a:endParaRPr/>
          </a:p>
        </p:txBody>
      </p:sp>
      <p:sp>
        <p:nvSpPr>
          <p:cNvPr id="174" name="Google Shape;174;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a:t>READ OUT </a:t>
            </a:r>
            <a:r>
              <a:rPr lang="es"/>
              <a:t>the information at the top of the slide. </a:t>
            </a:r>
            <a:endParaRPr/>
          </a:p>
          <a:p>
            <a:pPr marL="0" lvl="0" indent="0" algn="l" rtl="0">
              <a:spcBef>
                <a:spcPts val="0"/>
              </a:spcBef>
              <a:spcAft>
                <a:spcPts val="0"/>
              </a:spcAft>
              <a:buNone/>
            </a:pPr>
            <a:r>
              <a:rPr lang="es" b="1"/>
              <a:t>SAY:</a:t>
            </a:r>
            <a:endParaRPr/>
          </a:p>
          <a:p>
            <a:pPr marL="0" lvl="0" indent="0" algn="l" rtl="0">
              <a:spcBef>
                <a:spcPts val="0"/>
              </a:spcBef>
              <a:spcAft>
                <a:spcPts val="0"/>
              </a:spcAft>
              <a:buNone/>
            </a:pPr>
            <a:r>
              <a:rPr lang="es"/>
              <a:t>consider which statement you understand to be correct </a:t>
            </a:r>
            <a:endParaRPr/>
          </a:p>
          <a:p>
            <a:pPr marL="0" lvl="0" indent="0" algn="l" rtl="0">
              <a:spcBef>
                <a:spcPts val="0"/>
              </a:spcBef>
              <a:spcAft>
                <a:spcPts val="0"/>
              </a:spcAft>
              <a:buNone/>
            </a:pPr>
            <a:r>
              <a:rPr lang="es" b="1"/>
              <a:t>READ OUT </a:t>
            </a:r>
            <a:r>
              <a:rPr lang="es"/>
              <a:t>each statement</a:t>
            </a:r>
            <a:endParaRPr/>
          </a:p>
          <a:p>
            <a:pPr marL="0" lvl="0" indent="0" algn="l" rtl="0">
              <a:spcBef>
                <a:spcPts val="0"/>
              </a:spcBef>
              <a:spcAft>
                <a:spcPts val="0"/>
              </a:spcAft>
              <a:buNone/>
            </a:pPr>
            <a:r>
              <a:rPr lang="es" b="1"/>
              <a:t>NOTE TO TRAINER: </a:t>
            </a:r>
            <a:r>
              <a:rPr lang="es"/>
              <a:t>pause for just one minute and ask the participants to shout out answers</a:t>
            </a:r>
            <a:endParaRPr/>
          </a:p>
        </p:txBody>
      </p:sp>
      <p:sp>
        <p:nvSpPr>
          <p:cNvPr id="182" name="Google Shape;18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b="1" i="0">
                <a:solidFill>
                  <a:srgbClr val="000000"/>
                </a:solidFill>
                <a:latin typeface="Times New Roman"/>
                <a:ea typeface="Times New Roman"/>
                <a:cs typeface="Times New Roman"/>
                <a:sym typeface="Times New Roman"/>
              </a:rPr>
              <a:t>READ THE SLIDE</a:t>
            </a:r>
            <a:endParaRPr/>
          </a:p>
          <a:p>
            <a:pPr marL="0" lvl="0" indent="0" algn="l" rtl="0">
              <a:spcBef>
                <a:spcPts val="0"/>
              </a:spcBef>
              <a:spcAft>
                <a:spcPts val="0"/>
              </a:spcAft>
              <a:buNone/>
            </a:pPr>
            <a:r>
              <a:rPr lang="es" b="1" i="0">
                <a:solidFill>
                  <a:srgbClr val="000000"/>
                </a:solidFill>
                <a:latin typeface="Times New Roman"/>
                <a:ea typeface="Times New Roman"/>
                <a:cs typeface="Times New Roman"/>
                <a:sym typeface="Times New Roman"/>
              </a:rPr>
              <a:t>SAY:</a:t>
            </a:r>
            <a:endParaRPr/>
          </a:p>
          <a:p>
            <a:pPr marL="0" lvl="0" indent="0" algn="l" rtl="0">
              <a:spcBef>
                <a:spcPts val="0"/>
              </a:spcBef>
              <a:spcAft>
                <a:spcPts val="0"/>
              </a:spcAft>
              <a:buNone/>
            </a:pPr>
            <a:r>
              <a:rPr lang="es" b="0" i="0">
                <a:solidFill>
                  <a:srgbClr val="000000"/>
                </a:solidFill>
                <a:latin typeface="Times New Roman"/>
                <a:ea typeface="Times New Roman"/>
                <a:cs typeface="Times New Roman"/>
                <a:sym typeface="Times New Roman"/>
              </a:rPr>
              <a:t>Together, pathogenic </a:t>
            </a:r>
            <a:r>
              <a:rPr lang="es" b="0" i="1">
                <a:solidFill>
                  <a:srgbClr val="000000"/>
                </a:solidFill>
                <a:latin typeface="Times New Roman"/>
                <a:ea typeface="Times New Roman"/>
                <a:cs typeface="Times New Roman"/>
                <a:sym typeface="Times New Roman"/>
              </a:rPr>
              <a:t>E. coli</a:t>
            </a:r>
            <a:r>
              <a:rPr lang="es" b="0" i="0">
                <a:solidFill>
                  <a:srgbClr val="000000"/>
                </a:solidFill>
                <a:latin typeface="Times New Roman"/>
                <a:ea typeface="Times New Roman"/>
                <a:cs typeface="Times New Roman"/>
                <a:sym typeface="Times New Roman"/>
              </a:rPr>
              <a:t> and </a:t>
            </a:r>
            <a:r>
              <a:rPr lang="es" b="0" i="1">
                <a:solidFill>
                  <a:srgbClr val="000000"/>
                </a:solidFill>
                <a:latin typeface="Times New Roman"/>
                <a:ea typeface="Times New Roman"/>
                <a:cs typeface="Times New Roman"/>
                <a:sym typeface="Times New Roman"/>
              </a:rPr>
              <a:t>Shigella</a:t>
            </a:r>
            <a:r>
              <a:rPr lang="es" b="0" i="0">
                <a:solidFill>
                  <a:srgbClr val="000000"/>
                </a:solidFill>
                <a:latin typeface="Times New Roman"/>
                <a:ea typeface="Times New Roman"/>
                <a:cs typeface="Times New Roman"/>
                <a:sym typeface="Times New Roman"/>
              </a:rPr>
              <a:t> species are responsible for an estimated 583 500 deaths [</a:t>
            </a:r>
            <a:r>
              <a:rPr lang="es" b="0" i="0" u="sng">
                <a:solidFill>
                  <a:schemeClr val="hlink"/>
                </a:solidFill>
                <a:latin typeface="Times New Roman"/>
                <a:ea typeface="Times New Roman"/>
                <a:cs typeface="Times New Roman"/>
                <a:sym typeface="Times New Roman"/>
                <a:hlinkClick r:id="rId3"/>
              </a:rPr>
              <a:t>3</a:t>
            </a:r>
            <a:r>
              <a:rPr lang="es" b="0" i="0">
                <a:solidFill>
                  <a:srgbClr val="000000"/>
                </a:solidFill>
                <a:latin typeface="Times New Roman"/>
                <a:ea typeface="Times New Roman"/>
                <a:cs typeface="Times New Roman"/>
                <a:sym typeface="Times New Roman"/>
              </a:rPr>
              <a:t>] and 44 million disability-adjusted life years per year [</a:t>
            </a:r>
            <a:r>
              <a:rPr lang="es" b="0" i="0" u="sng">
                <a:solidFill>
                  <a:schemeClr val="hlink"/>
                </a:solidFill>
                <a:latin typeface="Times New Roman"/>
                <a:ea typeface="Times New Roman"/>
                <a:cs typeface="Times New Roman"/>
                <a:sym typeface="Times New Roman"/>
                <a:hlinkClick r:id="rId4"/>
              </a:rPr>
              <a:t>4</a:t>
            </a:r>
            <a:r>
              <a:rPr lang="es" b="0" i="0">
                <a:solidFill>
                  <a:srgbClr val="000000"/>
                </a:solidFill>
                <a:latin typeface="Times New Roman"/>
                <a:ea typeface="Times New Roman"/>
                <a:cs typeface="Times New Roman"/>
                <a:sym typeface="Times New Roman"/>
              </a:rPr>
              <a:t>] globally. The recently published Global Enteric Multicenter Study identified Shiga toxin–producing enterotoxigenic </a:t>
            </a:r>
            <a:r>
              <a:rPr lang="es" b="0" i="1">
                <a:solidFill>
                  <a:srgbClr val="000000"/>
                </a:solidFill>
                <a:latin typeface="Times New Roman"/>
                <a:ea typeface="Times New Roman"/>
                <a:cs typeface="Times New Roman"/>
                <a:sym typeface="Times New Roman"/>
              </a:rPr>
              <a:t>E. coli</a:t>
            </a:r>
            <a:r>
              <a:rPr lang="es" b="0" i="0">
                <a:solidFill>
                  <a:srgbClr val="000000"/>
                </a:solidFill>
                <a:latin typeface="Times New Roman"/>
                <a:ea typeface="Times New Roman"/>
                <a:cs typeface="Times New Roman"/>
                <a:sym typeface="Times New Roman"/>
              </a:rPr>
              <a:t> (ETEC) as one of the leading causes of moderate-to-severe diarrhea in 7 locations in Africa and Asia [</a:t>
            </a:r>
            <a:r>
              <a:rPr lang="es" b="0" i="0" u="sng">
                <a:solidFill>
                  <a:schemeClr val="hlink"/>
                </a:solidFill>
                <a:latin typeface="Times New Roman"/>
                <a:ea typeface="Times New Roman"/>
                <a:cs typeface="Times New Roman"/>
                <a:sym typeface="Times New Roman"/>
                <a:hlinkClick r:id="rId5"/>
              </a:rPr>
              <a:t>2</a:t>
            </a:r>
            <a:r>
              <a:rPr lang="es" b="0" i="0">
                <a:solidFill>
                  <a:srgbClr val="000000"/>
                </a:solidFill>
                <a:latin typeface="Times New Roman"/>
                <a:ea typeface="Times New Roman"/>
                <a:cs typeface="Times New Roman"/>
                <a:sym typeface="Times New Roman"/>
              </a:rPr>
              <a:t>].</a:t>
            </a:r>
            <a:endParaRPr/>
          </a:p>
          <a:p>
            <a:pPr marL="0" lvl="0" indent="0" algn="l" rtl="0">
              <a:spcBef>
                <a:spcPts val="0"/>
              </a:spcBef>
              <a:spcAft>
                <a:spcPts val="0"/>
              </a:spcAft>
              <a:buNone/>
            </a:pPr>
            <a:endParaRPr/>
          </a:p>
          <a:p>
            <a:pPr marL="0" lvl="0" indent="0" algn="l" rtl="0">
              <a:spcBef>
                <a:spcPts val="0"/>
              </a:spcBef>
              <a:spcAft>
                <a:spcPts val="0"/>
              </a:spcAft>
              <a:buNone/>
            </a:pPr>
            <a:r>
              <a:rPr lang="es"/>
              <a:t>Key interpretation of the data:</a:t>
            </a:r>
            <a:endParaRPr/>
          </a:p>
          <a:p>
            <a:pPr marL="0" lvl="0" indent="0" algn="l" rtl="0">
              <a:spcBef>
                <a:spcPts val="0"/>
              </a:spcBef>
              <a:spcAft>
                <a:spcPts val="0"/>
              </a:spcAft>
              <a:buNone/>
            </a:pPr>
            <a:r>
              <a:rPr lang="es"/>
              <a:t>-higher temperature can increase replication rates and survival of bacteria in the environment</a:t>
            </a:r>
            <a:endParaRPr/>
          </a:p>
          <a:p>
            <a:pPr marL="0" lvl="0" indent="0" algn="l" rtl="0">
              <a:spcBef>
                <a:spcPts val="0"/>
              </a:spcBef>
              <a:spcAft>
                <a:spcPts val="0"/>
              </a:spcAft>
              <a:buNone/>
            </a:pPr>
            <a:r>
              <a:rPr lang="es"/>
              <a:t>-human exposure may be higher in warmer months</a:t>
            </a:r>
            <a:endParaRPr/>
          </a:p>
          <a:p>
            <a:pPr marL="0" lvl="0" indent="0" algn="l" rtl="0">
              <a:spcBef>
                <a:spcPts val="0"/>
              </a:spcBef>
              <a:spcAft>
                <a:spcPts val="0"/>
              </a:spcAft>
              <a:buNone/>
            </a:pPr>
            <a:r>
              <a:rPr lang="es"/>
              <a:t>-increase pathogen loading from animals may be higher in warmer months</a:t>
            </a:r>
            <a:endParaRPr/>
          </a:p>
          <a:p>
            <a:pPr marL="0" lvl="0" indent="0" algn="l" rtl="0">
              <a:spcBef>
                <a:spcPts val="0"/>
              </a:spcBef>
              <a:spcAft>
                <a:spcPts val="0"/>
              </a:spcAft>
              <a:buNone/>
            </a:pPr>
            <a:endParaRPr/>
          </a:p>
          <a:p>
            <a:pPr marL="0" lvl="0" indent="0" algn="l" rtl="0">
              <a:spcBef>
                <a:spcPts val="0"/>
              </a:spcBef>
              <a:spcAft>
                <a:spcPts val="0"/>
              </a:spcAft>
              <a:buNone/>
            </a:pPr>
            <a:r>
              <a:rPr lang="es"/>
              <a:t>The full study can be downloaded here: https://www.ncbi.nlm.nih.gov/pmc/articles/PMC4907410/</a:t>
            </a:r>
            <a:endParaRPr/>
          </a:p>
          <a:p>
            <a:pPr marL="0" lvl="0" indent="0" algn="l" rtl="0">
              <a:spcBef>
                <a:spcPts val="0"/>
              </a:spcBef>
              <a:spcAft>
                <a:spcPts val="0"/>
              </a:spcAft>
              <a:buNone/>
            </a:pPr>
            <a:endParaRPr/>
          </a:p>
        </p:txBody>
      </p:sp>
      <p:sp>
        <p:nvSpPr>
          <p:cNvPr id="194" name="Google Shape;19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0" anchor="t" anchorCtr="0">
            <a:noAutofit/>
          </a:bodyPr>
          <a:lstStyle/>
          <a:p>
            <a:pPr marL="0" lvl="0" indent="0" algn="l" rtl="0">
              <a:spcBef>
                <a:spcPts val="0"/>
              </a:spcBef>
              <a:spcAft>
                <a:spcPts val="0"/>
              </a:spcAft>
              <a:buNone/>
            </a:pPr>
            <a:r>
              <a:rPr lang="es" sz="1200" b="1">
                <a:solidFill>
                  <a:schemeClr val="dk1"/>
                </a:solidFill>
                <a:latin typeface="Calibri"/>
                <a:ea typeface="Calibri"/>
                <a:cs typeface="Calibri"/>
                <a:sym typeface="Calibri"/>
              </a:rPr>
              <a:t>READ THE SLIDE</a:t>
            </a:r>
            <a:endParaRPr/>
          </a:p>
          <a:p>
            <a:pPr marL="0" lvl="0" indent="0" algn="l" rtl="0">
              <a:spcBef>
                <a:spcPts val="0"/>
              </a:spcBef>
              <a:spcAft>
                <a:spcPts val="0"/>
              </a:spcAft>
              <a:buNone/>
            </a:pPr>
            <a:r>
              <a:rPr lang="es" sz="1200" b="1">
                <a:solidFill>
                  <a:schemeClr val="dk1"/>
                </a:solidFill>
                <a:latin typeface="Calibri"/>
                <a:ea typeface="Calibri"/>
                <a:cs typeface="Calibri"/>
                <a:sym typeface="Calibri"/>
              </a:rPr>
              <a:t>SAY:</a:t>
            </a:r>
            <a:endParaRPr/>
          </a:p>
          <a:p>
            <a:pPr marL="0" lvl="0" indent="0" algn="l" rtl="0">
              <a:spcBef>
                <a:spcPts val="0"/>
              </a:spcBef>
              <a:spcAft>
                <a:spcPts val="0"/>
              </a:spcAft>
              <a:buNone/>
            </a:pPr>
            <a:r>
              <a:rPr lang="es" sz="1200">
                <a:solidFill>
                  <a:schemeClr val="dk1"/>
                </a:solidFill>
                <a:latin typeface="Calibri"/>
                <a:ea typeface="Calibri"/>
                <a:cs typeface="Calibri"/>
                <a:sym typeface="Calibri"/>
              </a:rPr>
              <a:t>We understand now what climate change is and how impacts health. Let´s review now what are the main two different approaches to combat climate change: </a:t>
            </a:r>
            <a:r>
              <a:rPr lang="es" sz="1200" u="sng">
                <a:solidFill>
                  <a:schemeClr val="dk1"/>
                </a:solidFill>
                <a:latin typeface="Calibri"/>
                <a:ea typeface="Calibri"/>
                <a:cs typeface="Calibri"/>
                <a:sym typeface="Calibri"/>
              </a:rPr>
              <a:t>adaptation and mitigation</a:t>
            </a:r>
            <a:r>
              <a:rPr lang="es" sz="1200">
                <a:solidFill>
                  <a:schemeClr val="dk1"/>
                </a:solidFill>
                <a:latin typeface="Calibri"/>
                <a:ea typeface="Calibri"/>
                <a:cs typeface="Calibri"/>
                <a:sym typeface="Calibri"/>
              </a:rPr>
              <a:t>.</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s" sz="1200" b="1">
                <a:solidFill>
                  <a:schemeClr val="dk1"/>
                </a:solidFill>
                <a:latin typeface="Calibri"/>
                <a:ea typeface="Calibri"/>
                <a:cs typeface="Calibri"/>
                <a:sym typeface="Calibri"/>
              </a:rPr>
              <a:t>Mitigation</a:t>
            </a:r>
            <a:r>
              <a:rPr lang="es" sz="1200" b="0">
                <a:solidFill>
                  <a:schemeClr val="dk1"/>
                </a:solidFill>
                <a:latin typeface="Calibri"/>
                <a:ea typeface="Calibri"/>
                <a:cs typeface="Calibri"/>
                <a:sym typeface="Calibri"/>
              </a:rPr>
              <a:t>: t</a:t>
            </a:r>
            <a:r>
              <a:rPr lang="es" sz="1200">
                <a:solidFill>
                  <a:schemeClr val="dk1"/>
                </a:solidFill>
                <a:latin typeface="Calibri"/>
                <a:ea typeface="Calibri"/>
                <a:cs typeface="Calibri"/>
                <a:sym typeface="Calibri"/>
              </a:rPr>
              <a:t>he IPCC defines mitigation as “Technological change and substitution that reduce resource inputs and emissions per unit of output”, and indicates that although several social, economic and technological policies would produce an emission reduction, with respect to climate change, mitigation means implementing policies to reduce GHG emissions and enhance sinks. (Read the examples on the slide)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s" sz="1200" b="1">
                <a:solidFill>
                  <a:schemeClr val="dk1"/>
                </a:solidFill>
                <a:latin typeface="Calibri"/>
                <a:ea typeface="Calibri"/>
                <a:cs typeface="Calibri"/>
                <a:sym typeface="Calibri"/>
              </a:rPr>
              <a:t>Adaptation:</a:t>
            </a:r>
            <a:r>
              <a:rPr lang="es" sz="1200">
                <a:solidFill>
                  <a:schemeClr val="dk1"/>
                </a:solidFill>
                <a:latin typeface="Calibri"/>
                <a:ea typeface="Calibri"/>
                <a:cs typeface="Calibri"/>
                <a:sym typeface="Calibri"/>
              </a:rPr>
              <a:t> The Intergovernmental Panel on Climate Change (IPCC) defines </a:t>
            </a:r>
            <a:r>
              <a:rPr lang="es" sz="1200" b="1" u="sng">
                <a:solidFill>
                  <a:schemeClr val="dk1"/>
                </a:solidFill>
                <a:latin typeface="Calibri"/>
                <a:ea typeface="Calibri"/>
                <a:cs typeface="Calibri"/>
                <a:sym typeface="Calibri"/>
              </a:rPr>
              <a:t>adaptation</a:t>
            </a:r>
            <a:r>
              <a:rPr lang="es" sz="1200">
                <a:solidFill>
                  <a:schemeClr val="dk1"/>
                </a:solidFill>
                <a:latin typeface="Calibri"/>
                <a:ea typeface="Calibri"/>
                <a:cs typeface="Calibri"/>
                <a:sym typeface="Calibri"/>
              </a:rPr>
              <a:t> as an “adjustment in natural or human systems in response to actual or expected climatic stimuli or their effects, which moderates harm or exploits beneficial opportunities.” The IPCC further distinguishes between the types of adaptation as follows: anticipatory vs. reactive, private vs. public, and autonomous vs. planned. (Read the examples on the slide) </a:t>
            </a:r>
            <a:endParaRPr/>
          </a:p>
          <a:p>
            <a:pPr marL="0" lvl="0" indent="0" algn="l" rtl="0">
              <a:spcBef>
                <a:spcPts val="0"/>
              </a:spcBef>
              <a:spcAft>
                <a:spcPts val="0"/>
              </a:spcAft>
              <a:buNone/>
            </a:pPr>
            <a:endParaRPr/>
          </a:p>
        </p:txBody>
      </p:sp>
      <p:sp>
        <p:nvSpPr>
          <p:cNvPr id="204" name="Google Shape;20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11"/>
        <p:cNvGrpSpPr/>
        <p:nvPr/>
      </p:nvGrpSpPr>
      <p:grpSpPr>
        <a:xfrm>
          <a:off x="0" y="0"/>
          <a:ext cx="0" cy="0"/>
          <a:chOff x="0" y="0"/>
          <a:chExt cx="0" cy="0"/>
        </a:xfrm>
      </p:grpSpPr>
      <p:sp>
        <p:nvSpPr>
          <p:cNvPr id="12" name="Google Shape;12;p2"/>
          <p:cNvSpPr>
            <a:spLocks noGrp="1"/>
          </p:cNvSpPr>
          <p:nvPr>
            <p:ph type="pic" idx="2"/>
          </p:nvPr>
        </p:nvSpPr>
        <p:spPr>
          <a:xfrm>
            <a:off x="0" y="0"/>
            <a:ext cx="12192000" cy="6858000"/>
          </a:xfrm>
          <a:prstGeom prst="rect">
            <a:avLst/>
          </a:prstGeom>
          <a:noFill/>
          <a:ln>
            <a:noFill/>
          </a:ln>
        </p:spPr>
      </p:sp>
      <p:pic>
        <p:nvPicPr>
          <p:cNvPr id="13" name="Google Shape;13;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4" name="Google Shape;14;p2"/>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5" name="Google Shape;15;p2"/>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 box">
  <p:cSld name="text + box">
    <p:spTree>
      <p:nvGrpSpPr>
        <p:cNvPr id="1" name="Shape 75"/>
        <p:cNvGrpSpPr/>
        <p:nvPr/>
      </p:nvGrpSpPr>
      <p:grpSpPr>
        <a:xfrm>
          <a:off x="0" y="0"/>
          <a:ext cx="0" cy="0"/>
          <a:chOff x="0" y="0"/>
          <a:chExt cx="0" cy="0"/>
        </a:xfrm>
      </p:grpSpPr>
      <p:sp>
        <p:nvSpPr>
          <p:cNvPr id="76" name="Google Shape;76;p12"/>
          <p:cNvSpPr txBox="1">
            <a:spLocks noGrp="1"/>
          </p:cNvSpPr>
          <p:nvPr>
            <p:ph type="body" idx="1"/>
          </p:nvPr>
        </p:nvSpPr>
        <p:spPr>
          <a:xfrm>
            <a:off x="839788" y="584200"/>
            <a:ext cx="5076825" cy="3000739"/>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77" name="Google Shape;77;p12"/>
          <p:cNvSpPr/>
          <p:nvPr/>
        </p:nvSpPr>
        <p:spPr>
          <a:xfrm>
            <a:off x="219206" y="3757807"/>
            <a:ext cx="11972794" cy="3100193"/>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 name="Google Shape;78;p1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79" name="Google Shape;79;p12"/>
          <p:cNvSpPr txBox="1">
            <a:spLocks noGrp="1"/>
          </p:cNvSpPr>
          <p:nvPr>
            <p:ph type="body" idx="2"/>
          </p:nvPr>
        </p:nvSpPr>
        <p:spPr>
          <a:xfrm>
            <a:off x="839788" y="4381500"/>
            <a:ext cx="10507661" cy="1803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80" name="Google Shape;80;p12"/>
          <p:cNvSpPr txBox="1">
            <a:spLocks noGrp="1"/>
          </p:cNvSpPr>
          <p:nvPr>
            <p:ph type="title"/>
          </p:nvPr>
        </p:nvSpPr>
        <p:spPr>
          <a:xfrm>
            <a:off x="839788" y="4038600"/>
            <a:ext cx="10515600" cy="207791"/>
          </a:xfrm>
          <a:prstGeom prst="rect">
            <a:avLst/>
          </a:prstGeom>
          <a:solidFill>
            <a:schemeClr val="dk2"/>
          </a:solid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1400"/>
              <a:buFont typeface="Arial"/>
              <a:buNone/>
              <a:defRPr sz="14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81" name="Google Shape;81;p12"/>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 name="Google Shape;82;p12"/>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12"/>
          <p:cNvSpPr txBox="1">
            <a:spLocks noGrp="1"/>
          </p:cNvSpPr>
          <p:nvPr>
            <p:ph type="body" idx="3"/>
          </p:nvPr>
        </p:nvSpPr>
        <p:spPr>
          <a:xfrm>
            <a:off x="6240463" y="584199"/>
            <a:ext cx="5106987" cy="3000739"/>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84" name="Google Shape;84;p12"/>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graphs">
  <p:cSld name="title + 2 graphs">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87" name="Google Shape;87;p1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88" name="Google Shape;88;p13"/>
          <p:cNvSpPr>
            <a:spLocks noGrp="1"/>
          </p:cNvSpPr>
          <p:nvPr>
            <p:ph type="chart" idx="2"/>
          </p:nvPr>
        </p:nvSpPr>
        <p:spPr>
          <a:xfrm>
            <a:off x="838200" y="1778000"/>
            <a:ext cx="5078413"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89" name="Google Shape;89;p13"/>
          <p:cNvSpPr txBox="1">
            <a:spLocks noGrp="1"/>
          </p:cNvSpPr>
          <p:nvPr>
            <p:ph type="body" idx="1"/>
          </p:nvPr>
        </p:nvSpPr>
        <p:spPr>
          <a:xfrm>
            <a:off x="838199" y="1374946"/>
            <a:ext cx="5078414" cy="244304"/>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90" name="Google Shape;90;p13"/>
          <p:cNvSpPr>
            <a:spLocks noGrp="1"/>
          </p:cNvSpPr>
          <p:nvPr>
            <p:ph type="chart" idx="3"/>
          </p:nvPr>
        </p:nvSpPr>
        <p:spPr>
          <a:xfrm>
            <a:off x="6240463" y="1739900"/>
            <a:ext cx="5113337" cy="46178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91" name="Google Shape;91;p13"/>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13"/>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3"/>
          <p:cNvSpPr txBox="1">
            <a:spLocks noGrp="1"/>
          </p:cNvSpPr>
          <p:nvPr>
            <p:ph type="body" idx="4"/>
          </p:nvPr>
        </p:nvSpPr>
        <p:spPr>
          <a:xfrm>
            <a:off x="6238875" y="1374775"/>
            <a:ext cx="5113337" cy="244475"/>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94" name="Google Shape;94;p13"/>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graphs">
  <p:cSld name="title + 1 graphs">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97" name="Google Shape;97;p14"/>
          <p:cNvSpPr txBox="1">
            <a:spLocks noGrp="1"/>
          </p:cNvSpPr>
          <p:nvPr>
            <p:ph type="sldNum" idx="12"/>
          </p:nvPr>
        </p:nvSpPr>
        <p:spPr>
          <a:xfrm>
            <a:off x="1" y="6363031"/>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98" name="Google Shape;98;p14"/>
          <p:cNvSpPr>
            <a:spLocks noGrp="1"/>
          </p:cNvSpPr>
          <p:nvPr>
            <p:ph type="chart" idx="2"/>
          </p:nvPr>
        </p:nvSpPr>
        <p:spPr>
          <a:xfrm>
            <a:off x="838200" y="1778000"/>
            <a:ext cx="10515599" cy="4579938"/>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99" name="Google Shape;99;p14"/>
          <p:cNvSpPr txBox="1">
            <a:spLocks noGrp="1"/>
          </p:cNvSpPr>
          <p:nvPr>
            <p:ph type="body" idx="1"/>
          </p:nvPr>
        </p:nvSpPr>
        <p:spPr>
          <a:xfrm>
            <a:off x="838199" y="1374946"/>
            <a:ext cx="10515600" cy="244304"/>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00" name="Google Shape;100;p14"/>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14"/>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4"/>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 table">
  <p:cSld name="text + table">
    <p:spTree>
      <p:nvGrpSpPr>
        <p:cNvPr id="1" name="Shape 103"/>
        <p:cNvGrpSpPr/>
        <p:nvPr/>
      </p:nvGrpSpPr>
      <p:grpSpPr>
        <a:xfrm>
          <a:off x="0" y="0"/>
          <a:ext cx="0" cy="0"/>
          <a:chOff x="0" y="0"/>
          <a:chExt cx="0" cy="0"/>
        </a:xfrm>
      </p:grpSpPr>
      <p:sp>
        <p:nvSpPr>
          <p:cNvPr id="104" name="Google Shape;104;p15"/>
          <p:cNvSpPr txBox="1">
            <a:spLocks noGrp="1"/>
          </p:cNvSpPr>
          <p:nvPr>
            <p:ph type="body" idx="1"/>
          </p:nvPr>
        </p:nvSpPr>
        <p:spPr>
          <a:xfrm>
            <a:off x="839788" y="584200"/>
            <a:ext cx="5076825" cy="5576887"/>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105" name="Google Shape;105;p1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06" name="Google Shape;106;p15"/>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07" name="Google Shape;107;p15"/>
          <p:cNvSpPr>
            <a:spLocks noGrp="1"/>
          </p:cNvSpPr>
          <p:nvPr>
            <p:ph type="tbl" idx="2"/>
          </p:nvPr>
        </p:nvSpPr>
        <p:spPr>
          <a:xfrm>
            <a:off x="6240463" y="1007893"/>
            <a:ext cx="5111750" cy="5153195"/>
          </a:xfrm>
          <a:prstGeom prst="rect">
            <a:avLst/>
          </a:prstGeom>
          <a:noFill/>
          <a:ln>
            <a:noFill/>
          </a:ln>
        </p:spPr>
        <p:txBody>
          <a:bodyPr spcFirstLastPara="1" wrap="square" lIns="91425" tIns="45700" rIns="91425" bIns="45700" rtlCol="0" anchor="t" anchorCtr="0">
            <a:noAutofit/>
          </a:bodyPr>
          <a:lstStyle>
            <a:lvl1pPr marR="0" lvl="0" algn="l" rtl="0">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rtl="0"/>
            <a:endParaRPr/>
          </a:p>
        </p:txBody>
      </p:sp>
      <p:sp>
        <p:nvSpPr>
          <p:cNvPr id="108" name="Google Shape;108;p15"/>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5"/>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5"/>
          <p:cNvSpPr txBox="1">
            <a:spLocks noGrp="1"/>
          </p:cNvSpPr>
          <p:nvPr>
            <p:ph type="body" idx="3"/>
          </p:nvPr>
        </p:nvSpPr>
        <p:spPr>
          <a:xfrm>
            <a:off x="6240463" y="584200"/>
            <a:ext cx="5076825" cy="227013"/>
          </a:xfrm>
          <a:prstGeom prst="rect">
            <a:avLst/>
          </a:prstGeom>
          <a:solidFill>
            <a:schemeClr val="dk2"/>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1"/>
              </a:buClr>
              <a:buSzPts val="1200"/>
              <a:buFont typeface="Arial"/>
              <a:buNone/>
              <a:defRPr sz="1200" b="1"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1 Stories_title + text">
  <p:cSld name="1_1 Stories_title + text">
    <p:spTree>
      <p:nvGrpSpPr>
        <p:cNvPr id="1" name="Shape 111"/>
        <p:cNvGrpSpPr/>
        <p:nvPr/>
      </p:nvGrpSpPr>
      <p:grpSpPr>
        <a:xfrm>
          <a:off x="0" y="0"/>
          <a:ext cx="0" cy="0"/>
          <a:chOff x="0" y="0"/>
          <a:chExt cx="0" cy="0"/>
        </a:xfrm>
      </p:grpSpPr>
      <p:sp>
        <p:nvSpPr>
          <p:cNvPr id="112" name="Google Shape;112;p16"/>
          <p:cNvSpPr/>
          <p:nvPr/>
        </p:nvSpPr>
        <p:spPr>
          <a:xfrm>
            <a:off x="0" y="0"/>
            <a:ext cx="5257800" cy="735646"/>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14" name="Google Shape;114;p16"/>
          <p:cNvSpPr txBox="1">
            <a:spLocks noGrp="1"/>
          </p:cNvSpPr>
          <p:nvPr>
            <p:ph type="body" idx="1"/>
          </p:nvPr>
        </p:nvSpPr>
        <p:spPr>
          <a:xfrm>
            <a:off x="839788" y="983152"/>
            <a:ext cx="5076825" cy="523984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5" name="Google Shape;115;p16"/>
          <p:cNvSpPr txBox="1">
            <a:spLocks noGrp="1"/>
          </p:cNvSpPr>
          <p:nvPr>
            <p:ph type="body" idx="2"/>
          </p:nvPr>
        </p:nvSpPr>
        <p:spPr>
          <a:xfrm>
            <a:off x="839788" y="495301"/>
            <a:ext cx="4116387" cy="1397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800"/>
              <a:buFont typeface="Arial"/>
              <a:buNone/>
              <a:defRPr sz="8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116" name="Google Shape;116;p16"/>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6"/>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16"/>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119" name="Google Shape;119;p16"/>
          <p:cNvSpPr txBox="1">
            <a:spLocks noGrp="1"/>
          </p:cNvSpPr>
          <p:nvPr>
            <p:ph type="body" idx="3"/>
          </p:nvPr>
        </p:nvSpPr>
        <p:spPr>
          <a:xfrm>
            <a:off x="6240463" y="982663"/>
            <a:ext cx="5111750" cy="52324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 + text">
  <p:cSld name="image + text">
    <p:spTree>
      <p:nvGrpSpPr>
        <p:cNvPr id="1" name="Shape 120"/>
        <p:cNvGrpSpPr/>
        <p:nvPr/>
      </p:nvGrpSpPr>
      <p:grpSpPr>
        <a:xfrm>
          <a:off x="0" y="0"/>
          <a:ext cx="0" cy="0"/>
          <a:chOff x="0" y="0"/>
          <a:chExt cx="0" cy="0"/>
        </a:xfrm>
      </p:grpSpPr>
      <p:sp>
        <p:nvSpPr>
          <p:cNvPr id="121" name="Google Shape;121;p17"/>
          <p:cNvSpPr txBox="1">
            <a:spLocks noGrp="1"/>
          </p:cNvSpPr>
          <p:nvPr>
            <p:ph type="body" idx="1"/>
          </p:nvPr>
        </p:nvSpPr>
        <p:spPr>
          <a:xfrm>
            <a:off x="839788" y="584200"/>
            <a:ext cx="5076825" cy="5577285"/>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98A9B"/>
              </a:buClr>
              <a:buSzPts val="2000"/>
              <a:buFont typeface="Arial"/>
              <a:buNone/>
              <a:defRPr sz="2000" b="0" i="0" u="none" strike="noStrike" cap="none">
                <a:solidFill>
                  <a:srgbClr val="898A9B"/>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98A9B"/>
              </a:buClr>
              <a:buSzPts val="1800"/>
              <a:buFont typeface="Arial"/>
              <a:buNone/>
              <a:defRPr sz="1800" b="0" i="0" u="none" strike="noStrike" cap="none">
                <a:solidFill>
                  <a:srgbClr val="898A9B"/>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98A9B"/>
              </a:buClr>
              <a:buSzPts val="1600"/>
              <a:buFont typeface="Arial"/>
              <a:buNone/>
              <a:defRPr sz="1600" b="0" i="0" u="none" strike="noStrike" cap="none">
                <a:solidFill>
                  <a:srgbClr val="898A9B"/>
                </a:solidFill>
                <a:latin typeface="Calibri"/>
                <a:ea typeface="Calibri"/>
                <a:cs typeface="Calibri"/>
                <a:sym typeface="Calibri"/>
              </a:defRPr>
            </a:lvl9pPr>
          </a:lstStyle>
          <a:p>
            <a:pPr rtl="0"/>
            <a:endParaRPr/>
          </a:p>
        </p:txBody>
      </p:sp>
      <p:sp>
        <p:nvSpPr>
          <p:cNvPr id="122" name="Google Shape;122;p17"/>
          <p:cNvSpPr/>
          <p:nvPr/>
        </p:nvSpPr>
        <p:spPr>
          <a:xfrm>
            <a:off x="6502400" y="3771900"/>
            <a:ext cx="5689600" cy="3086100"/>
          </a:xfrm>
          <a:prstGeom prst="rect">
            <a:avLst/>
          </a:prstGeom>
          <a:solidFill>
            <a:schemeClr val="dk1"/>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1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124" name="Google Shape;124;p17"/>
          <p:cNvSpPr>
            <a:spLocks noGrp="1"/>
          </p:cNvSpPr>
          <p:nvPr>
            <p:ph type="pic" idx="2"/>
          </p:nvPr>
        </p:nvSpPr>
        <p:spPr>
          <a:xfrm>
            <a:off x="6502400" y="0"/>
            <a:ext cx="4849812" cy="6161484"/>
          </a:xfrm>
          <a:prstGeom prst="rect">
            <a:avLst/>
          </a:prstGeom>
          <a:noFill/>
          <a:ln>
            <a:noFill/>
          </a:ln>
        </p:spPr>
      </p:sp>
      <p:sp>
        <p:nvSpPr>
          <p:cNvPr id="125" name="Google Shape;125;p17"/>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6" name="Google Shape;126;p17"/>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7" name="Google Shape;127;p1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18" name="Google Shape;18;p3"/>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lvl1pPr marR="0" lvl="0" algn="ctr" rtl="0">
              <a:lnSpc>
                <a:spcPct val="90000"/>
              </a:lnSpc>
              <a:spcBef>
                <a:spcPts val="1000"/>
              </a:spcBef>
              <a:spcAft>
                <a:spcPts val="0"/>
              </a:spcAft>
              <a:buClr>
                <a:schemeClr val="lt2"/>
              </a:buClr>
              <a:buSzPts val="2000"/>
              <a:buFont typeface="Arial"/>
              <a:buNone/>
              <a:defRPr sz="20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pPr rtl="0"/>
            <a:endParaRPr/>
          </a:p>
        </p:txBody>
      </p:sp>
      <p:sp>
        <p:nvSpPr>
          <p:cNvPr id="19" name="Google Shape;19;p3"/>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
        <p:nvSpPr>
          <p:cNvPr id="20" name="Google Shape;20;p3"/>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3"/>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3"/>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b="0" i="0" u="none" strike="noStrike" cap="none">
                <a:solidFill>
                  <a:schemeClr val="lt2"/>
                </a:solidFill>
                <a:latin typeface="Arial"/>
                <a:ea typeface="Arial"/>
                <a:cs typeface="Arial"/>
                <a:sym typeface="Arial"/>
              </a:defRPr>
            </a:lvl1pPr>
            <a:lvl2pPr marL="0" lvl="1" indent="0" algn="ctr">
              <a:spcBef>
                <a:spcPts val="0"/>
              </a:spcBef>
              <a:buNone/>
              <a:defRPr sz="1000" b="0" i="0" u="none" strike="noStrike" cap="none">
                <a:solidFill>
                  <a:schemeClr val="lt2"/>
                </a:solidFill>
                <a:latin typeface="Arial"/>
                <a:ea typeface="Arial"/>
                <a:cs typeface="Arial"/>
                <a:sym typeface="Arial"/>
              </a:defRPr>
            </a:lvl2pPr>
            <a:lvl3pPr marL="0" lvl="2" indent="0" algn="ctr">
              <a:spcBef>
                <a:spcPts val="0"/>
              </a:spcBef>
              <a:buNone/>
              <a:defRPr sz="1000" b="0" i="0" u="none" strike="noStrike" cap="none">
                <a:solidFill>
                  <a:schemeClr val="lt2"/>
                </a:solidFill>
                <a:latin typeface="Arial"/>
                <a:ea typeface="Arial"/>
                <a:cs typeface="Arial"/>
                <a:sym typeface="Arial"/>
              </a:defRPr>
            </a:lvl3pPr>
            <a:lvl4pPr marL="0" lvl="3" indent="0" algn="ctr">
              <a:spcBef>
                <a:spcPts val="0"/>
              </a:spcBef>
              <a:buNone/>
              <a:defRPr sz="1000" b="0" i="0" u="none" strike="noStrike" cap="none">
                <a:solidFill>
                  <a:schemeClr val="lt2"/>
                </a:solidFill>
                <a:latin typeface="Arial"/>
                <a:ea typeface="Arial"/>
                <a:cs typeface="Arial"/>
                <a:sym typeface="Arial"/>
              </a:defRPr>
            </a:lvl4pPr>
            <a:lvl5pPr marL="0" lvl="4" indent="0" algn="ctr">
              <a:spcBef>
                <a:spcPts val="0"/>
              </a:spcBef>
              <a:buNone/>
              <a:defRPr sz="1000" b="0" i="0" u="none" strike="noStrike" cap="none">
                <a:solidFill>
                  <a:schemeClr val="lt2"/>
                </a:solidFill>
                <a:latin typeface="Arial"/>
                <a:ea typeface="Arial"/>
                <a:cs typeface="Arial"/>
                <a:sym typeface="Arial"/>
              </a:defRPr>
            </a:lvl5pPr>
            <a:lvl6pPr marL="0" lvl="5" indent="0" algn="ctr">
              <a:spcBef>
                <a:spcPts val="0"/>
              </a:spcBef>
              <a:buNone/>
              <a:defRPr sz="1000" b="0" i="0" u="none" strike="noStrike" cap="none">
                <a:solidFill>
                  <a:schemeClr val="lt2"/>
                </a:solidFill>
                <a:latin typeface="Arial"/>
                <a:ea typeface="Arial"/>
                <a:cs typeface="Arial"/>
                <a:sym typeface="Arial"/>
              </a:defRPr>
            </a:lvl6pPr>
            <a:lvl7pPr marL="0" lvl="6" indent="0" algn="ctr">
              <a:spcBef>
                <a:spcPts val="0"/>
              </a:spcBef>
              <a:buNone/>
              <a:defRPr sz="1000" b="0" i="0" u="none" strike="noStrike" cap="none">
                <a:solidFill>
                  <a:schemeClr val="lt2"/>
                </a:solidFill>
                <a:latin typeface="Arial"/>
                <a:ea typeface="Arial"/>
                <a:cs typeface="Arial"/>
                <a:sym typeface="Arial"/>
              </a:defRPr>
            </a:lvl7pPr>
            <a:lvl8pPr marL="0" lvl="7" indent="0" algn="ctr">
              <a:spcBef>
                <a:spcPts val="0"/>
              </a:spcBef>
              <a:buNone/>
              <a:defRPr sz="1000" b="0" i="0" u="none" strike="noStrike" cap="none">
                <a:solidFill>
                  <a:schemeClr val="lt2"/>
                </a:solidFill>
                <a:latin typeface="Arial"/>
                <a:ea typeface="Arial"/>
                <a:cs typeface="Arial"/>
                <a:sym typeface="Arial"/>
              </a:defRPr>
            </a:lvl8pPr>
            <a:lvl9pPr marL="0" lvl="8" indent="0" algn="ctr">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ragraph + text">
  <p:cSld name="title paragraph + tex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27" name="Google Shape;27;p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28" name="Google Shape;28;p5"/>
          <p:cNvSpPr txBox="1">
            <a:spLocks noGrp="1"/>
          </p:cNvSpPr>
          <p:nvPr>
            <p:ph type="body" idx="1"/>
          </p:nvPr>
        </p:nvSpPr>
        <p:spPr>
          <a:xfrm>
            <a:off x="838200" y="1384300"/>
            <a:ext cx="5092602" cy="49734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29" name="Google Shape;29;p5"/>
          <p:cNvSpPr txBox="1">
            <a:spLocks noGrp="1"/>
          </p:cNvSpPr>
          <p:nvPr>
            <p:ph type="body" idx="2"/>
          </p:nvPr>
        </p:nvSpPr>
        <p:spPr>
          <a:xfrm>
            <a:off x="6261198" y="1384300"/>
            <a:ext cx="5092602" cy="4973638"/>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30" name="Google Shape;30;p5"/>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5"/>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5"/>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p:cSld name="Image">
    <p:spTree>
      <p:nvGrpSpPr>
        <p:cNvPr id="1" name="Shape 33"/>
        <p:cNvGrpSpPr/>
        <p:nvPr/>
      </p:nvGrpSpPr>
      <p:grpSpPr>
        <a:xfrm>
          <a:off x="0" y="0"/>
          <a:ext cx="0" cy="0"/>
          <a:chOff x="0" y="0"/>
          <a:chExt cx="0" cy="0"/>
        </a:xfrm>
      </p:grpSpPr>
      <p:sp>
        <p:nvSpPr>
          <p:cNvPr id="34" name="Google Shape;34;p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35" name="Google Shape;35;p6"/>
          <p:cNvSpPr>
            <a:spLocks noGrp="1"/>
          </p:cNvSpPr>
          <p:nvPr>
            <p:ph type="pic" idx="2"/>
          </p:nvPr>
        </p:nvSpPr>
        <p:spPr>
          <a:xfrm>
            <a:off x="839788" y="0"/>
            <a:ext cx="10512424" cy="6161484"/>
          </a:xfrm>
          <a:prstGeom prst="rect">
            <a:avLst/>
          </a:prstGeom>
          <a:noFill/>
          <a:ln>
            <a:noFill/>
          </a:ln>
        </p:spPr>
      </p:sp>
      <p:sp>
        <p:nvSpPr>
          <p:cNvPr id="36" name="Google Shape;36;p6"/>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6"/>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6"/>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paragraph + graph">
  <p:cSld name="title + paragraph + graph">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dk2"/>
              </a:buClr>
              <a:buSzPts val="4400"/>
              <a:buFont typeface="Arial Narrow"/>
              <a:buNone/>
              <a:defRPr sz="4400" b="1" i="0" u="none" strike="noStrike" cap="none">
                <a:solidFill>
                  <a:schemeClr val="dk2"/>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41" name="Google Shape;41;p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42" name="Google Shape;42;p7"/>
          <p:cNvSpPr>
            <a:spLocks noGrp="1"/>
          </p:cNvSpPr>
          <p:nvPr>
            <p:ph type="chart" idx="2"/>
          </p:nvPr>
        </p:nvSpPr>
        <p:spPr>
          <a:xfrm>
            <a:off x="838200" y="1777999"/>
            <a:ext cx="5092601" cy="4579767"/>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43" name="Google Shape;43;p7"/>
          <p:cNvSpPr txBox="1">
            <a:spLocks noGrp="1"/>
          </p:cNvSpPr>
          <p:nvPr>
            <p:ph type="body" idx="1"/>
          </p:nvPr>
        </p:nvSpPr>
        <p:spPr>
          <a:xfrm>
            <a:off x="838199" y="1384300"/>
            <a:ext cx="5092602" cy="234950"/>
          </a:xfrm>
          <a:prstGeom prst="rect">
            <a:avLst/>
          </a:prstGeom>
          <a:solidFill>
            <a:schemeClr val="dk1"/>
          </a:solid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44" name="Google Shape;44;p7"/>
          <p:cNvSpPr txBox="1">
            <a:spLocks noGrp="1"/>
          </p:cNvSpPr>
          <p:nvPr>
            <p:ph type="body" idx="3"/>
          </p:nvPr>
        </p:nvSpPr>
        <p:spPr>
          <a:xfrm>
            <a:off x="6261198" y="1384300"/>
            <a:ext cx="5092602" cy="23495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2"/>
              </a:buClr>
              <a:buSzPts val="1800"/>
              <a:buFont typeface="Arial"/>
              <a:buNone/>
              <a:defRPr sz="18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45" name="Google Shape;45;p7"/>
          <p:cNvSpPr txBox="1">
            <a:spLocks noGrp="1"/>
          </p:cNvSpPr>
          <p:nvPr>
            <p:ph type="body" idx="4"/>
          </p:nvPr>
        </p:nvSpPr>
        <p:spPr>
          <a:xfrm>
            <a:off x="6261198" y="1778000"/>
            <a:ext cx="5092602" cy="4579766"/>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46" name="Google Shape;46;p7"/>
          <p:cNvSpPr/>
          <p:nvPr/>
        </p:nvSpPr>
        <p:spPr>
          <a:xfrm>
            <a:off x="0" y="3759200"/>
            <a:ext cx="215900" cy="30988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7"/>
          <p:cNvSpPr/>
          <p:nvPr/>
        </p:nvSpPr>
        <p:spPr>
          <a:xfrm>
            <a:off x="11976100" y="0"/>
            <a:ext cx="215900" cy="1079500"/>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7"/>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b="0" i="0" u="none" strike="noStrike" cap="none">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Stories_title + text">
  <p:cSld name="1 Stories_title + text">
    <p:spTree>
      <p:nvGrpSpPr>
        <p:cNvPr id="1" name="Shape 49"/>
        <p:cNvGrpSpPr/>
        <p:nvPr/>
      </p:nvGrpSpPr>
      <p:grpSpPr>
        <a:xfrm>
          <a:off x="0" y="0"/>
          <a:ext cx="0" cy="0"/>
          <a:chOff x="0" y="0"/>
          <a:chExt cx="0" cy="0"/>
        </a:xfrm>
      </p:grpSpPr>
      <p:sp>
        <p:nvSpPr>
          <p:cNvPr id="50" name="Google Shape;50;p8"/>
          <p:cNvSpPr/>
          <p:nvPr/>
        </p:nvSpPr>
        <p:spPr>
          <a:xfrm>
            <a:off x="0" y="-1"/>
            <a:ext cx="5257800" cy="3764071"/>
          </a:xfrm>
          <a:prstGeom prst="rect">
            <a:avLst/>
          </a:prstGeom>
          <a:solidFill>
            <a:schemeClr val="dk2"/>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‹Nº›</a:t>
            </a:fld>
            <a:endParaRPr/>
          </a:p>
        </p:txBody>
      </p:sp>
      <p:sp>
        <p:nvSpPr>
          <p:cNvPr id="52" name="Google Shape;52;p8"/>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rtlCol="0" anchor="t" anchorCtr="0">
            <a:noAutofit/>
          </a:bodyPr>
          <a:lstStyle>
            <a:lvl1pPr marR="0" lvl="0" algn="l" rtl="0">
              <a:lnSpc>
                <a:spcPct val="90000"/>
              </a:lnSpc>
              <a:spcBef>
                <a:spcPts val="0"/>
              </a:spcBef>
              <a:spcAft>
                <a:spcPts val="0"/>
              </a:spcAft>
              <a:buClr>
                <a:schemeClr val="lt1"/>
              </a:buClr>
              <a:buSzPts val="4400"/>
              <a:buFont typeface="Arial Narrow"/>
              <a:buNone/>
              <a:defRPr sz="44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53" name="Google Shape;53;p8"/>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dk2"/>
              </a:buClr>
              <a:buSzPts val="2000"/>
              <a:buFont typeface="Arial"/>
              <a:buNone/>
              <a:defRPr sz="2000" b="1" i="0" u="none" strike="noStrike" cap="none">
                <a:solidFill>
                  <a:schemeClr val="dk2"/>
                </a:solidFill>
                <a:latin typeface="Arial Narrow"/>
                <a:ea typeface="Arial Narrow"/>
                <a:cs typeface="Arial Narrow"/>
                <a:sym typeface="Arial Narrow"/>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54" name="Google Shape;54;p8"/>
          <p:cNvSpPr txBox="1">
            <a:spLocks noGrp="1"/>
          </p:cNvSpPr>
          <p:nvPr>
            <p:ph type="body" idx="2"/>
          </p:nvPr>
        </p:nvSpPr>
        <p:spPr>
          <a:xfrm>
            <a:off x="5422899" y="495300"/>
            <a:ext cx="5929313" cy="5727700"/>
          </a:xfrm>
          <a:prstGeom prst="rect">
            <a:avLst/>
          </a:prstGeom>
          <a:noFill/>
          <a:ln>
            <a:noFill/>
          </a:ln>
        </p:spPr>
        <p:txBody>
          <a:bodyPr spcFirstLastPara="1" wrap="square" lIns="91425" tIns="45700" rIns="91425" bIns="45700" rtlCol="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55" name="Google Shape;55;p8"/>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a:bodyPr>
          <a:lstStyle>
            <a:lvl1pPr marL="457200" marR="0" lvl="0" indent="-228600" algn="l" rtl="0">
              <a:lnSpc>
                <a:spcPct val="90000"/>
              </a:lnSpc>
              <a:spcBef>
                <a:spcPts val="1000"/>
              </a:spcBef>
              <a:spcAft>
                <a:spcPts val="0"/>
              </a:spcAft>
              <a:buClr>
                <a:schemeClr val="lt2"/>
              </a:buClr>
              <a:buSzPts val="1400"/>
              <a:buFont typeface="Arial"/>
              <a:buNone/>
              <a:defRPr sz="1400" b="1"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lt2"/>
              </a:buClr>
              <a:buSzPts val="1200"/>
              <a:buFont typeface="Arial"/>
              <a:buNone/>
              <a:defRPr sz="1200" b="0" i="0" u="none" strike="noStrike" cap="none">
                <a:solidFill>
                  <a:schemeClr val="lt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rtl="0"/>
            <a:endParaRPr/>
          </a:p>
        </p:txBody>
      </p:sp>
      <p:sp>
        <p:nvSpPr>
          <p:cNvPr id="56" name="Google Shape;56;p8"/>
          <p:cNvSpPr/>
          <p:nvPr/>
        </p:nvSpPr>
        <p:spPr>
          <a:xfrm>
            <a:off x="0" y="3770945"/>
            <a:ext cx="215900" cy="3093929"/>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8"/>
          <p:cNvSpPr/>
          <p:nvPr/>
        </p:nvSpPr>
        <p:spPr>
          <a:xfrm>
            <a:off x="11976100" y="0"/>
            <a:ext cx="215900" cy="1079500"/>
          </a:xfrm>
          <a:prstGeom prst="rect">
            <a:avLst/>
          </a:prstGeom>
          <a:solidFill>
            <a:schemeClr val="dk1"/>
          </a:solidFill>
          <a:ln>
            <a:noFill/>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 name="Google Shape;58;p8"/>
          <p:cNvSpPr/>
          <p:nvPr/>
        </p:nvSpPr>
        <p:spPr>
          <a:xfrm>
            <a:off x="5968240" y="6412570"/>
            <a:ext cx="255520" cy="255520"/>
          </a:xfrm>
          <a:prstGeom prst="ellipse">
            <a:avLst/>
          </a:prstGeom>
          <a:no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 cover">
  <p:cSld name="back cover">
    <p:bg>
      <p:bgPr>
        <a:solidFill>
          <a:schemeClr val="dk1"/>
        </a:solidFill>
        <a:effectLst/>
      </p:bgPr>
    </p:bg>
    <p:spTree>
      <p:nvGrpSpPr>
        <p:cNvPr id="1" name="Shape 59"/>
        <p:cNvGrpSpPr/>
        <p:nvPr/>
      </p:nvGrpSpPr>
      <p:grpSpPr>
        <a:xfrm>
          <a:off x="0" y="0"/>
          <a:ext cx="0" cy="0"/>
          <a:chOff x="0" y="0"/>
          <a:chExt cx="0" cy="0"/>
        </a:xfrm>
      </p:grpSpPr>
      <p:sp>
        <p:nvSpPr>
          <p:cNvPr id="60" name="Google Shape;60;p9"/>
          <p:cNvSpPr>
            <a:spLocks noGrp="1"/>
          </p:cNvSpPr>
          <p:nvPr>
            <p:ph type="pic" idx="2"/>
          </p:nvPr>
        </p:nvSpPr>
        <p:spPr>
          <a:xfrm>
            <a:off x="0" y="0"/>
            <a:ext cx="12192000" cy="6858000"/>
          </a:xfrm>
          <a:prstGeom prst="rect">
            <a:avLst/>
          </a:prstGeom>
          <a:noFill/>
          <a:ln>
            <a:noFill/>
          </a:ln>
        </p:spPr>
      </p:sp>
      <p:pic>
        <p:nvPicPr>
          <p:cNvPr id="61" name="Google Shape;61;p9" descr="Immagine che contiene testo, elettronico, screenshot&#10;&#10;Descrizione generata automaticamente"/>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2" name="Google Shape;62;p9" descr="Immagine che contiene testo, elettronico, screenshot&#10;&#10;Descrizione generata automaticamente"/>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p:cSld name="cover">
    <p:bg>
      <p:bgPr>
        <a:solidFill>
          <a:schemeClr val="dk1"/>
        </a:solidFill>
        <a:effectLst/>
      </p:bgPr>
    </p:bg>
    <p:spTree>
      <p:nvGrpSpPr>
        <p:cNvPr id="1" name="Shape 63"/>
        <p:cNvGrpSpPr/>
        <p:nvPr/>
      </p:nvGrpSpPr>
      <p:grpSpPr>
        <a:xfrm>
          <a:off x="0" y="0"/>
          <a:ext cx="0" cy="0"/>
          <a:chOff x="0" y="0"/>
          <a:chExt cx="0" cy="0"/>
        </a:xfrm>
      </p:grpSpPr>
      <p:sp>
        <p:nvSpPr>
          <p:cNvPr id="64" name="Google Shape;64;p10"/>
          <p:cNvSpPr>
            <a:spLocks noGrp="1"/>
          </p:cNvSpPr>
          <p:nvPr>
            <p:ph type="pic" idx="2"/>
          </p:nvPr>
        </p:nvSpPr>
        <p:spPr>
          <a:xfrm>
            <a:off x="0" y="0"/>
            <a:ext cx="12192000" cy="6858000"/>
          </a:xfrm>
          <a:prstGeom prst="rect">
            <a:avLst/>
          </a:prstGeom>
          <a:noFill/>
          <a:ln>
            <a:noFill/>
          </a:ln>
        </p:spPr>
      </p:sp>
      <p:pic>
        <p:nvPicPr>
          <p:cNvPr id="65" name="Google Shape;65;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6" name="Google Shape;66;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67" name="Google Shape;67;p10"/>
          <p:cNvPicPr preferRelativeResize="0"/>
          <p:nvPr/>
        </p:nvPicPr>
        <p:blipFill rotWithShape="1">
          <a:blip r:embed="rId4">
            <a:alphaModFix/>
          </a:blip>
          <a:srcRect/>
          <a:stretch/>
        </p:blipFill>
        <p:spPr>
          <a:xfrm>
            <a:off x="0" y="0"/>
            <a:ext cx="12192000" cy="68580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subtitle" type="title">
  <p:cSld name="TITLE">
    <p:bg>
      <p:bgPr>
        <a:solidFill>
          <a:schemeClr val="dk1"/>
        </a:solidFill>
        <a:effectLst/>
      </p:bgPr>
    </p:bg>
    <p:spTree>
      <p:nvGrpSpPr>
        <p:cNvPr id="1" name="Shape 68"/>
        <p:cNvGrpSpPr/>
        <p:nvPr/>
      </p:nvGrpSpPr>
      <p:grpSpPr>
        <a:xfrm>
          <a:off x="0" y="0"/>
          <a:ext cx="0" cy="0"/>
          <a:chOff x="0" y="0"/>
          <a:chExt cx="0" cy="0"/>
        </a:xfrm>
      </p:grpSpPr>
      <p:sp>
        <p:nvSpPr>
          <p:cNvPr id="69" name="Google Shape;69;p11"/>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lvl1pPr marR="0" lvl="0" algn="ctr" rtl="0">
              <a:lnSpc>
                <a:spcPct val="90000"/>
              </a:lnSpc>
              <a:spcBef>
                <a:spcPts val="0"/>
              </a:spcBef>
              <a:spcAft>
                <a:spcPts val="0"/>
              </a:spcAft>
              <a:buClr>
                <a:schemeClr val="lt1"/>
              </a:buClr>
              <a:buSzPts val="8000"/>
              <a:buFont typeface="Arial Narrow"/>
              <a:buNone/>
              <a:defRPr sz="80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rtl="0"/>
            <a:endParaRPr/>
          </a:p>
        </p:txBody>
      </p:sp>
      <p:sp>
        <p:nvSpPr>
          <p:cNvPr id="70" name="Google Shape;70;p11"/>
          <p:cNvSpPr txBox="1">
            <a:spLocks noGrp="1"/>
          </p:cNvSpPr>
          <p:nvPr>
            <p:ph type="subTitle" idx="1"/>
          </p:nvPr>
        </p:nvSpPr>
        <p:spPr>
          <a:xfrm>
            <a:off x="838200" y="4496373"/>
            <a:ext cx="10515600" cy="1759461"/>
          </a:xfrm>
          <a:prstGeom prst="rect">
            <a:avLst/>
          </a:prstGeom>
          <a:noFill/>
          <a:ln>
            <a:noFill/>
          </a:ln>
        </p:spPr>
        <p:txBody>
          <a:bodyPr spcFirstLastPara="1" wrap="square" lIns="91425" tIns="45700" rIns="91425" bIns="45700" rtlCol="0" anchor="t" anchorCtr="0">
            <a:normAutofit/>
          </a:bodyPr>
          <a:lstStyle>
            <a:lvl1pPr marR="0" lvl="0" algn="ctr" rtl="0">
              <a:lnSpc>
                <a:spcPct val="90000"/>
              </a:lnSpc>
              <a:spcBef>
                <a:spcPts val="1000"/>
              </a:spcBef>
              <a:spcAft>
                <a:spcPts val="0"/>
              </a:spcAft>
              <a:buClr>
                <a:schemeClr val="lt2"/>
              </a:buClr>
              <a:buSzPts val="2000"/>
              <a:buFont typeface="Arial"/>
              <a:buNone/>
              <a:defRPr sz="2000" b="1" i="0" u="none" strike="noStrike" cap="none">
                <a:solidFill>
                  <a:schemeClr val="lt2"/>
                </a:solidFill>
                <a:latin typeface="Arial"/>
                <a:ea typeface="Arial"/>
                <a:cs typeface="Arial"/>
                <a:sym typeface="Arial"/>
              </a:defRPr>
            </a:lvl1pPr>
            <a:lvl2pPr marR="0" lvl="1" algn="ctr"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2pPr>
            <a:lvl3pPr marR="0" lvl="2" algn="ctr" rtl="0">
              <a:lnSpc>
                <a:spcPct val="90000"/>
              </a:lnSpc>
              <a:spcBef>
                <a:spcPts val="5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3pPr>
            <a:lvl4pPr marR="0" lvl="3"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4pPr>
            <a:lvl5pPr marR="0" lvl="4"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5pPr>
            <a:lvl6pPr marR="0" lvl="5"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6pPr>
            <a:lvl7pPr marR="0" lvl="6"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7pPr>
            <a:lvl8pPr marR="0" lvl="7"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8pPr>
            <a:lvl9pPr marR="0" lvl="8" algn="ctr"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Calibri"/>
                <a:ea typeface="Calibri"/>
                <a:cs typeface="Calibri"/>
                <a:sym typeface="Calibri"/>
              </a:defRPr>
            </a:lvl9pPr>
          </a:lstStyle>
          <a:p>
            <a:pPr rtl="0"/>
            <a:endParaRPr/>
          </a:p>
        </p:txBody>
      </p:sp>
      <p:sp>
        <p:nvSpPr>
          <p:cNvPr id="71" name="Google Shape;71;p11"/>
          <p:cNvSpPr/>
          <p:nvPr/>
        </p:nvSpPr>
        <p:spPr>
          <a:xfrm>
            <a:off x="5968240" y="6412570"/>
            <a:ext cx="255520" cy="255520"/>
          </a:xfrm>
          <a:prstGeom prst="ellipse">
            <a:avLst/>
          </a:prstGeom>
          <a:noFill/>
          <a:ln w="12700" cap="flat" cmpd="sng">
            <a:solidFill>
              <a:schemeClr val="lt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latin typeface="Calibri"/>
              <a:ea typeface="Calibri"/>
              <a:cs typeface="Calibri"/>
              <a:sym typeface="Calibri"/>
            </a:endParaRPr>
          </a:p>
        </p:txBody>
      </p:sp>
      <p:sp>
        <p:nvSpPr>
          <p:cNvPr id="72" name="Google Shape;72;p11"/>
          <p:cNvSpPr/>
          <p:nvPr/>
        </p:nvSpPr>
        <p:spPr>
          <a:xfrm>
            <a:off x="0" y="3759200"/>
            <a:ext cx="215900" cy="30988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3" name="Google Shape;73;p11"/>
          <p:cNvSpPr/>
          <p:nvPr/>
        </p:nvSpPr>
        <p:spPr>
          <a:xfrm>
            <a:off x="11976100" y="0"/>
            <a:ext cx="215900" cy="1079500"/>
          </a:xfrm>
          <a:prstGeom prst="rect">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4" name="Google Shape;74;p11"/>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lvl="0" indent="0" algn="ctr">
              <a:spcBef>
                <a:spcPts val="0"/>
              </a:spcBef>
              <a:buNone/>
              <a:defRPr sz="1000" b="0" i="0" u="none" strike="noStrike" cap="none">
                <a:solidFill>
                  <a:schemeClr val="lt2"/>
                </a:solidFill>
                <a:latin typeface="Arial"/>
                <a:ea typeface="Arial"/>
                <a:cs typeface="Arial"/>
                <a:sym typeface="Arial"/>
              </a:defRPr>
            </a:lvl1pPr>
            <a:lvl2pPr marL="0" lvl="1" indent="0" algn="ctr">
              <a:spcBef>
                <a:spcPts val="0"/>
              </a:spcBef>
              <a:buNone/>
              <a:defRPr sz="1000" b="0" i="0" u="none" strike="noStrike" cap="none">
                <a:solidFill>
                  <a:schemeClr val="lt2"/>
                </a:solidFill>
                <a:latin typeface="Arial"/>
                <a:ea typeface="Arial"/>
                <a:cs typeface="Arial"/>
                <a:sym typeface="Arial"/>
              </a:defRPr>
            </a:lvl2pPr>
            <a:lvl3pPr marL="0" lvl="2" indent="0" algn="ctr">
              <a:spcBef>
                <a:spcPts val="0"/>
              </a:spcBef>
              <a:buNone/>
              <a:defRPr sz="1000" b="0" i="0" u="none" strike="noStrike" cap="none">
                <a:solidFill>
                  <a:schemeClr val="lt2"/>
                </a:solidFill>
                <a:latin typeface="Arial"/>
                <a:ea typeface="Arial"/>
                <a:cs typeface="Arial"/>
                <a:sym typeface="Arial"/>
              </a:defRPr>
            </a:lvl3pPr>
            <a:lvl4pPr marL="0" lvl="3" indent="0" algn="ctr">
              <a:spcBef>
                <a:spcPts val="0"/>
              </a:spcBef>
              <a:buNone/>
              <a:defRPr sz="1000" b="0" i="0" u="none" strike="noStrike" cap="none">
                <a:solidFill>
                  <a:schemeClr val="lt2"/>
                </a:solidFill>
                <a:latin typeface="Arial"/>
                <a:ea typeface="Arial"/>
                <a:cs typeface="Arial"/>
                <a:sym typeface="Arial"/>
              </a:defRPr>
            </a:lvl4pPr>
            <a:lvl5pPr marL="0" lvl="4" indent="0" algn="ctr">
              <a:spcBef>
                <a:spcPts val="0"/>
              </a:spcBef>
              <a:buNone/>
              <a:defRPr sz="1000" b="0" i="0" u="none" strike="noStrike" cap="none">
                <a:solidFill>
                  <a:schemeClr val="lt2"/>
                </a:solidFill>
                <a:latin typeface="Arial"/>
                <a:ea typeface="Arial"/>
                <a:cs typeface="Arial"/>
                <a:sym typeface="Arial"/>
              </a:defRPr>
            </a:lvl5pPr>
            <a:lvl6pPr marL="0" lvl="5" indent="0" algn="ctr">
              <a:spcBef>
                <a:spcPts val="0"/>
              </a:spcBef>
              <a:buNone/>
              <a:defRPr sz="1000" b="0" i="0" u="none" strike="noStrike" cap="none">
                <a:solidFill>
                  <a:schemeClr val="lt2"/>
                </a:solidFill>
                <a:latin typeface="Arial"/>
                <a:ea typeface="Arial"/>
                <a:cs typeface="Arial"/>
                <a:sym typeface="Arial"/>
              </a:defRPr>
            </a:lvl6pPr>
            <a:lvl7pPr marL="0" lvl="6" indent="0" algn="ctr">
              <a:spcBef>
                <a:spcPts val="0"/>
              </a:spcBef>
              <a:buNone/>
              <a:defRPr sz="1000" b="0" i="0" u="none" strike="noStrike" cap="none">
                <a:solidFill>
                  <a:schemeClr val="lt2"/>
                </a:solidFill>
                <a:latin typeface="Arial"/>
                <a:ea typeface="Arial"/>
                <a:cs typeface="Arial"/>
                <a:sym typeface="Arial"/>
              </a:defRPr>
            </a:lvl7pPr>
            <a:lvl8pPr marL="0" lvl="7" indent="0" algn="ctr">
              <a:spcBef>
                <a:spcPts val="0"/>
              </a:spcBef>
              <a:buNone/>
              <a:defRPr sz="1000" b="0" i="0" u="none" strike="noStrike" cap="none">
                <a:solidFill>
                  <a:schemeClr val="lt2"/>
                </a:solidFill>
                <a:latin typeface="Arial"/>
                <a:ea typeface="Arial"/>
                <a:cs typeface="Arial"/>
                <a:sym typeface="Arial"/>
              </a:defRPr>
            </a:lvl8pPr>
            <a:lvl9pPr marL="0" lvl="8" indent="0" algn="ctr">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marR="0" lvl="0" indent="0" algn="ctr" rtl="0">
              <a:spcBef>
                <a:spcPts val="0"/>
              </a:spcBef>
              <a:buNone/>
              <a:defRPr sz="1000" b="0" i="0" u="none" strike="noStrike" cap="none">
                <a:solidFill>
                  <a:schemeClr val="lt2"/>
                </a:solidFill>
                <a:latin typeface="Arial"/>
                <a:ea typeface="Arial"/>
                <a:cs typeface="Arial"/>
                <a:sym typeface="Arial"/>
              </a:defRPr>
            </a:lvl1pPr>
            <a:lvl2pPr marL="0" marR="0" lvl="1" indent="0" algn="ctr" rtl="0">
              <a:spcBef>
                <a:spcPts val="0"/>
              </a:spcBef>
              <a:buNone/>
              <a:defRPr sz="1000" b="0" i="0" u="none" strike="noStrike" cap="none">
                <a:solidFill>
                  <a:schemeClr val="lt2"/>
                </a:solidFill>
                <a:latin typeface="Arial"/>
                <a:ea typeface="Arial"/>
                <a:cs typeface="Arial"/>
                <a:sym typeface="Arial"/>
              </a:defRPr>
            </a:lvl2pPr>
            <a:lvl3pPr marL="0" marR="0" lvl="2" indent="0" algn="ctr" rtl="0">
              <a:spcBef>
                <a:spcPts val="0"/>
              </a:spcBef>
              <a:buNone/>
              <a:defRPr sz="1000" b="0" i="0" u="none" strike="noStrike" cap="none">
                <a:solidFill>
                  <a:schemeClr val="lt2"/>
                </a:solidFill>
                <a:latin typeface="Arial"/>
                <a:ea typeface="Arial"/>
                <a:cs typeface="Arial"/>
                <a:sym typeface="Arial"/>
              </a:defRPr>
            </a:lvl3pPr>
            <a:lvl4pPr marL="0" marR="0" lvl="3" indent="0" algn="ctr" rtl="0">
              <a:spcBef>
                <a:spcPts val="0"/>
              </a:spcBef>
              <a:buNone/>
              <a:defRPr sz="1000" b="0" i="0" u="none" strike="noStrike" cap="none">
                <a:solidFill>
                  <a:schemeClr val="lt2"/>
                </a:solidFill>
                <a:latin typeface="Arial"/>
                <a:ea typeface="Arial"/>
                <a:cs typeface="Arial"/>
                <a:sym typeface="Arial"/>
              </a:defRPr>
            </a:lvl4pPr>
            <a:lvl5pPr marL="0" marR="0" lvl="4" indent="0" algn="ctr" rtl="0">
              <a:spcBef>
                <a:spcPts val="0"/>
              </a:spcBef>
              <a:buNone/>
              <a:defRPr sz="1000" b="0" i="0" u="none" strike="noStrike" cap="none">
                <a:solidFill>
                  <a:schemeClr val="lt2"/>
                </a:solidFill>
                <a:latin typeface="Arial"/>
                <a:ea typeface="Arial"/>
                <a:cs typeface="Arial"/>
                <a:sym typeface="Arial"/>
              </a:defRPr>
            </a:lvl5pPr>
            <a:lvl6pPr marL="0" marR="0" lvl="5" indent="0" algn="ctr" rtl="0">
              <a:spcBef>
                <a:spcPts val="0"/>
              </a:spcBef>
              <a:buNone/>
              <a:defRPr sz="1000" b="0" i="0" u="none" strike="noStrike" cap="none">
                <a:solidFill>
                  <a:schemeClr val="lt2"/>
                </a:solidFill>
                <a:latin typeface="Arial"/>
                <a:ea typeface="Arial"/>
                <a:cs typeface="Arial"/>
                <a:sym typeface="Arial"/>
              </a:defRPr>
            </a:lvl6pPr>
            <a:lvl7pPr marL="0" marR="0" lvl="6" indent="0" algn="ctr" rtl="0">
              <a:spcBef>
                <a:spcPts val="0"/>
              </a:spcBef>
              <a:buNone/>
              <a:defRPr sz="1000" b="0" i="0" u="none" strike="noStrike" cap="none">
                <a:solidFill>
                  <a:schemeClr val="lt2"/>
                </a:solidFill>
                <a:latin typeface="Arial"/>
                <a:ea typeface="Arial"/>
                <a:cs typeface="Arial"/>
                <a:sym typeface="Arial"/>
              </a:defRPr>
            </a:lvl7pPr>
            <a:lvl8pPr marL="0" marR="0" lvl="7" indent="0" algn="ctr" rtl="0">
              <a:spcBef>
                <a:spcPts val="0"/>
              </a:spcBef>
              <a:buNone/>
              <a:defRPr sz="1000" b="0" i="0" u="none" strike="noStrike" cap="none">
                <a:solidFill>
                  <a:schemeClr val="lt2"/>
                </a:solidFill>
                <a:latin typeface="Arial"/>
                <a:ea typeface="Arial"/>
                <a:cs typeface="Arial"/>
                <a:sym typeface="Arial"/>
              </a:defRPr>
            </a:lvl8pPr>
            <a:lvl9pPr marL="0" marR="0" lvl="8" indent="0" algn="ctr" rtl="0">
              <a:spcBef>
                <a:spcPts val="0"/>
              </a:spcBef>
              <a:buNone/>
              <a:defRPr sz="1000" b="0" i="0" u="none" strike="noStrike" cap="none">
                <a:solidFill>
                  <a:schemeClr val="lt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lvl1pPr marL="0" marR="0" lvl="0" indent="0" algn="ctr" rtl="0">
              <a:spcBef>
                <a:spcPts val="0"/>
              </a:spcBef>
              <a:buNone/>
              <a:defRPr sz="1000" b="0" i="0" u="none" strike="noStrike" cap="none">
                <a:solidFill>
                  <a:schemeClr val="dk2"/>
                </a:solidFill>
                <a:latin typeface="Arial"/>
                <a:ea typeface="Arial"/>
                <a:cs typeface="Arial"/>
                <a:sym typeface="Arial"/>
              </a:defRPr>
            </a:lvl1pPr>
            <a:lvl2pPr marL="0" marR="0" lvl="1" indent="0" algn="ctr" rtl="0">
              <a:spcBef>
                <a:spcPts val="0"/>
              </a:spcBef>
              <a:buNone/>
              <a:defRPr sz="1000" b="0" i="0" u="none" strike="noStrike" cap="none">
                <a:solidFill>
                  <a:schemeClr val="dk2"/>
                </a:solidFill>
                <a:latin typeface="Arial"/>
                <a:ea typeface="Arial"/>
                <a:cs typeface="Arial"/>
                <a:sym typeface="Arial"/>
              </a:defRPr>
            </a:lvl2pPr>
            <a:lvl3pPr marL="0" marR="0" lvl="2" indent="0" algn="ctr" rtl="0">
              <a:spcBef>
                <a:spcPts val="0"/>
              </a:spcBef>
              <a:buNone/>
              <a:defRPr sz="1000" b="0" i="0" u="none" strike="noStrike" cap="none">
                <a:solidFill>
                  <a:schemeClr val="dk2"/>
                </a:solidFill>
                <a:latin typeface="Arial"/>
                <a:ea typeface="Arial"/>
                <a:cs typeface="Arial"/>
                <a:sym typeface="Arial"/>
              </a:defRPr>
            </a:lvl3pPr>
            <a:lvl4pPr marL="0" marR="0" lvl="3" indent="0" algn="ctr" rtl="0">
              <a:spcBef>
                <a:spcPts val="0"/>
              </a:spcBef>
              <a:buNone/>
              <a:defRPr sz="1000" b="0" i="0" u="none" strike="noStrike" cap="none">
                <a:solidFill>
                  <a:schemeClr val="dk2"/>
                </a:solidFill>
                <a:latin typeface="Arial"/>
                <a:ea typeface="Arial"/>
                <a:cs typeface="Arial"/>
                <a:sym typeface="Arial"/>
              </a:defRPr>
            </a:lvl4pPr>
            <a:lvl5pPr marL="0" marR="0" lvl="4" indent="0" algn="ctr" rtl="0">
              <a:spcBef>
                <a:spcPts val="0"/>
              </a:spcBef>
              <a:buNone/>
              <a:defRPr sz="1000" b="0" i="0" u="none" strike="noStrike" cap="none">
                <a:solidFill>
                  <a:schemeClr val="dk2"/>
                </a:solidFill>
                <a:latin typeface="Arial"/>
                <a:ea typeface="Arial"/>
                <a:cs typeface="Arial"/>
                <a:sym typeface="Arial"/>
              </a:defRPr>
            </a:lvl5pPr>
            <a:lvl6pPr marL="0" marR="0" lvl="5" indent="0" algn="ctr" rtl="0">
              <a:spcBef>
                <a:spcPts val="0"/>
              </a:spcBef>
              <a:buNone/>
              <a:defRPr sz="1000" b="0" i="0" u="none" strike="noStrike" cap="none">
                <a:solidFill>
                  <a:schemeClr val="dk2"/>
                </a:solidFill>
                <a:latin typeface="Arial"/>
                <a:ea typeface="Arial"/>
                <a:cs typeface="Arial"/>
                <a:sym typeface="Arial"/>
              </a:defRPr>
            </a:lvl6pPr>
            <a:lvl7pPr marL="0" marR="0" lvl="6" indent="0" algn="ctr" rtl="0">
              <a:spcBef>
                <a:spcPts val="0"/>
              </a:spcBef>
              <a:buNone/>
              <a:defRPr sz="1000" b="0" i="0" u="none" strike="noStrike" cap="none">
                <a:solidFill>
                  <a:schemeClr val="dk2"/>
                </a:solidFill>
                <a:latin typeface="Arial"/>
                <a:ea typeface="Arial"/>
                <a:cs typeface="Arial"/>
                <a:sym typeface="Arial"/>
              </a:defRPr>
            </a:lvl7pPr>
            <a:lvl8pPr marL="0" marR="0" lvl="7" indent="0" algn="ctr" rtl="0">
              <a:spcBef>
                <a:spcPts val="0"/>
              </a:spcBef>
              <a:buNone/>
              <a:defRPr sz="1000" b="0" i="0" u="none" strike="noStrike" cap="none">
                <a:solidFill>
                  <a:schemeClr val="dk2"/>
                </a:solidFill>
                <a:latin typeface="Arial"/>
                <a:ea typeface="Arial"/>
                <a:cs typeface="Arial"/>
                <a:sym typeface="Arial"/>
              </a:defRPr>
            </a:lvl8pPr>
            <a:lvl9pPr marL="0" marR="0" lvl="8" indent="0" algn="ctr" rtl="0">
              <a:spcBef>
                <a:spcPts val="0"/>
              </a:spcBef>
              <a:buNone/>
              <a:defRPr sz="1000" b="0"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68">
          <p15:clr>
            <a:srgbClr val="F26B43"/>
          </p15:clr>
        </p15:guide>
        <p15:guide id="4" orient="horz" pos="3997">
          <p15:clr>
            <a:srgbClr val="F26B43"/>
          </p15:clr>
        </p15:guide>
        <p15:guide id="5" pos="3727">
          <p15:clr>
            <a:srgbClr val="F26B43"/>
          </p15:clr>
        </p15:guide>
        <p15:guide id="6" pos="393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5.jp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www.who.int/publications/i/item/9789240000377"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hyperlink" Target="https://www.unicef.org/wash/climate"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www.who.int/publications/i/item/9789240012226" TargetMode="Externa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www.who.int/water_sanitation_health/vision_2030_9789241598422.pdf?ua=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8.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hyperlink" Target="https://www.who.int/news/item/01-01-2018-delivering-climate-resilient-water-and-sanitation-in-africa-and-asi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hyperlink" Target="https://www.who.int/water_sanitation_health/sanitation-waste/sanitation/sanitation-and-climate-change20190813.pdf?ua=1"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who.int/water_sanitation_health/sanitation-waste/sanitation/sanitation-and-climate-change20190813.pdf?ua=1"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hyperlink" Target="https://www.ncbi.nlm.nih.gov/pmc/articles/PMC4907410/" TargetMode="External"/><Relationship Id="rId3" Type="http://schemas.openxmlformats.org/officeDocument/2006/relationships/hyperlink" Target="https://www.who.int/publications/i/item/9789240000377" TargetMode="External"/><Relationship Id="rId7" Type="http://schemas.openxmlformats.org/officeDocument/2006/relationships/hyperlink" Target="https://apps.who.int/iris/handle/10665/70462"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www.who.int/publications/m/item/discussion-paper-climate-sanitation-and-health" TargetMode="External"/><Relationship Id="rId5" Type="http://schemas.openxmlformats.org/officeDocument/2006/relationships/hyperlink" Target="https://www.who.int/es/publications/i/item/9789240012226" TargetMode="External"/><Relationship Id="rId10" Type="http://schemas.openxmlformats.org/officeDocument/2006/relationships/comments" Target="../comments/comment3.xml"/><Relationship Id="rId4" Type="http://schemas.openxmlformats.org/officeDocument/2006/relationships/hyperlink" Target="https://www.gwp.org/en/WashClimateResilience/" TargetMode="External"/><Relationship Id="rId9" Type="http://schemas.openxmlformats.org/officeDocument/2006/relationships/hyperlink" Target="https://practicegreenhealth.org/topics/safer-chemicals/green-cleaning"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7"/>
          <p:cNvSpPr txBox="1">
            <a:spLocks noGrp="1"/>
          </p:cNvSpPr>
          <p:nvPr>
            <p:ph type="title"/>
          </p:nvPr>
        </p:nvSpPr>
        <p:spPr>
          <a:xfrm>
            <a:off x="838199" y="135108"/>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Remediar los efectos del cambio climático conlleva mayores costos iniciales, pero es rentable </a:t>
            </a:r>
            <a:endParaRPr dirty="0"/>
          </a:p>
        </p:txBody>
      </p:sp>
      <p:sp>
        <p:nvSpPr>
          <p:cNvPr id="220" name="Google Shape;220;p2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221" name="Google Shape;221;p27"/>
          <p:cNvSpPr txBox="1"/>
          <p:nvPr/>
        </p:nvSpPr>
        <p:spPr>
          <a:xfrm>
            <a:off x="705196" y="2007409"/>
            <a:ext cx="5811982" cy="3596455"/>
          </a:xfrm>
          <a:prstGeom prst="rect">
            <a:avLst/>
          </a:prstGeom>
          <a:noFill/>
          <a:ln>
            <a:noFill/>
          </a:ln>
        </p:spPr>
        <p:txBody>
          <a:bodyPr spcFirstLastPara="1" wrap="square" lIns="54525" tIns="27250" rIns="54525" bIns="27250" rtlCol="0" anchor="t" anchorCtr="0">
            <a:noAutofit/>
          </a:bodyPr>
          <a:lstStyle/>
          <a:p>
            <a:pPr marL="0" marR="0" lvl="0" indent="0" algn="l" rtl="0">
              <a:lnSpc>
                <a:spcPct val="115000"/>
              </a:lnSpc>
              <a:spcBef>
                <a:spcPts val="0"/>
              </a:spcBef>
              <a:spcAft>
                <a:spcPts val="0"/>
              </a:spcAft>
              <a:buClr>
                <a:schemeClr val="dk1"/>
              </a:buClr>
              <a:buSzPts val="1600"/>
              <a:buFont typeface="Arial"/>
              <a:buNone/>
            </a:pPr>
            <a:r>
              <a:rPr lang="es" sz="2000" b="1" dirty="0">
                <a:solidFill>
                  <a:schemeClr val="dk1"/>
                </a:solidFill>
                <a:latin typeface="Arial"/>
                <a:ea typeface="Arial"/>
                <a:cs typeface="Arial"/>
                <a:sym typeface="Arial"/>
              </a:rPr>
              <a:t>Objetivos en materia de resiliencia climática en los establecimientos de salud:</a:t>
            </a:r>
            <a:endParaRPr dirty="0"/>
          </a:p>
          <a:p>
            <a:pPr marL="0" marR="0" lvl="0" indent="0" algn="l" rtl="0">
              <a:lnSpc>
                <a:spcPct val="115000"/>
              </a:lnSpc>
              <a:spcBef>
                <a:spcPts val="0"/>
              </a:spcBef>
              <a:spcAft>
                <a:spcPts val="0"/>
              </a:spcAft>
              <a:buClr>
                <a:schemeClr val="dk1"/>
              </a:buClr>
              <a:buSzPts val="1600"/>
              <a:buFont typeface="Calibri"/>
              <a:buNone/>
            </a:pPr>
            <a:endParaRPr sz="2000" b="1" dirty="0">
              <a:solidFill>
                <a:schemeClr val="dk1"/>
              </a:solidFill>
              <a:latin typeface="Arial"/>
              <a:ea typeface="Arial"/>
              <a:cs typeface="Arial"/>
              <a:sym typeface="Arial"/>
            </a:endParaRPr>
          </a:p>
          <a:p>
            <a:pPr marL="463550" marR="0" lvl="0" indent="-419100" algn="l" rtl="0">
              <a:lnSpc>
                <a:spcPct val="100000"/>
              </a:lnSpc>
              <a:spcBef>
                <a:spcPts val="0"/>
              </a:spcBef>
              <a:spcAft>
                <a:spcPts val="0"/>
              </a:spcAft>
              <a:buClr>
                <a:schemeClr val="dk1"/>
              </a:buClr>
              <a:buSzPts val="2400"/>
              <a:buFont typeface="Arial"/>
              <a:buAutoNum type="arabicPeriod"/>
            </a:pPr>
            <a:r>
              <a:rPr lang="es" sz="2000" b="0" dirty="0">
                <a:solidFill>
                  <a:schemeClr val="dk1"/>
                </a:solidFill>
                <a:latin typeface="Arial"/>
                <a:ea typeface="Arial"/>
                <a:cs typeface="Arial"/>
                <a:sym typeface="Arial"/>
              </a:rPr>
              <a:t>Los sistemas sanitarios y la infraestructura de WASH se han diseñado para ser resilientes al clima (fundamentados en los riesgos)</a:t>
            </a:r>
          </a:p>
          <a:p>
            <a:pPr marL="463550" marR="0" lvl="0" indent="-419100" algn="l" rtl="0">
              <a:lnSpc>
                <a:spcPct val="100000"/>
              </a:lnSpc>
              <a:spcBef>
                <a:spcPts val="0"/>
              </a:spcBef>
              <a:spcAft>
                <a:spcPts val="0"/>
              </a:spcAft>
              <a:buClr>
                <a:schemeClr val="dk1"/>
              </a:buClr>
              <a:buSzPts val="2400"/>
              <a:buFont typeface="Arial"/>
              <a:buAutoNum type="arabicPeriod"/>
            </a:pPr>
            <a:r>
              <a:rPr lang="es" sz="2000" b="0" dirty="0">
                <a:solidFill>
                  <a:schemeClr val="dk1"/>
                </a:solidFill>
                <a:latin typeface="Arial"/>
                <a:ea typeface="Arial"/>
                <a:cs typeface="Arial"/>
                <a:sym typeface="Arial"/>
              </a:rPr>
              <a:t>Los sistemas sanitarios se constituyen y funcionan de modo que se reduzcan las emisiones de carbono y se fomente la sostenibilidad ambiental</a:t>
            </a:r>
            <a:endParaRPr dirty="0"/>
          </a:p>
          <a:p>
            <a:pPr marL="0" marR="0" lvl="0" indent="0" algn="l" rtl="0">
              <a:lnSpc>
                <a:spcPct val="100000"/>
              </a:lnSpc>
              <a:spcBef>
                <a:spcPts val="0"/>
              </a:spcBef>
              <a:spcAft>
                <a:spcPts val="0"/>
              </a:spcAft>
              <a:buClr>
                <a:schemeClr val="dk1"/>
              </a:buClr>
              <a:buSzPts val="1100"/>
              <a:buFont typeface="Calibri"/>
              <a:buNone/>
            </a:pPr>
            <a:endParaRPr sz="2000" b="0" dirty="0">
              <a:solidFill>
                <a:schemeClr val="dk1"/>
              </a:solidFill>
              <a:latin typeface="Arial"/>
              <a:ea typeface="Arial"/>
              <a:cs typeface="Arial"/>
              <a:sym typeface="Arial"/>
            </a:endParaRPr>
          </a:p>
        </p:txBody>
      </p:sp>
      <p:pic>
        <p:nvPicPr>
          <p:cNvPr id="222" name="Google Shape;222;p27"/>
          <p:cNvPicPr preferRelativeResize="0"/>
          <p:nvPr/>
        </p:nvPicPr>
        <p:blipFill rotWithShape="1">
          <a:blip r:embed="rId3">
            <a:alphaModFix/>
          </a:blip>
          <a:srcRect/>
          <a:stretch/>
        </p:blipFill>
        <p:spPr>
          <a:xfrm>
            <a:off x="6866314" y="1950867"/>
            <a:ext cx="5049556" cy="36529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229" name="Google Shape;229;p28"/>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es"/>
              <a:t>Tres marcos mundiales</a:t>
            </a:r>
            <a:endParaRPr/>
          </a:p>
        </p:txBody>
      </p:sp>
      <p:sp>
        <p:nvSpPr>
          <p:cNvPr id="230" name="Google Shape;230;p28"/>
          <p:cNvSpPr txBox="1">
            <a:spLocks noGrp="1"/>
          </p:cNvSpPr>
          <p:nvPr>
            <p:ph type="body" idx="2"/>
          </p:nvPr>
        </p:nvSpPr>
        <p:spPr>
          <a:xfrm>
            <a:off x="5422899" y="118831"/>
            <a:ext cx="5929313" cy="3411682"/>
          </a:xfrm>
          <a:prstGeom prst="rect">
            <a:avLst/>
          </a:prstGeom>
          <a:noFill/>
          <a:ln>
            <a:noFill/>
          </a:ln>
        </p:spPr>
        <p:txBody>
          <a:bodyPr spcFirstLastPara="1" wrap="square" lIns="91425" tIns="45700" rIns="91425" bIns="45700" rtlCol="0" anchor="t" anchorCtr="0">
            <a:noAutofit/>
          </a:bodyPr>
          <a:lstStyle/>
          <a:p>
            <a:pPr marL="457200" lvl="0" indent="-457200" algn="l" rtl="0">
              <a:lnSpc>
                <a:spcPct val="90000"/>
              </a:lnSpc>
              <a:spcBef>
                <a:spcPts val="0"/>
              </a:spcBef>
              <a:spcAft>
                <a:spcPts val="0"/>
              </a:spcAft>
              <a:buClr>
                <a:schemeClr val="dk1"/>
              </a:buClr>
              <a:buSzPts val="2400"/>
              <a:buFont typeface="Calibri"/>
              <a:buAutoNum type="arabicPeriod"/>
            </a:pPr>
            <a:r>
              <a:rPr lang="es" sz="2400" dirty="0"/>
              <a:t>Estrategia mundial de la OMS sobre salud, medio ambiente y cambio climático</a:t>
            </a:r>
            <a:endParaRPr dirty="0"/>
          </a:p>
          <a:p>
            <a:pPr marL="457200" lvl="0" indent="-457200" algn="l" rtl="0">
              <a:lnSpc>
                <a:spcPct val="90000"/>
              </a:lnSpc>
              <a:spcBef>
                <a:spcPts val="1000"/>
              </a:spcBef>
              <a:spcAft>
                <a:spcPts val="0"/>
              </a:spcAft>
              <a:buClr>
                <a:schemeClr val="dk1"/>
              </a:buClr>
              <a:buSzPts val="2400"/>
              <a:buFont typeface="Calibri"/>
              <a:buAutoNum type="arabicPeriod"/>
            </a:pPr>
            <a:r>
              <a:rPr lang="en" sz="2400" dirty="0"/>
              <a:t>Marco estratégico para el desarrollo resiliente al clima de los servicios de agua, saneamiento e higiene </a:t>
            </a:r>
            <a:endParaRPr dirty="0"/>
          </a:p>
          <a:p>
            <a:pPr marL="457200" lvl="0" indent="-457200" algn="l" rtl="0">
              <a:lnSpc>
                <a:spcPct val="90000"/>
              </a:lnSpc>
              <a:spcBef>
                <a:spcPts val="1000"/>
              </a:spcBef>
              <a:spcAft>
                <a:spcPts val="0"/>
              </a:spcAft>
              <a:buClr>
                <a:schemeClr val="dk1"/>
              </a:buClr>
              <a:buSzPts val="2400"/>
              <a:buFont typeface="Calibri"/>
              <a:buAutoNum type="arabicPeriod"/>
            </a:pPr>
            <a:r>
              <a:rPr lang="en" sz="2400" dirty="0"/>
              <a:t>Establecimientos de salud resilientes al clima y ambientalmente sostenibles: orientaciones de la OMS</a:t>
            </a:r>
            <a:endParaRPr sz="2400" dirty="0"/>
          </a:p>
          <a:p>
            <a:pPr marL="457200" lvl="0" indent="-304800" algn="l" rtl="0">
              <a:lnSpc>
                <a:spcPct val="90000"/>
              </a:lnSpc>
              <a:spcBef>
                <a:spcPts val="1000"/>
              </a:spcBef>
              <a:spcAft>
                <a:spcPts val="0"/>
              </a:spcAft>
              <a:buClr>
                <a:schemeClr val="dk1"/>
              </a:buClr>
              <a:buSzPts val="2400"/>
              <a:buFont typeface="Calibri"/>
              <a:buNone/>
            </a:pPr>
            <a:endParaRPr sz="2400" dirty="0"/>
          </a:p>
        </p:txBody>
      </p:sp>
      <p:sp>
        <p:nvSpPr>
          <p:cNvPr id="231" name="Google Shape;231;p28"/>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fontScale="85000" lnSpcReduction="20000"/>
          </a:bodyPr>
          <a:lstStyle/>
          <a:p>
            <a:pPr marL="0" lvl="0" indent="0" algn="l" rtl="0">
              <a:lnSpc>
                <a:spcPct val="90000"/>
              </a:lnSpc>
              <a:spcBef>
                <a:spcPts val="0"/>
              </a:spcBef>
              <a:spcAft>
                <a:spcPts val="0"/>
              </a:spcAft>
              <a:buClr>
                <a:schemeClr val="lt2"/>
              </a:buClr>
              <a:buSzPct val="100000"/>
              <a:buNone/>
            </a:pPr>
            <a:endParaRPr/>
          </a:p>
        </p:txBody>
      </p:sp>
      <p:pic>
        <p:nvPicPr>
          <p:cNvPr id="232" name="Google Shape;232;p28"/>
          <p:cNvPicPr preferRelativeResize="0"/>
          <p:nvPr/>
        </p:nvPicPr>
        <p:blipFill rotWithShape="1">
          <a:blip r:embed="rId3">
            <a:alphaModFix/>
          </a:blip>
          <a:srcRect/>
          <a:stretch/>
        </p:blipFill>
        <p:spPr>
          <a:xfrm>
            <a:off x="7830493" y="3543213"/>
            <a:ext cx="1813547" cy="259749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33" name="Google Shape;233;p28"/>
          <p:cNvPicPr preferRelativeResize="0"/>
          <p:nvPr/>
        </p:nvPicPr>
        <p:blipFill rotWithShape="1">
          <a:blip r:embed="rId4">
            <a:alphaModFix/>
          </a:blip>
          <a:srcRect/>
          <a:stretch/>
        </p:blipFill>
        <p:spPr>
          <a:xfrm>
            <a:off x="5664272" y="3587798"/>
            <a:ext cx="1794015" cy="2552904"/>
          </a:xfrm>
          <a:prstGeom prst="rect">
            <a:avLst/>
          </a:prstGeom>
          <a:noFill/>
          <a:ln w="9525" cap="flat" cmpd="sng">
            <a:solidFill>
              <a:srgbClr val="A5A5A5"/>
            </a:solidFill>
            <a:prstDash val="solid"/>
            <a:round/>
            <a:headEnd type="none" w="sm" len="sm"/>
            <a:tailEnd type="none" w="sm" len="sm"/>
          </a:ln>
        </p:spPr>
      </p:pic>
      <p:pic>
        <p:nvPicPr>
          <p:cNvPr id="234" name="Google Shape;234;p28"/>
          <p:cNvPicPr preferRelativeResize="0"/>
          <p:nvPr/>
        </p:nvPicPr>
        <p:blipFill rotWithShape="1">
          <a:blip r:embed="rId5">
            <a:alphaModFix/>
          </a:blip>
          <a:srcRect/>
          <a:stretch/>
        </p:blipFill>
        <p:spPr>
          <a:xfrm>
            <a:off x="9981370" y="3658039"/>
            <a:ext cx="1757997" cy="24826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70C0"/>
              </a:buClr>
              <a:buSzPts val="4400"/>
              <a:buFont typeface="Arial Narrow"/>
              <a:buNone/>
            </a:pPr>
            <a:r>
              <a:rPr lang="es">
                <a:solidFill>
                  <a:srgbClr val="0070C0"/>
                </a:solidFill>
              </a:rPr>
              <a:t>1. Estrategia mundial de la OMS sobre salud, medio ambiente y cambio climático</a:t>
            </a:r>
            <a:endParaRPr/>
          </a:p>
        </p:txBody>
      </p:sp>
      <p:sp>
        <p:nvSpPr>
          <p:cNvPr id="241" name="Google Shape;241;p2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242" name="Google Shape;242;p29"/>
          <p:cNvSpPr/>
          <p:nvPr/>
        </p:nvSpPr>
        <p:spPr>
          <a:xfrm>
            <a:off x="4293092" y="2606302"/>
            <a:ext cx="7543800" cy="3170099"/>
          </a:xfrm>
          <a:prstGeom prst="rect">
            <a:avLst/>
          </a:prstGeom>
          <a:noFill/>
          <a:ln>
            <a:noFill/>
          </a:ln>
        </p:spPr>
        <p:txBody>
          <a:bodyPr spcFirstLastPara="1" wrap="square" lIns="91425" tIns="45700" rIns="91425" bIns="45700" rtlCol="0" anchor="t" anchorCtr="0">
            <a:noAutofit/>
          </a:bodyPr>
          <a:lstStyle/>
          <a:p>
            <a:pPr marL="0" marR="0" lvl="0" indent="0" algn="l" rtl="0">
              <a:lnSpc>
                <a:spcPct val="100000"/>
              </a:lnSpc>
              <a:spcBef>
                <a:spcPts val="0"/>
              </a:spcBef>
              <a:spcAft>
                <a:spcPts val="0"/>
              </a:spcAft>
              <a:buClr>
                <a:schemeClr val="dk1"/>
              </a:buClr>
              <a:buSzPts val="2000"/>
              <a:buFont typeface="Calibri"/>
              <a:buNone/>
            </a:pPr>
            <a:endParaRPr sz="200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s" sz="2000" i="0" u="none" strike="noStrike" cap="none">
                <a:solidFill>
                  <a:schemeClr val="dk1"/>
                </a:solidFill>
                <a:latin typeface="Arial"/>
                <a:ea typeface="Arial"/>
                <a:cs typeface="Arial"/>
                <a:sym typeface="Arial"/>
              </a:rPr>
              <a:t>“Todos los centros y servicios de salud son ambientalmente sostenibles: utilizan servicios de agua y saneamiento y energía limpia gestionados con seguridad; gestionan sus residuos y adquieren bienes de manera sostenible; son resilientes a los fenómenos meteorológicos extremos; y tienen capacidad para proteger la salud y la seguridad del personal sanitario”.</a:t>
            </a:r>
            <a:endParaRPr/>
          </a:p>
          <a:p>
            <a:pPr marL="0" marR="0" lvl="0" indent="0" algn="l" rtl="0">
              <a:lnSpc>
                <a:spcPct val="100000"/>
              </a:lnSpc>
              <a:spcBef>
                <a:spcPts val="0"/>
              </a:spcBef>
              <a:spcAft>
                <a:spcPts val="0"/>
              </a:spcAft>
              <a:buClr>
                <a:schemeClr val="dk1"/>
              </a:buClr>
              <a:buSzPts val="2000"/>
              <a:buFont typeface="Calibri"/>
              <a:buNone/>
            </a:pPr>
            <a:endParaRPr sz="200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s" sz="2000" i="0" u="none" strike="noStrike" cap="none">
                <a:solidFill>
                  <a:schemeClr val="dk1"/>
                </a:solidFill>
                <a:latin typeface="Arial"/>
                <a:ea typeface="Arial"/>
                <a:cs typeface="Arial"/>
                <a:sym typeface="Arial"/>
              </a:rPr>
              <a:t>Estrategia mundial de la OMS sobre salud, medio ambiente y cambio climático (2019)</a:t>
            </a:r>
            <a:endParaRPr sz="2000">
              <a:solidFill>
                <a:schemeClr val="dk1"/>
              </a:solidFill>
              <a:latin typeface="Arial"/>
              <a:ea typeface="Arial"/>
              <a:cs typeface="Arial"/>
              <a:sym typeface="Arial"/>
            </a:endParaRPr>
          </a:p>
        </p:txBody>
      </p:sp>
      <p:pic>
        <p:nvPicPr>
          <p:cNvPr id="243" name="Google Shape;243;p29"/>
          <p:cNvPicPr preferRelativeResize="0"/>
          <p:nvPr/>
        </p:nvPicPr>
        <p:blipFill rotWithShape="1">
          <a:blip r:embed="rId3">
            <a:alphaModFix/>
          </a:blip>
          <a:srcRect/>
          <a:stretch/>
        </p:blipFill>
        <p:spPr>
          <a:xfrm>
            <a:off x="838201" y="1918035"/>
            <a:ext cx="2924622" cy="41888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44" name="Google Shape;244;p29"/>
          <p:cNvSpPr txBox="1"/>
          <p:nvPr/>
        </p:nvSpPr>
        <p:spPr>
          <a:xfrm>
            <a:off x="4293092" y="2185782"/>
            <a:ext cx="6803570" cy="567450"/>
          </a:xfrm>
          <a:prstGeom prst="rect">
            <a:avLst/>
          </a:prstGeom>
          <a:noFill/>
          <a:ln>
            <a:noFill/>
          </a:ln>
        </p:spPr>
        <p:txBody>
          <a:bodyPr spcFirstLastPara="1" wrap="square" lIns="68550" tIns="68550" rIns="68550" bIns="68550" rtlCol="0" anchor="t" anchorCtr="0">
            <a:noAutofit/>
          </a:bodyPr>
          <a:lstStyle/>
          <a:p>
            <a:pPr marL="0" marR="0" lvl="0" indent="0" algn="l" rtl="0">
              <a:lnSpc>
                <a:spcPct val="100000"/>
              </a:lnSpc>
              <a:spcBef>
                <a:spcPts val="0"/>
              </a:spcBef>
              <a:spcAft>
                <a:spcPts val="0"/>
              </a:spcAft>
              <a:buClr>
                <a:srgbClr val="666666"/>
              </a:buClr>
              <a:buSzPts val="3000"/>
              <a:buFont typeface="Arial"/>
              <a:buNone/>
            </a:pPr>
            <a:r>
              <a:rPr lang="es" sz="2000" b="1" i="0" u="none" strike="noStrike" cap="none">
                <a:solidFill>
                  <a:schemeClr val="dk1"/>
                </a:solidFill>
                <a:latin typeface="Arial"/>
                <a:ea typeface="Arial"/>
                <a:cs typeface="Arial"/>
                <a:sym typeface="Arial"/>
              </a:rPr>
              <a:t>Objetivo de los entornos sanitarios</a:t>
            </a:r>
            <a:endParaRPr/>
          </a:p>
        </p:txBody>
      </p:sp>
      <p:sp>
        <p:nvSpPr>
          <p:cNvPr id="245" name="Google Shape;245;p29"/>
          <p:cNvSpPr/>
          <p:nvPr/>
        </p:nvSpPr>
        <p:spPr>
          <a:xfrm>
            <a:off x="395477" y="6349698"/>
            <a:ext cx="5222776" cy="338554"/>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600" u="sng">
                <a:solidFill>
                  <a:schemeClr val="hlink"/>
                </a:solidFill>
                <a:latin typeface="Arial"/>
                <a:ea typeface="Arial"/>
                <a:cs typeface="Arial"/>
                <a:sym typeface="Arial"/>
                <a:hlinkClick r:id="rId4"/>
              </a:rPr>
              <a:t>https://www.who.int/publications/i/item/9789240000377</a:t>
            </a:r>
            <a:r>
              <a:rPr lang="es" sz="1600">
                <a:solidFill>
                  <a:schemeClr val="dk1"/>
                </a:solidFill>
                <a:latin typeface="Arial"/>
                <a:ea typeface="Arial"/>
                <a:cs typeface="Arial"/>
                <a:sym typeface="Arial"/>
              </a:rPr>
              <a:t> </a:t>
            </a:r>
            <a:endParaRPr sz="1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0"/>
          <p:cNvSpPr txBox="1">
            <a:spLocks noGrp="1"/>
          </p:cNvSpPr>
          <p:nvPr>
            <p:ph type="title"/>
          </p:nvPr>
        </p:nvSpPr>
        <p:spPr>
          <a:xfrm>
            <a:off x="838200" y="197841"/>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2. </a:t>
            </a:r>
            <a:r>
              <a:rPr lang="en" dirty="0"/>
              <a:t>Marco estratégico para el desarrollo resiliente al clima de los servicios de agua, saneamiento e higiene </a:t>
            </a:r>
            <a:endParaRPr dirty="0"/>
          </a:p>
        </p:txBody>
      </p:sp>
      <p:sp>
        <p:nvSpPr>
          <p:cNvPr id="252" name="Google Shape;252;p3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13</a:t>
            </a:fld>
            <a:endParaRPr/>
          </a:p>
        </p:txBody>
      </p:sp>
      <p:pic>
        <p:nvPicPr>
          <p:cNvPr id="253" name="Google Shape;253;p30"/>
          <p:cNvPicPr preferRelativeResize="0"/>
          <p:nvPr/>
        </p:nvPicPr>
        <p:blipFill rotWithShape="1">
          <a:blip r:embed="rId3">
            <a:alphaModFix/>
          </a:blip>
          <a:srcRect/>
          <a:stretch/>
        </p:blipFill>
        <p:spPr>
          <a:xfrm>
            <a:off x="1116536" y="2120974"/>
            <a:ext cx="2855950" cy="4064050"/>
          </a:xfrm>
          <a:prstGeom prst="rect">
            <a:avLst/>
          </a:prstGeom>
          <a:noFill/>
          <a:ln w="9525" cap="flat" cmpd="sng">
            <a:solidFill>
              <a:srgbClr val="A5A5A5"/>
            </a:solidFill>
            <a:prstDash val="solid"/>
            <a:round/>
            <a:headEnd type="none" w="sm" len="sm"/>
            <a:tailEnd type="none" w="sm" len="sm"/>
          </a:ln>
        </p:spPr>
      </p:pic>
      <p:pic>
        <p:nvPicPr>
          <p:cNvPr id="254" name="Google Shape;254;p30"/>
          <p:cNvPicPr preferRelativeResize="0"/>
          <p:nvPr/>
        </p:nvPicPr>
        <p:blipFill rotWithShape="1">
          <a:blip r:embed="rId4">
            <a:alphaModFix/>
          </a:blip>
          <a:srcRect/>
          <a:stretch/>
        </p:blipFill>
        <p:spPr>
          <a:xfrm>
            <a:off x="4740089" y="2446319"/>
            <a:ext cx="6026815" cy="3422853"/>
          </a:xfrm>
          <a:prstGeom prst="rect">
            <a:avLst/>
          </a:prstGeom>
          <a:noFill/>
          <a:ln>
            <a:noFill/>
          </a:ln>
        </p:spPr>
      </p:pic>
      <p:sp>
        <p:nvSpPr>
          <p:cNvPr id="255" name="Google Shape;255;p30"/>
          <p:cNvSpPr/>
          <p:nvPr/>
        </p:nvSpPr>
        <p:spPr>
          <a:xfrm>
            <a:off x="838200" y="6321605"/>
            <a:ext cx="3493136" cy="338554"/>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600" u="sng">
                <a:solidFill>
                  <a:schemeClr val="hlink"/>
                </a:solidFill>
                <a:latin typeface="Arial"/>
                <a:ea typeface="Arial"/>
                <a:cs typeface="Arial"/>
                <a:sym typeface="Arial"/>
                <a:hlinkClick r:id="rId5"/>
              </a:rPr>
              <a:t>https://www.unicef.org/wash/climate</a:t>
            </a:r>
            <a:r>
              <a:rPr lang="es" sz="1600">
                <a:solidFill>
                  <a:schemeClr val="dk1"/>
                </a:solidFill>
                <a:latin typeface="Arial"/>
                <a:ea typeface="Arial"/>
                <a:cs typeface="Arial"/>
                <a:sym typeface="Arial"/>
              </a:rPr>
              <a:t>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1"/>
          <p:cNvSpPr txBox="1">
            <a:spLocks noGrp="1"/>
          </p:cNvSpPr>
          <p:nvPr>
            <p:ph type="title"/>
          </p:nvPr>
        </p:nvSpPr>
        <p:spPr>
          <a:xfrm>
            <a:off x="838200" y="135108"/>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a:buNone/>
            </a:pPr>
            <a:r>
              <a:rPr lang="es" dirty="0">
                <a:latin typeface="Arial"/>
                <a:ea typeface="Arial"/>
                <a:cs typeface="Arial"/>
                <a:sym typeface="Arial"/>
              </a:rPr>
              <a:t>3. </a:t>
            </a:r>
            <a:r>
              <a:rPr lang="en" dirty="0">
                <a:latin typeface="Arial"/>
                <a:ea typeface="Arial"/>
                <a:cs typeface="Arial"/>
                <a:sym typeface="Arial"/>
              </a:rPr>
              <a:t>Establecimientos de salud resilientes al clima y ambientalmente sostenibles: orientaciones de la OMS</a:t>
            </a:r>
            <a:endParaRPr dirty="0">
              <a:latin typeface="Arial"/>
              <a:ea typeface="Arial"/>
              <a:cs typeface="Arial"/>
              <a:sym typeface="Arial"/>
            </a:endParaRPr>
          </a:p>
        </p:txBody>
      </p:sp>
      <p:sp>
        <p:nvSpPr>
          <p:cNvPr id="262" name="Google Shape;262;p3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14</a:t>
            </a:fld>
            <a:endParaRPr/>
          </a:p>
        </p:txBody>
      </p:sp>
      <p:pic>
        <p:nvPicPr>
          <p:cNvPr id="263" name="Google Shape;263;p31"/>
          <p:cNvPicPr preferRelativeResize="0"/>
          <p:nvPr/>
        </p:nvPicPr>
        <p:blipFill rotWithShape="1">
          <a:blip r:embed="rId3">
            <a:alphaModFix/>
          </a:blip>
          <a:srcRect l="33629" t="16327" r="35161" b="5278"/>
          <a:stretch/>
        </p:blipFill>
        <p:spPr>
          <a:xfrm>
            <a:off x="1244599" y="2520258"/>
            <a:ext cx="2625271" cy="3707438"/>
          </a:xfrm>
          <a:prstGeom prst="rect">
            <a:avLst/>
          </a:prstGeom>
          <a:noFill/>
          <a:ln>
            <a:noFill/>
          </a:ln>
        </p:spPr>
      </p:pic>
      <p:pic>
        <p:nvPicPr>
          <p:cNvPr id="264" name="Google Shape;264;p31"/>
          <p:cNvPicPr preferRelativeResize="0"/>
          <p:nvPr/>
        </p:nvPicPr>
        <p:blipFill rotWithShape="1">
          <a:blip r:embed="rId4">
            <a:alphaModFix/>
          </a:blip>
          <a:srcRect/>
          <a:stretch/>
        </p:blipFill>
        <p:spPr>
          <a:xfrm>
            <a:off x="3990521" y="3374874"/>
            <a:ext cx="6350000" cy="3015551"/>
          </a:xfrm>
          <a:prstGeom prst="rect">
            <a:avLst/>
          </a:prstGeom>
          <a:noFill/>
          <a:ln>
            <a:noFill/>
          </a:ln>
        </p:spPr>
      </p:pic>
      <p:sp>
        <p:nvSpPr>
          <p:cNvPr id="265" name="Google Shape;265;p31"/>
          <p:cNvSpPr txBox="1"/>
          <p:nvPr/>
        </p:nvSpPr>
        <p:spPr>
          <a:xfrm>
            <a:off x="3990521" y="2170397"/>
            <a:ext cx="7363279" cy="707886"/>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dirty="0">
                <a:solidFill>
                  <a:schemeClr val="dk1"/>
                </a:solidFill>
                <a:latin typeface="Arial"/>
                <a:ea typeface="Arial"/>
                <a:cs typeface="Arial"/>
                <a:sym typeface="Arial"/>
              </a:rPr>
              <a:t>Proceso y pasos propuestos para aumentar la resiliencia climática y la sostenibilidad ambiental de los establecimientos de salud</a:t>
            </a:r>
            <a:endParaRPr dirty="0"/>
          </a:p>
        </p:txBody>
      </p:sp>
      <p:sp>
        <p:nvSpPr>
          <p:cNvPr id="266" name="Google Shape;266;p31"/>
          <p:cNvSpPr/>
          <p:nvPr/>
        </p:nvSpPr>
        <p:spPr>
          <a:xfrm>
            <a:off x="3990520" y="3089577"/>
            <a:ext cx="5921123" cy="338554"/>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600" u="sng" dirty="0">
                <a:solidFill>
                  <a:schemeClr val="hlink"/>
                </a:solidFill>
                <a:latin typeface="Arial"/>
                <a:ea typeface="Arial"/>
                <a:cs typeface="Arial"/>
                <a:sym typeface="Arial"/>
                <a:hlinkClick r:id="rId5"/>
              </a:rPr>
              <a:t>https://www.who.int/es/publications/i/item/9789240012226</a:t>
            </a:r>
            <a:r>
              <a:rPr lang="es" sz="1600" dirty="0">
                <a:solidFill>
                  <a:schemeClr val="dk1"/>
                </a:solidFill>
                <a:latin typeface="Arial"/>
                <a:ea typeface="Arial"/>
                <a:cs typeface="Arial"/>
                <a:sym typeface="Arial"/>
              </a:rPr>
              <a:t>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2"/>
          <p:cNvSpPr txBox="1">
            <a:spLocks noGrp="1"/>
          </p:cNvSpPr>
          <p:nvPr>
            <p:ph type="sldNum" idx="12"/>
          </p:nvPr>
        </p:nvSpPr>
        <p:spPr>
          <a:xfrm>
            <a:off x="0" y="6358396"/>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15</a:t>
            </a:fld>
            <a:endParaRPr/>
          </a:p>
        </p:txBody>
      </p:sp>
      <p:sp>
        <p:nvSpPr>
          <p:cNvPr id="273" name="Google Shape;273;p32"/>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es"/>
              <a:t>AGUA</a:t>
            </a:r>
            <a:endParaRPr/>
          </a:p>
        </p:txBody>
      </p:sp>
      <p:sp>
        <p:nvSpPr>
          <p:cNvPr id="274" name="Google Shape;274;p32"/>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rtlCol="0" anchor="t" anchorCtr="0">
            <a:normAutofit lnSpcReduction="10000"/>
          </a:bodyPr>
          <a:lstStyle/>
          <a:p>
            <a:pPr marL="342900" lvl="0" indent="-342900" algn="l" rtl="0">
              <a:lnSpc>
                <a:spcPct val="90000"/>
              </a:lnSpc>
              <a:spcBef>
                <a:spcPts val="0"/>
              </a:spcBef>
              <a:spcAft>
                <a:spcPts val="0"/>
              </a:spcAft>
              <a:buClr>
                <a:schemeClr val="dk2"/>
              </a:buClr>
              <a:buSzPts val="2000"/>
              <a:buFont typeface="Arial"/>
              <a:buChar char="•"/>
            </a:pPr>
            <a:r>
              <a:rPr lang="es" b="0"/>
              <a:t>Tecnologías</a:t>
            </a:r>
            <a:endParaRPr/>
          </a:p>
          <a:p>
            <a:pPr marL="342900" lvl="0" indent="-342900" algn="l" rtl="0">
              <a:lnSpc>
                <a:spcPct val="90000"/>
              </a:lnSpc>
              <a:spcBef>
                <a:spcPts val="1000"/>
              </a:spcBef>
              <a:spcAft>
                <a:spcPts val="0"/>
              </a:spcAft>
              <a:buClr>
                <a:schemeClr val="dk2"/>
              </a:buClr>
              <a:buSzPts val="2000"/>
              <a:buFont typeface="Arial"/>
              <a:buChar char="•"/>
            </a:pPr>
            <a:r>
              <a:rPr lang="es" b="0"/>
              <a:t>Fiabilidad</a:t>
            </a:r>
            <a:endParaRPr/>
          </a:p>
          <a:p>
            <a:pPr marL="342900" lvl="0" indent="-342900" algn="l" rtl="0">
              <a:lnSpc>
                <a:spcPct val="90000"/>
              </a:lnSpc>
              <a:spcBef>
                <a:spcPts val="1000"/>
              </a:spcBef>
              <a:spcAft>
                <a:spcPts val="0"/>
              </a:spcAft>
              <a:buClr>
                <a:schemeClr val="dk2"/>
              </a:buClr>
              <a:buSzPts val="2000"/>
              <a:buFont typeface="Arial"/>
              <a:buChar char="•"/>
            </a:pPr>
            <a:r>
              <a:rPr lang="es" b="0"/>
              <a:t>Bajas emisiones de carbono</a:t>
            </a:r>
            <a:endParaRPr/>
          </a:p>
          <a:p>
            <a:pPr marL="342900" lvl="0" indent="-342900" algn="l" rtl="0">
              <a:lnSpc>
                <a:spcPct val="90000"/>
              </a:lnSpc>
              <a:spcBef>
                <a:spcPts val="1000"/>
              </a:spcBef>
              <a:spcAft>
                <a:spcPts val="0"/>
              </a:spcAft>
              <a:buClr>
                <a:schemeClr val="dk2"/>
              </a:buClr>
              <a:buSzPts val="2000"/>
              <a:buFont typeface="Arial"/>
              <a:buChar char="•"/>
            </a:pPr>
            <a:r>
              <a:rPr lang="es" b="0"/>
              <a:t>Eficiencia, conservación y reutilización</a:t>
            </a:r>
            <a:endParaRPr/>
          </a:p>
          <a:p>
            <a:pPr marL="342900" lvl="0" indent="-342900" algn="l" rtl="0">
              <a:lnSpc>
                <a:spcPct val="90000"/>
              </a:lnSpc>
              <a:spcBef>
                <a:spcPts val="1000"/>
              </a:spcBef>
              <a:spcAft>
                <a:spcPts val="0"/>
              </a:spcAft>
              <a:buClr>
                <a:schemeClr val="dk2"/>
              </a:buClr>
              <a:buSzPts val="2000"/>
              <a:buFont typeface="Arial"/>
              <a:buChar char="•"/>
            </a:pPr>
            <a:r>
              <a:rPr lang="es" b="0"/>
              <a:t>Eficiencia y reutilización en lo tocante a la higiene</a:t>
            </a:r>
            <a:endParaRPr/>
          </a:p>
        </p:txBody>
      </p:sp>
      <p:sp>
        <p:nvSpPr>
          <p:cNvPr id="275" name="Google Shape;275;p32"/>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fontScale="85000" lnSpcReduction="20000"/>
          </a:bodyPr>
          <a:lstStyle/>
          <a:p>
            <a:pPr marL="0" lvl="0" indent="0" algn="l" rtl="0">
              <a:lnSpc>
                <a:spcPct val="90000"/>
              </a:lnSpc>
              <a:spcBef>
                <a:spcPts val="0"/>
              </a:spcBef>
              <a:spcAft>
                <a:spcPts val="0"/>
              </a:spcAft>
              <a:buClr>
                <a:schemeClr val="lt2"/>
              </a:buClr>
              <a:buSzPct val="100000"/>
              <a:buNone/>
            </a:pPr>
            <a:r>
              <a:rPr lang="es"/>
              <a:t>Resiliencia climática</a:t>
            </a:r>
            <a:endParaRPr/>
          </a:p>
        </p:txBody>
      </p:sp>
      <p:grpSp>
        <p:nvGrpSpPr>
          <p:cNvPr id="276" name="Google Shape;276;p32"/>
          <p:cNvGrpSpPr/>
          <p:nvPr/>
        </p:nvGrpSpPr>
        <p:grpSpPr>
          <a:xfrm>
            <a:off x="5500801" y="495300"/>
            <a:ext cx="6353741" cy="5012365"/>
            <a:chOff x="5500801" y="495300"/>
            <a:chExt cx="6353741" cy="5012365"/>
          </a:xfrm>
        </p:grpSpPr>
        <p:pic>
          <p:nvPicPr>
            <p:cNvPr id="277" name="Google Shape;277;p32"/>
            <p:cNvPicPr preferRelativeResize="0"/>
            <p:nvPr/>
          </p:nvPicPr>
          <p:blipFill rotWithShape="1">
            <a:blip r:embed="rId3">
              <a:alphaModFix/>
            </a:blip>
            <a:srcRect l="2758" t="15063" r="3100" b="24377"/>
            <a:stretch/>
          </p:blipFill>
          <p:spPr>
            <a:xfrm>
              <a:off x="5818301" y="3587797"/>
              <a:ext cx="2264856" cy="1643422"/>
            </a:xfrm>
            <a:prstGeom prst="rect">
              <a:avLst/>
            </a:prstGeom>
            <a:noFill/>
            <a:ln>
              <a:noFill/>
            </a:ln>
            <a:effectLst>
              <a:outerShdw blurRad="292100" dist="139700" dir="2700000" algn="tl" rotWithShape="0">
                <a:srgbClr val="333333">
                  <a:alpha val="64705"/>
                </a:srgbClr>
              </a:outerShdw>
            </a:effectLst>
          </p:spPr>
        </p:pic>
        <p:pic>
          <p:nvPicPr>
            <p:cNvPr id="278" name="Google Shape;278;p32"/>
            <p:cNvPicPr preferRelativeResize="0"/>
            <p:nvPr/>
          </p:nvPicPr>
          <p:blipFill rotWithShape="1">
            <a:blip r:embed="rId4">
              <a:alphaModFix/>
            </a:blip>
            <a:srcRect/>
            <a:stretch/>
          </p:blipFill>
          <p:spPr>
            <a:xfrm>
              <a:off x="8414700" y="3587797"/>
              <a:ext cx="3125272" cy="1643421"/>
            </a:xfrm>
            <a:prstGeom prst="rect">
              <a:avLst/>
            </a:prstGeom>
            <a:noFill/>
            <a:ln>
              <a:noFill/>
            </a:ln>
          </p:spPr>
        </p:pic>
        <p:pic>
          <p:nvPicPr>
            <p:cNvPr id="279" name="Google Shape;279;p32"/>
            <p:cNvPicPr preferRelativeResize="0"/>
            <p:nvPr/>
          </p:nvPicPr>
          <p:blipFill rotWithShape="1">
            <a:blip r:embed="rId5">
              <a:alphaModFix/>
            </a:blip>
            <a:srcRect b="22413"/>
            <a:stretch/>
          </p:blipFill>
          <p:spPr>
            <a:xfrm>
              <a:off x="5835274" y="853699"/>
              <a:ext cx="2336425" cy="2548720"/>
            </a:xfrm>
            <a:prstGeom prst="rect">
              <a:avLst/>
            </a:prstGeom>
            <a:noFill/>
            <a:ln>
              <a:noFill/>
            </a:ln>
          </p:spPr>
        </p:pic>
        <p:pic>
          <p:nvPicPr>
            <p:cNvPr id="280" name="Google Shape;280;p32"/>
            <p:cNvPicPr preferRelativeResize="0"/>
            <p:nvPr/>
          </p:nvPicPr>
          <p:blipFill rotWithShape="1">
            <a:blip r:embed="rId6">
              <a:alphaModFix/>
            </a:blip>
            <a:srcRect/>
            <a:stretch/>
          </p:blipFill>
          <p:spPr>
            <a:xfrm>
              <a:off x="8305420" y="853697"/>
              <a:ext cx="3209975" cy="2548721"/>
            </a:xfrm>
            <a:prstGeom prst="rect">
              <a:avLst/>
            </a:prstGeom>
            <a:noFill/>
            <a:ln>
              <a:noFill/>
            </a:ln>
          </p:spPr>
        </p:pic>
        <p:sp>
          <p:nvSpPr>
            <p:cNvPr id="281" name="Google Shape;281;p32"/>
            <p:cNvSpPr/>
            <p:nvPr/>
          </p:nvSpPr>
          <p:spPr>
            <a:xfrm>
              <a:off x="5500801" y="495300"/>
              <a:ext cx="6353741" cy="5012365"/>
            </a:xfrm>
            <a:prstGeom prst="frame">
              <a:avLst>
                <a:gd name="adj1" fmla="val 3088"/>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3"/>
          <p:cNvSpPr txBox="1">
            <a:spLocks noGrp="1"/>
          </p:cNvSpPr>
          <p:nvPr>
            <p:ph type="title"/>
          </p:nvPr>
        </p:nvSpPr>
        <p:spPr>
          <a:xfrm>
            <a:off x="838199" y="1537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Tener en cuenta la resiliencia climática de las tecnologías de abastecimiento de agua</a:t>
            </a:r>
            <a:endParaRPr dirty="0"/>
          </a:p>
        </p:txBody>
      </p:sp>
      <p:sp>
        <p:nvSpPr>
          <p:cNvPr id="288" name="Google Shape;288;p3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16</a:t>
            </a:fld>
            <a:endParaRPr/>
          </a:p>
        </p:txBody>
      </p:sp>
      <p:pic>
        <p:nvPicPr>
          <p:cNvPr id="289" name="Google Shape;289;p33"/>
          <p:cNvPicPr preferRelativeResize="0"/>
          <p:nvPr/>
        </p:nvPicPr>
        <p:blipFill rotWithShape="1">
          <a:blip r:embed="rId3">
            <a:alphaModFix/>
          </a:blip>
          <a:srcRect/>
          <a:stretch/>
        </p:blipFill>
        <p:spPr>
          <a:xfrm>
            <a:off x="1249993" y="1457227"/>
            <a:ext cx="2873058" cy="5083102"/>
          </a:xfrm>
          <a:prstGeom prst="rect">
            <a:avLst/>
          </a:prstGeom>
          <a:noFill/>
          <a:ln>
            <a:noFill/>
          </a:ln>
        </p:spPr>
      </p:pic>
      <p:sp>
        <p:nvSpPr>
          <p:cNvPr id="290" name="Google Shape;290;p33"/>
          <p:cNvSpPr txBox="1"/>
          <p:nvPr/>
        </p:nvSpPr>
        <p:spPr>
          <a:xfrm>
            <a:off x="4551660" y="6026189"/>
            <a:ext cx="7211730" cy="343427"/>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816">
                <a:solidFill>
                  <a:schemeClr val="dk1"/>
                </a:solidFill>
                <a:latin typeface="Arial"/>
                <a:ea typeface="Arial"/>
                <a:cs typeface="Arial"/>
                <a:sym typeface="Arial"/>
              </a:rPr>
              <a:t>Fuente: OMS, 2009. </a:t>
            </a:r>
            <a:r>
              <a:rPr lang="en" sz="816" i="1">
                <a:solidFill>
                  <a:schemeClr val="dk1"/>
                </a:solidFill>
                <a:latin typeface="Arial"/>
                <a:ea typeface="Arial"/>
                <a:cs typeface="Arial"/>
                <a:sym typeface="Arial"/>
              </a:rPr>
              <a:t>Vision 2030:</a:t>
            </a:r>
            <a:r>
              <a:rPr lang="en" sz="816">
                <a:solidFill>
                  <a:schemeClr val="dk1"/>
                </a:solidFill>
                <a:latin typeface="Arial"/>
                <a:ea typeface="Arial"/>
                <a:cs typeface="Arial"/>
                <a:sym typeface="Arial"/>
              </a:rPr>
              <a:t> </a:t>
            </a:r>
            <a:r>
              <a:rPr lang="en" sz="816" i="1">
                <a:solidFill>
                  <a:schemeClr val="dk1"/>
                </a:solidFill>
                <a:latin typeface="Arial"/>
                <a:ea typeface="Arial"/>
                <a:cs typeface="Arial"/>
                <a:sym typeface="Arial"/>
              </a:rPr>
              <a:t>The resilience of water supply and sanitation in the face of climate change.</a:t>
            </a:r>
            <a:r>
              <a:rPr lang="en" sz="816">
                <a:solidFill>
                  <a:schemeClr val="dk1"/>
                </a:solidFill>
                <a:latin typeface="Arial"/>
                <a:ea typeface="Arial"/>
                <a:cs typeface="Arial"/>
                <a:sym typeface="Arial"/>
              </a:rPr>
              <a:t> </a:t>
            </a:r>
            <a:r>
              <a:rPr lang="es" sz="816" u="sng">
                <a:solidFill>
                  <a:schemeClr val="hlink"/>
                </a:solidFill>
                <a:latin typeface="Arial"/>
                <a:ea typeface="Arial"/>
                <a:cs typeface="Arial"/>
                <a:sym typeface="Arial"/>
                <a:hlinkClick r:id="rId4"/>
              </a:rPr>
              <a:t>https://www.who.int/water_sanitation_health/vision_2030_9789241598422.pdf?ua=1</a:t>
            </a:r>
            <a:endParaRPr sz="816">
              <a:solidFill>
                <a:schemeClr val="dk1"/>
              </a:solidFill>
              <a:latin typeface="Arial"/>
              <a:ea typeface="Arial"/>
              <a:cs typeface="Arial"/>
              <a:sym typeface="Arial"/>
            </a:endParaRPr>
          </a:p>
        </p:txBody>
      </p:sp>
      <p:pic>
        <p:nvPicPr>
          <p:cNvPr id="291" name="Google Shape;291;p33"/>
          <p:cNvPicPr preferRelativeResize="0"/>
          <p:nvPr/>
        </p:nvPicPr>
        <p:blipFill rotWithShape="1">
          <a:blip r:embed="rId5">
            <a:alphaModFix/>
          </a:blip>
          <a:srcRect/>
          <a:stretch/>
        </p:blipFill>
        <p:spPr>
          <a:xfrm>
            <a:off x="4604657" y="2421981"/>
            <a:ext cx="7158733" cy="3577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4"/>
          <p:cNvSpPr txBox="1">
            <a:spLocks noGrp="1"/>
          </p:cNvSpPr>
          <p:nvPr>
            <p:ph type="title"/>
          </p:nvPr>
        </p:nvSpPr>
        <p:spPr>
          <a:xfrm>
            <a:off x="838199" y="88399"/>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Suministros de agua resilientes al clima: fiabilidad</a:t>
            </a:r>
            <a:endParaRPr dirty="0"/>
          </a:p>
        </p:txBody>
      </p:sp>
      <p:sp>
        <p:nvSpPr>
          <p:cNvPr id="298" name="Google Shape;298;p3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299" name="Google Shape;299;p34"/>
          <p:cNvSpPr txBox="1"/>
          <p:nvPr/>
        </p:nvSpPr>
        <p:spPr>
          <a:xfrm>
            <a:off x="680897" y="2210575"/>
            <a:ext cx="5600633" cy="2382204"/>
          </a:xfrm>
          <a:prstGeom prst="rect">
            <a:avLst/>
          </a:prstGeom>
          <a:noFill/>
          <a:ln>
            <a:noFill/>
          </a:ln>
        </p:spPr>
        <p:txBody>
          <a:bodyPr spcFirstLastPara="1" wrap="square" lIns="54525" tIns="54525" rIns="54525" bIns="54525" rtlCol="0" anchor="t" anchorCtr="0">
            <a:noAutofit/>
          </a:bodyPr>
          <a:lstStyle/>
          <a:p>
            <a:pPr marL="457200" marR="0" lvl="0" indent="-457200" algn="l" rtl="0">
              <a:spcBef>
                <a:spcPts val="0"/>
              </a:spcBef>
              <a:spcAft>
                <a:spcPts val="0"/>
              </a:spcAft>
              <a:buClr>
                <a:schemeClr val="dk1"/>
              </a:buClr>
              <a:buSzPts val="2400"/>
              <a:buFont typeface="+mj-lt"/>
              <a:buAutoNum type="arabicPeriod"/>
            </a:pPr>
            <a:r>
              <a:rPr lang="es" sz="2400" dirty="0">
                <a:solidFill>
                  <a:schemeClr val="dk1"/>
                </a:solidFill>
                <a:latin typeface="Arial"/>
                <a:ea typeface="Arial"/>
                <a:cs typeface="Arial"/>
                <a:sym typeface="Arial"/>
              </a:rPr>
              <a:t>Suficiente almacenamiento de agua en el establecimiento como para paliar las épocas de sequía.</a:t>
            </a:r>
            <a:endParaRPr lang="es" dirty="0"/>
          </a:p>
          <a:p>
            <a:pPr marL="457200" marR="0" lvl="0" indent="-457200" algn="l" rtl="0">
              <a:spcBef>
                <a:spcPts val="0"/>
              </a:spcBef>
              <a:spcAft>
                <a:spcPts val="0"/>
              </a:spcAft>
              <a:buClr>
                <a:schemeClr val="dk1"/>
              </a:buClr>
              <a:buSzPts val="2400"/>
              <a:buFont typeface="+mj-lt"/>
              <a:buAutoNum type="arabicPeriod"/>
            </a:pPr>
            <a:r>
              <a:rPr lang="es" sz="2400" dirty="0">
                <a:solidFill>
                  <a:schemeClr val="dk1"/>
                </a:solidFill>
                <a:latin typeface="Arial"/>
                <a:ea typeface="Arial"/>
                <a:cs typeface="Arial"/>
                <a:sym typeface="Arial"/>
              </a:rPr>
              <a:t>Fuentes alternativas (reservas) de abastecimiento de agua.</a:t>
            </a:r>
            <a:endParaRPr lang="es" dirty="0"/>
          </a:p>
          <a:p>
            <a:pPr marL="457200" marR="0" lvl="0" indent="-457200" algn="l" rtl="0">
              <a:spcBef>
                <a:spcPts val="0"/>
              </a:spcBef>
              <a:spcAft>
                <a:spcPts val="0"/>
              </a:spcAft>
              <a:buClr>
                <a:schemeClr val="dk1"/>
              </a:buClr>
              <a:buSzPts val="2400"/>
              <a:buFont typeface="+mj-lt"/>
              <a:buAutoNum type="arabicPeriod"/>
            </a:pPr>
            <a:r>
              <a:rPr lang="es" sz="2400" dirty="0">
                <a:solidFill>
                  <a:schemeClr val="dk1"/>
                </a:solidFill>
                <a:latin typeface="Arial"/>
                <a:ea typeface="Arial"/>
                <a:cs typeface="Arial"/>
                <a:sym typeface="Arial"/>
              </a:rPr>
              <a:t>La infraestructura tiene que ser capaz de resistir los posibles peligros relacionados con el clima (por ejemplo, lluvias torrenciales, vientos fuertes, inundaciones, etc.).</a:t>
            </a:r>
            <a:endParaRPr dirty="0"/>
          </a:p>
        </p:txBody>
      </p:sp>
      <p:sp>
        <p:nvSpPr>
          <p:cNvPr id="300" name="Google Shape;300;p34"/>
          <p:cNvSpPr txBox="1"/>
          <p:nvPr/>
        </p:nvSpPr>
        <p:spPr>
          <a:xfrm>
            <a:off x="680897" y="1290919"/>
            <a:ext cx="9398967" cy="473892"/>
          </a:xfrm>
          <a:prstGeom prst="rect">
            <a:avLst/>
          </a:prstGeom>
          <a:noFill/>
          <a:ln>
            <a:noFill/>
          </a:ln>
        </p:spPr>
        <p:txBody>
          <a:bodyPr spcFirstLastPara="1" wrap="square" lIns="54525" tIns="54525" rIns="54525" bIns="54525" rtlCol="0" anchor="t" anchorCtr="0">
            <a:noAutofit/>
          </a:bodyPr>
          <a:lstStyle/>
          <a:p>
            <a:pPr marL="0" marR="0" lvl="0" indent="0" algn="l" rtl="0">
              <a:spcBef>
                <a:spcPts val="0"/>
              </a:spcBef>
              <a:spcAft>
                <a:spcPts val="0"/>
              </a:spcAft>
              <a:buNone/>
            </a:pPr>
            <a:r>
              <a:rPr lang="es" sz="2400" b="1">
                <a:solidFill>
                  <a:schemeClr val="dk1"/>
                </a:solidFill>
                <a:latin typeface="Arial"/>
                <a:ea typeface="Arial"/>
                <a:cs typeface="Arial"/>
                <a:sym typeface="Arial"/>
              </a:rPr>
              <a:t>Velar por la disponibilidad del agua en los establecimientos de salud en todo momento y en todas las coyunturas climáticas</a:t>
            </a:r>
            <a:endParaRPr/>
          </a:p>
          <a:p>
            <a:pPr marL="0" marR="0" lvl="0" indent="0" algn="l" rtl="0">
              <a:spcBef>
                <a:spcPts val="0"/>
              </a:spcBef>
              <a:spcAft>
                <a:spcPts val="0"/>
              </a:spcAft>
              <a:buNone/>
            </a:pPr>
            <a:r>
              <a:rPr lang="es"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p:txBody>
      </p:sp>
      <p:pic>
        <p:nvPicPr>
          <p:cNvPr id="301" name="Google Shape;301;p34"/>
          <p:cNvPicPr preferRelativeResize="0"/>
          <p:nvPr/>
        </p:nvPicPr>
        <p:blipFill rotWithShape="1">
          <a:blip r:embed="rId3">
            <a:alphaModFix/>
          </a:blip>
          <a:srcRect/>
          <a:stretch/>
        </p:blipFill>
        <p:spPr>
          <a:xfrm>
            <a:off x="6592837" y="2345635"/>
            <a:ext cx="5078559" cy="403237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5"/>
          <p:cNvSpPr txBox="1">
            <a:spLocks noGrp="1"/>
          </p:cNvSpPr>
          <p:nvPr>
            <p:ph type="title"/>
          </p:nvPr>
        </p:nvSpPr>
        <p:spPr>
          <a:xfrm>
            <a:off x="838199" y="126370"/>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Suministros de agua resilientes al clima: bajas emisiones de carbono</a:t>
            </a:r>
            <a:endParaRPr dirty="0"/>
          </a:p>
        </p:txBody>
      </p:sp>
      <p:sp>
        <p:nvSpPr>
          <p:cNvPr id="309" name="Google Shape;309;p3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18</a:t>
            </a:fld>
            <a:endParaRPr/>
          </a:p>
        </p:txBody>
      </p:sp>
      <p:sp>
        <p:nvSpPr>
          <p:cNvPr id="310" name="Google Shape;310;p35"/>
          <p:cNvSpPr txBox="1"/>
          <p:nvPr/>
        </p:nvSpPr>
        <p:spPr>
          <a:xfrm>
            <a:off x="1155575" y="2409288"/>
            <a:ext cx="4940424" cy="2710604"/>
          </a:xfrm>
          <a:prstGeom prst="rect">
            <a:avLst/>
          </a:prstGeom>
          <a:noFill/>
          <a:ln>
            <a:noFill/>
          </a:ln>
        </p:spPr>
        <p:txBody>
          <a:bodyPr spcFirstLastPara="1" wrap="square" lIns="54525" tIns="54525" rIns="54525" bIns="54525" rtlCol="0" anchor="t" anchorCtr="0">
            <a:noAutofit/>
          </a:bodyPr>
          <a:lstStyle/>
          <a:p>
            <a:pPr marL="285750" marR="0" lvl="0" indent="-285750" algn="l" rtl="0">
              <a:spcBef>
                <a:spcPts val="0"/>
              </a:spcBef>
              <a:spcAft>
                <a:spcPts val="0"/>
              </a:spcAft>
              <a:buClr>
                <a:schemeClr val="dk1"/>
              </a:buClr>
              <a:buSzPts val="2400"/>
              <a:buFont typeface="Arial"/>
              <a:buChar char="•"/>
            </a:pPr>
            <a:r>
              <a:rPr lang="es" sz="2400">
                <a:solidFill>
                  <a:schemeClr val="dk1"/>
                </a:solidFill>
                <a:latin typeface="Arial"/>
                <a:ea typeface="Arial"/>
                <a:cs typeface="Arial"/>
                <a:sym typeface="Arial"/>
              </a:rPr>
              <a:t>Perdurables a largo plazo y bajos costos de explotación en el día a día </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400"/>
              <a:buFont typeface="Arial"/>
              <a:buChar char="•"/>
            </a:pPr>
            <a:r>
              <a:rPr lang="es" sz="2400">
                <a:solidFill>
                  <a:schemeClr val="dk1"/>
                </a:solidFill>
                <a:latin typeface="Arial"/>
                <a:ea typeface="Arial"/>
                <a:cs typeface="Arial"/>
                <a:sym typeface="Arial"/>
              </a:rPr>
              <a:t>Ocasión de conseguir mayores niveles de servicio y más fiabilidad </a:t>
            </a:r>
            <a:endParaRPr/>
          </a:p>
          <a:p>
            <a:pPr marL="285750" marR="0" lvl="0" indent="-133350" algn="l" rtl="0">
              <a:spcBef>
                <a:spcPts val="0"/>
              </a:spcBef>
              <a:spcAft>
                <a:spcPts val="0"/>
              </a:spcAft>
              <a:buClr>
                <a:schemeClr val="dk1"/>
              </a:buClr>
              <a:buSzPts val="2400"/>
              <a:buFont typeface="Arial"/>
              <a:buNone/>
            </a:pPr>
            <a:endParaRPr sz="24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400"/>
              <a:buFont typeface="Arial"/>
              <a:buChar char="•"/>
            </a:pPr>
            <a:r>
              <a:rPr lang="es" sz="2400">
                <a:solidFill>
                  <a:schemeClr val="dk1"/>
                </a:solidFill>
                <a:latin typeface="Arial"/>
                <a:ea typeface="Arial"/>
                <a:cs typeface="Arial"/>
                <a:sym typeface="Arial"/>
              </a:rPr>
              <a:t>Ejercen menos presión en las fuentes de agua subterránea</a:t>
            </a:r>
            <a:endParaRPr/>
          </a:p>
        </p:txBody>
      </p:sp>
      <p:sp>
        <p:nvSpPr>
          <p:cNvPr id="311" name="Google Shape;311;p35"/>
          <p:cNvSpPr txBox="1"/>
          <p:nvPr/>
        </p:nvSpPr>
        <p:spPr>
          <a:xfrm>
            <a:off x="1131953" y="1364245"/>
            <a:ext cx="8663338" cy="327939"/>
          </a:xfrm>
          <a:prstGeom prst="rect">
            <a:avLst/>
          </a:prstGeom>
          <a:noFill/>
          <a:ln>
            <a:noFill/>
          </a:ln>
        </p:spPr>
        <p:txBody>
          <a:bodyPr spcFirstLastPara="1" wrap="square" lIns="54525" tIns="54525" rIns="54525" bIns="54525" rtlCol="0" anchor="t" anchorCtr="0">
            <a:noAutofit/>
          </a:bodyPr>
          <a:lstStyle/>
          <a:p>
            <a:pPr marL="0" marR="0" lvl="0" indent="0" algn="l" rtl="0">
              <a:spcBef>
                <a:spcPts val="0"/>
              </a:spcBef>
              <a:spcAft>
                <a:spcPts val="0"/>
              </a:spcAft>
              <a:buNone/>
            </a:pPr>
            <a:r>
              <a:rPr lang="es" sz="2800" b="1">
                <a:solidFill>
                  <a:schemeClr val="dk1"/>
                </a:solidFill>
                <a:latin typeface="Arial"/>
                <a:ea typeface="Arial"/>
                <a:cs typeface="Arial"/>
                <a:sym typeface="Arial"/>
              </a:rPr>
              <a:t>Sistemas solares: asequibles, sostenibles e inteligentes desde el punto de vista del clima</a:t>
            </a:r>
            <a:endParaRPr/>
          </a:p>
          <a:p>
            <a:pPr marL="0" marR="0" lvl="0" indent="0" algn="l" rtl="0">
              <a:spcBef>
                <a:spcPts val="0"/>
              </a:spcBef>
              <a:spcAft>
                <a:spcPts val="0"/>
              </a:spcAft>
              <a:buNone/>
            </a:pPr>
            <a:r>
              <a:rPr lang="e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p:txBody>
      </p:sp>
      <p:pic>
        <p:nvPicPr>
          <p:cNvPr id="312" name="Google Shape;312;p35"/>
          <p:cNvPicPr preferRelativeResize="0"/>
          <p:nvPr/>
        </p:nvPicPr>
        <p:blipFill rotWithShape="1">
          <a:blip r:embed="rId3">
            <a:alphaModFix/>
          </a:blip>
          <a:srcRect/>
          <a:stretch/>
        </p:blipFill>
        <p:spPr>
          <a:xfrm>
            <a:off x="6621136" y="2606070"/>
            <a:ext cx="2336425" cy="3285045"/>
          </a:xfrm>
          <a:prstGeom prst="rect">
            <a:avLst/>
          </a:prstGeom>
          <a:noFill/>
          <a:ln>
            <a:noFill/>
          </a:ln>
        </p:spPr>
      </p:pic>
      <p:pic>
        <p:nvPicPr>
          <p:cNvPr id="313" name="Google Shape;313;p35"/>
          <p:cNvPicPr preferRelativeResize="0"/>
          <p:nvPr/>
        </p:nvPicPr>
        <p:blipFill rotWithShape="1">
          <a:blip r:embed="rId4">
            <a:alphaModFix/>
          </a:blip>
          <a:srcRect/>
          <a:stretch/>
        </p:blipFill>
        <p:spPr>
          <a:xfrm>
            <a:off x="9254529" y="2632808"/>
            <a:ext cx="2479419" cy="1131782"/>
          </a:xfrm>
          <a:prstGeom prst="rect">
            <a:avLst/>
          </a:prstGeom>
          <a:noFill/>
          <a:ln>
            <a:noFill/>
          </a:ln>
        </p:spPr>
      </p:pic>
      <p:pic>
        <p:nvPicPr>
          <p:cNvPr id="314" name="Google Shape;314;p35"/>
          <p:cNvPicPr preferRelativeResize="0"/>
          <p:nvPr/>
        </p:nvPicPr>
        <p:blipFill rotWithShape="1">
          <a:blip r:embed="rId5">
            <a:alphaModFix/>
          </a:blip>
          <a:srcRect/>
          <a:stretch/>
        </p:blipFill>
        <p:spPr>
          <a:xfrm>
            <a:off x="9254528" y="3935424"/>
            <a:ext cx="2479419" cy="192785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6"/>
          <p:cNvSpPr txBox="1">
            <a:spLocks noGrp="1"/>
          </p:cNvSpPr>
          <p:nvPr>
            <p:ph type="title"/>
          </p:nvPr>
        </p:nvSpPr>
        <p:spPr>
          <a:xfrm>
            <a:off x="838199" y="0"/>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Suministros de agua resilientes al clima: eficiencia, conservación y reutilización</a:t>
            </a:r>
            <a:endParaRPr dirty="0"/>
          </a:p>
        </p:txBody>
      </p:sp>
      <p:sp>
        <p:nvSpPr>
          <p:cNvPr id="321" name="Google Shape;321;p3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19</a:t>
            </a:fld>
            <a:endParaRPr/>
          </a:p>
        </p:txBody>
      </p:sp>
      <p:sp>
        <p:nvSpPr>
          <p:cNvPr id="322" name="Google Shape;322;p36"/>
          <p:cNvSpPr txBox="1"/>
          <p:nvPr/>
        </p:nvSpPr>
        <p:spPr>
          <a:xfrm>
            <a:off x="308736" y="1477954"/>
            <a:ext cx="10573551" cy="446777"/>
          </a:xfrm>
          <a:prstGeom prst="rect">
            <a:avLst/>
          </a:prstGeom>
          <a:noFill/>
          <a:ln>
            <a:noFill/>
          </a:ln>
        </p:spPr>
        <p:txBody>
          <a:bodyPr spcFirstLastPara="1" wrap="square" lIns="54525" tIns="27250" rIns="54525" bIns="27250" rtlCol="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es" sz="2000" b="1" i="0" dirty="0">
                <a:solidFill>
                  <a:schemeClr val="dk1"/>
                </a:solidFill>
                <a:latin typeface="Arial"/>
                <a:ea typeface="Arial"/>
                <a:cs typeface="Arial"/>
                <a:sym typeface="Arial"/>
              </a:rPr>
              <a:t>Cambio de comportamiento: conservación y eficiencia de los recursos hídricos en los establecimientos de salud </a:t>
            </a:r>
            <a:endParaRPr dirty="0"/>
          </a:p>
        </p:txBody>
      </p:sp>
      <p:pic>
        <p:nvPicPr>
          <p:cNvPr id="323" name="Google Shape;323;p36"/>
          <p:cNvPicPr preferRelativeResize="0"/>
          <p:nvPr/>
        </p:nvPicPr>
        <p:blipFill rotWithShape="1">
          <a:blip r:embed="rId3">
            <a:alphaModFix/>
          </a:blip>
          <a:srcRect/>
          <a:stretch/>
        </p:blipFill>
        <p:spPr>
          <a:xfrm>
            <a:off x="636378" y="2477381"/>
            <a:ext cx="3752034" cy="1973003"/>
          </a:xfrm>
          <a:prstGeom prst="rect">
            <a:avLst/>
          </a:prstGeom>
          <a:noFill/>
          <a:ln>
            <a:noFill/>
          </a:ln>
        </p:spPr>
      </p:pic>
      <p:pic>
        <p:nvPicPr>
          <p:cNvPr id="324" name="Google Shape;324;p36"/>
          <p:cNvPicPr preferRelativeResize="0"/>
          <p:nvPr/>
        </p:nvPicPr>
        <p:blipFill rotWithShape="1">
          <a:blip r:embed="rId4">
            <a:alphaModFix/>
          </a:blip>
          <a:srcRect/>
          <a:stretch/>
        </p:blipFill>
        <p:spPr>
          <a:xfrm>
            <a:off x="4709887" y="2511760"/>
            <a:ext cx="2656926" cy="3773354"/>
          </a:xfrm>
          <a:prstGeom prst="rect">
            <a:avLst/>
          </a:prstGeom>
          <a:noFill/>
          <a:ln>
            <a:noFill/>
          </a:ln>
        </p:spPr>
      </p:pic>
      <p:pic>
        <p:nvPicPr>
          <p:cNvPr id="325" name="Google Shape;325;p36"/>
          <p:cNvPicPr preferRelativeResize="0"/>
          <p:nvPr/>
        </p:nvPicPr>
        <p:blipFill rotWithShape="1">
          <a:blip r:embed="rId5">
            <a:alphaModFix/>
          </a:blip>
          <a:srcRect/>
          <a:stretch/>
        </p:blipFill>
        <p:spPr>
          <a:xfrm>
            <a:off x="636378" y="4523038"/>
            <a:ext cx="3775877" cy="1762076"/>
          </a:xfrm>
          <a:prstGeom prst="rect">
            <a:avLst/>
          </a:prstGeom>
          <a:noFill/>
          <a:ln>
            <a:noFill/>
          </a:ln>
        </p:spPr>
      </p:pic>
      <p:sp>
        <p:nvSpPr>
          <p:cNvPr id="326" name="Google Shape;326;p36"/>
          <p:cNvSpPr/>
          <p:nvPr/>
        </p:nvSpPr>
        <p:spPr>
          <a:xfrm>
            <a:off x="7664445" y="1829507"/>
            <a:ext cx="4035626" cy="3785652"/>
          </a:xfrm>
          <a:prstGeom prst="rect">
            <a:avLst/>
          </a:prstGeom>
          <a:noFill/>
          <a:ln>
            <a:noFill/>
          </a:ln>
        </p:spPr>
        <p:txBody>
          <a:bodyPr spcFirstLastPara="1" wrap="square" lIns="91425" tIns="45700" rIns="91425" bIns="45700" rtlCol="0" anchor="t" anchorCtr="0">
            <a:noAutofit/>
          </a:bodyPr>
          <a:lstStyle/>
          <a:p>
            <a:pPr marL="342900" marR="0" lvl="0" indent="-342900" algn="l" rtl="0">
              <a:spcBef>
                <a:spcPts val="0"/>
              </a:spcBef>
              <a:spcAft>
                <a:spcPts val="0"/>
              </a:spcAft>
              <a:buClr>
                <a:schemeClr val="dk1"/>
              </a:buClr>
              <a:buSzPts val="2000"/>
              <a:buFont typeface="Arial"/>
              <a:buChar char="•"/>
            </a:pPr>
            <a:r>
              <a:rPr lang="es" sz="1800" dirty="0">
                <a:solidFill>
                  <a:schemeClr val="dk1"/>
                </a:solidFill>
                <a:latin typeface="Arial"/>
                <a:ea typeface="Arial"/>
                <a:cs typeface="Arial"/>
                <a:sym typeface="Arial"/>
              </a:rPr>
              <a:t>Puesto que los establecimientos de salud consumen una gran cantidad de agua, centrar la atención en la conservación y eficiencia de los recursos hídricos en estos contextos es cada vez más urgente </a:t>
            </a:r>
            <a:endParaRPr sz="1800" dirty="0"/>
          </a:p>
          <a:p>
            <a:pPr marL="342900" marR="0" lvl="0" indent="-342900" algn="l" rtl="0">
              <a:spcBef>
                <a:spcPts val="0"/>
              </a:spcBef>
              <a:spcAft>
                <a:spcPts val="0"/>
              </a:spcAft>
              <a:buClr>
                <a:schemeClr val="dk1"/>
              </a:buClr>
              <a:buSzPts val="2000"/>
              <a:buFont typeface="Arial"/>
              <a:buChar char="•"/>
            </a:pPr>
            <a:r>
              <a:rPr lang="es" sz="1800" dirty="0">
                <a:solidFill>
                  <a:schemeClr val="dk1"/>
                </a:solidFill>
                <a:latin typeface="Arial"/>
                <a:ea typeface="Arial"/>
                <a:cs typeface="Arial"/>
                <a:sym typeface="Arial"/>
              </a:rPr>
              <a:t>A modo de ejemplo cabe mencionar:</a:t>
            </a:r>
            <a:endParaRPr sz="1800" dirty="0"/>
          </a:p>
          <a:p>
            <a:pPr marL="800100" marR="0" lvl="1" indent="-342900" algn="l" rtl="0">
              <a:spcBef>
                <a:spcPts val="0"/>
              </a:spcBef>
              <a:spcAft>
                <a:spcPts val="0"/>
              </a:spcAft>
              <a:buClr>
                <a:schemeClr val="dk1"/>
              </a:buClr>
              <a:buSzPts val="2000"/>
              <a:buFont typeface="Arial"/>
              <a:buChar char="•"/>
            </a:pPr>
            <a:r>
              <a:rPr lang="es" sz="1800" b="0" i="0" u="none" strike="noStrike" cap="none" dirty="0">
                <a:solidFill>
                  <a:schemeClr val="dk1"/>
                </a:solidFill>
                <a:latin typeface="Arial"/>
                <a:ea typeface="Arial"/>
                <a:cs typeface="Arial"/>
                <a:sym typeface="Arial"/>
              </a:rPr>
              <a:t>Grifos de bajo caudal y cierre automático</a:t>
            </a:r>
            <a:endParaRPr sz="1800" dirty="0"/>
          </a:p>
          <a:p>
            <a:pPr marL="800100" marR="0" lvl="1" indent="-342900" algn="l" rtl="0">
              <a:spcBef>
                <a:spcPts val="0"/>
              </a:spcBef>
              <a:spcAft>
                <a:spcPts val="0"/>
              </a:spcAft>
              <a:buClr>
                <a:schemeClr val="dk1"/>
              </a:buClr>
              <a:buSzPts val="2000"/>
              <a:buFont typeface="Arial"/>
              <a:buChar char="•"/>
            </a:pPr>
            <a:r>
              <a:rPr lang="es" sz="1800" b="0" i="0" u="none" strike="noStrike" cap="none" dirty="0">
                <a:solidFill>
                  <a:schemeClr val="dk1"/>
                </a:solidFill>
                <a:latin typeface="Arial"/>
                <a:ea typeface="Arial"/>
                <a:cs typeface="Arial"/>
                <a:sym typeface="Arial"/>
              </a:rPr>
              <a:t>Urinarios de bajo caudal y sin agua</a:t>
            </a:r>
            <a:endParaRPr sz="1800" dirty="0"/>
          </a:p>
          <a:p>
            <a:pPr marL="800100" marR="0" lvl="1" indent="-342900" algn="l" rtl="0">
              <a:spcBef>
                <a:spcPts val="0"/>
              </a:spcBef>
              <a:spcAft>
                <a:spcPts val="0"/>
              </a:spcAft>
              <a:buClr>
                <a:schemeClr val="dk1"/>
              </a:buClr>
              <a:buSzPts val="2000"/>
              <a:buFont typeface="Arial"/>
              <a:buChar char="•"/>
            </a:pPr>
            <a:r>
              <a:rPr lang="es" sz="1800" b="0" i="0" u="none" strike="noStrike" cap="none" dirty="0">
                <a:solidFill>
                  <a:schemeClr val="dk1"/>
                </a:solidFill>
                <a:latin typeface="Arial"/>
                <a:ea typeface="Arial"/>
                <a:cs typeface="Arial"/>
                <a:sym typeface="Arial"/>
              </a:rPr>
              <a:t>Concienciación de las personas que limpian los establecimientos de salud y sus usuarios</a:t>
            </a:r>
            <a:endParaRPr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ctrTitle"/>
          </p:nvPr>
        </p:nvSpPr>
        <p:spPr>
          <a:xfrm>
            <a:off x="838200" y="602166"/>
            <a:ext cx="10515600" cy="3728534"/>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lt1"/>
              </a:buClr>
              <a:buSzPts val="8000"/>
              <a:buFont typeface="Arial Narrow"/>
              <a:buNone/>
            </a:pPr>
            <a:r>
              <a:rPr lang="es"/>
              <a:t>RESILIENCIA CLIMÁTICA</a:t>
            </a:r>
            <a:br>
              <a:rPr lang="en-US"/>
            </a:br>
            <a:r>
              <a:rPr lang="es"/>
              <a:t>MÓDULO TÉCNICO</a:t>
            </a:r>
            <a:endParaRPr/>
          </a:p>
        </p:txBody>
      </p:sp>
      <p:sp>
        <p:nvSpPr>
          <p:cNvPr id="138" name="Google Shape;138;p19"/>
          <p:cNvSpPr txBox="1">
            <a:spLocks noGrp="1"/>
          </p:cNvSpPr>
          <p:nvPr>
            <p:ph type="subTitle" idx="1"/>
          </p:nvPr>
        </p:nvSpPr>
        <p:spPr>
          <a:xfrm>
            <a:off x="838200" y="5136802"/>
            <a:ext cx="10515600" cy="1759461"/>
          </a:xfrm>
          <a:prstGeom prst="rect">
            <a:avLst/>
          </a:prstGeom>
          <a:noFill/>
          <a:ln>
            <a:noFill/>
          </a:ln>
        </p:spPr>
        <p:txBody>
          <a:bodyPr spcFirstLastPara="1" wrap="square" lIns="91425" tIns="45700" rIns="91425" bIns="45700" rtlCol="0" anchor="t" anchorCtr="0">
            <a:normAutofit/>
          </a:bodyPr>
          <a:lstStyle/>
          <a:p>
            <a:pPr marL="0" lvl="0" indent="0" algn="ctr" rtl="0">
              <a:lnSpc>
                <a:spcPct val="90000"/>
              </a:lnSpc>
              <a:spcBef>
                <a:spcPts val="0"/>
              </a:spcBef>
              <a:spcAft>
                <a:spcPts val="0"/>
              </a:spcAft>
              <a:buClr>
                <a:schemeClr val="lt2"/>
              </a:buClr>
              <a:buSzPts val="2000"/>
              <a:buNone/>
            </a:pPr>
            <a:r>
              <a:rPr lang="es"/>
              <a:t>Añadir fecha y ubicación</a:t>
            </a:r>
            <a:endParaRPr/>
          </a:p>
          <a:p>
            <a:pPr marL="0" lvl="0" indent="0" algn="ctr" rtl="0">
              <a:lnSpc>
                <a:spcPct val="90000"/>
              </a:lnSpc>
              <a:spcBef>
                <a:spcPts val="1000"/>
              </a:spcBef>
              <a:spcAft>
                <a:spcPts val="0"/>
              </a:spcAft>
              <a:buClr>
                <a:schemeClr val="lt2"/>
              </a:buClr>
              <a:buSzPts val="2000"/>
              <a:buNone/>
            </a:pPr>
            <a:endParaRPr/>
          </a:p>
        </p:txBody>
      </p:sp>
      <p:sp>
        <p:nvSpPr>
          <p:cNvPr id="139" name="Google Shape;139;p19"/>
          <p:cNvSpPr txBox="1">
            <a:spLocks noGrp="1"/>
          </p:cNvSpPr>
          <p:nvPr>
            <p:ph type="sldNum" idx="12"/>
          </p:nvPr>
        </p:nvSpPr>
        <p:spPr>
          <a:xfrm>
            <a:off x="5861098" y="6356350"/>
            <a:ext cx="469804"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a:t>
            </a:fld>
            <a:endParaRPr/>
          </a:p>
        </p:txBody>
      </p:sp>
      <p:sp>
        <p:nvSpPr>
          <p:cNvPr id="140" name="Google Shape;140;p19"/>
          <p:cNvSpPr txBox="1"/>
          <p:nvPr/>
        </p:nvSpPr>
        <p:spPr>
          <a:xfrm>
            <a:off x="938348" y="3917253"/>
            <a:ext cx="10515600" cy="1759461"/>
          </a:xfrm>
          <a:prstGeom prst="rect">
            <a:avLst/>
          </a:prstGeom>
          <a:noFill/>
          <a:ln>
            <a:noFill/>
          </a:ln>
        </p:spPr>
        <p:txBody>
          <a:bodyPr spcFirstLastPara="1" wrap="square" lIns="91425" tIns="45700" rIns="91425" bIns="45700" rtlCol="0" anchor="t" anchorCtr="0">
            <a:normAutofit/>
          </a:bodyPr>
          <a:lstStyle/>
          <a:p>
            <a:pPr marL="0" marR="0" lvl="0" indent="0" algn="ctr" rtl="0">
              <a:lnSpc>
                <a:spcPct val="90000"/>
              </a:lnSpc>
              <a:spcBef>
                <a:spcPts val="0"/>
              </a:spcBef>
              <a:spcAft>
                <a:spcPts val="0"/>
              </a:spcAft>
              <a:buClr>
                <a:schemeClr val="lt2"/>
              </a:buClr>
              <a:buSzPts val="3200"/>
              <a:buFont typeface="Arial"/>
              <a:buNone/>
            </a:pPr>
            <a:r>
              <a:rPr lang="es" sz="3200" b="1" i="0" u="none" strike="noStrike" cap="none">
                <a:solidFill>
                  <a:schemeClr val="lt2"/>
                </a:solidFill>
                <a:latin typeface="Arial"/>
                <a:ea typeface="Arial"/>
                <a:cs typeface="Arial"/>
                <a:sym typeface="Arial"/>
              </a:rPr>
              <a:t>Módulo técnico del WASH FIT</a:t>
            </a:r>
            <a:endParaRPr sz="3200" b="1" i="0" u="none" strike="noStrike" cap="none">
              <a:solidFill>
                <a:schemeClr val="lt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Conservación, eficiencia y reutilización del agua en lo tocante a la higiene </a:t>
            </a:r>
            <a:endParaRPr/>
          </a:p>
        </p:txBody>
      </p:sp>
      <p:sp>
        <p:nvSpPr>
          <p:cNvPr id="333" name="Google Shape;333;p3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20</a:t>
            </a:fld>
            <a:endParaRPr/>
          </a:p>
        </p:txBody>
      </p:sp>
      <p:sp>
        <p:nvSpPr>
          <p:cNvPr id="334" name="Google Shape;334;p37"/>
          <p:cNvSpPr txBox="1"/>
          <p:nvPr/>
        </p:nvSpPr>
        <p:spPr>
          <a:xfrm>
            <a:off x="838200" y="2737460"/>
            <a:ext cx="5856514" cy="3414756"/>
          </a:xfrm>
          <a:prstGeom prst="rect">
            <a:avLst/>
          </a:prstGeom>
          <a:noFill/>
          <a:ln>
            <a:noFill/>
          </a:ln>
        </p:spPr>
        <p:txBody>
          <a:bodyPr spcFirstLastPara="1" wrap="square" lIns="91425" tIns="45700" rIns="91425" bIns="45700" rtlCol="0" anchor="t" anchorCtr="0">
            <a:noAutofit/>
          </a:bodyPr>
          <a:lstStyle/>
          <a:p>
            <a:pPr marL="228600" marR="0" lvl="0" indent="-228600" algn="l" rtl="0">
              <a:lnSpc>
                <a:spcPct val="100000"/>
              </a:lnSpc>
              <a:spcBef>
                <a:spcPts val="0"/>
              </a:spcBef>
              <a:spcAft>
                <a:spcPts val="0"/>
              </a:spcAft>
              <a:buClr>
                <a:schemeClr val="dk1"/>
              </a:buClr>
              <a:buSzPts val="2400"/>
              <a:buFont typeface="Arial"/>
              <a:buChar char="•"/>
            </a:pPr>
            <a:r>
              <a:rPr lang="es" sz="2400" b="0" i="0" dirty="0">
                <a:solidFill>
                  <a:schemeClr val="dk1"/>
                </a:solidFill>
                <a:latin typeface="Arial"/>
                <a:ea typeface="Arial"/>
                <a:cs typeface="Arial"/>
                <a:sym typeface="Arial"/>
              </a:rPr>
              <a:t>En zonas propensas a las sequías y zonas con escasez de agua, la eficiencia y conservación de los recursos hídricos (como los grifos con pulsador) y su reutilización (en jardinería, por ejemplo) deben tenerse presentes.  </a:t>
            </a:r>
            <a:endParaRPr dirty="0"/>
          </a:p>
          <a:p>
            <a:pPr marL="228600" marR="0" lvl="0" indent="-76200" algn="l" rtl="0">
              <a:lnSpc>
                <a:spcPct val="90000"/>
              </a:lnSpc>
              <a:spcBef>
                <a:spcPts val="1000"/>
              </a:spcBef>
              <a:spcAft>
                <a:spcPts val="0"/>
              </a:spcAft>
              <a:buClr>
                <a:schemeClr val="dk1"/>
              </a:buClr>
              <a:buSzPts val="2400"/>
              <a:buFont typeface="Arial"/>
              <a:buNone/>
            </a:pPr>
            <a:endParaRPr sz="2400" b="0" i="0" dirty="0">
              <a:solidFill>
                <a:schemeClr val="dk1"/>
              </a:solidFill>
              <a:latin typeface="Arial"/>
              <a:ea typeface="Arial"/>
              <a:cs typeface="Arial"/>
              <a:sym typeface="Arial"/>
            </a:endParaRPr>
          </a:p>
        </p:txBody>
      </p:sp>
      <p:pic>
        <p:nvPicPr>
          <p:cNvPr id="335" name="Google Shape;335;p37"/>
          <p:cNvPicPr preferRelativeResize="0"/>
          <p:nvPr/>
        </p:nvPicPr>
        <p:blipFill rotWithShape="1">
          <a:blip r:embed="rId3">
            <a:alphaModFix/>
          </a:blip>
          <a:srcRect/>
          <a:stretch/>
        </p:blipFill>
        <p:spPr>
          <a:xfrm>
            <a:off x="6921766" y="2737460"/>
            <a:ext cx="4083692" cy="2634640"/>
          </a:xfrm>
          <a:prstGeom prst="rect">
            <a:avLst/>
          </a:prstGeom>
          <a:noFill/>
          <a:ln>
            <a:noFill/>
          </a:ln>
        </p:spPr>
      </p:pic>
      <p:sp>
        <p:nvSpPr>
          <p:cNvPr id="336" name="Google Shape;336;p37"/>
          <p:cNvSpPr/>
          <p:nvPr/>
        </p:nvSpPr>
        <p:spPr>
          <a:xfrm>
            <a:off x="4820792" y="5749517"/>
            <a:ext cx="8741228" cy="230832"/>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900" dirty="0">
                <a:solidFill>
                  <a:schemeClr val="dk1"/>
                </a:solidFill>
                <a:latin typeface="Arial"/>
                <a:ea typeface="Arial"/>
                <a:cs typeface="Arial"/>
                <a:sym typeface="Arial"/>
              </a:rPr>
              <a:t>Fuente de la fotografía: </a:t>
            </a:r>
            <a:r>
              <a:rPr lang="es" sz="900" u="sng" dirty="0">
                <a:solidFill>
                  <a:schemeClr val="hlink"/>
                </a:solidFill>
                <a:latin typeface="Arial"/>
                <a:ea typeface="Arial"/>
                <a:cs typeface="Arial"/>
                <a:sym typeface="Arial"/>
                <a:hlinkClick r:id="rId4"/>
              </a:rPr>
              <a:t>https://www.who.int/news/item/01-01-2018-delivering-climate-resilient-water-and-sanitation-in-africa-and-asia</a:t>
            </a:r>
            <a:r>
              <a:rPr lang="es" sz="900" dirty="0">
                <a:solidFill>
                  <a:schemeClr val="dk1"/>
                </a:solidFill>
                <a:latin typeface="Arial"/>
                <a:ea typeface="Arial"/>
                <a:cs typeface="Arial"/>
                <a:sym typeface="Arial"/>
              </a:rPr>
              <a:t>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21</a:t>
            </a:fld>
            <a:endParaRPr/>
          </a:p>
        </p:txBody>
      </p:sp>
      <p:sp>
        <p:nvSpPr>
          <p:cNvPr id="343" name="Google Shape;343;p38"/>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es"/>
              <a:t>SANEAMIENTO</a:t>
            </a:r>
            <a:endParaRPr/>
          </a:p>
        </p:txBody>
      </p:sp>
      <p:sp>
        <p:nvSpPr>
          <p:cNvPr id="344" name="Google Shape;344;p38"/>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fontScale="85000" lnSpcReduction="20000"/>
          </a:bodyPr>
          <a:lstStyle/>
          <a:p>
            <a:pPr marL="0" lvl="0" indent="0" algn="l" rtl="0">
              <a:lnSpc>
                <a:spcPct val="90000"/>
              </a:lnSpc>
              <a:spcBef>
                <a:spcPts val="0"/>
              </a:spcBef>
              <a:spcAft>
                <a:spcPts val="0"/>
              </a:spcAft>
              <a:buClr>
                <a:schemeClr val="lt2"/>
              </a:buClr>
              <a:buSzPct val="100000"/>
              <a:buNone/>
            </a:pPr>
            <a:r>
              <a:rPr lang="es"/>
              <a:t>Resiliencia climática</a:t>
            </a:r>
            <a:endParaRPr/>
          </a:p>
        </p:txBody>
      </p:sp>
      <p:sp>
        <p:nvSpPr>
          <p:cNvPr id="345" name="Google Shape;345;p38"/>
          <p:cNvSpPr txBox="1">
            <a:spLocks noGrp="1"/>
          </p:cNvSpPr>
          <p:nvPr>
            <p:ph type="body" idx="1"/>
          </p:nvPr>
        </p:nvSpPr>
        <p:spPr>
          <a:xfrm>
            <a:off x="522288" y="4173367"/>
            <a:ext cx="4418012" cy="2184400"/>
          </a:xfrm>
          <a:prstGeom prst="rect">
            <a:avLst/>
          </a:prstGeom>
          <a:noFill/>
          <a:ln>
            <a:noFill/>
          </a:ln>
        </p:spPr>
        <p:txBody>
          <a:bodyPr spcFirstLastPara="1" wrap="square" lIns="91425" tIns="45700" rIns="91425" bIns="45700" rtlCol="0" anchor="t" anchorCtr="0">
            <a:normAutofit lnSpcReduction="10000"/>
          </a:bodyPr>
          <a:lstStyle/>
          <a:p>
            <a:pPr marL="342900" lvl="0" indent="-342900" algn="l" rtl="0">
              <a:lnSpc>
                <a:spcPct val="90000"/>
              </a:lnSpc>
              <a:spcBef>
                <a:spcPts val="0"/>
              </a:spcBef>
              <a:spcAft>
                <a:spcPts val="0"/>
              </a:spcAft>
              <a:buClr>
                <a:schemeClr val="dk2"/>
              </a:buClr>
              <a:buSzPts val="2800"/>
              <a:buFont typeface="Arial"/>
              <a:buChar char="•"/>
            </a:pPr>
            <a:r>
              <a:rPr lang="es" sz="2800" b="0"/>
              <a:t>Ejemplos de las repercusiones en el clima</a:t>
            </a:r>
            <a:endParaRPr/>
          </a:p>
          <a:p>
            <a:pPr marL="342900" lvl="0" indent="-342900" algn="l" rtl="0">
              <a:lnSpc>
                <a:spcPct val="90000"/>
              </a:lnSpc>
              <a:spcBef>
                <a:spcPts val="1000"/>
              </a:spcBef>
              <a:spcAft>
                <a:spcPts val="0"/>
              </a:spcAft>
              <a:buClr>
                <a:schemeClr val="dk2"/>
              </a:buClr>
              <a:buSzPts val="2800"/>
              <a:buFont typeface="Arial"/>
              <a:buChar char="•"/>
            </a:pPr>
            <a:r>
              <a:rPr lang="es" sz="2800" b="0"/>
              <a:t>Tecnologías</a:t>
            </a:r>
            <a:endParaRPr/>
          </a:p>
          <a:p>
            <a:pPr marL="342900" lvl="0" indent="-342900" algn="l" rtl="0">
              <a:lnSpc>
                <a:spcPct val="90000"/>
              </a:lnSpc>
              <a:spcBef>
                <a:spcPts val="1000"/>
              </a:spcBef>
              <a:spcAft>
                <a:spcPts val="0"/>
              </a:spcAft>
              <a:buClr>
                <a:schemeClr val="dk2"/>
              </a:buClr>
              <a:buSzPts val="2800"/>
              <a:buFont typeface="Arial"/>
              <a:buChar char="•"/>
            </a:pPr>
            <a:r>
              <a:rPr lang="es" sz="2800" b="0"/>
              <a:t>Saneamiento con bajas emisiones de carbono </a:t>
            </a:r>
            <a:endParaRPr/>
          </a:p>
        </p:txBody>
      </p:sp>
      <p:grpSp>
        <p:nvGrpSpPr>
          <p:cNvPr id="346" name="Google Shape;346;p38"/>
          <p:cNvGrpSpPr/>
          <p:nvPr/>
        </p:nvGrpSpPr>
        <p:grpSpPr>
          <a:xfrm>
            <a:off x="7060018" y="318976"/>
            <a:ext cx="4815789" cy="5507666"/>
            <a:chOff x="7060018" y="318976"/>
            <a:chExt cx="4815789" cy="5507666"/>
          </a:xfrm>
        </p:grpSpPr>
        <p:pic>
          <p:nvPicPr>
            <p:cNvPr id="347" name="Google Shape;347;p38"/>
            <p:cNvPicPr preferRelativeResize="0"/>
            <p:nvPr/>
          </p:nvPicPr>
          <p:blipFill rotWithShape="1">
            <a:blip r:embed="rId3">
              <a:alphaModFix/>
            </a:blip>
            <a:srcRect t="18830"/>
            <a:stretch/>
          </p:blipFill>
          <p:spPr>
            <a:xfrm>
              <a:off x="7436082" y="3575071"/>
              <a:ext cx="3962019" cy="1932594"/>
            </a:xfrm>
            <a:prstGeom prst="rect">
              <a:avLst/>
            </a:prstGeom>
            <a:noFill/>
            <a:ln>
              <a:noFill/>
            </a:ln>
          </p:spPr>
        </p:pic>
        <p:pic>
          <p:nvPicPr>
            <p:cNvPr id="348" name="Google Shape;348;p38"/>
            <p:cNvPicPr preferRelativeResize="0"/>
            <p:nvPr/>
          </p:nvPicPr>
          <p:blipFill rotWithShape="1">
            <a:blip r:embed="rId4">
              <a:alphaModFix/>
            </a:blip>
            <a:srcRect/>
            <a:stretch/>
          </p:blipFill>
          <p:spPr>
            <a:xfrm>
              <a:off x="7436082" y="576195"/>
              <a:ext cx="2076260" cy="2910228"/>
            </a:xfrm>
            <a:prstGeom prst="rect">
              <a:avLst/>
            </a:prstGeom>
            <a:noFill/>
            <a:ln>
              <a:noFill/>
            </a:ln>
          </p:spPr>
        </p:pic>
        <p:pic>
          <p:nvPicPr>
            <p:cNvPr id="349" name="Google Shape;349;p38"/>
            <p:cNvPicPr preferRelativeResize="0"/>
            <p:nvPr/>
          </p:nvPicPr>
          <p:blipFill rotWithShape="1">
            <a:blip r:embed="rId5">
              <a:alphaModFix/>
            </a:blip>
            <a:srcRect/>
            <a:stretch/>
          </p:blipFill>
          <p:spPr>
            <a:xfrm>
              <a:off x="9595566" y="737315"/>
              <a:ext cx="1886902" cy="2749108"/>
            </a:xfrm>
            <a:prstGeom prst="rect">
              <a:avLst/>
            </a:prstGeom>
            <a:noFill/>
            <a:ln>
              <a:noFill/>
            </a:ln>
          </p:spPr>
        </p:pic>
        <p:sp>
          <p:nvSpPr>
            <p:cNvPr id="350" name="Google Shape;350;p38"/>
            <p:cNvSpPr/>
            <p:nvPr/>
          </p:nvSpPr>
          <p:spPr>
            <a:xfrm>
              <a:off x="7060018" y="318976"/>
              <a:ext cx="4815789" cy="5507666"/>
            </a:xfrm>
            <a:prstGeom prst="frame">
              <a:avLst>
                <a:gd name="adj1" fmla="val 3088"/>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9"/>
          <p:cNvSpPr txBox="1">
            <a:spLocks noGrp="1"/>
          </p:cNvSpPr>
          <p:nvPr>
            <p:ph type="title"/>
          </p:nvPr>
        </p:nvSpPr>
        <p:spPr>
          <a:xfrm>
            <a:off x="838199" y="-53866"/>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sz="3500" dirty="0"/>
              <a:t>Ejemplos de las repercusiones del clima en el saneamiento</a:t>
            </a:r>
            <a:endParaRPr sz="3500" dirty="0"/>
          </a:p>
        </p:txBody>
      </p:sp>
      <p:sp>
        <p:nvSpPr>
          <p:cNvPr id="357" name="Google Shape;357;p3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22</a:t>
            </a:fld>
            <a:endParaRPr/>
          </a:p>
        </p:txBody>
      </p:sp>
      <p:graphicFrame>
        <p:nvGraphicFramePr>
          <p:cNvPr id="358" name="Google Shape;358;p39"/>
          <p:cNvGraphicFramePr/>
          <p:nvPr>
            <p:extLst>
              <p:ext uri="{D42A27DB-BD31-4B8C-83A1-F6EECF244321}">
                <p14:modId xmlns:p14="http://schemas.microsoft.com/office/powerpoint/2010/main" val="719159652"/>
              </p:ext>
            </p:extLst>
          </p:nvPr>
        </p:nvGraphicFramePr>
        <p:xfrm>
          <a:off x="702732" y="660509"/>
          <a:ext cx="10515600" cy="5245380"/>
        </p:xfrm>
        <a:graphic>
          <a:graphicData uri="http://schemas.openxmlformats.org/drawingml/2006/table">
            <a:tbl>
              <a:tblPr>
                <a:noFill/>
                <a:tableStyleId>{F58FC0CE-1E78-4260-94BC-8106CCDC9E6D}</a:tableStyleId>
              </a:tblPr>
              <a:tblGrid>
                <a:gridCol w="2296875">
                  <a:extLst>
                    <a:ext uri="{9D8B030D-6E8A-4147-A177-3AD203B41FA5}">
                      <a16:colId xmlns:a16="http://schemas.microsoft.com/office/drawing/2014/main" val="20000"/>
                    </a:ext>
                  </a:extLst>
                </a:gridCol>
                <a:gridCol w="3984175">
                  <a:extLst>
                    <a:ext uri="{9D8B030D-6E8A-4147-A177-3AD203B41FA5}">
                      <a16:colId xmlns:a16="http://schemas.microsoft.com/office/drawing/2014/main" val="20001"/>
                    </a:ext>
                  </a:extLst>
                </a:gridCol>
                <a:gridCol w="4234550">
                  <a:extLst>
                    <a:ext uri="{9D8B030D-6E8A-4147-A177-3AD203B41FA5}">
                      <a16:colId xmlns:a16="http://schemas.microsoft.com/office/drawing/2014/main" val="20002"/>
                    </a:ext>
                  </a:extLst>
                </a:gridCol>
              </a:tblGrid>
              <a:tr h="490500">
                <a:tc>
                  <a:txBody>
                    <a:bodyPr/>
                    <a:lstStyle/>
                    <a:p>
                      <a:pPr marL="0" marR="0" lvl="0" indent="0" algn="l" rtl="0">
                        <a:spcBef>
                          <a:spcPts val="0"/>
                        </a:spcBef>
                        <a:spcAft>
                          <a:spcPts val="0"/>
                        </a:spcAft>
                        <a:buNone/>
                      </a:pPr>
                      <a:r>
                        <a:rPr lang="es" sz="1300" b="1" u="none" strike="noStrike" cap="none" dirty="0"/>
                        <a:t>Repercusión del cambio climático</a:t>
                      </a:r>
                      <a:endParaRPr sz="1300" b="1" u="none" strike="noStrike" cap="none" dirty="0">
                        <a:latin typeface="Calibri"/>
                        <a:ea typeface="Calibri"/>
                        <a:cs typeface="Calibri"/>
                        <a:sym typeface="Calibri"/>
                      </a:endParaRPr>
                    </a:p>
                  </a:txBody>
                  <a:tcPr marL="46650" marR="46650" marT="24625" marB="246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tc>
                  <a:txBody>
                    <a:bodyPr/>
                    <a:lstStyle/>
                    <a:p>
                      <a:pPr marL="0" marR="0" lvl="0" indent="0" algn="l" rtl="0">
                        <a:spcBef>
                          <a:spcPts val="0"/>
                        </a:spcBef>
                        <a:spcAft>
                          <a:spcPts val="0"/>
                        </a:spcAft>
                        <a:buNone/>
                      </a:pPr>
                      <a:r>
                        <a:rPr lang="es" sz="1300" b="1" u="none" strike="noStrike" cap="none"/>
                        <a:t>Ejemplo de repercusión en el saneamiento</a:t>
                      </a:r>
                      <a:endParaRPr sz="1300" b="1" u="none" strike="noStrike" cap="none">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tc>
                  <a:txBody>
                    <a:bodyPr/>
                    <a:lstStyle/>
                    <a:p>
                      <a:pPr marL="0" marR="0" lvl="0" indent="0" algn="l" rtl="0">
                        <a:spcBef>
                          <a:spcPts val="0"/>
                        </a:spcBef>
                        <a:spcAft>
                          <a:spcPts val="0"/>
                        </a:spcAft>
                        <a:buNone/>
                      </a:pPr>
                      <a:r>
                        <a:rPr lang="es" sz="1300" b="1" u="none" strike="noStrike" cap="none" dirty="0"/>
                        <a:t>Ejemplos de repercusión conexa para la salud</a:t>
                      </a:r>
                      <a:endParaRPr sz="1300" b="1" u="none" strike="noStrike" cap="none" dirty="0">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extLst>
                  <a:ext uri="{0D108BD9-81ED-4DB2-BD59-A6C34878D82A}">
                    <a16:rowId xmlns:a16="http://schemas.microsoft.com/office/drawing/2014/main" val="10000"/>
                  </a:ext>
                </a:extLst>
              </a:tr>
              <a:tr h="1220325">
                <a:tc>
                  <a:txBody>
                    <a:bodyPr/>
                    <a:lstStyle/>
                    <a:p>
                      <a:pPr marL="0" marR="0" lvl="0" indent="0" algn="l" rtl="0">
                        <a:spcBef>
                          <a:spcPts val="0"/>
                        </a:spcBef>
                        <a:spcAft>
                          <a:spcPts val="0"/>
                        </a:spcAft>
                        <a:buNone/>
                      </a:pPr>
                      <a:r>
                        <a:rPr lang="es" sz="1300" u="none" strike="noStrike" cap="none" dirty="0"/>
                        <a:t>Precipitaciones más intensas o inundaciones causadas por el aumento del nivel del mar</a:t>
                      </a:r>
                      <a:endParaRPr sz="1300" u="none" strike="noStrike" cap="none" dirty="0">
                        <a:latin typeface="Calibri"/>
                        <a:ea typeface="Calibri"/>
                        <a:cs typeface="Calibri"/>
                        <a:sym typeface="Calibri"/>
                      </a:endParaRPr>
                    </a:p>
                  </a:txBody>
                  <a:tcPr marL="46650" marR="46650" marT="24625" marB="246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0" marR="0" lvl="0" indent="0" algn="l" rtl="0">
                        <a:spcBef>
                          <a:spcPts val="0"/>
                        </a:spcBef>
                        <a:spcAft>
                          <a:spcPts val="0"/>
                        </a:spcAft>
                        <a:buNone/>
                      </a:pPr>
                      <a:r>
                        <a:rPr lang="es" sz="1300" b="1" u="none" strike="noStrike" cap="none" dirty="0"/>
                        <a:t>Inundación de los sistemas </a:t>
                      </a:r>
                      <a:r>
                        <a:rPr lang="en" sz="1300" b="1" i="1" u="none" strike="noStrike" cap="none" dirty="0"/>
                        <a:t>in situ</a:t>
                      </a:r>
                      <a:r>
                        <a:rPr lang="en" sz="1300" u="none" strike="noStrike" cap="none" dirty="0"/>
                        <a:t> que provoca la destrucción de las instalaciones, derrames, desbordamientos y contaminación ambiental</a:t>
                      </a:r>
                      <a:endParaRPr sz="1300" u="none" strike="noStrike" cap="none" dirty="0">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tc>
                  <a:txBody>
                    <a:bodyPr/>
                    <a:lstStyle/>
                    <a:p>
                      <a:pPr marL="342900" marR="0" lvl="0" indent="-342900" algn="l" rtl="0">
                        <a:spcBef>
                          <a:spcPts val="0"/>
                        </a:spcBef>
                        <a:spcAft>
                          <a:spcPts val="0"/>
                        </a:spcAft>
                        <a:buClr>
                          <a:schemeClr val="dk1"/>
                        </a:buClr>
                        <a:buSzPts val="1400"/>
                        <a:buFont typeface="Noto Sans Symbols"/>
                        <a:buChar char="∙"/>
                      </a:pPr>
                      <a:r>
                        <a:rPr lang="es" sz="1300" u="none" strike="noStrike" cap="none"/>
                        <a:t>Aumento del estrés y posible exposición a la violencia </a:t>
                      </a:r>
                      <a:r>
                        <a:rPr lang="es" sz="1300" b="1" u="none" strike="noStrike" cap="none"/>
                        <a:t>y la ansiedad como consecuencia de la falta de acceso a instalaciones de saneamiento</a:t>
                      </a:r>
                      <a:r>
                        <a:rPr lang="es" sz="1300" u="none" strike="noStrike" cap="none"/>
                        <a:t> y uso de la defecación al aire libre</a:t>
                      </a:r>
                      <a:endParaRPr sz="1300" u="none" strike="noStrike" cap="none"/>
                    </a:p>
                    <a:p>
                      <a:pPr marL="342900" marR="0" lvl="0" indent="-342900" algn="l" rtl="0">
                        <a:spcBef>
                          <a:spcPts val="0"/>
                        </a:spcBef>
                        <a:spcAft>
                          <a:spcPts val="0"/>
                        </a:spcAft>
                        <a:buClr>
                          <a:schemeClr val="dk1"/>
                        </a:buClr>
                        <a:buSzPts val="1400"/>
                        <a:buFont typeface="Noto Sans Symbols"/>
                        <a:buChar char="∙"/>
                      </a:pPr>
                      <a:r>
                        <a:rPr lang="es" sz="1300" u="none" strike="noStrike" cap="none"/>
                        <a:t>Mayor riesgo de enfermedades </a:t>
                      </a:r>
                      <a:r>
                        <a:rPr lang="es" sz="1300" b="1" u="none" strike="noStrike" cap="none"/>
                        <a:t>vectoriales y de transmisión hídrica </a:t>
                      </a:r>
                      <a:endParaRPr sz="1300"/>
                    </a:p>
                    <a:p>
                      <a:pPr marL="342900" marR="0" lvl="0" indent="-342900" algn="l" rtl="0">
                        <a:spcBef>
                          <a:spcPts val="0"/>
                        </a:spcBef>
                        <a:spcAft>
                          <a:spcPts val="0"/>
                        </a:spcAft>
                        <a:buClr>
                          <a:schemeClr val="dk1"/>
                        </a:buClr>
                        <a:buSzPts val="1400"/>
                        <a:buFont typeface="Noto Sans Symbols"/>
                        <a:buChar char="∙"/>
                      </a:pPr>
                      <a:r>
                        <a:rPr lang="es" sz="1300" u="none" strike="noStrike" cap="none"/>
                        <a:t>Mayor exposición a la contaminación fecal</a:t>
                      </a:r>
                      <a:endParaRPr sz="1300" u="none" strike="noStrike" cap="none">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1"/>
                  </a:ext>
                </a:extLst>
              </a:tr>
              <a:tr h="1534500">
                <a:tc>
                  <a:txBody>
                    <a:bodyPr/>
                    <a:lstStyle/>
                    <a:p>
                      <a:pPr marL="0" marR="0" lvl="0" indent="0" algn="l" rtl="0">
                        <a:spcBef>
                          <a:spcPts val="0"/>
                        </a:spcBef>
                        <a:spcAft>
                          <a:spcPts val="0"/>
                        </a:spcAft>
                        <a:buNone/>
                      </a:pPr>
                      <a:r>
                        <a:rPr lang="es" sz="1300" u="none" strike="noStrike" cap="none"/>
                        <a:t>Disminución a largo plazo de las precipitaciones y la escorrentía (que se derivan en, por ejemplo, sequías a largo plazo, etc.)</a:t>
                      </a:r>
                      <a:endParaRPr sz="1300" u="none" strike="noStrike" cap="none">
                        <a:latin typeface="Calibri"/>
                        <a:ea typeface="Calibri"/>
                        <a:cs typeface="Calibri"/>
                        <a:sym typeface="Calibri"/>
                      </a:endParaRPr>
                    </a:p>
                  </a:txBody>
                  <a:tcPr marL="46650" marR="46650" marT="24625" marB="246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0" marR="0" lvl="0" indent="0" algn="l" rtl="0">
                        <a:spcBef>
                          <a:spcPts val="0"/>
                        </a:spcBef>
                        <a:spcAft>
                          <a:spcPts val="0"/>
                        </a:spcAft>
                        <a:buNone/>
                      </a:pPr>
                      <a:r>
                        <a:rPr lang="es" sz="1300" b="0" u="none" strike="noStrike" cap="none" dirty="0"/>
                        <a:t>Menor capacidad de abastecimiento de agua, lo cual obstaculiza el funcionamiento de los </a:t>
                      </a:r>
                      <a:r>
                        <a:rPr lang="es" sz="1300" u="none" strike="noStrike" cap="none" dirty="0"/>
                        <a:t>sistemas de saneamiento basados en el agua (como los inodoros de cisterna y el alcantarillado)</a:t>
                      </a:r>
                      <a:endParaRPr sz="1300" u="none" strike="noStrike" cap="none" dirty="0"/>
                    </a:p>
                    <a:p>
                      <a:pPr marL="0" marR="0" lvl="0" indent="0" algn="l" rtl="0">
                        <a:spcBef>
                          <a:spcPts val="0"/>
                        </a:spcBef>
                        <a:spcAft>
                          <a:spcPts val="0"/>
                        </a:spcAft>
                        <a:buNone/>
                      </a:pPr>
                      <a:r>
                        <a:rPr lang="es" sz="1300" u="none" strike="noStrike" cap="none" dirty="0"/>
                        <a:t>Mayor demanda del uso de aguas residuales, sobre todo en la agricultura; desplazamiento del terreno debido a las grietas resultantes de la desecación de los suelos o daño de la infraestructura</a:t>
                      </a:r>
                      <a:endParaRPr sz="1300" u="none" strike="noStrike" cap="none" dirty="0"/>
                    </a:p>
                    <a:p>
                      <a:pPr marL="0" marR="0" lvl="0" indent="0" algn="l" rtl="0">
                        <a:spcBef>
                          <a:spcPts val="0"/>
                        </a:spcBef>
                        <a:spcAft>
                          <a:spcPts val="0"/>
                        </a:spcAft>
                        <a:buNone/>
                      </a:pPr>
                      <a:r>
                        <a:rPr lang="es" sz="1300" u="none" strike="noStrike" cap="none" dirty="0"/>
                        <a:t> </a:t>
                      </a:r>
                      <a:endParaRPr sz="1300" u="none" strike="noStrike" cap="none" dirty="0">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tc>
                  <a:txBody>
                    <a:bodyPr/>
                    <a:lstStyle/>
                    <a:p>
                      <a:pPr marL="342900" marR="0" lvl="0" indent="-342900" algn="l" rtl="0">
                        <a:spcBef>
                          <a:spcPts val="0"/>
                        </a:spcBef>
                        <a:spcAft>
                          <a:spcPts val="0"/>
                        </a:spcAft>
                        <a:buClr>
                          <a:schemeClr val="dk1"/>
                        </a:buClr>
                        <a:buSzPts val="1400"/>
                        <a:buFont typeface="Noto Sans Symbols"/>
                        <a:buChar char="∙"/>
                      </a:pPr>
                      <a:r>
                        <a:rPr lang="es" sz="1300" u="none" strike="noStrike" cap="none" dirty="0"/>
                        <a:t>Mayor riesgo de </a:t>
                      </a:r>
                      <a:r>
                        <a:rPr lang="es" sz="1300" b="1" u="none" strike="noStrike" cap="none" dirty="0"/>
                        <a:t>enfermedades</a:t>
                      </a:r>
                      <a:r>
                        <a:rPr lang="es" sz="1300" u="none" strike="noStrike" cap="none" dirty="0"/>
                        <a:t> </a:t>
                      </a:r>
                      <a:r>
                        <a:rPr lang="en" sz="1300" b="1" u="none" strike="noStrike" cap="none" dirty="0"/>
                        <a:t>vectoriales y de transmisión hídrica </a:t>
                      </a:r>
                      <a:r>
                        <a:rPr lang="en" sz="1300" u="none" strike="noStrike" cap="none" dirty="0"/>
                        <a:t>(por ejemplo, porque la falta de agua para tirar de la cisterna y limpiar se traduce en peores condiciones sanitarias y una higiene deficiente, así como en la modificación de la reproducción de los mosquitos)</a:t>
                      </a:r>
                      <a:endParaRPr sz="1300" u="none" strike="noStrike" cap="none" dirty="0"/>
                    </a:p>
                    <a:p>
                      <a:pPr marL="342900" marR="0" lvl="0" indent="-342900" algn="l" rtl="0">
                        <a:spcBef>
                          <a:spcPts val="0"/>
                        </a:spcBef>
                        <a:spcAft>
                          <a:spcPts val="0"/>
                        </a:spcAft>
                        <a:buClr>
                          <a:schemeClr val="dk1"/>
                        </a:buClr>
                        <a:buSzPts val="1400"/>
                        <a:buFont typeface="Noto Sans Symbols"/>
                        <a:buChar char="∙"/>
                      </a:pPr>
                      <a:r>
                        <a:rPr lang="es" sz="1300" u="none" strike="noStrike" cap="none" dirty="0"/>
                        <a:t>Aumento de la </a:t>
                      </a:r>
                      <a:r>
                        <a:rPr lang="es" sz="1300" b="1" u="none" strike="noStrike" cap="none" dirty="0"/>
                        <a:t>defecación al aire libre y de los riesgos conexos para la salud</a:t>
                      </a:r>
                      <a:endParaRPr sz="1300" b="1" u="none" strike="noStrike" cap="none" dirty="0"/>
                    </a:p>
                    <a:p>
                      <a:pPr marL="342900" marR="0" lvl="0" indent="-342900" algn="l" rtl="0">
                        <a:spcBef>
                          <a:spcPts val="0"/>
                        </a:spcBef>
                        <a:spcAft>
                          <a:spcPts val="0"/>
                        </a:spcAft>
                        <a:buClr>
                          <a:schemeClr val="dk1"/>
                        </a:buClr>
                        <a:buSzPts val="1400"/>
                        <a:buFont typeface="Noto Sans Symbols"/>
                        <a:buChar char="∙"/>
                      </a:pPr>
                      <a:r>
                        <a:rPr lang="es" sz="1300" u="none" strike="noStrike" cap="none" dirty="0"/>
                        <a:t>Mayor riesgo de enfermedades vectoriales y de transmisión hídrica relacionadas con el uso de aguas residuales sin tratar</a:t>
                      </a:r>
                      <a:endParaRPr sz="1300" u="none" strike="noStrike" cap="none" dirty="0">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extLst>
                  <a:ext uri="{0D108BD9-81ED-4DB2-BD59-A6C34878D82A}">
                    <a16:rowId xmlns:a16="http://schemas.microsoft.com/office/drawing/2014/main" val="10002"/>
                  </a:ext>
                </a:extLst>
              </a:tr>
              <a:tr h="1104300">
                <a:tc>
                  <a:txBody>
                    <a:bodyPr/>
                    <a:lstStyle/>
                    <a:p>
                      <a:pPr marL="0" marR="0" lvl="0" indent="0" algn="l" rtl="0">
                        <a:spcBef>
                          <a:spcPts val="0"/>
                        </a:spcBef>
                        <a:spcAft>
                          <a:spcPts val="0"/>
                        </a:spcAft>
                        <a:buNone/>
                      </a:pPr>
                      <a:r>
                        <a:rPr lang="es" sz="1300" u="none" strike="noStrike" cap="none"/>
                        <a:t>Temperaturas más altas (que conllevan, entre otros efectos, el calentamiento de las aguas de superficie y del suelo, así como olas de calor)</a:t>
                      </a:r>
                      <a:endParaRPr sz="1300" u="none" strike="noStrike" cap="none">
                        <a:latin typeface="Calibri"/>
                        <a:ea typeface="Calibri"/>
                        <a:cs typeface="Calibri"/>
                        <a:sym typeface="Calibri"/>
                      </a:endParaRPr>
                    </a:p>
                  </a:txBody>
                  <a:tcPr marL="46650" marR="46650" marT="24625" marB="246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0" marR="0" lvl="0" indent="0" algn="l" rtl="0">
                        <a:spcBef>
                          <a:spcPts val="0"/>
                        </a:spcBef>
                        <a:spcAft>
                          <a:spcPts val="0"/>
                        </a:spcAft>
                        <a:buNone/>
                      </a:pPr>
                      <a:r>
                        <a:rPr lang="es" sz="1300" b="1" u="none" strike="noStrike" cap="none"/>
                        <a:t>Mal funcionamiento y avería de los sistemas de saneamiento, o falta de accesibilidad a estos que frenan la adopción de comportamientos seguros en cuanto al saneamiento</a:t>
                      </a:r>
                      <a:r>
                        <a:rPr lang="es" sz="1300" u="none" strike="noStrike" cap="none"/>
                        <a:t> (por ejemplo, los fuertes olores durante las olas de calor disuaden de utilizar las letrinas) </a:t>
                      </a:r>
                      <a:endParaRPr sz="1300" u="none" strike="noStrike" cap="none">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tc>
                  <a:txBody>
                    <a:bodyPr/>
                    <a:lstStyle/>
                    <a:p>
                      <a:pPr marL="342900" marR="0" lvl="0" indent="-342900" algn="l" rtl="0">
                        <a:spcBef>
                          <a:spcPts val="0"/>
                        </a:spcBef>
                        <a:spcAft>
                          <a:spcPts val="0"/>
                        </a:spcAft>
                        <a:buClr>
                          <a:schemeClr val="dk1"/>
                        </a:buClr>
                        <a:buSzPts val="1400"/>
                        <a:buFont typeface="Noto Sans Symbols"/>
                        <a:buChar char="∙"/>
                      </a:pPr>
                      <a:r>
                        <a:rPr lang="es" sz="1300" u="none" strike="noStrike" cap="none" dirty="0"/>
                        <a:t>Repercusiones para la salud como resultado del </a:t>
                      </a:r>
                      <a:r>
                        <a:rPr lang="es" sz="1300" b="1" u="none" strike="noStrike" cap="none" dirty="0"/>
                        <a:t>uso inadecuado de los sistemas de saneamiento o su ausencia </a:t>
                      </a:r>
                      <a:r>
                        <a:rPr lang="es" sz="1300" u="none" strike="noStrike" cap="none" dirty="0"/>
                        <a:t>(por ejemplo, enfermedades físicas y mentales)</a:t>
                      </a:r>
                      <a:endParaRPr sz="1300" u="none" strike="noStrike" cap="none" dirty="0">
                        <a:latin typeface="Calibri"/>
                        <a:ea typeface="Calibri"/>
                        <a:cs typeface="Calibri"/>
                        <a:sym typeface="Calibri"/>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3"/>
                  </a:ext>
                </a:extLst>
              </a:tr>
            </a:tbl>
          </a:graphicData>
        </a:graphic>
      </p:graphicFrame>
      <p:sp>
        <p:nvSpPr>
          <p:cNvPr id="359" name="Google Shape;359;p39"/>
          <p:cNvSpPr txBox="1"/>
          <p:nvPr/>
        </p:nvSpPr>
        <p:spPr>
          <a:xfrm>
            <a:off x="1464725" y="6613952"/>
            <a:ext cx="9889075" cy="21788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816" dirty="0">
                <a:solidFill>
                  <a:srgbClr val="000066"/>
                </a:solidFill>
                <a:latin typeface="Arial"/>
                <a:ea typeface="Arial"/>
                <a:cs typeface="Arial"/>
                <a:sym typeface="Arial"/>
              </a:rPr>
              <a:t>Fuente: OMS, 2019. “Discussion paper: Climate, Sanitation and Health”. </a:t>
            </a:r>
            <a:r>
              <a:rPr lang="es" sz="816" u="sng" dirty="0">
                <a:solidFill>
                  <a:schemeClr val="hlink"/>
                </a:solidFill>
                <a:latin typeface="Arial"/>
                <a:ea typeface="Arial"/>
                <a:cs typeface="Arial"/>
                <a:sym typeface="Arial"/>
                <a:hlinkClick r:id="rId3"/>
              </a:rPr>
              <a:t>https://www.who.int/publications/m/item/discussion-paper-climate-sanitation-and-health</a:t>
            </a:r>
            <a:r>
              <a:rPr lang="es" sz="816" dirty="0">
                <a:solidFill>
                  <a:srgbClr val="000066"/>
                </a:solidFill>
                <a:latin typeface="Arial"/>
                <a:ea typeface="Arial"/>
                <a:cs typeface="Arial"/>
                <a:sym typeface="Arial"/>
              </a:rPr>
              <a:t> </a:t>
            </a:r>
            <a:endParaRPr sz="816" dirty="0">
              <a:solidFill>
                <a:srgbClr val="000066"/>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0"/>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Tener en cuenta la resiliencia climática de las tecnologías de saneamiento</a:t>
            </a:r>
            <a:endParaRPr/>
          </a:p>
        </p:txBody>
      </p:sp>
      <p:sp>
        <p:nvSpPr>
          <p:cNvPr id="366" name="Google Shape;366;p4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367" name="Google Shape;367;p40"/>
          <p:cNvSpPr txBox="1"/>
          <p:nvPr/>
        </p:nvSpPr>
        <p:spPr>
          <a:xfrm>
            <a:off x="838199" y="5825968"/>
            <a:ext cx="11348357" cy="21788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816">
                <a:solidFill>
                  <a:srgbClr val="000066"/>
                </a:solidFill>
                <a:latin typeface="Arial"/>
                <a:ea typeface="Arial"/>
                <a:cs typeface="Arial"/>
                <a:sym typeface="Arial"/>
              </a:rPr>
              <a:t>Fuente: OMS, 2019. “Discussion paper: Climate, Sanitation and Health”. </a:t>
            </a:r>
            <a:r>
              <a:rPr lang="es" sz="816" u="sng">
                <a:solidFill>
                  <a:schemeClr val="hlink"/>
                </a:solidFill>
                <a:latin typeface="Arial"/>
                <a:ea typeface="Arial"/>
                <a:cs typeface="Arial"/>
                <a:sym typeface="Arial"/>
                <a:hlinkClick r:id="rId3"/>
              </a:rPr>
              <a:t>https://www.who.int/publications/m/item/discussion-paper-climate-sanitation-and-health</a:t>
            </a:r>
            <a:r>
              <a:rPr lang="es" sz="816">
                <a:solidFill>
                  <a:srgbClr val="000066"/>
                </a:solidFill>
                <a:latin typeface="Arial"/>
                <a:ea typeface="Arial"/>
                <a:cs typeface="Arial"/>
                <a:sym typeface="Arial"/>
              </a:rPr>
              <a:t> </a:t>
            </a:r>
            <a:endParaRPr sz="816">
              <a:solidFill>
                <a:srgbClr val="000066"/>
              </a:solidFill>
              <a:latin typeface="Arial"/>
              <a:ea typeface="Arial"/>
              <a:cs typeface="Arial"/>
              <a:sym typeface="Arial"/>
            </a:endParaRPr>
          </a:p>
        </p:txBody>
      </p:sp>
      <p:graphicFrame>
        <p:nvGraphicFramePr>
          <p:cNvPr id="368" name="Google Shape;368;p40"/>
          <p:cNvGraphicFramePr/>
          <p:nvPr/>
        </p:nvGraphicFramePr>
        <p:xfrm>
          <a:off x="838199" y="2294701"/>
          <a:ext cx="4435925" cy="3302200"/>
        </p:xfrm>
        <a:graphic>
          <a:graphicData uri="http://schemas.openxmlformats.org/drawingml/2006/table">
            <a:tbl>
              <a:tblPr>
                <a:noFill/>
                <a:tableStyleId>{F58FC0CE-1E78-4260-94BC-8106CCDC9E6D}</a:tableStyleId>
              </a:tblPr>
              <a:tblGrid>
                <a:gridCol w="1835700">
                  <a:extLst>
                    <a:ext uri="{9D8B030D-6E8A-4147-A177-3AD203B41FA5}">
                      <a16:colId xmlns:a16="http://schemas.microsoft.com/office/drawing/2014/main" val="20000"/>
                    </a:ext>
                  </a:extLst>
                </a:gridCol>
                <a:gridCol w="2600225">
                  <a:extLst>
                    <a:ext uri="{9D8B030D-6E8A-4147-A177-3AD203B41FA5}">
                      <a16:colId xmlns:a16="http://schemas.microsoft.com/office/drawing/2014/main" val="20001"/>
                    </a:ext>
                  </a:extLst>
                </a:gridCol>
              </a:tblGrid>
              <a:tr h="559000">
                <a:tc>
                  <a:txBody>
                    <a:bodyPr/>
                    <a:lstStyle/>
                    <a:p>
                      <a:pPr marL="0" marR="0" lvl="0" indent="0" algn="l" rtl="0">
                        <a:spcBef>
                          <a:spcPts val="0"/>
                        </a:spcBef>
                        <a:spcAft>
                          <a:spcPts val="0"/>
                        </a:spcAft>
                        <a:buNone/>
                      </a:pPr>
                      <a:r>
                        <a:rPr lang="es" sz="1800" b="1" u="none" strike="noStrike" cap="none">
                          <a:latin typeface="Arial"/>
                          <a:ea typeface="Arial"/>
                          <a:cs typeface="Arial"/>
                          <a:sym typeface="Arial"/>
                        </a:rPr>
                        <a:t>Resiliencia</a:t>
                      </a:r>
                      <a:endParaRPr sz="1800" b="1" u="none" strike="noStrike" cap="none">
                        <a:latin typeface="Arial"/>
                        <a:ea typeface="Arial"/>
                        <a:cs typeface="Arial"/>
                        <a:sym typeface="Arial"/>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tc>
                  <a:txBody>
                    <a:bodyPr/>
                    <a:lstStyle/>
                    <a:p>
                      <a:pPr marL="0" marR="0" lvl="0" indent="0" algn="l" rtl="0">
                        <a:spcBef>
                          <a:spcPts val="0"/>
                        </a:spcBef>
                        <a:spcAft>
                          <a:spcPts val="0"/>
                        </a:spcAft>
                        <a:buNone/>
                      </a:pPr>
                      <a:r>
                        <a:rPr lang="es" sz="1800" b="1" u="none" strike="noStrike" cap="none">
                          <a:latin typeface="Arial"/>
                          <a:ea typeface="Arial"/>
                          <a:cs typeface="Arial"/>
                          <a:sym typeface="Arial"/>
                        </a:rPr>
                        <a:t>Tipos de saneamiento</a:t>
                      </a:r>
                      <a:endParaRPr sz="1800" b="1" u="none" strike="noStrike" cap="none">
                        <a:latin typeface="Arial"/>
                        <a:ea typeface="Arial"/>
                        <a:cs typeface="Arial"/>
                        <a:sym typeface="Arial"/>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009CDE"/>
                    </a:solidFill>
                  </a:tcPr>
                </a:tc>
                <a:extLst>
                  <a:ext uri="{0D108BD9-81ED-4DB2-BD59-A6C34878D82A}">
                    <a16:rowId xmlns:a16="http://schemas.microsoft.com/office/drawing/2014/main" val="10000"/>
                  </a:ext>
                </a:extLst>
              </a:tr>
              <a:tr h="1002150">
                <a:tc>
                  <a:txBody>
                    <a:bodyPr/>
                    <a:lstStyle/>
                    <a:p>
                      <a:pPr marL="0" marR="0" lvl="0" indent="0" algn="l" rtl="0">
                        <a:spcBef>
                          <a:spcPts val="0"/>
                        </a:spcBef>
                        <a:spcAft>
                          <a:spcPts val="0"/>
                        </a:spcAft>
                        <a:buNone/>
                      </a:pPr>
                      <a:r>
                        <a:rPr lang="es" sz="1800" b="0" u="none" strike="noStrike" cap="none">
                          <a:latin typeface="Arial"/>
                          <a:ea typeface="Arial"/>
                          <a:cs typeface="Arial"/>
                          <a:sym typeface="Arial"/>
                        </a:rPr>
                        <a:t>Mayor resiliencia</a:t>
                      </a:r>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342900" marR="0" lvl="0" indent="-342900" algn="l" rtl="0">
                        <a:spcBef>
                          <a:spcPts val="0"/>
                        </a:spcBef>
                        <a:spcAft>
                          <a:spcPts val="0"/>
                        </a:spcAft>
                        <a:buClr>
                          <a:schemeClr val="dk1"/>
                        </a:buClr>
                        <a:buSzPts val="1800"/>
                        <a:buFont typeface="Noto Sans Symbols"/>
                        <a:buChar char="∙"/>
                      </a:pPr>
                      <a:r>
                        <a:rPr lang="es" sz="1800" b="0" u="none" strike="noStrike" cap="none">
                          <a:latin typeface="Arial"/>
                          <a:ea typeface="Arial"/>
                          <a:cs typeface="Arial"/>
                          <a:sym typeface="Arial"/>
                        </a:rPr>
                        <a:t>Letrinas de pozo</a:t>
                      </a:r>
                      <a:endParaRPr/>
                    </a:p>
                    <a:p>
                      <a:pPr marL="342900" marR="0" lvl="0" indent="-342900" algn="l" rtl="0">
                        <a:spcBef>
                          <a:spcPts val="0"/>
                        </a:spcBef>
                        <a:spcAft>
                          <a:spcPts val="0"/>
                        </a:spcAft>
                        <a:buClr>
                          <a:schemeClr val="dk1"/>
                        </a:buClr>
                        <a:buSzPts val="1800"/>
                        <a:buFont typeface="Noto Sans Symbols"/>
                        <a:buChar char="∙"/>
                      </a:pPr>
                      <a:r>
                        <a:rPr lang="es" sz="1800" b="0" u="none" strike="noStrike" cap="none">
                          <a:latin typeface="Arial"/>
                          <a:ea typeface="Arial"/>
                          <a:cs typeface="Arial"/>
                          <a:sym typeface="Arial"/>
                        </a:rPr>
                        <a:t>Sistemas </a:t>
                      </a:r>
                      <a:r>
                        <a:rPr lang="en" sz="1800" b="0" i="1" u="none" strike="noStrike" cap="none">
                          <a:latin typeface="Arial"/>
                          <a:ea typeface="Arial"/>
                          <a:cs typeface="Arial"/>
                          <a:sym typeface="Arial"/>
                        </a:rPr>
                        <a:t>in situ</a:t>
                      </a:r>
                      <a:r>
                        <a:rPr lang="en" sz="1800" b="0" u="none" strike="noStrike" cap="none">
                          <a:latin typeface="Arial"/>
                          <a:ea typeface="Arial"/>
                          <a:cs typeface="Arial"/>
                          <a:sym typeface="Arial"/>
                        </a:rPr>
                        <a:t> con descarga de agua de bajo caudal</a:t>
                      </a:r>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CADEF2"/>
                    </a:solidFill>
                  </a:tcPr>
                </a:tc>
                <a:extLst>
                  <a:ext uri="{0D108BD9-81ED-4DB2-BD59-A6C34878D82A}">
                    <a16:rowId xmlns:a16="http://schemas.microsoft.com/office/drawing/2014/main" val="10001"/>
                  </a:ext>
                </a:extLst>
              </a:tr>
              <a:tr h="1644300">
                <a:tc>
                  <a:txBody>
                    <a:bodyPr/>
                    <a:lstStyle/>
                    <a:p>
                      <a:pPr marL="0" marR="0" lvl="0" indent="0" algn="l" rtl="0">
                        <a:spcBef>
                          <a:spcPts val="0"/>
                        </a:spcBef>
                        <a:spcAft>
                          <a:spcPts val="0"/>
                        </a:spcAft>
                        <a:buNone/>
                      </a:pPr>
                      <a:r>
                        <a:rPr lang="es" sz="1800" b="0" u="none" strike="noStrike" cap="none">
                          <a:latin typeface="Arial"/>
                          <a:ea typeface="Arial"/>
                          <a:cs typeface="Arial"/>
                          <a:sym typeface="Arial"/>
                        </a:rPr>
                        <a:t>Menor resiliencia</a:t>
                      </a:r>
                      <a:endParaRPr sz="1800" b="0" u="none" strike="noStrike" cap="none">
                        <a:latin typeface="Arial"/>
                        <a:ea typeface="Arial"/>
                        <a:cs typeface="Arial"/>
                        <a:sym typeface="Arial"/>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009CDE"/>
                    </a:solidFill>
                  </a:tcPr>
                </a:tc>
                <a:tc>
                  <a:txBody>
                    <a:bodyPr/>
                    <a:lstStyle/>
                    <a:p>
                      <a:pPr marL="342900" marR="0" lvl="0" indent="-342900" algn="l" rtl="0">
                        <a:spcBef>
                          <a:spcPts val="0"/>
                        </a:spcBef>
                        <a:spcAft>
                          <a:spcPts val="0"/>
                        </a:spcAft>
                        <a:buClr>
                          <a:schemeClr val="dk1"/>
                        </a:buClr>
                        <a:buSzPts val="1800"/>
                        <a:buFont typeface="Noto Sans Symbols"/>
                        <a:buChar char="∙"/>
                      </a:pPr>
                      <a:r>
                        <a:rPr lang="es" sz="1800" b="0" u="none" strike="noStrike" cap="none">
                          <a:latin typeface="Arial"/>
                          <a:ea typeface="Arial"/>
                          <a:cs typeface="Arial"/>
                          <a:sym typeface="Arial"/>
                        </a:rPr>
                        <a:t>Sistemas </a:t>
                      </a:r>
                      <a:r>
                        <a:rPr lang="en" sz="1800" b="0" i="1" u="none" strike="noStrike" cap="none">
                          <a:latin typeface="Arial"/>
                          <a:ea typeface="Arial"/>
                          <a:cs typeface="Arial"/>
                          <a:sym typeface="Arial"/>
                        </a:rPr>
                        <a:t>in situ</a:t>
                      </a:r>
                      <a:r>
                        <a:rPr lang="en" sz="1800" b="0" u="none" strike="noStrike" cap="none">
                          <a:latin typeface="Arial"/>
                          <a:ea typeface="Arial"/>
                          <a:cs typeface="Arial"/>
                          <a:sym typeface="Arial"/>
                        </a:rPr>
                        <a:t> de gran volumen </a:t>
                      </a:r>
                      <a:endParaRPr/>
                    </a:p>
                    <a:p>
                      <a:pPr marL="342900" marR="0" lvl="0" indent="-342900" algn="l" rtl="0">
                        <a:spcBef>
                          <a:spcPts val="0"/>
                        </a:spcBef>
                        <a:spcAft>
                          <a:spcPts val="0"/>
                        </a:spcAft>
                        <a:buClr>
                          <a:schemeClr val="dk1"/>
                        </a:buClr>
                        <a:buSzPts val="1800"/>
                        <a:buFont typeface="Noto Sans Symbols"/>
                        <a:buChar char="∙"/>
                      </a:pPr>
                      <a:r>
                        <a:rPr lang="es" sz="1800" b="0" u="none" strike="noStrike" cap="none">
                          <a:latin typeface="Arial"/>
                          <a:ea typeface="Arial"/>
                          <a:cs typeface="Arial"/>
                          <a:sym typeface="Arial"/>
                        </a:rPr>
                        <a:t>Alcantarillado convencional</a:t>
                      </a:r>
                      <a:endParaRPr/>
                    </a:p>
                    <a:p>
                      <a:pPr marL="342900" marR="0" lvl="0" indent="-342900" algn="l" rtl="0">
                        <a:spcBef>
                          <a:spcPts val="0"/>
                        </a:spcBef>
                        <a:spcAft>
                          <a:spcPts val="0"/>
                        </a:spcAft>
                        <a:buClr>
                          <a:schemeClr val="dk1"/>
                        </a:buClr>
                        <a:buSzPts val="1800"/>
                        <a:buFont typeface="Noto Sans Symbols"/>
                        <a:buChar char="∙"/>
                      </a:pPr>
                      <a:r>
                        <a:rPr lang="es" sz="1800" b="0" u="none" strike="noStrike" cap="none">
                          <a:latin typeface="Arial"/>
                          <a:ea typeface="Arial"/>
                          <a:cs typeface="Arial"/>
                          <a:sym typeface="Arial"/>
                        </a:rPr>
                        <a:t>Alcantarillado modificado</a:t>
                      </a:r>
                      <a:endParaRPr/>
                    </a:p>
                  </a:txBody>
                  <a:tcPr marL="46650" marR="4665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FF9"/>
                    </a:solidFill>
                  </a:tcPr>
                </a:tc>
                <a:extLst>
                  <a:ext uri="{0D108BD9-81ED-4DB2-BD59-A6C34878D82A}">
                    <a16:rowId xmlns:a16="http://schemas.microsoft.com/office/drawing/2014/main" val="10002"/>
                  </a:ext>
                </a:extLst>
              </a:tr>
            </a:tbl>
          </a:graphicData>
        </a:graphic>
      </p:graphicFrame>
      <p:pic>
        <p:nvPicPr>
          <p:cNvPr id="369" name="Google Shape;369;p40"/>
          <p:cNvPicPr preferRelativeResize="0"/>
          <p:nvPr/>
        </p:nvPicPr>
        <p:blipFill rotWithShape="1">
          <a:blip r:embed="rId4">
            <a:alphaModFix/>
          </a:blip>
          <a:srcRect/>
          <a:stretch/>
        </p:blipFill>
        <p:spPr>
          <a:xfrm>
            <a:off x="5962503" y="2050125"/>
            <a:ext cx="5741047" cy="345001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1"/>
          <p:cNvSpPr txBox="1">
            <a:spLocks noGrp="1"/>
          </p:cNvSpPr>
          <p:nvPr>
            <p:ph type="title"/>
          </p:nvPr>
        </p:nvSpPr>
        <p:spPr>
          <a:xfrm>
            <a:off x="838199" y="135108"/>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Saneamiento con bajas emisiones de carbono en los establecimientos de salud: contribución a la mitigación del cambio climático </a:t>
            </a:r>
            <a:endParaRPr dirty="0"/>
          </a:p>
        </p:txBody>
      </p:sp>
      <p:sp>
        <p:nvSpPr>
          <p:cNvPr id="376" name="Google Shape;376;p4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377" name="Google Shape;377;p41"/>
          <p:cNvSpPr txBox="1"/>
          <p:nvPr/>
        </p:nvSpPr>
        <p:spPr>
          <a:xfrm>
            <a:off x="726010" y="1776684"/>
            <a:ext cx="4369010" cy="3653882"/>
          </a:xfrm>
          <a:prstGeom prst="rect">
            <a:avLst/>
          </a:prstGeom>
          <a:noFill/>
          <a:ln>
            <a:noFill/>
          </a:ln>
        </p:spPr>
        <p:txBody>
          <a:bodyPr spcFirstLastPara="1" wrap="square" lIns="91425" tIns="45700" rIns="91425" bIns="45700" rtlCol="0" anchor="t" anchorCtr="0">
            <a:noAutofit/>
          </a:bodyPr>
          <a:lstStyle/>
          <a:p>
            <a:pPr marL="228600" marR="0" lvl="0" indent="-76200" algn="l" rtl="0">
              <a:lnSpc>
                <a:spcPct val="90000"/>
              </a:lnSpc>
              <a:spcBef>
                <a:spcPts val="0"/>
              </a:spcBef>
              <a:spcAft>
                <a:spcPts val="0"/>
              </a:spcAft>
              <a:buClr>
                <a:schemeClr val="dk1"/>
              </a:buClr>
              <a:buSzPts val="2400"/>
              <a:buFont typeface="Arial"/>
              <a:buNone/>
            </a:pPr>
            <a:endParaRPr sz="2400" b="0" i="0"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400"/>
              <a:buFont typeface="Arial"/>
              <a:buChar char="•"/>
            </a:pPr>
            <a:r>
              <a:rPr lang="es" sz="2200" b="1" i="0" dirty="0">
                <a:solidFill>
                  <a:schemeClr val="dk1"/>
                </a:solidFill>
                <a:latin typeface="Arial"/>
                <a:ea typeface="Arial"/>
                <a:cs typeface="Arial"/>
                <a:sym typeface="Arial"/>
              </a:rPr>
              <a:t>Siempre que sea factible y adecuado, conviene plantearse:</a:t>
            </a:r>
            <a:endParaRPr sz="2200" dirty="0"/>
          </a:p>
          <a:p>
            <a:pPr marL="233241" marR="0" lvl="0" indent="-233241" algn="l" rtl="0">
              <a:lnSpc>
                <a:spcPct val="90000"/>
              </a:lnSpc>
              <a:spcBef>
                <a:spcPts val="1000"/>
              </a:spcBef>
              <a:spcAft>
                <a:spcPts val="0"/>
              </a:spcAft>
              <a:buClr>
                <a:schemeClr val="dk1"/>
              </a:buClr>
              <a:buSzPts val="2400"/>
              <a:buFont typeface="Arial"/>
              <a:buChar char="•"/>
            </a:pPr>
            <a:r>
              <a:rPr lang="es" sz="2200" b="0" i="0" dirty="0">
                <a:solidFill>
                  <a:schemeClr val="dk1"/>
                </a:solidFill>
                <a:latin typeface="Arial"/>
                <a:ea typeface="Arial"/>
                <a:cs typeface="Arial"/>
                <a:sym typeface="Arial"/>
              </a:rPr>
              <a:t>Utilizar excrementos humanos como fertilizante y mejorador del suelo (con letrinas de composte, por ejemplo) </a:t>
            </a:r>
            <a:endParaRPr sz="2200" dirty="0"/>
          </a:p>
          <a:p>
            <a:pPr marL="233241" marR="0" lvl="0" indent="-233241" algn="l" rtl="0">
              <a:lnSpc>
                <a:spcPct val="90000"/>
              </a:lnSpc>
              <a:spcBef>
                <a:spcPts val="1000"/>
              </a:spcBef>
              <a:spcAft>
                <a:spcPts val="0"/>
              </a:spcAft>
              <a:buClr>
                <a:schemeClr val="dk1"/>
              </a:buClr>
              <a:buSzPts val="2400"/>
              <a:buFont typeface="Arial"/>
              <a:buChar char="•"/>
            </a:pPr>
            <a:r>
              <a:rPr lang="es" sz="2200" b="0" i="0" dirty="0">
                <a:solidFill>
                  <a:schemeClr val="dk1"/>
                </a:solidFill>
                <a:latin typeface="Arial"/>
                <a:ea typeface="Arial"/>
                <a:cs typeface="Arial"/>
                <a:sym typeface="Arial"/>
              </a:rPr>
              <a:t>Generar biogás para producir energía a partir de excrementos humanos</a:t>
            </a:r>
            <a:endParaRPr sz="2200" dirty="0"/>
          </a:p>
          <a:p>
            <a:pPr marL="233241" marR="0" lvl="0" indent="-233241" algn="l" rtl="0">
              <a:lnSpc>
                <a:spcPct val="90000"/>
              </a:lnSpc>
              <a:spcBef>
                <a:spcPts val="1000"/>
              </a:spcBef>
              <a:spcAft>
                <a:spcPts val="0"/>
              </a:spcAft>
              <a:buClr>
                <a:schemeClr val="dk1"/>
              </a:buClr>
              <a:buSzPts val="2400"/>
              <a:buFont typeface="Arial"/>
              <a:buChar char="•"/>
            </a:pPr>
            <a:r>
              <a:rPr lang="es" sz="2200" b="0" i="0" dirty="0">
                <a:solidFill>
                  <a:schemeClr val="dk1"/>
                </a:solidFill>
                <a:latin typeface="Arial"/>
                <a:ea typeface="Arial"/>
                <a:cs typeface="Arial"/>
                <a:sym typeface="Arial"/>
              </a:rPr>
              <a:t>Emplear fuentes de energía renovables para bombear aguas residuales</a:t>
            </a:r>
            <a:endParaRPr sz="2200" dirty="0"/>
          </a:p>
          <a:p>
            <a:pPr marL="0" marR="0" lvl="0" indent="0" algn="l" rtl="0">
              <a:lnSpc>
                <a:spcPct val="90000"/>
              </a:lnSpc>
              <a:spcBef>
                <a:spcPts val="1000"/>
              </a:spcBef>
              <a:spcAft>
                <a:spcPts val="0"/>
              </a:spcAft>
              <a:buClr>
                <a:schemeClr val="dk1"/>
              </a:buClr>
              <a:buSzPts val="2400"/>
              <a:buFont typeface="Arial"/>
              <a:buNone/>
            </a:pPr>
            <a:endParaRPr sz="2400" b="0" i="0" dirty="0">
              <a:solidFill>
                <a:schemeClr val="dk1"/>
              </a:solidFill>
              <a:latin typeface="Arial"/>
              <a:ea typeface="Arial"/>
              <a:cs typeface="Arial"/>
              <a:sym typeface="Arial"/>
            </a:endParaRPr>
          </a:p>
        </p:txBody>
      </p:sp>
      <p:pic>
        <p:nvPicPr>
          <p:cNvPr id="378" name="Google Shape;378;p41"/>
          <p:cNvPicPr preferRelativeResize="0"/>
          <p:nvPr/>
        </p:nvPicPr>
        <p:blipFill rotWithShape="1">
          <a:blip r:embed="rId3">
            <a:alphaModFix/>
          </a:blip>
          <a:srcRect/>
          <a:stretch/>
        </p:blipFill>
        <p:spPr>
          <a:xfrm>
            <a:off x="8948057" y="2152916"/>
            <a:ext cx="2719825" cy="3962631"/>
          </a:xfrm>
          <a:prstGeom prst="rect">
            <a:avLst/>
          </a:prstGeom>
          <a:noFill/>
          <a:ln>
            <a:noFill/>
          </a:ln>
        </p:spPr>
      </p:pic>
      <p:pic>
        <p:nvPicPr>
          <p:cNvPr id="379" name="Google Shape;379;p41"/>
          <p:cNvPicPr preferRelativeResize="0"/>
          <p:nvPr/>
        </p:nvPicPr>
        <p:blipFill rotWithShape="1">
          <a:blip r:embed="rId4">
            <a:alphaModFix/>
          </a:blip>
          <a:srcRect/>
          <a:stretch/>
        </p:blipFill>
        <p:spPr>
          <a:xfrm>
            <a:off x="5649686" y="2152916"/>
            <a:ext cx="2834017" cy="39723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25</a:t>
            </a:fld>
            <a:endParaRPr/>
          </a:p>
        </p:txBody>
      </p:sp>
      <p:sp>
        <p:nvSpPr>
          <p:cNvPr id="386" name="Google Shape;386;p42"/>
          <p:cNvSpPr txBox="1">
            <a:spLocks noGrp="1"/>
          </p:cNvSpPr>
          <p:nvPr>
            <p:ph type="title"/>
          </p:nvPr>
        </p:nvSpPr>
        <p:spPr>
          <a:xfrm>
            <a:off x="838200" y="853698"/>
            <a:ext cx="4102100" cy="27341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es"/>
              <a:t>DESECHOS DE SALUD</a:t>
            </a:r>
            <a:endParaRPr/>
          </a:p>
        </p:txBody>
      </p:sp>
      <p:sp>
        <p:nvSpPr>
          <p:cNvPr id="387" name="Google Shape;387;p42"/>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fontScale="85000" lnSpcReduction="20000"/>
          </a:bodyPr>
          <a:lstStyle/>
          <a:p>
            <a:pPr marL="0" lvl="0" indent="0" algn="l" rtl="0">
              <a:lnSpc>
                <a:spcPct val="90000"/>
              </a:lnSpc>
              <a:spcBef>
                <a:spcPts val="0"/>
              </a:spcBef>
              <a:spcAft>
                <a:spcPts val="0"/>
              </a:spcAft>
              <a:buClr>
                <a:schemeClr val="lt2"/>
              </a:buClr>
              <a:buSzPct val="100000"/>
              <a:buNone/>
            </a:pPr>
            <a:r>
              <a:rPr lang="es"/>
              <a:t>Resiliencia climática</a:t>
            </a:r>
            <a:endParaRPr/>
          </a:p>
        </p:txBody>
      </p:sp>
      <p:sp>
        <p:nvSpPr>
          <p:cNvPr id="388" name="Google Shape;388;p42"/>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rtlCol="0" anchor="t" anchorCtr="0">
            <a:normAutofit/>
          </a:bodyPr>
          <a:lstStyle/>
          <a:p>
            <a:pPr marL="342900" lvl="0" indent="-342900" algn="l" rtl="0">
              <a:lnSpc>
                <a:spcPct val="90000"/>
              </a:lnSpc>
              <a:spcBef>
                <a:spcPts val="0"/>
              </a:spcBef>
              <a:spcAft>
                <a:spcPts val="0"/>
              </a:spcAft>
              <a:buClr>
                <a:schemeClr val="dk2"/>
              </a:buClr>
              <a:buSzPts val="2400"/>
              <a:buFont typeface="Arial"/>
              <a:buChar char="•"/>
            </a:pPr>
            <a:r>
              <a:rPr lang="es" sz="2400" b="0"/>
              <a:t>Efectos del cambio climático</a:t>
            </a:r>
            <a:endParaRPr/>
          </a:p>
          <a:p>
            <a:pPr marL="342900" lvl="0" indent="-342900" algn="l" rtl="0">
              <a:lnSpc>
                <a:spcPct val="90000"/>
              </a:lnSpc>
              <a:spcBef>
                <a:spcPts val="1000"/>
              </a:spcBef>
              <a:spcAft>
                <a:spcPts val="0"/>
              </a:spcAft>
              <a:buClr>
                <a:schemeClr val="dk2"/>
              </a:buClr>
              <a:buSzPts val="2400"/>
              <a:buFont typeface="Arial"/>
              <a:buChar char="•"/>
            </a:pPr>
            <a:r>
              <a:rPr lang="es" sz="2400" b="0"/>
              <a:t>Adaptación al cambio climático</a:t>
            </a:r>
            <a:endParaRPr/>
          </a:p>
          <a:p>
            <a:pPr marL="342900" lvl="0" indent="-342900" algn="l" rtl="0">
              <a:lnSpc>
                <a:spcPct val="90000"/>
              </a:lnSpc>
              <a:spcBef>
                <a:spcPts val="1000"/>
              </a:spcBef>
              <a:spcAft>
                <a:spcPts val="0"/>
              </a:spcAft>
              <a:buClr>
                <a:schemeClr val="dk2"/>
              </a:buClr>
              <a:buSzPts val="2400"/>
              <a:buFont typeface="Arial"/>
              <a:buChar char="•"/>
            </a:pPr>
            <a:r>
              <a:rPr lang="es" sz="2400" b="0"/>
              <a:t>Mitigación</a:t>
            </a:r>
            <a:endParaRPr/>
          </a:p>
          <a:p>
            <a:pPr marL="342900" lvl="0" indent="-342900" algn="l" rtl="0">
              <a:lnSpc>
                <a:spcPct val="90000"/>
              </a:lnSpc>
              <a:spcBef>
                <a:spcPts val="1000"/>
              </a:spcBef>
              <a:spcAft>
                <a:spcPts val="0"/>
              </a:spcAft>
              <a:buClr>
                <a:schemeClr val="dk2"/>
              </a:buClr>
              <a:buSzPts val="2400"/>
              <a:buFont typeface="Arial"/>
              <a:buChar char="•"/>
            </a:pPr>
            <a:r>
              <a:rPr lang="es" sz="2400" b="0"/>
              <a:t>Sostenibilidad</a:t>
            </a:r>
            <a:endParaRPr/>
          </a:p>
          <a:p>
            <a:pPr marL="342900" lvl="0" indent="-190500" algn="l" rtl="0">
              <a:lnSpc>
                <a:spcPct val="90000"/>
              </a:lnSpc>
              <a:spcBef>
                <a:spcPts val="1000"/>
              </a:spcBef>
              <a:spcAft>
                <a:spcPts val="0"/>
              </a:spcAft>
              <a:buClr>
                <a:schemeClr val="dk2"/>
              </a:buClr>
              <a:buSzPts val="2400"/>
              <a:buFont typeface="Arial"/>
              <a:buNone/>
            </a:pPr>
            <a:endParaRPr sz="2400" b="0"/>
          </a:p>
          <a:p>
            <a:pPr marL="342900" lvl="0" indent="-190500" algn="l" rtl="0">
              <a:lnSpc>
                <a:spcPct val="90000"/>
              </a:lnSpc>
              <a:spcBef>
                <a:spcPts val="1000"/>
              </a:spcBef>
              <a:spcAft>
                <a:spcPts val="0"/>
              </a:spcAft>
              <a:buClr>
                <a:schemeClr val="dk2"/>
              </a:buClr>
              <a:buSzPts val="2400"/>
              <a:buFont typeface="Arial"/>
              <a:buNone/>
            </a:pPr>
            <a:endParaRPr sz="2400" b="0"/>
          </a:p>
        </p:txBody>
      </p:sp>
      <p:grpSp>
        <p:nvGrpSpPr>
          <p:cNvPr id="389" name="Google Shape;389;p42"/>
          <p:cNvGrpSpPr/>
          <p:nvPr/>
        </p:nvGrpSpPr>
        <p:grpSpPr>
          <a:xfrm>
            <a:off x="7625443" y="198956"/>
            <a:ext cx="3793164" cy="5507666"/>
            <a:chOff x="7625443" y="198956"/>
            <a:chExt cx="3793164" cy="5507666"/>
          </a:xfrm>
        </p:grpSpPr>
        <p:sp>
          <p:nvSpPr>
            <p:cNvPr id="390" name="Google Shape;390;p42"/>
            <p:cNvSpPr/>
            <p:nvPr/>
          </p:nvSpPr>
          <p:spPr>
            <a:xfrm>
              <a:off x="7625443" y="198956"/>
              <a:ext cx="3793164" cy="5507666"/>
            </a:xfrm>
            <a:prstGeom prst="frame">
              <a:avLst>
                <a:gd name="adj1" fmla="val 3088"/>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391" name="Google Shape;391;p42"/>
            <p:cNvPicPr preferRelativeResize="0"/>
            <p:nvPr/>
          </p:nvPicPr>
          <p:blipFill rotWithShape="1">
            <a:blip r:embed="rId3">
              <a:alphaModFix/>
            </a:blip>
            <a:srcRect/>
            <a:stretch/>
          </p:blipFill>
          <p:spPr>
            <a:xfrm>
              <a:off x="7935685" y="474002"/>
              <a:ext cx="3222381" cy="2411666"/>
            </a:xfrm>
            <a:prstGeom prst="rect">
              <a:avLst/>
            </a:prstGeom>
            <a:noFill/>
            <a:ln>
              <a:noFill/>
            </a:ln>
          </p:spPr>
        </p:pic>
        <p:pic>
          <p:nvPicPr>
            <p:cNvPr id="392" name="Google Shape;392;p42"/>
            <p:cNvPicPr preferRelativeResize="0"/>
            <p:nvPr/>
          </p:nvPicPr>
          <p:blipFill rotWithShape="1">
            <a:blip r:embed="rId4">
              <a:alphaModFix/>
            </a:blip>
            <a:srcRect/>
            <a:stretch/>
          </p:blipFill>
          <p:spPr>
            <a:xfrm>
              <a:off x="7935685" y="2952789"/>
              <a:ext cx="3222381" cy="2364793"/>
            </a:xfrm>
            <a:prstGeom prst="rect">
              <a:avLst/>
            </a:prstGeom>
            <a:noFill/>
            <a:ln>
              <a:noFill/>
            </a:ln>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3"/>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Los efectos del cambio climático en la gestión de los desechos de salud </a:t>
            </a:r>
            <a:endParaRPr/>
          </a:p>
        </p:txBody>
      </p:sp>
      <p:sp>
        <p:nvSpPr>
          <p:cNvPr id="399" name="Google Shape;399;p4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400" name="Google Shape;400;p43"/>
          <p:cNvSpPr txBox="1"/>
          <p:nvPr/>
        </p:nvSpPr>
        <p:spPr>
          <a:xfrm>
            <a:off x="1117746" y="1930827"/>
            <a:ext cx="10236054" cy="3575612"/>
          </a:xfrm>
          <a:prstGeom prst="rect">
            <a:avLst/>
          </a:prstGeom>
          <a:noFill/>
          <a:ln>
            <a:noFill/>
          </a:ln>
        </p:spPr>
        <p:txBody>
          <a:bodyPr spcFirstLastPara="1" wrap="square" lIns="91425" tIns="45700" rIns="91425" bIns="45700" rtlCol="0" anchor="t" anchorCtr="0">
            <a:noAutofit/>
          </a:bodyPr>
          <a:lstStyle/>
          <a:p>
            <a:pPr marL="341313" marR="0" lvl="0" indent="-231775" algn="l" rtl="0">
              <a:lnSpc>
                <a:spcPct val="90000"/>
              </a:lnSpc>
              <a:spcBef>
                <a:spcPts val="0"/>
              </a:spcBef>
              <a:spcAft>
                <a:spcPts val="0"/>
              </a:spcAft>
              <a:buClr>
                <a:schemeClr val="dk1"/>
              </a:buClr>
              <a:buSzPts val="2000"/>
              <a:buFont typeface="Arial"/>
              <a:buChar char="•"/>
            </a:pPr>
            <a:r>
              <a:rPr lang="es" sz="2000" b="0" i="0">
                <a:solidFill>
                  <a:schemeClr val="dk1"/>
                </a:solidFill>
                <a:latin typeface="Arial"/>
                <a:ea typeface="Arial"/>
                <a:cs typeface="Arial"/>
                <a:sym typeface="Arial"/>
              </a:rPr>
              <a:t>La gestión de los desechos sólidos puede agravar los efectos sobre el clima, sobre todo debido a la emisión de gases de efecto invernadero al transportar los materiales. </a:t>
            </a:r>
            <a:endParaRPr/>
          </a:p>
          <a:p>
            <a:pPr marL="341313" marR="0" lvl="0" indent="-231775" algn="l" rtl="0">
              <a:lnSpc>
                <a:spcPct val="90000"/>
              </a:lnSpc>
              <a:spcBef>
                <a:spcPts val="1000"/>
              </a:spcBef>
              <a:spcAft>
                <a:spcPts val="0"/>
              </a:spcAft>
              <a:buClr>
                <a:schemeClr val="dk1"/>
              </a:buClr>
              <a:buSzPts val="2000"/>
              <a:buFont typeface="Arial"/>
              <a:buChar char="•"/>
            </a:pPr>
            <a:r>
              <a:rPr lang="es" sz="2000" b="0" i="0">
                <a:solidFill>
                  <a:schemeClr val="dk1"/>
                </a:solidFill>
                <a:latin typeface="Arial"/>
                <a:ea typeface="Arial"/>
                <a:cs typeface="Arial"/>
                <a:sym typeface="Arial"/>
              </a:rPr>
              <a:t>Los cambios en las condiciones hidrológicas y la temperatura afectan a la estabilidad de las estructuras de contención de los desechos.</a:t>
            </a:r>
            <a:endParaRPr/>
          </a:p>
          <a:p>
            <a:pPr marL="341313" marR="0" lvl="0" indent="-231775" algn="l" rtl="0">
              <a:lnSpc>
                <a:spcPct val="90000"/>
              </a:lnSpc>
              <a:spcBef>
                <a:spcPts val="1000"/>
              </a:spcBef>
              <a:spcAft>
                <a:spcPts val="0"/>
              </a:spcAft>
              <a:buClr>
                <a:schemeClr val="dk1"/>
              </a:buClr>
              <a:buSzPts val="2000"/>
              <a:buFont typeface="Arial"/>
              <a:buChar char="•"/>
            </a:pPr>
            <a:r>
              <a:rPr lang="es" sz="2000" b="0" i="0">
                <a:solidFill>
                  <a:schemeClr val="dk1"/>
                </a:solidFill>
                <a:latin typeface="Arial"/>
                <a:ea typeface="Arial"/>
                <a:cs typeface="Arial"/>
                <a:sym typeface="Arial"/>
              </a:rPr>
              <a:t>El aumento de las precipitaciones y las inundaciones puede repercutir en los contenedores de desechos y desembocar en la dispersión de contaminantes (entre ellos, sustancias peligrosas) </a:t>
            </a:r>
            <a:endParaRPr/>
          </a:p>
          <a:p>
            <a:pPr marL="341313" marR="0" lvl="0" indent="-231775" algn="l" rtl="0">
              <a:lnSpc>
                <a:spcPct val="90000"/>
              </a:lnSpc>
              <a:spcBef>
                <a:spcPts val="1000"/>
              </a:spcBef>
              <a:spcAft>
                <a:spcPts val="0"/>
              </a:spcAft>
              <a:buClr>
                <a:schemeClr val="dk1"/>
              </a:buClr>
              <a:buSzPts val="2000"/>
              <a:buFont typeface="Arial"/>
              <a:buChar char="•"/>
            </a:pPr>
            <a:r>
              <a:rPr lang="es" sz="2000" b="0" i="0">
                <a:solidFill>
                  <a:schemeClr val="dk1"/>
                </a:solidFill>
                <a:latin typeface="Arial"/>
                <a:ea typeface="Arial"/>
                <a:cs typeface="Arial"/>
                <a:sym typeface="Arial"/>
              </a:rPr>
              <a:t>Aunque el establecimiento no se haya inundado, si las zonas aledañas lo están es posible que se interrumpa la cadena de gestión de los desechos (por ejemplo, la inundación de las carreteras o las vías ferroviarias perjudica la recogida de desechos y su tratamiento fuera de las instalaciones) </a:t>
            </a:r>
            <a:endParaRPr/>
          </a:p>
          <a:p>
            <a:pPr marL="341313" marR="0" lvl="0" indent="-231775" algn="l" rtl="0">
              <a:lnSpc>
                <a:spcPct val="90000"/>
              </a:lnSpc>
              <a:spcBef>
                <a:spcPts val="1000"/>
              </a:spcBef>
              <a:spcAft>
                <a:spcPts val="0"/>
              </a:spcAft>
              <a:buClr>
                <a:schemeClr val="dk1"/>
              </a:buClr>
              <a:buSzPts val="2000"/>
              <a:buFont typeface="Arial"/>
              <a:buChar char="•"/>
            </a:pPr>
            <a:r>
              <a:rPr lang="es" sz="2000" b="0" i="0">
                <a:solidFill>
                  <a:schemeClr val="dk1"/>
                </a:solidFill>
                <a:latin typeface="Arial"/>
                <a:ea typeface="Arial"/>
                <a:cs typeface="Arial"/>
                <a:sym typeface="Arial"/>
              </a:rPr>
              <a:t>Los centros situados en zonas costeras de baja altitud corren un mayor riesgo de inundaciones </a:t>
            </a:r>
            <a:endParaRPr sz="2000" b="0" i="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4"/>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rgbClr val="00A1DF"/>
              </a:buClr>
              <a:buSzPts val="4400"/>
              <a:buFont typeface="Arial"/>
              <a:buNone/>
            </a:pPr>
            <a:r>
              <a:rPr lang="es">
                <a:solidFill>
                  <a:srgbClr val="00A1DF"/>
                </a:solidFill>
                <a:latin typeface="Arial"/>
                <a:ea typeface="Arial"/>
                <a:cs typeface="Arial"/>
                <a:sym typeface="Arial"/>
              </a:rPr>
              <a:t>La adaptación al cambio climático de la gestión de los desechos de salud</a:t>
            </a:r>
            <a:endParaRPr>
              <a:latin typeface="Arial"/>
              <a:ea typeface="Arial"/>
              <a:cs typeface="Arial"/>
              <a:sym typeface="Arial"/>
            </a:endParaRPr>
          </a:p>
        </p:txBody>
      </p:sp>
      <p:sp>
        <p:nvSpPr>
          <p:cNvPr id="407" name="Google Shape;407;p4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27</a:t>
            </a:fld>
            <a:endParaRPr/>
          </a:p>
        </p:txBody>
      </p:sp>
      <p:sp>
        <p:nvSpPr>
          <p:cNvPr id="408" name="Google Shape;408;p44"/>
          <p:cNvSpPr txBox="1"/>
          <p:nvPr/>
        </p:nvSpPr>
        <p:spPr>
          <a:xfrm>
            <a:off x="922089" y="1989132"/>
            <a:ext cx="6581797" cy="3245553"/>
          </a:xfrm>
          <a:prstGeom prst="rect">
            <a:avLst/>
          </a:prstGeom>
          <a:noFill/>
          <a:ln>
            <a:noFill/>
          </a:ln>
        </p:spPr>
        <p:txBody>
          <a:bodyPr spcFirstLastPara="1" wrap="square" lIns="91425" tIns="45700" rIns="91425" bIns="45700" rtlCol="0" anchor="t" anchorCtr="0">
            <a:noAutofit/>
          </a:bodyPr>
          <a:lstStyle/>
          <a:p>
            <a:pPr marL="341313" marR="0" lvl="0" indent="-231775" algn="l" rtl="0">
              <a:lnSpc>
                <a:spcPct val="90000"/>
              </a:lnSpc>
              <a:spcBef>
                <a:spcPts val="0"/>
              </a:spcBef>
              <a:spcAft>
                <a:spcPts val="0"/>
              </a:spcAft>
              <a:buClr>
                <a:schemeClr val="dk1"/>
              </a:buClr>
              <a:buSzPts val="2000"/>
              <a:buFont typeface="Arial"/>
              <a:buChar char="•"/>
            </a:pPr>
            <a:r>
              <a:rPr lang="es" sz="2000" b="0" i="0" dirty="0">
                <a:solidFill>
                  <a:schemeClr val="dk1"/>
                </a:solidFill>
                <a:latin typeface="Arial"/>
                <a:ea typeface="Arial"/>
                <a:cs typeface="Arial"/>
                <a:sym typeface="Arial"/>
              </a:rPr>
              <a:t>Disponer de suficientes contenedores y programar la frecuencia de vaciado, proporcionando los recursos necesarios, en caso de que aumente la demanda del establecimiento sanitario</a:t>
            </a:r>
            <a:endParaRPr dirty="0"/>
          </a:p>
          <a:p>
            <a:pPr marL="341313" marR="0" lvl="0" indent="-231775" algn="l" rtl="0">
              <a:lnSpc>
                <a:spcPct val="90000"/>
              </a:lnSpc>
              <a:spcBef>
                <a:spcPts val="1000"/>
              </a:spcBef>
              <a:spcAft>
                <a:spcPts val="0"/>
              </a:spcAft>
              <a:buClr>
                <a:schemeClr val="dk1"/>
              </a:buClr>
              <a:buSzPts val="2000"/>
              <a:buFont typeface="Arial"/>
              <a:buChar char="•"/>
            </a:pPr>
            <a:r>
              <a:rPr lang="es" sz="2000" b="0" i="0" dirty="0">
                <a:solidFill>
                  <a:schemeClr val="dk1"/>
                </a:solidFill>
                <a:latin typeface="Arial"/>
                <a:ea typeface="Arial"/>
                <a:cs typeface="Arial"/>
                <a:sym typeface="Arial"/>
              </a:rPr>
              <a:t>Fosa o vertedero de desechos: en caso de inundaciones, se ha organizado un método alternativo, como el almacenamiento de los residuos en contenedores elevados o su traslado a otra ubicación fuera de las instalaciones</a:t>
            </a:r>
            <a:endParaRPr dirty="0"/>
          </a:p>
          <a:p>
            <a:pPr marL="341313" marR="0" lvl="0" indent="-231775" algn="l" rtl="0">
              <a:lnSpc>
                <a:spcPct val="90000"/>
              </a:lnSpc>
              <a:spcBef>
                <a:spcPts val="1000"/>
              </a:spcBef>
              <a:spcAft>
                <a:spcPts val="0"/>
              </a:spcAft>
              <a:buClr>
                <a:schemeClr val="dk1"/>
              </a:buClr>
              <a:buSzPts val="2000"/>
              <a:buFont typeface="Arial"/>
              <a:buChar char="•"/>
            </a:pPr>
            <a:r>
              <a:rPr lang="es" sz="2000" b="0" i="0" dirty="0">
                <a:solidFill>
                  <a:schemeClr val="dk1"/>
                </a:solidFill>
                <a:latin typeface="Arial"/>
                <a:ea typeface="Arial"/>
                <a:cs typeface="Arial"/>
                <a:sym typeface="Arial"/>
              </a:rPr>
              <a:t>Las fosas de desechos son herméticas para impedir que se inunden y no se llenan en demasía</a:t>
            </a:r>
            <a:endParaRPr dirty="0"/>
          </a:p>
          <a:p>
            <a:pPr marL="341313" marR="0" lvl="0" indent="-231775" algn="l" rtl="0">
              <a:lnSpc>
                <a:spcPct val="90000"/>
              </a:lnSpc>
              <a:spcBef>
                <a:spcPts val="1000"/>
              </a:spcBef>
              <a:spcAft>
                <a:spcPts val="0"/>
              </a:spcAft>
              <a:buClr>
                <a:schemeClr val="dk1"/>
              </a:buClr>
              <a:buSzPts val="2000"/>
              <a:buFont typeface="Arial"/>
              <a:buChar char="•"/>
            </a:pPr>
            <a:r>
              <a:rPr lang="es" sz="2000" b="0" i="0" dirty="0">
                <a:solidFill>
                  <a:schemeClr val="dk1"/>
                </a:solidFill>
                <a:latin typeface="Arial"/>
                <a:ea typeface="Arial"/>
                <a:cs typeface="Arial"/>
                <a:sym typeface="Arial"/>
              </a:rPr>
              <a:t>Disponer de suficiente almacenamiento sin riesgos para los desechos añadidos que se generen durante fenómenos climáticos y emergencias</a:t>
            </a:r>
            <a:endParaRPr dirty="0"/>
          </a:p>
        </p:txBody>
      </p:sp>
      <p:pic>
        <p:nvPicPr>
          <p:cNvPr id="409" name="Google Shape;409;p44"/>
          <p:cNvPicPr preferRelativeResize="0"/>
          <p:nvPr/>
        </p:nvPicPr>
        <p:blipFill rotWithShape="1">
          <a:blip r:embed="rId3">
            <a:alphaModFix/>
          </a:blip>
          <a:srcRect/>
          <a:stretch/>
        </p:blipFill>
        <p:spPr>
          <a:xfrm>
            <a:off x="8131629" y="2564981"/>
            <a:ext cx="3567162" cy="2669704"/>
          </a:xfrm>
          <a:prstGeom prst="rect">
            <a:avLst/>
          </a:prstGeom>
          <a:noFill/>
          <a:ln>
            <a:noFill/>
          </a:ln>
        </p:spPr>
      </p:pic>
      <p:sp>
        <p:nvSpPr>
          <p:cNvPr id="410" name="Google Shape;410;p44"/>
          <p:cNvSpPr txBox="1"/>
          <p:nvPr/>
        </p:nvSpPr>
        <p:spPr>
          <a:xfrm>
            <a:off x="8147958" y="5338609"/>
            <a:ext cx="3550833" cy="92333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1800">
                <a:solidFill>
                  <a:schemeClr val="dk1"/>
                </a:solidFill>
                <a:latin typeface="Arial"/>
                <a:ea typeface="Arial"/>
                <a:cs typeface="Arial"/>
                <a:sym typeface="Arial"/>
              </a:rPr>
              <a:t>Labores de recuperación tras el derrumbe de un vertedero como consecuencia de las fuertes precipitaciones en Colombo (Sri Lanka)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5"/>
          <p:cNvSpPr txBox="1">
            <a:spLocks noGrp="1"/>
          </p:cNvSpPr>
          <p:nvPr>
            <p:ph type="title"/>
          </p:nvPr>
        </p:nvSpPr>
        <p:spPr>
          <a:xfrm>
            <a:off x="838200" y="240947"/>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La contribución de la gestión de los desechos de salud a la mitigación del cambio climático</a:t>
            </a:r>
            <a:endParaRPr dirty="0"/>
          </a:p>
        </p:txBody>
      </p:sp>
      <p:sp>
        <p:nvSpPr>
          <p:cNvPr id="417" name="Google Shape;417;p4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28</a:t>
            </a:fld>
            <a:endParaRPr/>
          </a:p>
        </p:txBody>
      </p:sp>
      <p:sp>
        <p:nvSpPr>
          <p:cNvPr id="418" name="Google Shape;418;p45"/>
          <p:cNvSpPr txBox="1"/>
          <p:nvPr/>
        </p:nvSpPr>
        <p:spPr>
          <a:xfrm>
            <a:off x="838200" y="1896086"/>
            <a:ext cx="6199414" cy="3065828"/>
          </a:xfrm>
          <a:prstGeom prst="rect">
            <a:avLst/>
          </a:prstGeom>
          <a:noFill/>
          <a:ln>
            <a:noFill/>
          </a:ln>
        </p:spPr>
        <p:txBody>
          <a:bodyPr spcFirstLastPara="1" wrap="square" lIns="91425" tIns="45700" rIns="91425" bIns="45700" rtlCol="0" anchor="t" anchorCtr="0">
            <a:noAutofit/>
          </a:bodyPr>
          <a:lstStyle/>
          <a:p>
            <a:pPr marL="342864" marR="0" lvl="0" indent="-342864" algn="l" rtl="0">
              <a:lnSpc>
                <a:spcPct val="90000"/>
              </a:lnSpc>
              <a:spcBef>
                <a:spcPts val="0"/>
              </a:spcBef>
              <a:spcAft>
                <a:spcPts val="0"/>
              </a:spcAft>
              <a:buClr>
                <a:schemeClr val="dk1"/>
              </a:buClr>
              <a:buSzPts val="2000"/>
              <a:buFont typeface="Arial"/>
              <a:buChar char="•"/>
            </a:pPr>
            <a:r>
              <a:rPr lang="es" sz="2000" b="0" i="0" dirty="0">
                <a:solidFill>
                  <a:schemeClr val="dk1"/>
                </a:solidFill>
                <a:latin typeface="Arial"/>
                <a:ea typeface="Arial"/>
                <a:cs typeface="Arial"/>
                <a:sym typeface="Arial"/>
              </a:rPr>
              <a:t>Prevención y reducción de la producción de desechos: se emplean estrategias con las que se reduce la cantidad de desechos generados</a:t>
            </a:r>
            <a:endParaRPr dirty="0"/>
          </a:p>
          <a:p>
            <a:pPr marL="342864" marR="0" lvl="0" indent="-342864" algn="l" rtl="0">
              <a:lnSpc>
                <a:spcPct val="90000"/>
              </a:lnSpc>
              <a:spcBef>
                <a:spcPts val="1000"/>
              </a:spcBef>
              <a:spcAft>
                <a:spcPts val="0"/>
              </a:spcAft>
              <a:buClr>
                <a:schemeClr val="dk1"/>
              </a:buClr>
              <a:buSzPts val="2000"/>
              <a:buFont typeface="Arial"/>
              <a:buChar char="•"/>
            </a:pPr>
            <a:r>
              <a:rPr lang="es" sz="2000" b="0" i="0" dirty="0">
                <a:solidFill>
                  <a:schemeClr val="dk1"/>
                </a:solidFill>
                <a:latin typeface="Arial"/>
                <a:ea typeface="Arial"/>
                <a:cs typeface="Arial"/>
                <a:sym typeface="Arial"/>
              </a:rPr>
              <a:t>Reciclaje de desechos: se reciclan los desechos no peligrosos en condiciones de seguridad</a:t>
            </a:r>
            <a:endParaRPr dirty="0"/>
          </a:p>
          <a:p>
            <a:pPr marL="342864" marR="0" lvl="0" indent="-342864" algn="l" rtl="0">
              <a:lnSpc>
                <a:spcPct val="90000"/>
              </a:lnSpc>
              <a:spcBef>
                <a:spcPts val="1000"/>
              </a:spcBef>
              <a:spcAft>
                <a:spcPts val="0"/>
              </a:spcAft>
              <a:buClr>
                <a:schemeClr val="dk1"/>
              </a:buClr>
              <a:buSzPts val="2000"/>
              <a:buFont typeface="Arial"/>
              <a:buChar char="•"/>
            </a:pPr>
            <a:r>
              <a:rPr lang="es" sz="2000" b="0" i="0" dirty="0">
                <a:solidFill>
                  <a:schemeClr val="dk1"/>
                </a:solidFill>
                <a:latin typeface="Arial"/>
                <a:ea typeface="Arial"/>
                <a:cs typeface="Arial"/>
                <a:sym typeface="Arial"/>
              </a:rPr>
              <a:t>Eliminación progresiva de la incineración de los desechos médicos: se dispone de tecnologías sin combustión con las que desinfectar, neutralizar o contener los residuos en condiciones de seguridad (por ejemplo, con autoclaves)</a:t>
            </a:r>
            <a:endParaRPr dirty="0"/>
          </a:p>
          <a:p>
            <a:pPr marL="342864" marR="0" lvl="0" indent="-342864" algn="l" rtl="0">
              <a:lnSpc>
                <a:spcPct val="90000"/>
              </a:lnSpc>
              <a:spcBef>
                <a:spcPts val="1000"/>
              </a:spcBef>
              <a:spcAft>
                <a:spcPts val="0"/>
              </a:spcAft>
              <a:buClr>
                <a:schemeClr val="dk1"/>
              </a:buClr>
              <a:buSzPts val="2000"/>
              <a:buFont typeface="Arial"/>
              <a:buChar char="•"/>
            </a:pPr>
            <a:r>
              <a:rPr lang="es" sz="2000" b="0" i="0" dirty="0">
                <a:solidFill>
                  <a:schemeClr val="dk1"/>
                </a:solidFill>
                <a:latin typeface="Arial"/>
                <a:ea typeface="Arial"/>
                <a:cs typeface="Arial"/>
                <a:sym typeface="Arial"/>
              </a:rPr>
              <a:t>Mientras se suprime gradualmente la incineración, se emplean cajas de cartón para objetos punzocortantes y cajas de seguridad en lugar de cajas de plástico para reducir las emisiones tóxicas de la quema </a:t>
            </a:r>
            <a:endParaRPr dirty="0"/>
          </a:p>
        </p:txBody>
      </p:sp>
      <p:sp>
        <p:nvSpPr>
          <p:cNvPr id="419" name="Google Shape;419;p45"/>
          <p:cNvSpPr txBox="1"/>
          <p:nvPr/>
        </p:nvSpPr>
        <p:spPr>
          <a:xfrm>
            <a:off x="7217813" y="5352467"/>
            <a:ext cx="4452045" cy="400110"/>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a:solidFill>
                  <a:schemeClr val="dk1"/>
                </a:solidFill>
                <a:latin typeface="Arial"/>
                <a:ea typeface="Arial"/>
                <a:cs typeface="Arial"/>
                <a:sym typeface="Arial"/>
              </a:rPr>
              <a:t>Tratamiento de desechos médicos con autoclave</a:t>
            </a:r>
            <a:endParaRPr/>
          </a:p>
        </p:txBody>
      </p:sp>
      <p:pic>
        <p:nvPicPr>
          <p:cNvPr id="420" name="Google Shape;420;p45"/>
          <p:cNvPicPr preferRelativeResize="0"/>
          <p:nvPr/>
        </p:nvPicPr>
        <p:blipFill rotWithShape="1">
          <a:blip r:embed="rId3">
            <a:alphaModFix/>
          </a:blip>
          <a:srcRect/>
          <a:stretch/>
        </p:blipFill>
        <p:spPr>
          <a:xfrm>
            <a:off x="7597417" y="2501120"/>
            <a:ext cx="3756383" cy="275667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6"/>
          <p:cNvSpPr txBox="1">
            <a:spLocks noGrp="1"/>
          </p:cNvSpPr>
          <p:nvPr>
            <p:ph type="title"/>
          </p:nvPr>
        </p:nvSpPr>
        <p:spPr>
          <a:xfrm>
            <a:off x="838199" y="0"/>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Sostenibilidad ambiental y gestión de los desechos de salud</a:t>
            </a:r>
            <a:endParaRPr dirty="0"/>
          </a:p>
        </p:txBody>
      </p:sp>
      <p:sp>
        <p:nvSpPr>
          <p:cNvPr id="427" name="Google Shape;427;p4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29</a:t>
            </a:fld>
            <a:endParaRPr/>
          </a:p>
        </p:txBody>
      </p:sp>
      <p:sp>
        <p:nvSpPr>
          <p:cNvPr id="428" name="Google Shape;428;p46"/>
          <p:cNvSpPr txBox="1"/>
          <p:nvPr/>
        </p:nvSpPr>
        <p:spPr>
          <a:xfrm>
            <a:off x="725992" y="1403385"/>
            <a:ext cx="6605684" cy="3339483"/>
          </a:xfrm>
          <a:prstGeom prst="rect">
            <a:avLst/>
          </a:prstGeom>
          <a:noFill/>
          <a:ln>
            <a:noFill/>
          </a:ln>
        </p:spPr>
        <p:txBody>
          <a:bodyPr spcFirstLastPara="1" wrap="square" lIns="91425" tIns="45700" rIns="91425" bIns="45700" rtlCol="0" anchor="t" anchorCtr="0">
            <a:noAutofit/>
          </a:bodyPr>
          <a:lstStyle/>
          <a:p>
            <a:pPr marL="342864" marR="0" lvl="0" indent="-342864" algn="l" rtl="0">
              <a:lnSpc>
                <a:spcPct val="90000"/>
              </a:lnSpc>
              <a:spcBef>
                <a:spcPts val="0"/>
              </a:spcBef>
              <a:spcAft>
                <a:spcPts val="0"/>
              </a:spcAft>
              <a:buClr>
                <a:schemeClr val="dk1"/>
              </a:buClr>
              <a:buSzPts val="2000"/>
              <a:buFont typeface="Arial"/>
              <a:buChar char="•"/>
            </a:pPr>
            <a:r>
              <a:rPr lang="es" sz="2000" b="0" i="0" dirty="0">
                <a:solidFill>
                  <a:schemeClr val="dk1"/>
                </a:solidFill>
                <a:latin typeface="Arial"/>
                <a:ea typeface="Arial"/>
                <a:cs typeface="Arial"/>
                <a:sym typeface="Arial"/>
              </a:rPr>
              <a:t>Es necesario eliminar los plásticos de usar y tirar que no sean indispensables en los centros de salud y escoger materiales para los equipos de protección personal que tengan más elementos de origen orgánico (como el cáñamo, el bagazo y las fibras celulósicas) </a:t>
            </a:r>
            <a:endParaRPr dirty="0"/>
          </a:p>
          <a:p>
            <a:pPr marL="342864" marR="0" lvl="0" indent="-342864" algn="l" rtl="0">
              <a:lnSpc>
                <a:spcPct val="90000"/>
              </a:lnSpc>
              <a:spcBef>
                <a:spcPts val="1000"/>
              </a:spcBef>
              <a:spcAft>
                <a:spcPts val="0"/>
              </a:spcAft>
              <a:buClr>
                <a:schemeClr val="dk1"/>
              </a:buClr>
              <a:buSzPts val="2000"/>
              <a:buFont typeface="Arial"/>
              <a:buChar char="•"/>
            </a:pPr>
            <a:r>
              <a:rPr lang="es" sz="2000" b="0" i="0" dirty="0">
                <a:solidFill>
                  <a:schemeClr val="dk1"/>
                </a:solidFill>
                <a:latin typeface="Arial"/>
                <a:ea typeface="Arial"/>
                <a:cs typeface="Arial"/>
                <a:sym typeface="Arial"/>
              </a:rPr>
              <a:t>Invertir en EPP seguros que puedan reutilizarse o en su reciclaje</a:t>
            </a:r>
            <a:endParaRPr dirty="0"/>
          </a:p>
          <a:p>
            <a:pPr marL="342864" marR="0" lvl="0" indent="-342864" algn="l" rtl="0">
              <a:lnSpc>
                <a:spcPct val="90000"/>
              </a:lnSpc>
              <a:spcBef>
                <a:spcPts val="1000"/>
              </a:spcBef>
              <a:spcAft>
                <a:spcPts val="0"/>
              </a:spcAft>
              <a:buClr>
                <a:schemeClr val="dk1"/>
              </a:buClr>
              <a:buSzPts val="2000"/>
              <a:buFont typeface="Arial"/>
              <a:buChar char="•"/>
            </a:pPr>
            <a:r>
              <a:rPr lang="es" sz="2000" b="0" i="0" dirty="0">
                <a:solidFill>
                  <a:schemeClr val="dk1"/>
                </a:solidFill>
                <a:latin typeface="Arial"/>
                <a:ea typeface="Arial"/>
                <a:cs typeface="Arial"/>
                <a:sym typeface="Arial"/>
              </a:rPr>
              <a:t>Se suprime el uso de agua en botellas de plástico y se invierte en sistemas de agua salubre o de tratamiento de agua en el punto de consumo</a:t>
            </a:r>
            <a:endParaRPr dirty="0"/>
          </a:p>
          <a:p>
            <a:pPr marL="342864" marR="0" lvl="0" indent="-342864" algn="l" rtl="0">
              <a:lnSpc>
                <a:spcPct val="90000"/>
              </a:lnSpc>
              <a:spcBef>
                <a:spcPts val="1000"/>
              </a:spcBef>
              <a:spcAft>
                <a:spcPts val="0"/>
              </a:spcAft>
              <a:buClr>
                <a:schemeClr val="dk1"/>
              </a:buClr>
              <a:buSzPts val="2000"/>
              <a:buFont typeface="Arial"/>
              <a:buChar char="•"/>
            </a:pPr>
            <a:r>
              <a:rPr lang="es" sz="2000" b="0" i="0" dirty="0">
                <a:solidFill>
                  <a:schemeClr val="dk1"/>
                </a:solidFill>
                <a:latin typeface="Arial"/>
                <a:ea typeface="Arial"/>
                <a:cs typeface="Arial"/>
                <a:sym typeface="Arial"/>
              </a:rPr>
              <a:t>La adquisición de equipos y suministros prioriza los artículos que tienen en cuenta el medio ambiente (por ejemplo, los que usan el mínimo embalaje posible y materiales ecológicos, y productos reutilizables y reciclables, además de evitar las sustancias químicas tóxicas y los plásticos no degradables)</a:t>
            </a:r>
            <a:endParaRPr dirty="0"/>
          </a:p>
          <a:p>
            <a:pPr marL="342864" marR="0" lvl="0" indent="-215864" algn="l" rtl="0">
              <a:lnSpc>
                <a:spcPct val="90000"/>
              </a:lnSpc>
              <a:spcBef>
                <a:spcPts val="1000"/>
              </a:spcBef>
              <a:spcAft>
                <a:spcPts val="0"/>
              </a:spcAft>
              <a:buClr>
                <a:schemeClr val="dk1"/>
              </a:buClr>
              <a:buSzPts val="2000"/>
              <a:buFont typeface="Arial"/>
              <a:buNone/>
            </a:pPr>
            <a:endParaRPr sz="2000" b="0" i="0" dirty="0">
              <a:solidFill>
                <a:schemeClr val="dk1"/>
              </a:solidFill>
              <a:latin typeface="Arial"/>
              <a:ea typeface="Arial"/>
              <a:cs typeface="Arial"/>
              <a:sym typeface="Arial"/>
            </a:endParaRPr>
          </a:p>
        </p:txBody>
      </p:sp>
      <p:pic>
        <p:nvPicPr>
          <p:cNvPr id="429" name="Google Shape;429;p46"/>
          <p:cNvPicPr preferRelativeResize="0"/>
          <p:nvPr/>
        </p:nvPicPr>
        <p:blipFill rotWithShape="1">
          <a:blip r:embed="rId3">
            <a:alphaModFix/>
          </a:blip>
          <a:srcRect/>
          <a:stretch/>
        </p:blipFill>
        <p:spPr>
          <a:xfrm>
            <a:off x="7647765" y="2021615"/>
            <a:ext cx="4419049" cy="3836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Objetivos de aprendizaje</a:t>
            </a:r>
            <a:endParaRPr/>
          </a:p>
        </p:txBody>
      </p:sp>
      <p:sp>
        <p:nvSpPr>
          <p:cNvPr id="147" name="Google Shape;147;p2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148" name="Google Shape;148;p20"/>
          <p:cNvSpPr txBox="1">
            <a:spLocks noGrp="1"/>
          </p:cNvSpPr>
          <p:nvPr>
            <p:ph type="body" idx="1"/>
          </p:nvPr>
        </p:nvSpPr>
        <p:spPr>
          <a:xfrm>
            <a:off x="838200" y="1384300"/>
            <a:ext cx="9347736" cy="4973466"/>
          </a:xfrm>
          <a:prstGeom prst="rect">
            <a:avLst/>
          </a:prstGeom>
          <a:noFill/>
          <a:ln>
            <a:noFill/>
          </a:ln>
        </p:spPr>
        <p:txBody>
          <a:bodyPr spcFirstLastPara="1" wrap="square" lIns="91425" tIns="45700" rIns="91425" bIns="45700" rtlCol="0" anchor="t" anchorCtr="0">
            <a:normAutofit/>
          </a:bodyPr>
          <a:lstStyle/>
          <a:p>
            <a:pPr marL="0" lvl="0" indent="0" algn="l" rtl="0">
              <a:lnSpc>
                <a:spcPct val="90000"/>
              </a:lnSpc>
              <a:spcBef>
                <a:spcPts val="0"/>
              </a:spcBef>
              <a:spcAft>
                <a:spcPts val="0"/>
              </a:spcAft>
              <a:buClr>
                <a:schemeClr val="dk1"/>
              </a:buClr>
              <a:buSzPts val="2400"/>
              <a:buNone/>
            </a:pPr>
            <a:r>
              <a:rPr lang="es" sz="2400" b="1"/>
              <a:t>Al final de esta sesión, los participantes:</a:t>
            </a:r>
            <a:endParaRPr/>
          </a:p>
          <a:p>
            <a:pPr marL="342900" lvl="0" indent="-342900" algn="l" rtl="0">
              <a:lnSpc>
                <a:spcPct val="90000"/>
              </a:lnSpc>
              <a:spcBef>
                <a:spcPts val="1000"/>
              </a:spcBef>
              <a:spcAft>
                <a:spcPts val="0"/>
              </a:spcAft>
              <a:buClr>
                <a:schemeClr val="dk1"/>
              </a:buClr>
              <a:buSzPts val="2000"/>
              <a:buFont typeface="Arial"/>
              <a:buChar char="•"/>
            </a:pPr>
            <a:r>
              <a:rPr lang="es"/>
              <a:t>Habrán aprendido las definiciones que tienen que ver con el cambio climático y cómo este afecta a la salud </a:t>
            </a:r>
            <a:endParaRPr/>
          </a:p>
          <a:p>
            <a:pPr marL="342900" lvl="0" indent="-342900" algn="l" rtl="0">
              <a:lnSpc>
                <a:spcPct val="90000"/>
              </a:lnSpc>
              <a:spcBef>
                <a:spcPts val="1000"/>
              </a:spcBef>
              <a:spcAft>
                <a:spcPts val="0"/>
              </a:spcAft>
              <a:buClr>
                <a:schemeClr val="dk1"/>
              </a:buClr>
              <a:buSzPts val="2000"/>
              <a:buFont typeface="Arial"/>
              <a:buChar char="•"/>
            </a:pPr>
            <a:r>
              <a:rPr lang="es"/>
              <a:t>Conocerán las diferencias que existen entre los enfoques que pueden emplearse para luchar contra las repercusiones del cambio climático</a:t>
            </a:r>
            <a:endParaRPr/>
          </a:p>
          <a:p>
            <a:pPr marL="342900" lvl="0" indent="-342900" algn="l" rtl="0">
              <a:lnSpc>
                <a:spcPct val="90000"/>
              </a:lnSpc>
              <a:spcBef>
                <a:spcPts val="1000"/>
              </a:spcBef>
              <a:spcAft>
                <a:spcPts val="0"/>
              </a:spcAft>
              <a:buClr>
                <a:schemeClr val="dk1"/>
              </a:buClr>
              <a:buSzPts val="2000"/>
              <a:buFont typeface="Arial"/>
              <a:buChar char="•"/>
            </a:pPr>
            <a:r>
              <a:rPr lang="es"/>
              <a:t>Estarán familiarizados con las directrices mundiales sobre cambio climático y WASH, sobre todo en lo que respecta a los establecimientos de salud</a:t>
            </a:r>
            <a:endParaRPr/>
          </a:p>
          <a:p>
            <a:pPr marL="342900" lvl="0" indent="-342900" algn="l" rtl="0">
              <a:lnSpc>
                <a:spcPct val="90000"/>
              </a:lnSpc>
              <a:spcBef>
                <a:spcPts val="1000"/>
              </a:spcBef>
              <a:spcAft>
                <a:spcPts val="0"/>
              </a:spcAft>
              <a:buClr>
                <a:schemeClr val="dk1"/>
              </a:buClr>
              <a:buSzPts val="2000"/>
              <a:buFont typeface="Arial"/>
              <a:buChar char="•"/>
            </a:pPr>
            <a:r>
              <a:rPr lang="es"/>
              <a:t>Sabrán explicar en qué consisten las metodologías para afrontar el cambio climático en los centros sanitarios en cuanto a:</a:t>
            </a:r>
            <a:endParaRPr/>
          </a:p>
          <a:p>
            <a:pPr marL="923539" lvl="2" indent="-285750" algn="l" rtl="0">
              <a:lnSpc>
                <a:spcPct val="90000"/>
              </a:lnSpc>
              <a:spcBef>
                <a:spcPts val="500"/>
              </a:spcBef>
              <a:spcAft>
                <a:spcPts val="0"/>
              </a:spcAft>
              <a:buClr>
                <a:schemeClr val="dk1"/>
              </a:buClr>
              <a:buSzPts val="2000"/>
              <a:buFont typeface="Courier New"/>
              <a:buChar char="o"/>
            </a:pPr>
            <a:r>
              <a:rPr lang="es" sz="2000">
                <a:latin typeface="Arial"/>
                <a:ea typeface="Arial"/>
                <a:cs typeface="Arial"/>
                <a:sym typeface="Arial"/>
              </a:rPr>
              <a:t>El suministro de agua</a:t>
            </a:r>
            <a:endParaRPr/>
          </a:p>
          <a:p>
            <a:pPr marL="923539" lvl="2" indent="-285750" algn="l" rtl="0">
              <a:lnSpc>
                <a:spcPct val="90000"/>
              </a:lnSpc>
              <a:spcBef>
                <a:spcPts val="500"/>
              </a:spcBef>
              <a:spcAft>
                <a:spcPts val="0"/>
              </a:spcAft>
              <a:buClr>
                <a:schemeClr val="dk1"/>
              </a:buClr>
              <a:buSzPts val="2000"/>
              <a:buFont typeface="Courier New"/>
              <a:buChar char="o"/>
            </a:pPr>
            <a:r>
              <a:rPr lang="es" sz="2000">
                <a:latin typeface="Arial"/>
                <a:ea typeface="Arial"/>
                <a:cs typeface="Arial"/>
                <a:sym typeface="Arial"/>
              </a:rPr>
              <a:t>El saneamiento</a:t>
            </a:r>
            <a:endParaRPr/>
          </a:p>
          <a:p>
            <a:pPr marL="923539" lvl="2" indent="-285750" algn="l" rtl="0">
              <a:lnSpc>
                <a:spcPct val="90000"/>
              </a:lnSpc>
              <a:spcBef>
                <a:spcPts val="500"/>
              </a:spcBef>
              <a:spcAft>
                <a:spcPts val="0"/>
              </a:spcAft>
              <a:buClr>
                <a:schemeClr val="dk1"/>
              </a:buClr>
              <a:buSzPts val="2000"/>
              <a:buFont typeface="Courier New"/>
              <a:buChar char="o"/>
            </a:pPr>
            <a:r>
              <a:rPr lang="es" sz="2000">
                <a:latin typeface="Arial"/>
                <a:ea typeface="Arial"/>
                <a:cs typeface="Arial"/>
                <a:sym typeface="Arial"/>
              </a:rPr>
              <a:t>La higiene</a:t>
            </a:r>
            <a:endParaRPr/>
          </a:p>
          <a:p>
            <a:pPr marL="923539" lvl="2" indent="-285750" algn="l" rtl="0">
              <a:lnSpc>
                <a:spcPct val="90000"/>
              </a:lnSpc>
              <a:spcBef>
                <a:spcPts val="500"/>
              </a:spcBef>
              <a:spcAft>
                <a:spcPts val="0"/>
              </a:spcAft>
              <a:buClr>
                <a:schemeClr val="dk1"/>
              </a:buClr>
              <a:buSzPts val="2000"/>
              <a:buFont typeface="Courier New"/>
              <a:buChar char="o"/>
            </a:pPr>
            <a:r>
              <a:rPr lang="es" sz="2000">
                <a:latin typeface="Arial"/>
                <a:ea typeface="Arial"/>
                <a:cs typeface="Arial"/>
                <a:sym typeface="Arial"/>
              </a:rPr>
              <a:t>Los desechos de salud</a:t>
            </a:r>
            <a:endParaRPr/>
          </a:p>
          <a:p>
            <a:pPr marL="923539" lvl="2" indent="-285750" algn="l" rtl="0">
              <a:lnSpc>
                <a:spcPct val="90000"/>
              </a:lnSpc>
              <a:spcBef>
                <a:spcPts val="500"/>
              </a:spcBef>
              <a:spcAft>
                <a:spcPts val="0"/>
              </a:spcAft>
              <a:buClr>
                <a:schemeClr val="dk1"/>
              </a:buClr>
              <a:buSzPts val="2000"/>
              <a:buFont typeface="Courier New"/>
              <a:buChar char="o"/>
            </a:pPr>
            <a:r>
              <a:rPr lang="es" sz="2000">
                <a:latin typeface="Arial"/>
                <a:ea typeface="Arial"/>
                <a:cs typeface="Arial"/>
                <a:sym typeface="Arial"/>
              </a:rPr>
              <a:t>La limpieza ambiental </a:t>
            </a:r>
            <a:endParaRPr/>
          </a:p>
          <a:p>
            <a:pPr marL="0" lvl="0" indent="0" algn="l" rtl="0">
              <a:lnSpc>
                <a:spcPct val="90000"/>
              </a:lnSpc>
              <a:spcBef>
                <a:spcPts val="1000"/>
              </a:spcBef>
              <a:spcAft>
                <a:spcPts val="0"/>
              </a:spcAft>
              <a:buClr>
                <a:schemeClr val="dk1"/>
              </a:buClr>
              <a:buSzPts val="2400"/>
              <a:buFont typeface="Arial"/>
              <a:buNone/>
            </a:pPr>
            <a:endParaRPr sz="2400"/>
          </a:p>
          <a:p>
            <a:pPr marL="342900" lvl="0" indent="-190500" algn="l" rtl="0">
              <a:lnSpc>
                <a:spcPct val="90000"/>
              </a:lnSpc>
              <a:spcBef>
                <a:spcPts val="1000"/>
              </a:spcBef>
              <a:spcAft>
                <a:spcPts val="0"/>
              </a:spcAft>
              <a:buClr>
                <a:schemeClr val="dk1"/>
              </a:buClr>
              <a:buSzPts val="2400"/>
              <a:buFont typeface="Arial"/>
              <a:buNone/>
            </a:pPr>
            <a:endParaRPr sz="2400"/>
          </a:p>
          <a:p>
            <a:pPr marL="0" lvl="0" indent="0" algn="l" rtl="0">
              <a:lnSpc>
                <a:spcPct val="90000"/>
              </a:lnSpc>
              <a:spcBef>
                <a:spcPts val="1000"/>
              </a:spcBef>
              <a:spcAft>
                <a:spcPts val="0"/>
              </a:spcAft>
              <a:buClr>
                <a:schemeClr val="dk1"/>
              </a:buClr>
              <a:buSzPts val="2400"/>
              <a:buFont typeface="Arial"/>
              <a:buNone/>
            </a:pPr>
            <a:endParaRPr sz="2400"/>
          </a:p>
        </p:txBody>
      </p:sp>
      <p:pic>
        <p:nvPicPr>
          <p:cNvPr id="149" name="Google Shape;149;p20"/>
          <p:cNvPicPr preferRelativeResize="0"/>
          <p:nvPr/>
        </p:nvPicPr>
        <p:blipFill rotWithShape="1">
          <a:blip r:embed="rId3">
            <a:alphaModFix/>
          </a:blip>
          <a:srcRect/>
          <a:stretch/>
        </p:blipFill>
        <p:spPr>
          <a:xfrm>
            <a:off x="10391115" y="3582724"/>
            <a:ext cx="1092696" cy="952952"/>
          </a:xfrm>
          <a:prstGeom prst="rect">
            <a:avLst/>
          </a:prstGeom>
          <a:noFill/>
          <a:ln>
            <a:noFill/>
          </a:ln>
        </p:spPr>
      </p:pic>
      <p:sp>
        <p:nvSpPr>
          <p:cNvPr id="150" name="Google Shape;150;p20"/>
          <p:cNvSpPr txBox="1"/>
          <p:nvPr/>
        </p:nvSpPr>
        <p:spPr>
          <a:xfrm>
            <a:off x="10148157" y="4424476"/>
            <a:ext cx="1414782" cy="646331"/>
          </a:xfrm>
          <a:prstGeom prst="rect">
            <a:avLst/>
          </a:prstGeom>
          <a:no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1800" b="1" i="0" u="none" strike="noStrike" cap="none">
                <a:solidFill>
                  <a:schemeClr val="lt2"/>
                </a:solidFill>
                <a:latin typeface="Arial"/>
                <a:ea typeface="Arial"/>
                <a:cs typeface="Arial"/>
                <a:sym typeface="Arial"/>
              </a:rPr>
              <a:t>Discusión en grupo</a:t>
            </a:r>
            <a:endParaRPr/>
          </a:p>
        </p:txBody>
      </p:sp>
      <p:sp>
        <p:nvSpPr>
          <p:cNvPr id="151" name="Google Shape;151;p20"/>
          <p:cNvSpPr txBox="1"/>
          <p:nvPr/>
        </p:nvSpPr>
        <p:spPr>
          <a:xfrm rot="-5400000">
            <a:off x="9453185" y="4120780"/>
            <a:ext cx="5012775" cy="461665"/>
          </a:xfrm>
          <a:prstGeom prst="rect">
            <a:avLst/>
          </a:prstGeom>
          <a:solidFill>
            <a:schemeClr val="dk1"/>
          </a:solidFill>
          <a:ln>
            <a:noFill/>
          </a:ln>
        </p:spPr>
        <p:txBody>
          <a:bodyPr spcFirstLastPara="1" wrap="square" lIns="91425" tIns="45700" rIns="91425" bIns="45700" rtlCol="0" anchor="t" anchorCtr="0">
            <a:spAutoFit/>
          </a:bodyPr>
          <a:lstStyle/>
          <a:p>
            <a:pPr marL="0" marR="0" lvl="0" indent="0" algn="ctr" rtl="0">
              <a:spcBef>
                <a:spcPts val="0"/>
              </a:spcBef>
              <a:spcAft>
                <a:spcPts val="0"/>
              </a:spcAft>
              <a:buNone/>
            </a:pPr>
            <a:r>
              <a:rPr lang="es" sz="2400" b="0" i="0" u="none" strike="noStrike" cap="none">
                <a:solidFill>
                  <a:schemeClr val="lt1"/>
                </a:solidFill>
                <a:latin typeface="Arial"/>
                <a:ea typeface="Arial"/>
                <a:cs typeface="Arial"/>
                <a:sym typeface="Arial"/>
              </a:rPr>
              <a:t>Presten atención a estos iconos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47"/>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30</a:t>
            </a:fld>
            <a:endParaRPr/>
          </a:p>
        </p:txBody>
      </p:sp>
      <p:sp>
        <p:nvSpPr>
          <p:cNvPr id="436" name="Google Shape;436;p47"/>
          <p:cNvSpPr txBox="1">
            <a:spLocks noGrp="1"/>
          </p:cNvSpPr>
          <p:nvPr>
            <p:ph type="title"/>
          </p:nvPr>
        </p:nvSpPr>
        <p:spPr>
          <a:xfrm>
            <a:off x="838199" y="853698"/>
            <a:ext cx="4288971" cy="2734100"/>
          </a:xfrm>
          <a:prstGeom prst="rect">
            <a:avLst/>
          </a:prstGeom>
          <a:noFill/>
          <a:ln>
            <a:noFill/>
          </a:ln>
        </p:spPr>
        <p:txBody>
          <a:bodyPr spcFirstLastPara="1" wrap="square" lIns="91425" tIns="45700" rIns="91425" bIns="45700" rtlCol="0" anchor="t" anchorCtr="0">
            <a:noAutofit/>
          </a:bodyPr>
          <a:lstStyle/>
          <a:p>
            <a:pPr marL="0" lvl="0" indent="0" algn="l" rtl="0">
              <a:lnSpc>
                <a:spcPct val="90000"/>
              </a:lnSpc>
              <a:spcBef>
                <a:spcPts val="0"/>
              </a:spcBef>
              <a:spcAft>
                <a:spcPts val="0"/>
              </a:spcAft>
              <a:buClr>
                <a:schemeClr val="lt1"/>
              </a:buClr>
              <a:buSzPts val="4400"/>
              <a:buFont typeface="Arial Narrow"/>
              <a:buNone/>
            </a:pPr>
            <a:r>
              <a:rPr lang="es"/>
              <a:t>LIMPIEZA AMBIENTAL</a:t>
            </a:r>
            <a:endParaRPr/>
          </a:p>
        </p:txBody>
      </p:sp>
      <p:sp>
        <p:nvSpPr>
          <p:cNvPr id="437" name="Google Shape;437;p47"/>
          <p:cNvSpPr txBox="1">
            <a:spLocks noGrp="1"/>
          </p:cNvSpPr>
          <p:nvPr>
            <p:ph type="body" idx="3"/>
          </p:nvPr>
        </p:nvSpPr>
        <p:spPr>
          <a:xfrm>
            <a:off x="839788" y="495300"/>
            <a:ext cx="4116387" cy="223631"/>
          </a:xfrm>
          <a:prstGeom prst="rect">
            <a:avLst/>
          </a:prstGeom>
          <a:noFill/>
          <a:ln>
            <a:noFill/>
          </a:ln>
        </p:spPr>
        <p:txBody>
          <a:bodyPr spcFirstLastPara="1" wrap="square" lIns="91425" tIns="45700" rIns="91425" bIns="45700" rtlCol="0" anchor="t" anchorCtr="0">
            <a:normAutofit fontScale="85000" lnSpcReduction="20000"/>
          </a:bodyPr>
          <a:lstStyle/>
          <a:p>
            <a:pPr marL="0" lvl="0" indent="0" algn="l" rtl="0">
              <a:lnSpc>
                <a:spcPct val="90000"/>
              </a:lnSpc>
              <a:spcBef>
                <a:spcPts val="0"/>
              </a:spcBef>
              <a:spcAft>
                <a:spcPts val="0"/>
              </a:spcAft>
              <a:buClr>
                <a:schemeClr val="lt2"/>
              </a:buClr>
              <a:buSzPct val="100000"/>
              <a:buNone/>
            </a:pPr>
            <a:r>
              <a:rPr lang="es"/>
              <a:t>Resiliencia climática</a:t>
            </a:r>
            <a:endParaRPr/>
          </a:p>
        </p:txBody>
      </p:sp>
      <p:sp>
        <p:nvSpPr>
          <p:cNvPr id="438" name="Google Shape;438;p47"/>
          <p:cNvSpPr txBox="1">
            <a:spLocks noGrp="1"/>
          </p:cNvSpPr>
          <p:nvPr>
            <p:ph type="body" idx="1"/>
          </p:nvPr>
        </p:nvSpPr>
        <p:spPr>
          <a:xfrm>
            <a:off x="839788" y="4038600"/>
            <a:ext cx="4418012" cy="2184400"/>
          </a:xfrm>
          <a:prstGeom prst="rect">
            <a:avLst/>
          </a:prstGeom>
          <a:noFill/>
          <a:ln>
            <a:noFill/>
          </a:ln>
        </p:spPr>
        <p:txBody>
          <a:bodyPr spcFirstLastPara="1" wrap="square" lIns="91425" tIns="45700" rIns="91425" bIns="45700" rtlCol="0" anchor="t" anchorCtr="0">
            <a:normAutofit/>
          </a:bodyPr>
          <a:lstStyle/>
          <a:p>
            <a:pPr marL="342900" lvl="0" indent="-342900" algn="l" rtl="0">
              <a:lnSpc>
                <a:spcPct val="90000"/>
              </a:lnSpc>
              <a:spcBef>
                <a:spcPts val="0"/>
              </a:spcBef>
              <a:spcAft>
                <a:spcPts val="0"/>
              </a:spcAft>
              <a:buClr>
                <a:schemeClr val="dk2"/>
              </a:buClr>
              <a:buSzPts val="2000"/>
              <a:buFont typeface="Arial"/>
              <a:buChar char="•"/>
            </a:pPr>
            <a:r>
              <a:rPr lang="es" b="0"/>
              <a:t>Medidas para potenciar la sostenibilidad de la limpieza</a:t>
            </a:r>
            <a:endParaRPr/>
          </a:p>
        </p:txBody>
      </p:sp>
      <p:sp>
        <p:nvSpPr>
          <p:cNvPr id="439" name="Google Shape;439;p47"/>
          <p:cNvSpPr/>
          <p:nvPr/>
        </p:nvSpPr>
        <p:spPr>
          <a:xfrm>
            <a:off x="7060018" y="853698"/>
            <a:ext cx="4815789" cy="4568907"/>
          </a:xfrm>
          <a:prstGeom prst="frame">
            <a:avLst>
              <a:gd name="adj1" fmla="val 3088"/>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40" name="Google Shape;440;p47"/>
          <p:cNvPicPr preferRelativeResize="0"/>
          <p:nvPr/>
        </p:nvPicPr>
        <p:blipFill rotWithShape="1">
          <a:blip r:embed="rId3">
            <a:alphaModFix/>
          </a:blip>
          <a:srcRect l="20608" t="15740" r="41666" b="27727"/>
          <a:stretch/>
        </p:blipFill>
        <p:spPr>
          <a:xfrm>
            <a:off x="7398107" y="1253798"/>
            <a:ext cx="4139610" cy="387700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8"/>
          <p:cNvSpPr txBox="1">
            <a:spLocks noGrp="1"/>
          </p:cNvSpPr>
          <p:nvPr>
            <p:ph type="title"/>
          </p:nvPr>
        </p:nvSpPr>
        <p:spPr>
          <a:xfrm>
            <a:off x="838199" y="0"/>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Medidas para potenciar la sostenibilidad de la limpieza</a:t>
            </a:r>
            <a:endParaRPr dirty="0"/>
          </a:p>
        </p:txBody>
      </p:sp>
      <p:sp>
        <p:nvSpPr>
          <p:cNvPr id="447" name="Google Shape;447;p48"/>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31</a:t>
            </a:fld>
            <a:endParaRPr/>
          </a:p>
        </p:txBody>
      </p:sp>
      <p:sp>
        <p:nvSpPr>
          <p:cNvPr id="448" name="Google Shape;448;p48"/>
          <p:cNvSpPr txBox="1"/>
          <p:nvPr/>
        </p:nvSpPr>
        <p:spPr>
          <a:xfrm>
            <a:off x="351934" y="1254238"/>
            <a:ext cx="7575355" cy="4834103"/>
          </a:xfrm>
          <a:prstGeom prst="rect">
            <a:avLst/>
          </a:prstGeom>
          <a:noFill/>
          <a:ln>
            <a:noFill/>
          </a:ln>
        </p:spPr>
        <p:txBody>
          <a:bodyPr spcFirstLastPara="1" wrap="square" lIns="91425" tIns="45700" rIns="91425" bIns="45700" rtlCol="0" anchor="t" anchorCtr="0">
            <a:spAutoFit/>
          </a:bodyPr>
          <a:lstStyle/>
          <a:p>
            <a:pPr marL="342900" marR="0" lvl="0" indent="-342900" algn="l" rtl="0">
              <a:lnSpc>
                <a:spcPct val="107000"/>
              </a:lnSpc>
              <a:spcBef>
                <a:spcPts val="0"/>
              </a:spcBef>
              <a:spcAft>
                <a:spcPts val="0"/>
              </a:spcAft>
              <a:buClr>
                <a:srgbClr val="09164D"/>
              </a:buClr>
              <a:buSzPts val="2000"/>
              <a:buFont typeface="Arial"/>
              <a:buChar char="•"/>
            </a:pPr>
            <a:r>
              <a:rPr lang="es" sz="1800" b="1" dirty="0">
                <a:solidFill>
                  <a:srgbClr val="09164D"/>
                </a:solidFill>
                <a:latin typeface="Arial"/>
                <a:ea typeface="Arial"/>
                <a:cs typeface="Arial"/>
                <a:sym typeface="Arial"/>
              </a:rPr>
              <a:t>Personal de limpieza más concienciado con respecto a la conservación del agua</a:t>
            </a:r>
            <a:endParaRPr sz="1800" dirty="0"/>
          </a:p>
          <a:p>
            <a:pPr marL="800100" marR="0" lvl="1" indent="-342900" algn="l" rtl="0">
              <a:lnSpc>
                <a:spcPct val="107000"/>
              </a:lnSpc>
              <a:spcBef>
                <a:spcPts val="0"/>
              </a:spcBef>
              <a:spcAft>
                <a:spcPts val="0"/>
              </a:spcAft>
              <a:buClr>
                <a:srgbClr val="09164D"/>
              </a:buClr>
              <a:buSzPts val="2000"/>
              <a:buFont typeface="Arial"/>
              <a:buChar char="•"/>
            </a:pPr>
            <a:r>
              <a:rPr lang="es" sz="1800" b="0" i="0" u="none" strike="noStrike" cap="none" dirty="0">
                <a:solidFill>
                  <a:srgbClr val="09164D"/>
                </a:solidFill>
                <a:latin typeface="Arial"/>
                <a:ea typeface="Arial"/>
                <a:cs typeface="Arial"/>
                <a:sym typeface="Arial"/>
              </a:rPr>
              <a:t>No debe dejarse </a:t>
            </a:r>
            <a:r>
              <a:rPr lang="es" sz="1800" b="0" i="0" u="none" strike="noStrike" cap="none" dirty="0">
                <a:solidFill>
                  <a:srgbClr val="222222"/>
                </a:solidFill>
                <a:latin typeface="Arial"/>
                <a:ea typeface="Arial"/>
                <a:cs typeface="Arial"/>
                <a:sym typeface="Arial"/>
              </a:rPr>
              <a:t>abierto el grifo constantemente al limpiar (sobre todo en las zonas al aire libre). Hay que llenar el cubo con el agua necesaria y solo utilizar el agua del cubo para limpiar. </a:t>
            </a:r>
            <a:endParaRPr sz="1800" dirty="0"/>
          </a:p>
          <a:p>
            <a:pPr marL="342900" marR="0" lvl="0" indent="-342900" algn="l" rtl="0">
              <a:lnSpc>
                <a:spcPct val="107000"/>
              </a:lnSpc>
              <a:spcBef>
                <a:spcPts val="0"/>
              </a:spcBef>
              <a:spcAft>
                <a:spcPts val="0"/>
              </a:spcAft>
              <a:buClr>
                <a:srgbClr val="222222"/>
              </a:buClr>
              <a:buSzPts val="2000"/>
              <a:buFont typeface="Arial"/>
              <a:buChar char="•"/>
            </a:pPr>
            <a:r>
              <a:rPr lang="es" sz="1800" b="1" dirty="0">
                <a:solidFill>
                  <a:srgbClr val="222222"/>
                </a:solidFill>
                <a:latin typeface="Arial"/>
                <a:ea typeface="Arial"/>
                <a:cs typeface="Arial"/>
                <a:sym typeface="Arial"/>
              </a:rPr>
              <a:t>Deben emplearse productos de limpieza que sean sostenibles desde el punto de vista ambiental y limpiar a fondo con agua y jabón (para así no tener que utilizar una cantidad excesiva de desinfectante)</a:t>
            </a:r>
            <a:endParaRPr sz="1800" dirty="0"/>
          </a:p>
          <a:p>
            <a:pPr marL="342900" marR="0" lvl="0" indent="-342900" algn="l" rtl="0">
              <a:lnSpc>
                <a:spcPct val="107000"/>
              </a:lnSpc>
              <a:spcBef>
                <a:spcPts val="0"/>
              </a:spcBef>
              <a:spcAft>
                <a:spcPts val="0"/>
              </a:spcAft>
              <a:buClr>
                <a:srgbClr val="222222"/>
              </a:buClr>
              <a:buSzPts val="2000"/>
              <a:buFont typeface="Arial"/>
              <a:buChar char="•"/>
            </a:pPr>
            <a:r>
              <a:rPr lang="es" sz="1800" b="1" dirty="0">
                <a:solidFill>
                  <a:srgbClr val="222222"/>
                </a:solidFill>
                <a:latin typeface="Arial"/>
                <a:ea typeface="Arial"/>
                <a:cs typeface="Arial"/>
                <a:sym typeface="Arial"/>
              </a:rPr>
              <a:t>Comprobar si los grifos gotean y, en caso afirmativo, repararlos</a:t>
            </a:r>
            <a:endParaRPr sz="1800" dirty="0"/>
          </a:p>
          <a:p>
            <a:pPr marL="800100" marR="0" lvl="1" indent="-342900" algn="l" rtl="0">
              <a:lnSpc>
                <a:spcPct val="107000"/>
              </a:lnSpc>
              <a:spcBef>
                <a:spcPts val="0"/>
              </a:spcBef>
              <a:spcAft>
                <a:spcPts val="0"/>
              </a:spcAft>
              <a:buClr>
                <a:srgbClr val="222222"/>
              </a:buClr>
              <a:buSzPts val="2000"/>
              <a:buFont typeface="Arial"/>
              <a:buChar char="•"/>
            </a:pPr>
            <a:r>
              <a:rPr lang="es" sz="1800" b="0" i="0" u="none" strike="noStrike" cap="none" dirty="0">
                <a:solidFill>
                  <a:srgbClr val="222222"/>
                </a:solidFill>
                <a:latin typeface="Arial"/>
                <a:ea typeface="Arial"/>
                <a:cs typeface="Arial"/>
                <a:sym typeface="Arial"/>
              </a:rPr>
              <a:t>La limpieza del establecimiento de salud es una buena ocasión para comprobar si algo necesita arreglo. Al abrir el grifo para coger agua y limpiar, hay que ver si funciona bien. Si está averiado, debe notificarse de inmediato y cerciorarse de que se repara. Los grifos averiados malgastan muchísima agua en muy poco tiempo. </a:t>
            </a:r>
            <a:endParaRPr sz="1800" b="0" i="0" u="none" strike="noStrike" cap="none" dirty="0">
              <a:solidFill>
                <a:schemeClr val="dk1"/>
              </a:solidFill>
              <a:latin typeface="Arial"/>
              <a:ea typeface="Arial"/>
              <a:cs typeface="Arial"/>
              <a:sym typeface="Arial"/>
            </a:endParaRPr>
          </a:p>
        </p:txBody>
      </p:sp>
      <p:pic>
        <p:nvPicPr>
          <p:cNvPr id="449" name="Google Shape;449;p48"/>
          <p:cNvPicPr preferRelativeResize="0"/>
          <p:nvPr/>
        </p:nvPicPr>
        <p:blipFill rotWithShape="1">
          <a:blip r:embed="rId3">
            <a:alphaModFix/>
          </a:blip>
          <a:srcRect l="20608" t="15740" r="41666" b="27727"/>
          <a:stretch/>
        </p:blipFill>
        <p:spPr>
          <a:xfrm>
            <a:off x="8052389" y="1780132"/>
            <a:ext cx="4139610" cy="3877002"/>
          </a:xfrm>
          <a:prstGeom prst="rect">
            <a:avLst/>
          </a:prstGeom>
          <a:noFill/>
          <a:ln>
            <a:noFill/>
          </a:ln>
        </p:spPr>
      </p:pic>
      <p:sp>
        <p:nvSpPr>
          <p:cNvPr id="450" name="Google Shape;450;p48"/>
          <p:cNvSpPr/>
          <p:nvPr/>
        </p:nvSpPr>
        <p:spPr>
          <a:xfrm>
            <a:off x="8052389" y="5857996"/>
            <a:ext cx="6096000" cy="307777"/>
          </a:xfrm>
          <a:prstGeom prst="rect">
            <a:avLst/>
          </a:prstGeom>
          <a:no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r>
              <a:rPr lang="es" sz="1400">
                <a:solidFill>
                  <a:schemeClr val="dk1"/>
                </a:solidFill>
                <a:latin typeface="Arial"/>
                <a:ea typeface="Arial"/>
                <a:cs typeface="Arial"/>
                <a:sym typeface="Arial"/>
              </a:rPr>
              <a:t>Fotografía: OMS/Fid Thompson</a:t>
            </a:r>
            <a:endParaRPr sz="14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49"/>
          <p:cNvSpPr txBox="1">
            <a:spLocks noGrp="1"/>
          </p:cNvSpPr>
          <p:nvPr>
            <p:ph type="title"/>
          </p:nvPr>
        </p:nvSpPr>
        <p:spPr>
          <a:xfrm>
            <a:off x="838200" y="463096"/>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Lecciones clave</a:t>
            </a:r>
            <a:endParaRPr/>
          </a:p>
        </p:txBody>
      </p:sp>
      <p:sp>
        <p:nvSpPr>
          <p:cNvPr id="457" name="Google Shape;457;p49"/>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32</a:t>
            </a:fld>
            <a:endParaRPr/>
          </a:p>
        </p:txBody>
      </p:sp>
      <p:sp>
        <p:nvSpPr>
          <p:cNvPr id="458" name="Google Shape;458;p49"/>
          <p:cNvSpPr txBox="1"/>
          <p:nvPr/>
        </p:nvSpPr>
        <p:spPr>
          <a:xfrm>
            <a:off x="1392648" y="1344186"/>
            <a:ext cx="9961152" cy="3211907"/>
          </a:xfrm>
          <a:prstGeom prst="rect">
            <a:avLst/>
          </a:prstGeom>
          <a:noFill/>
          <a:ln>
            <a:noFill/>
          </a:ln>
        </p:spPr>
        <p:txBody>
          <a:bodyPr spcFirstLastPara="1" wrap="square" lIns="91425" tIns="45700" rIns="91425" bIns="45700" rtlCol="0" anchor="t" anchorCtr="0">
            <a:noAutofit/>
          </a:bodyPr>
          <a:lstStyle/>
          <a:p>
            <a:pPr marL="342900" marR="0" lvl="0" indent="-342900" algn="l" rtl="0">
              <a:lnSpc>
                <a:spcPct val="90000"/>
              </a:lnSpc>
              <a:spcBef>
                <a:spcPts val="0"/>
              </a:spcBef>
              <a:spcAft>
                <a:spcPts val="0"/>
              </a:spcAft>
              <a:buClr>
                <a:srgbClr val="09164D"/>
              </a:buClr>
              <a:buSzPts val="2600"/>
              <a:buFont typeface="Arial"/>
              <a:buAutoNum type="arabicPeriod"/>
            </a:pPr>
            <a:r>
              <a:rPr lang="es" sz="2600" b="0" i="0" dirty="0">
                <a:solidFill>
                  <a:srgbClr val="09164D"/>
                </a:solidFill>
                <a:latin typeface="Arial"/>
                <a:ea typeface="Arial"/>
                <a:cs typeface="Arial"/>
                <a:sym typeface="Arial"/>
              </a:rPr>
              <a:t>En lo que respecta a los establecimientos de salud, el cambio climático puede parecernos un problema muy lejano, pero repercute en los servicios básicos.</a:t>
            </a:r>
            <a:endParaRPr dirty="0"/>
          </a:p>
          <a:p>
            <a:pPr marL="342900" marR="0" lvl="0" indent="-342900" algn="l" rtl="0">
              <a:lnSpc>
                <a:spcPct val="90000"/>
              </a:lnSpc>
              <a:spcBef>
                <a:spcPts val="1000"/>
              </a:spcBef>
              <a:spcAft>
                <a:spcPts val="0"/>
              </a:spcAft>
              <a:buClr>
                <a:srgbClr val="09164D"/>
              </a:buClr>
              <a:buSzPts val="2600"/>
              <a:buFont typeface="Arial"/>
              <a:buAutoNum type="arabicPeriod"/>
            </a:pPr>
            <a:r>
              <a:rPr lang="es" sz="2600" b="0" i="0" dirty="0">
                <a:solidFill>
                  <a:schemeClr val="dk1"/>
                </a:solidFill>
                <a:latin typeface="Arial"/>
                <a:ea typeface="Arial"/>
                <a:cs typeface="Arial"/>
                <a:sym typeface="Arial"/>
              </a:rPr>
              <a:t>Hay que planificar los </a:t>
            </a:r>
            <a:r>
              <a:rPr lang="es" sz="2600" b="0" i="0" dirty="0">
                <a:solidFill>
                  <a:srgbClr val="09164D"/>
                </a:solidFill>
                <a:latin typeface="Arial"/>
                <a:ea typeface="Arial"/>
                <a:cs typeface="Arial"/>
                <a:sym typeface="Arial"/>
              </a:rPr>
              <a:t>servicios de WASH</a:t>
            </a:r>
            <a:r>
              <a:rPr lang="es" sz="2600" b="0" i="0" dirty="0">
                <a:solidFill>
                  <a:schemeClr val="dk1"/>
                </a:solidFill>
                <a:latin typeface="Arial"/>
                <a:ea typeface="Arial"/>
                <a:cs typeface="Arial"/>
                <a:sym typeface="Arial"/>
              </a:rPr>
              <a:t> según los riesgos </a:t>
            </a:r>
            <a:r>
              <a:rPr lang="es" sz="2600" b="0" i="0" u="sng" dirty="0">
                <a:solidFill>
                  <a:schemeClr val="dk1"/>
                </a:solidFill>
                <a:latin typeface="Arial"/>
                <a:ea typeface="Arial"/>
                <a:cs typeface="Arial"/>
                <a:sym typeface="Arial"/>
              </a:rPr>
              <a:t>detectados</a:t>
            </a:r>
            <a:r>
              <a:rPr lang="es" sz="2600" b="0" i="0" dirty="0">
                <a:solidFill>
                  <a:schemeClr val="dk1"/>
                </a:solidFill>
                <a:latin typeface="Arial"/>
                <a:ea typeface="Arial"/>
                <a:cs typeface="Arial"/>
                <a:sym typeface="Arial"/>
              </a:rPr>
              <a:t> a nivel local. Las soluciones que dan fruto en un lugar pueden no surtir efecto en otro contexto.</a:t>
            </a:r>
            <a:endParaRPr dirty="0"/>
          </a:p>
          <a:p>
            <a:pPr marL="342900" marR="0" lvl="0" indent="-342900" algn="l" rtl="0">
              <a:lnSpc>
                <a:spcPct val="90000"/>
              </a:lnSpc>
              <a:spcBef>
                <a:spcPts val="1000"/>
              </a:spcBef>
              <a:spcAft>
                <a:spcPts val="0"/>
              </a:spcAft>
              <a:buClr>
                <a:srgbClr val="09164D"/>
              </a:buClr>
              <a:buSzPts val="2600"/>
              <a:buFont typeface="Arial"/>
              <a:buAutoNum type="arabicPeriod"/>
            </a:pPr>
            <a:r>
              <a:rPr lang="es" sz="2600" b="0" i="0" dirty="0">
                <a:solidFill>
                  <a:srgbClr val="09164D"/>
                </a:solidFill>
                <a:latin typeface="Arial"/>
                <a:ea typeface="Arial"/>
                <a:cs typeface="Arial"/>
                <a:sym typeface="Arial"/>
              </a:rPr>
              <a:t>El almacenamiento</a:t>
            </a:r>
            <a:r>
              <a:rPr lang="es" sz="2600" b="0" i="0" dirty="0">
                <a:solidFill>
                  <a:schemeClr val="dk1"/>
                </a:solidFill>
                <a:latin typeface="Arial"/>
                <a:ea typeface="Arial"/>
                <a:cs typeface="Arial"/>
                <a:sym typeface="Arial"/>
              </a:rPr>
              <a:t>, la conservación y la eficiencia de los recursos hídricos son imperativos en contextos de escasez de agua y de aumento de la incidencia de las sequías. </a:t>
            </a:r>
            <a:endParaRPr dirty="0"/>
          </a:p>
          <a:p>
            <a:pPr marL="342900" marR="0" lvl="0" indent="-342900" algn="l" rtl="0">
              <a:lnSpc>
                <a:spcPct val="90000"/>
              </a:lnSpc>
              <a:spcBef>
                <a:spcPts val="1000"/>
              </a:spcBef>
              <a:spcAft>
                <a:spcPts val="0"/>
              </a:spcAft>
              <a:buClr>
                <a:srgbClr val="09164D"/>
              </a:buClr>
              <a:buSzPts val="2600"/>
              <a:buFont typeface="Arial"/>
              <a:buAutoNum type="arabicPeriod"/>
            </a:pPr>
            <a:r>
              <a:rPr lang="es" sz="2600" b="0" i="0" dirty="0">
                <a:solidFill>
                  <a:srgbClr val="09164D"/>
                </a:solidFill>
                <a:latin typeface="Arial"/>
                <a:ea typeface="Arial"/>
                <a:cs typeface="Arial"/>
                <a:sym typeface="Arial"/>
              </a:rPr>
              <a:t>Los establecimientos de salud expuestos a las inundaciones han de comprobar </a:t>
            </a:r>
            <a:r>
              <a:rPr lang="es" sz="2600" b="0" i="0" dirty="0">
                <a:solidFill>
                  <a:schemeClr val="dk1"/>
                </a:solidFill>
                <a:latin typeface="Arial"/>
                <a:ea typeface="Arial"/>
                <a:cs typeface="Arial"/>
                <a:sym typeface="Arial"/>
              </a:rPr>
              <a:t>minuciosamente que los servicios de saneamiento no suponen un peligro para el suministro de agua y el medio ambiente </a:t>
            </a:r>
            <a:endParaRPr sz="2600" b="0" i="0" dirty="0">
              <a:solidFill>
                <a:srgbClr val="09164D"/>
              </a:solidFill>
              <a:latin typeface="Arial"/>
              <a:ea typeface="Arial"/>
              <a:cs typeface="Arial"/>
              <a:sym typeface="Arial"/>
            </a:endParaRPr>
          </a:p>
          <a:p>
            <a:pPr marL="342900" marR="0" lvl="0" indent="-177800" algn="l" rtl="0">
              <a:lnSpc>
                <a:spcPct val="90000"/>
              </a:lnSpc>
              <a:spcBef>
                <a:spcPts val="1000"/>
              </a:spcBef>
              <a:spcAft>
                <a:spcPts val="0"/>
              </a:spcAft>
              <a:buClr>
                <a:schemeClr val="dk1"/>
              </a:buClr>
              <a:buSzPts val="2600"/>
              <a:buFont typeface="Arial"/>
              <a:buNone/>
            </a:pPr>
            <a:endParaRPr sz="2600" b="0" i="0" dirty="0">
              <a:solidFill>
                <a:srgbClr val="09164D"/>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0"/>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33</a:t>
            </a:fld>
            <a:endParaRPr/>
          </a:p>
        </p:txBody>
      </p:sp>
      <p:sp>
        <p:nvSpPr>
          <p:cNvPr id="464" name="Google Shape;464;p50"/>
          <p:cNvSpPr txBox="1"/>
          <p:nvPr/>
        </p:nvSpPr>
        <p:spPr>
          <a:xfrm>
            <a:off x="0" y="4490772"/>
            <a:ext cx="5257800" cy="714375"/>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2"/>
              </a:buClr>
              <a:buSzPts val="6000"/>
              <a:buFont typeface="Arial Narrow"/>
              <a:buNone/>
            </a:pPr>
            <a:r>
              <a:rPr lang="es" sz="6000" b="1" i="0">
                <a:solidFill>
                  <a:schemeClr val="dk2"/>
                </a:solidFill>
                <a:latin typeface="Arial Narrow"/>
                <a:ea typeface="Arial Narrow"/>
                <a:cs typeface="Arial Narrow"/>
                <a:sym typeface="Arial Narrow"/>
              </a:rPr>
              <a:t>¿Alguna duda?</a:t>
            </a:r>
            <a:endParaRPr sz="6000" b="1" i="0">
              <a:solidFill>
                <a:schemeClr val="dk2"/>
              </a:solidFill>
              <a:latin typeface="Arial Narrow"/>
              <a:ea typeface="Arial Narrow"/>
              <a:cs typeface="Arial Narrow"/>
              <a:sym typeface="Arial Narrow"/>
            </a:endParaRPr>
          </a:p>
        </p:txBody>
      </p:sp>
      <p:pic>
        <p:nvPicPr>
          <p:cNvPr id="465" name="Google Shape;465;p50"/>
          <p:cNvPicPr preferRelativeResize="0"/>
          <p:nvPr/>
        </p:nvPicPr>
        <p:blipFill rotWithShape="1">
          <a:blip r:embed="rId3">
            <a:alphaModFix/>
          </a:blip>
          <a:srcRect/>
          <a:stretch/>
        </p:blipFill>
        <p:spPr>
          <a:xfrm>
            <a:off x="1603763" y="1284316"/>
            <a:ext cx="2425796" cy="242579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34</a:t>
            </a:fld>
            <a:endParaRPr/>
          </a:p>
        </p:txBody>
      </p:sp>
      <p:sp>
        <p:nvSpPr>
          <p:cNvPr id="471" name="Google Shape;471;p51"/>
          <p:cNvSpPr txBox="1"/>
          <p:nvPr/>
        </p:nvSpPr>
        <p:spPr>
          <a:xfrm>
            <a:off x="630113" y="956902"/>
            <a:ext cx="10931769" cy="3654251"/>
          </a:xfrm>
          <a:prstGeom prst="rect">
            <a:avLst/>
          </a:prstGeom>
          <a:noFill/>
          <a:ln>
            <a:noFill/>
          </a:ln>
        </p:spPr>
        <p:txBody>
          <a:bodyPr spcFirstLastPara="1" wrap="square" lIns="91425" tIns="45700" rIns="91425" bIns="45700" rtlCol="0" anchor="t" anchorCtr="0">
            <a:noAutofit/>
          </a:bodyPr>
          <a:lstStyle/>
          <a:p>
            <a:pPr marL="285750" marR="0" lvl="0" indent="-285750" algn="l" rtl="0">
              <a:lnSpc>
                <a:spcPct val="120000"/>
              </a:lnSpc>
              <a:spcBef>
                <a:spcPts val="0"/>
              </a:spcBef>
              <a:spcAft>
                <a:spcPts val="0"/>
              </a:spcAft>
              <a:buClr>
                <a:srgbClr val="002060"/>
              </a:buClr>
              <a:buSzPts val="1800"/>
              <a:buFont typeface="Arial"/>
              <a:buChar char="•"/>
            </a:pPr>
            <a:r>
              <a:rPr lang="es" sz="1800" b="0" i="0" dirty="0">
                <a:solidFill>
                  <a:srgbClr val="002060"/>
                </a:solidFill>
                <a:latin typeface="Arial"/>
                <a:ea typeface="Arial"/>
                <a:cs typeface="Arial"/>
                <a:sym typeface="Arial"/>
              </a:rPr>
              <a:t>OMS (2019). Estrategia mundial de la OMS sobre salud, medio ambiente y cambio climático.</a:t>
            </a:r>
            <a:endParaRPr dirty="0"/>
          </a:p>
          <a:p>
            <a:pPr marL="0" marR="0" lvl="0" indent="0" algn="l" rtl="0">
              <a:lnSpc>
                <a:spcPct val="120000"/>
              </a:lnSpc>
              <a:spcBef>
                <a:spcPts val="0"/>
              </a:spcBef>
              <a:spcAft>
                <a:spcPts val="0"/>
              </a:spcAft>
              <a:buClr>
                <a:srgbClr val="002060"/>
              </a:buClr>
              <a:buSzPts val="1800"/>
              <a:buFont typeface="Arial"/>
              <a:buNone/>
            </a:pPr>
            <a:r>
              <a:rPr lang="es" sz="1800" b="0" i="0" u="sng" dirty="0">
                <a:solidFill>
                  <a:schemeClr val="hlink"/>
                </a:solidFill>
                <a:latin typeface="Arial"/>
                <a:ea typeface="Arial"/>
                <a:cs typeface="Arial"/>
                <a:sym typeface="Arial"/>
                <a:hlinkClick r:id="rId3"/>
              </a:rPr>
              <a:t>https://www.who.int/publications/i/item/9789240000377</a:t>
            </a:r>
            <a:r>
              <a:rPr lang="es" sz="1800" b="0" i="0" dirty="0">
                <a:solidFill>
                  <a:srgbClr val="002060"/>
                </a:solidFill>
                <a:latin typeface="Arial"/>
                <a:ea typeface="Arial"/>
                <a:cs typeface="Arial"/>
                <a:sym typeface="Arial"/>
              </a:rPr>
              <a:t> </a:t>
            </a:r>
            <a:endParaRPr dirty="0"/>
          </a:p>
          <a:p>
            <a:pPr marL="228600" marR="0" lvl="0" indent="-228600" algn="l" rtl="0">
              <a:lnSpc>
                <a:spcPct val="120000"/>
              </a:lnSpc>
              <a:spcBef>
                <a:spcPts val="0"/>
              </a:spcBef>
              <a:spcAft>
                <a:spcPts val="0"/>
              </a:spcAft>
              <a:buClr>
                <a:srgbClr val="002060"/>
              </a:buClr>
              <a:buSzPts val="1800"/>
              <a:buFont typeface="Arial"/>
              <a:buChar char="•"/>
            </a:pPr>
            <a:r>
              <a:rPr lang="es" sz="1800" b="0" i="0" dirty="0">
                <a:solidFill>
                  <a:srgbClr val="002060"/>
                </a:solidFill>
                <a:latin typeface="Arial"/>
                <a:ea typeface="Arial"/>
                <a:cs typeface="Arial"/>
                <a:sym typeface="Arial"/>
              </a:rPr>
              <a:t>Asociación Mundial para el Agua, UNICEF (2017). </a:t>
            </a:r>
            <a:r>
              <a:rPr lang="en" sz="1800" b="0" i="1" dirty="0">
                <a:solidFill>
                  <a:srgbClr val="002060"/>
                </a:solidFill>
                <a:latin typeface="Arial"/>
                <a:ea typeface="Arial"/>
                <a:cs typeface="Arial"/>
                <a:sym typeface="Arial"/>
              </a:rPr>
              <a:t>Marco estratégico para el desarrollo resiliente al clima de los servicios de agua, saneamiento e higiene.</a:t>
            </a:r>
            <a:endParaRPr dirty="0"/>
          </a:p>
          <a:p>
            <a:pPr marL="0" marR="0" lvl="0" indent="0" algn="l" rtl="0">
              <a:lnSpc>
                <a:spcPct val="120000"/>
              </a:lnSpc>
              <a:spcBef>
                <a:spcPts val="0"/>
              </a:spcBef>
              <a:spcAft>
                <a:spcPts val="0"/>
              </a:spcAft>
              <a:buClr>
                <a:srgbClr val="002060"/>
              </a:buClr>
              <a:buSzPts val="1800"/>
              <a:buFont typeface="Arial"/>
              <a:buNone/>
            </a:pPr>
            <a:r>
              <a:rPr lang="es" sz="1800" b="0" i="0" u="sng" dirty="0">
                <a:solidFill>
                  <a:schemeClr val="hlink"/>
                </a:solidFill>
                <a:latin typeface="Arial"/>
                <a:ea typeface="Arial"/>
                <a:cs typeface="Arial"/>
                <a:sym typeface="Arial"/>
                <a:hlinkClick r:id="rId4"/>
              </a:rPr>
              <a:t>https://www.gwp.org/en/WashClimateResilience/</a:t>
            </a:r>
            <a:r>
              <a:rPr lang="es" sz="1800" b="0" i="0" dirty="0">
                <a:solidFill>
                  <a:srgbClr val="002060"/>
                </a:solidFill>
                <a:latin typeface="Arial"/>
                <a:ea typeface="Arial"/>
                <a:cs typeface="Arial"/>
                <a:sym typeface="Arial"/>
              </a:rPr>
              <a:t> </a:t>
            </a:r>
            <a:endParaRPr dirty="0"/>
          </a:p>
          <a:p>
            <a:pPr marL="285750" marR="0" lvl="0" indent="-285750" algn="l" rtl="0">
              <a:lnSpc>
                <a:spcPct val="120000"/>
              </a:lnSpc>
              <a:spcBef>
                <a:spcPts val="0"/>
              </a:spcBef>
              <a:spcAft>
                <a:spcPts val="0"/>
              </a:spcAft>
              <a:buClr>
                <a:srgbClr val="002060"/>
              </a:buClr>
              <a:buSzPts val="1800"/>
              <a:buFont typeface="Arial"/>
              <a:buChar char="•"/>
            </a:pPr>
            <a:r>
              <a:rPr lang="es" sz="1800" b="0" i="0" dirty="0">
                <a:solidFill>
                  <a:srgbClr val="002060"/>
                </a:solidFill>
                <a:latin typeface="Arial"/>
                <a:ea typeface="Arial"/>
                <a:cs typeface="Arial"/>
                <a:sym typeface="Arial"/>
              </a:rPr>
              <a:t>OMS (2020)</a:t>
            </a:r>
            <a:r>
              <a:rPr lang="en" sz="1800" b="0" i="1" dirty="0">
                <a:solidFill>
                  <a:srgbClr val="002060"/>
                </a:solidFill>
                <a:latin typeface="Arial"/>
                <a:ea typeface="Arial"/>
                <a:cs typeface="Arial"/>
                <a:sym typeface="Arial"/>
              </a:rPr>
              <a:t>. Establecimientos de salud resilientes al clima y ambientalmente sostenibles: orientaciones de la OMS</a:t>
            </a:r>
            <a:r>
              <a:rPr lang="en" sz="1800" b="0" i="0" dirty="0">
                <a:solidFill>
                  <a:srgbClr val="002060"/>
                </a:solidFill>
                <a:latin typeface="Arial"/>
                <a:ea typeface="Arial"/>
                <a:cs typeface="Arial"/>
                <a:sym typeface="Arial"/>
              </a:rPr>
              <a:t>. </a:t>
            </a:r>
            <a:endParaRPr dirty="0"/>
          </a:p>
          <a:p>
            <a:pPr marL="0" marR="0" lvl="0" indent="0" algn="l" rtl="0">
              <a:lnSpc>
                <a:spcPct val="120000"/>
              </a:lnSpc>
              <a:spcBef>
                <a:spcPts val="0"/>
              </a:spcBef>
              <a:spcAft>
                <a:spcPts val="0"/>
              </a:spcAft>
              <a:buClr>
                <a:srgbClr val="002060"/>
              </a:buClr>
              <a:buSzPts val="1800"/>
              <a:buFont typeface="Arial"/>
              <a:buNone/>
            </a:pPr>
            <a:r>
              <a:rPr lang="es" sz="1800" b="0" i="0" u="sng" dirty="0">
                <a:solidFill>
                  <a:schemeClr val="hlink"/>
                </a:solidFill>
                <a:latin typeface="Arial"/>
                <a:ea typeface="Arial"/>
                <a:cs typeface="Arial"/>
                <a:sym typeface="Arial"/>
                <a:hlinkClick r:id="rId5"/>
              </a:rPr>
              <a:t>https://www.who.int/es/publications/i/item/9789240012226</a:t>
            </a:r>
            <a:r>
              <a:rPr lang="es" sz="1800" b="0" i="0" dirty="0">
                <a:solidFill>
                  <a:srgbClr val="002060"/>
                </a:solidFill>
                <a:latin typeface="Arial"/>
                <a:ea typeface="Arial"/>
                <a:cs typeface="Arial"/>
                <a:sym typeface="Arial"/>
              </a:rPr>
              <a:t> </a:t>
            </a:r>
            <a:endParaRPr dirty="0"/>
          </a:p>
          <a:p>
            <a:pPr marL="285750" marR="0" lvl="0" indent="-285750" algn="l" rtl="0">
              <a:lnSpc>
                <a:spcPct val="120000"/>
              </a:lnSpc>
              <a:spcBef>
                <a:spcPts val="0"/>
              </a:spcBef>
              <a:spcAft>
                <a:spcPts val="0"/>
              </a:spcAft>
              <a:buClr>
                <a:srgbClr val="002060"/>
              </a:buClr>
              <a:buSzPts val="1800"/>
              <a:buFont typeface="Arial"/>
              <a:buChar char="•"/>
            </a:pPr>
            <a:r>
              <a:rPr lang="es" sz="1800" b="0" i="0" dirty="0">
                <a:solidFill>
                  <a:srgbClr val="002060"/>
                </a:solidFill>
                <a:latin typeface="Arial"/>
                <a:ea typeface="Arial"/>
                <a:cs typeface="Arial"/>
                <a:sym typeface="Arial"/>
              </a:rPr>
              <a:t>OMS (2019). “Discussion paper: Climate, Sanitation and Health”. </a:t>
            </a:r>
            <a:r>
              <a:rPr lang="es" sz="1800" b="0" i="0" u="sng" dirty="0">
                <a:solidFill>
                  <a:schemeClr val="hlink"/>
                </a:solidFill>
                <a:latin typeface="Arial"/>
                <a:ea typeface="Arial"/>
                <a:cs typeface="Arial"/>
                <a:sym typeface="Arial"/>
                <a:hlinkClick r:id="rId6"/>
              </a:rPr>
              <a:t>https://www.who.int/publications/m/item/discussion-paper-climate-sanitation-and-health</a:t>
            </a:r>
            <a:endParaRPr sz="1800" b="0" i="0"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rgbClr val="002060"/>
              </a:buClr>
              <a:buSzPts val="1800"/>
              <a:buFont typeface="Arial"/>
              <a:buChar char="•"/>
            </a:pPr>
            <a:r>
              <a:rPr lang="es" sz="1800" b="0" i="0" dirty="0">
                <a:solidFill>
                  <a:srgbClr val="002060"/>
                </a:solidFill>
                <a:latin typeface="Arial"/>
                <a:ea typeface="Arial"/>
                <a:cs typeface="Arial"/>
                <a:sym typeface="Arial"/>
              </a:rPr>
              <a:t>OMS (2009). </a:t>
            </a:r>
            <a:r>
              <a:rPr lang="en" sz="1800" b="0" i="1" dirty="0">
                <a:solidFill>
                  <a:srgbClr val="002060"/>
                </a:solidFill>
                <a:latin typeface="Arial"/>
                <a:ea typeface="Arial"/>
                <a:cs typeface="Arial"/>
                <a:sym typeface="Arial"/>
              </a:rPr>
              <a:t>Vision 2030:</a:t>
            </a:r>
            <a:r>
              <a:rPr lang="en" sz="1800" b="0" i="0" dirty="0">
                <a:solidFill>
                  <a:srgbClr val="002060"/>
                </a:solidFill>
                <a:latin typeface="Arial"/>
                <a:ea typeface="Arial"/>
                <a:cs typeface="Arial"/>
                <a:sym typeface="Arial"/>
              </a:rPr>
              <a:t> </a:t>
            </a:r>
            <a:r>
              <a:rPr lang="en" sz="1800" b="0" i="1" dirty="0">
                <a:solidFill>
                  <a:srgbClr val="002060"/>
                </a:solidFill>
                <a:latin typeface="Arial"/>
                <a:ea typeface="Arial"/>
                <a:cs typeface="Arial"/>
                <a:sym typeface="Arial"/>
              </a:rPr>
              <a:t>The resilience of water supply and sanitation in the face of climate change.</a:t>
            </a:r>
            <a:endParaRPr dirty="0"/>
          </a:p>
          <a:p>
            <a:pPr marL="0" marR="0" lvl="0" indent="0" algn="l" rtl="0">
              <a:lnSpc>
                <a:spcPct val="90000"/>
              </a:lnSpc>
              <a:spcBef>
                <a:spcPts val="1000"/>
              </a:spcBef>
              <a:spcAft>
                <a:spcPts val="0"/>
              </a:spcAft>
              <a:buClr>
                <a:schemeClr val="dk1"/>
              </a:buClr>
              <a:buSzPts val="1800"/>
              <a:buFont typeface="Arial"/>
              <a:buNone/>
            </a:pPr>
            <a:r>
              <a:rPr lang="es" sz="1800" b="0" i="0" u="sng" dirty="0">
                <a:solidFill>
                  <a:schemeClr val="hlink"/>
                </a:solidFill>
                <a:latin typeface="Arial"/>
                <a:ea typeface="Arial"/>
                <a:cs typeface="Arial"/>
                <a:sym typeface="Arial"/>
                <a:hlinkClick r:id="rId7"/>
              </a:rPr>
              <a:t>https://apps.who.int/iris/handle/10665/70462</a:t>
            </a:r>
            <a:r>
              <a:rPr lang="es" sz="1800" b="0" i="0" dirty="0">
                <a:solidFill>
                  <a:schemeClr val="dk1"/>
                </a:solidFill>
                <a:latin typeface="Arial"/>
                <a:ea typeface="Arial"/>
                <a:cs typeface="Arial"/>
                <a:sym typeface="Arial"/>
              </a:rPr>
              <a:t>  </a:t>
            </a:r>
            <a:endParaRPr dirty="0"/>
          </a:p>
          <a:p>
            <a:pPr marL="228600" marR="0" lvl="0" indent="-228600" algn="l" rtl="0">
              <a:lnSpc>
                <a:spcPct val="90000"/>
              </a:lnSpc>
              <a:spcBef>
                <a:spcPts val="1000"/>
              </a:spcBef>
              <a:spcAft>
                <a:spcPts val="0"/>
              </a:spcAft>
              <a:buClr>
                <a:srgbClr val="002060"/>
              </a:buClr>
              <a:buSzPts val="1800"/>
              <a:buFont typeface="Arial"/>
              <a:buChar char="•"/>
            </a:pPr>
            <a:r>
              <a:rPr lang="es" sz="1800" b="0" i="0" dirty="0">
                <a:solidFill>
                  <a:srgbClr val="002060"/>
                </a:solidFill>
                <a:latin typeface="Arial"/>
                <a:ea typeface="Arial"/>
                <a:cs typeface="Arial"/>
                <a:sym typeface="Arial"/>
              </a:rPr>
              <a:t>“Climatic Drivers of Diarrheagenic Escherichia coli Incidence: A Systematic Review and Meta-analysis”</a:t>
            </a:r>
            <a:endParaRPr dirty="0"/>
          </a:p>
          <a:p>
            <a:pPr marL="0" marR="0" lvl="0" indent="0" algn="l" rtl="0">
              <a:lnSpc>
                <a:spcPct val="120000"/>
              </a:lnSpc>
              <a:spcBef>
                <a:spcPts val="0"/>
              </a:spcBef>
              <a:spcAft>
                <a:spcPts val="0"/>
              </a:spcAft>
              <a:buClr>
                <a:srgbClr val="002060"/>
              </a:buClr>
              <a:buSzPts val="1800"/>
              <a:buFont typeface="Arial"/>
              <a:buNone/>
            </a:pPr>
            <a:r>
              <a:rPr lang="es" sz="1800" b="0" i="0" u="sng" dirty="0">
                <a:solidFill>
                  <a:schemeClr val="hlink"/>
                </a:solidFill>
                <a:latin typeface="Arial"/>
                <a:ea typeface="Arial"/>
                <a:cs typeface="Arial"/>
                <a:sym typeface="Arial"/>
                <a:hlinkClick r:id="rId8"/>
              </a:rPr>
              <a:t>https://www.ncbi.nlm.nih.gov/pmc/articles/PMC4907410/</a:t>
            </a:r>
            <a:endParaRPr sz="1800" b="0" i="0" dirty="0">
              <a:solidFill>
                <a:srgbClr val="002060"/>
              </a:solidFill>
              <a:latin typeface="Arial"/>
              <a:ea typeface="Arial"/>
              <a:cs typeface="Arial"/>
              <a:sym typeface="Arial"/>
            </a:endParaRPr>
          </a:p>
          <a:p>
            <a:pPr marL="228600" marR="0" lvl="0" indent="-228600" algn="l" rtl="0">
              <a:lnSpc>
                <a:spcPct val="120000"/>
              </a:lnSpc>
              <a:spcBef>
                <a:spcPts val="0"/>
              </a:spcBef>
              <a:spcAft>
                <a:spcPts val="0"/>
              </a:spcAft>
              <a:buClr>
                <a:schemeClr val="dk1"/>
              </a:buClr>
              <a:buSzPts val="1800"/>
              <a:buFont typeface="Arial"/>
              <a:buChar char="•"/>
            </a:pPr>
            <a:r>
              <a:rPr lang="es" sz="1800" b="0" i="0" dirty="0">
                <a:solidFill>
                  <a:schemeClr val="dk1"/>
                </a:solidFill>
                <a:latin typeface="Arial"/>
                <a:ea typeface="Arial"/>
                <a:cs typeface="Arial"/>
                <a:sym typeface="Arial"/>
              </a:rPr>
              <a:t>Más información sobre productos y prácticas de limpieza sostenibles en entornos sanitarios: </a:t>
            </a:r>
            <a:r>
              <a:rPr lang="es" sz="1800" b="0" i="0" u="sng" dirty="0">
                <a:solidFill>
                  <a:schemeClr val="hlink"/>
                </a:solidFill>
                <a:latin typeface="Arial"/>
                <a:ea typeface="Arial"/>
                <a:cs typeface="Arial"/>
                <a:sym typeface="Arial"/>
                <a:hlinkClick r:id="rId9"/>
              </a:rPr>
              <a:t>https://practicegreenhealth.org/topics/safer-chemicals/green-cleaning</a:t>
            </a:r>
            <a:r>
              <a:rPr lang="es" sz="1800" b="0" i="0" dirty="0">
                <a:solidFill>
                  <a:schemeClr val="dk1"/>
                </a:solidFill>
                <a:latin typeface="Arial"/>
                <a:ea typeface="Arial"/>
                <a:cs typeface="Arial"/>
                <a:sym typeface="Arial"/>
              </a:rPr>
              <a:t> </a:t>
            </a:r>
            <a:endParaRPr dirty="0"/>
          </a:p>
          <a:p>
            <a:pPr marL="228600" marR="0" lvl="0" indent="-228600" algn="l" rtl="0">
              <a:lnSpc>
                <a:spcPct val="120000"/>
              </a:lnSpc>
              <a:spcBef>
                <a:spcPts val="0"/>
              </a:spcBef>
              <a:spcAft>
                <a:spcPts val="0"/>
              </a:spcAft>
              <a:buClr>
                <a:schemeClr val="dk1"/>
              </a:buClr>
              <a:buSzPts val="1800"/>
              <a:buFont typeface="Arial"/>
              <a:buChar char="•"/>
            </a:pPr>
            <a:r>
              <a:rPr lang="es" sz="1800" b="0" i="0" dirty="0">
                <a:solidFill>
                  <a:schemeClr val="dk1"/>
                </a:solidFill>
                <a:latin typeface="Arial"/>
                <a:ea typeface="Arial"/>
                <a:cs typeface="Arial"/>
                <a:sym typeface="Arial"/>
              </a:rPr>
              <a:t>DESECHOS</a:t>
            </a:r>
            <a:endParaRPr sz="1800" b="0" i="0" dirty="0">
              <a:solidFill>
                <a:schemeClr val="dk1"/>
              </a:solidFill>
              <a:latin typeface="Arial"/>
              <a:ea typeface="Arial"/>
              <a:cs typeface="Arial"/>
              <a:sym typeface="Arial"/>
            </a:endParaRPr>
          </a:p>
          <a:p>
            <a:pPr marL="228600" marR="0" lvl="0" indent="-114300" algn="l" rtl="0">
              <a:lnSpc>
                <a:spcPct val="120000"/>
              </a:lnSpc>
              <a:spcBef>
                <a:spcPts val="0"/>
              </a:spcBef>
              <a:spcAft>
                <a:spcPts val="0"/>
              </a:spcAft>
              <a:buClr>
                <a:schemeClr val="dk1"/>
              </a:buClr>
              <a:buSzPts val="1800"/>
              <a:buFont typeface="Arial"/>
              <a:buNone/>
            </a:pPr>
            <a:endParaRPr sz="1800" b="0" i="0" dirty="0">
              <a:solidFill>
                <a:srgbClr val="002060"/>
              </a:solidFill>
              <a:latin typeface="Arial"/>
              <a:ea typeface="Arial"/>
              <a:cs typeface="Arial"/>
              <a:sym typeface="Arial"/>
            </a:endParaRPr>
          </a:p>
          <a:p>
            <a:pPr marL="171450" marR="0" lvl="0" indent="-57150" algn="l" rtl="0">
              <a:lnSpc>
                <a:spcPct val="120000"/>
              </a:lnSpc>
              <a:spcBef>
                <a:spcPts val="0"/>
              </a:spcBef>
              <a:spcAft>
                <a:spcPts val="0"/>
              </a:spcAft>
              <a:buClr>
                <a:schemeClr val="dk1"/>
              </a:buClr>
              <a:buSzPts val="1800"/>
              <a:buFont typeface="Arial"/>
              <a:buNone/>
            </a:pPr>
            <a:endParaRPr sz="1800" b="0" i="0" dirty="0">
              <a:solidFill>
                <a:srgbClr val="002060"/>
              </a:solidFill>
              <a:latin typeface="Arial"/>
              <a:ea typeface="Arial"/>
              <a:cs typeface="Arial"/>
              <a:sym typeface="Arial"/>
            </a:endParaRPr>
          </a:p>
          <a:p>
            <a:pPr marL="171450" marR="0" lvl="0" indent="-57150" algn="l" rtl="0">
              <a:lnSpc>
                <a:spcPct val="120000"/>
              </a:lnSpc>
              <a:spcBef>
                <a:spcPts val="0"/>
              </a:spcBef>
              <a:spcAft>
                <a:spcPts val="0"/>
              </a:spcAft>
              <a:buClr>
                <a:schemeClr val="dk1"/>
              </a:buClr>
              <a:buSzPts val="1800"/>
              <a:buFont typeface="Arial"/>
              <a:buNone/>
            </a:pPr>
            <a:endParaRPr sz="1800" b="0" i="0" dirty="0">
              <a:solidFill>
                <a:srgbClr val="002060"/>
              </a:solidFill>
              <a:latin typeface="Arial"/>
              <a:ea typeface="Arial"/>
              <a:cs typeface="Arial"/>
              <a:sym typeface="Arial"/>
            </a:endParaRPr>
          </a:p>
          <a:p>
            <a:pPr marL="171450" marR="0" lvl="0" indent="-57150" algn="l" rtl="0">
              <a:lnSpc>
                <a:spcPct val="120000"/>
              </a:lnSpc>
              <a:spcBef>
                <a:spcPts val="0"/>
              </a:spcBef>
              <a:spcAft>
                <a:spcPts val="0"/>
              </a:spcAft>
              <a:buClr>
                <a:schemeClr val="dk1"/>
              </a:buClr>
              <a:buSzPts val="1800"/>
              <a:buFont typeface="Arial"/>
              <a:buNone/>
            </a:pPr>
            <a:endParaRPr sz="1800" b="0" i="0" dirty="0">
              <a:solidFill>
                <a:srgbClr val="002060"/>
              </a:solidFill>
              <a:latin typeface="Arial"/>
              <a:ea typeface="Arial"/>
              <a:cs typeface="Arial"/>
              <a:sym typeface="Arial"/>
            </a:endParaRPr>
          </a:p>
        </p:txBody>
      </p:sp>
      <p:sp>
        <p:nvSpPr>
          <p:cNvPr id="472" name="Google Shape;472;p51"/>
          <p:cNvSpPr txBox="1"/>
          <p:nvPr/>
        </p:nvSpPr>
        <p:spPr>
          <a:xfrm>
            <a:off x="838198" y="135108"/>
            <a:ext cx="10515600" cy="714375"/>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2"/>
              </a:buClr>
              <a:buSzPts val="4400"/>
              <a:buFont typeface="Arial Narrow"/>
              <a:buNone/>
            </a:pPr>
            <a:r>
              <a:rPr lang="es" sz="4400" b="1" i="0">
                <a:solidFill>
                  <a:schemeClr val="dk2"/>
                </a:solidFill>
                <a:latin typeface="Arial Narrow"/>
                <a:ea typeface="Arial Narrow"/>
                <a:cs typeface="Arial Narrow"/>
                <a:sym typeface="Arial Narrow"/>
              </a:rPr>
              <a:t>Bibliografía complementaria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158" name="Google Shape;158;p21"/>
          <p:cNvSpPr txBox="1"/>
          <p:nvPr/>
        </p:nvSpPr>
        <p:spPr>
          <a:xfrm>
            <a:off x="1981199" y="135108"/>
            <a:ext cx="8229600" cy="857250"/>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2"/>
              </a:buClr>
              <a:buSzPts val="4400"/>
              <a:buFont typeface="Arial Narrow"/>
              <a:buNone/>
            </a:pPr>
            <a:r>
              <a:rPr lang="es" sz="4400" b="1" i="0" u="none" strike="noStrike" cap="none">
                <a:solidFill>
                  <a:schemeClr val="dk2"/>
                </a:solidFill>
                <a:latin typeface="Arial Narrow"/>
                <a:ea typeface="Arial Narrow"/>
                <a:cs typeface="Arial Narrow"/>
                <a:sym typeface="Arial Narrow"/>
              </a:rPr>
              <a:t>Vocabulario fundamental del clima</a:t>
            </a:r>
            <a:br>
              <a:rPr lang="en-US" sz="4400" b="1" i="0" u="none" strike="noStrike" cap="none">
                <a:solidFill>
                  <a:schemeClr val="dk2"/>
                </a:solidFill>
                <a:latin typeface="Arial Narrow"/>
                <a:ea typeface="Arial Narrow"/>
                <a:cs typeface="Arial Narrow"/>
                <a:sym typeface="Arial Narrow"/>
              </a:rPr>
            </a:br>
            <a:endParaRPr sz="4400" b="1" i="0" u="none" strike="noStrike" cap="none">
              <a:solidFill>
                <a:schemeClr val="dk2"/>
              </a:solidFill>
              <a:latin typeface="Arial Narrow"/>
              <a:ea typeface="Arial Narrow"/>
              <a:cs typeface="Arial Narrow"/>
              <a:sym typeface="Arial Narrow"/>
            </a:endParaRPr>
          </a:p>
        </p:txBody>
      </p:sp>
      <p:sp>
        <p:nvSpPr>
          <p:cNvPr id="159" name="Google Shape;159;p21"/>
          <p:cNvSpPr txBox="1"/>
          <p:nvPr/>
        </p:nvSpPr>
        <p:spPr>
          <a:xfrm>
            <a:off x="512344" y="797943"/>
            <a:ext cx="8133655" cy="4167457"/>
          </a:xfrm>
          <a:prstGeom prst="rect">
            <a:avLst/>
          </a:prstGeom>
          <a:noFill/>
          <a:ln>
            <a:noFill/>
          </a:ln>
        </p:spPr>
        <p:txBody>
          <a:bodyPr spcFirstLastPara="1" wrap="square" lIns="91425" tIns="45700" rIns="91425" bIns="45700" rtlCol="0" anchor="t" anchorCtr="0">
            <a:noAutofit/>
          </a:bodyPr>
          <a:lstStyle/>
          <a:p>
            <a:pPr marL="0" marR="0" lvl="0" indent="0" algn="l" rtl="0">
              <a:lnSpc>
                <a:spcPct val="110000"/>
              </a:lnSpc>
              <a:spcBef>
                <a:spcPts val="0"/>
              </a:spcBef>
              <a:spcAft>
                <a:spcPts val="0"/>
              </a:spcAft>
              <a:buClr>
                <a:schemeClr val="dk1"/>
              </a:buClr>
              <a:buSzPts val="1600"/>
              <a:buFont typeface="Arial"/>
              <a:buNone/>
            </a:pPr>
            <a:r>
              <a:rPr lang="es" sz="2000" b="1" i="0" u="sng" strike="noStrike" cap="none" dirty="0">
                <a:solidFill>
                  <a:schemeClr val="dk1"/>
                </a:solidFill>
                <a:latin typeface="Arial"/>
                <a:ea typeface="Arial"/>
                <a:cs typeface="Arial"/>
                <a:sym typeface="Arial"/>
              </a:rPr>
              <a:t>Tiempo:</a:t>
            </a:r>
            <a:r>
              <a:rPr lang="es" sz="2000" b="0" i="0" u="none" strike="noStrike" cap="none" dirty="0">
                <a:solidFill>
                  <a:schemeClr val="dk1"/>
                </a:solidFill>
                <a:latin typeface="Arial"/>
                <a:ea typeface="Arial"/>
                <a:cs typeface="Arial"/>
                <a:sym typeface="Arial"/>
              </a:rPr>
              <a:t> Estado atmosférico en un momento o lugar dados</a:t>
            </a:r>
            <a:endParaRPr dirty="0"/>
          </a:p>
          <a:p>
            <a:pPr marL="0" marR="0" lvl="0" indent="0" algn="l" rtl="0">
              <a:lnSpc>
                <a:spcPct val="110000"/>
              </a:lnSpc>
              <a:spcBef>
                <a:spcPts val="1241"/>
              </a:spcBef>
              <a:spcAft>
                <a:spcPts val="0"/>
              </a:spcAft>
              <a:buClr>
                <a:schemeClr val="dk1"/>
              </a:buClr>
              <a:buSzPts val="1600"/>
              <a:buFont typeface="Arial"/>
              <a:buNone/>
            </a:pPr>
            <a:r>
              <a:rPr lang="es" sz="2000" b="1" i="0" u="sng" strike="noStrike" cap="none" dirty="0">
                <a:solidFill>
                  <a:schemeClr val="dk1"/>
                </a:solidFill>
                <a:latin typeface="Arial"/>
                <a:ea typeface="Arial"/>
                <a:cs typeface="Arial"/>
                <a:sym typeface="Arial"/>
              </a:rPr>
              <a:t>Clima:</a:t>
            </a:r>
            <a:r>
              <a:rPr lang="en" sz="2000" b="1" i="0" u="none" strike="noStrike" cap="none" dirty="0">
                <a:solidFill>
                  <a:schemeClr val="dk1"/>
                </a:solidFill>
                <a:latin typeface="Arial"/>
                <a:ea typeface="Arial"/>
                <a:cs typeface="Arial"/>
                <a:sym typeface="Arial"/>
              </a:rPr>
              <a:t> </a:t>
            </a:r>
            <a:r>
              <a:rPr lang="en" sz="2000" b="0" i="0" u="none" strike="noStrike" cap="none" dirty="0">
                <a:solidFill>
                  <a:schemeClr val="dk1"/>
                </a:solidFill>
                <a:latin typeface="Arial"/>
                <a:ea typeface="Arial"/>
                <a:cs typeface="Arial"/>
                <a:sym typeface="Arial"/>
              </a:rPr>
              <a:t>Suele definirse como el “tiempo promedio” durante un período (por lo general, 30 años)</a:t>
            </a:r>
            <a:endParaRPr dirty="0"/>
          </a:p>
          <a:p>
            <a:pPr marL="0" marR="0" lvl="0" indent="0" algn="l" rtl="0">
              <a:lnSpc>
                <a:spcPct val="110000"/>
              </a:lnSpc>
              <a:spcBef>
                <a:spcPts val="1241"/>
              </a:spcBef>
              <a:spcAft>
                <a:spcPts val="0"/>
              </a:spcAft>
              <a:buClr>
                <a:schemeClr val="dk1"/>
              </a:buClr>
              <a:buSzPts val="1600"/>
              <a:buFont typeface="Arial"/>
              <a:buNone/>
            </a:pPr>
            <a:r>
              <a:rPr lang="es" sz="2000" b="1" i="0" u="sng" strike="noStrike" cap="none" dirty="0">
                <a:solidFill>
                  <a:schemeClr val="dk1"/>
                </a:solidFill>
                <a:latin typeface="Arial"/>
                <a:ea typeface="Arial"/>
                <a:cs typeface="Arial"/>
                <a:sym typeface="Arial"/>
              </a:rPr>
              <a:t>Peligro relacionado con el clima:</a:t>
            </a:r>
            <a:r>
              <a:rPr lang="es" sz="2000" b="0" i="0" u="none" strike="noStrike" cap="none" dirty="0">
                <a:solidFill>
                  <a:schemeClr val="dk1"/>
                </a:solidFill>
                <a:latin typeface="Arial"/>
                <a:ea typeface="Arial"/>
                <a:cs typeface="Arial"/>
                <a:sym typeface="Arial"/>
              </a:rPr>
              <a:t> Suceso que puede causar perjuicios </a:t>
            </a:r>
            <a:endParaRPr dirty="0"/>
          </a:p>
          <a:p>
            <a:pPr marL="0" marR="0" lvl="0" indent="0" algn="l" rtl="0">
              <a:lnSpc>
                <a:spcPct val="110000"/>
              </a:lnSpc>
              <a:spcBef>
                <a:spcPts val="1241"/>
              </a:spcBef>
              <a:spcAft>
                <a:spcPts val="0"/>
              </a:spcAft>
              <a:buClr>
                <a:schemeClr val="dk1"/>
              </a:buClr>
              <a:buSzPts val="1600"/>
              <a:buFont typeface="Arial"/>
              <a:buNone/>
            </a:pPr>
            <a:r>
              <a:rPr lang="es" sz="2000" b="1" i="0" u="sng" strike="noStrike" cap="none" dirty="0">
                <a:solidFill>
                  <a:schemeClr val="dk1"/>
                </a:solidFill>
                <a:latin typeface="Arial"/>
                <a:ea typeface="Arial"/>
                <a:cs typeface="Arial"/>
                <a:sym typeface="Arial"/>
              </a:rPr>
              <a:t>Exposición:</a:t>
            </a:r>
            <a:r>
              <a:rPr lang="es" sz="2000" b="0" i="0" u="none" strike="noStrike" cap="none" dirty="0">
                <a:solidFill>
                  <a:schemeClr val="dk1"/>
                </a:solidFill>
                <a:latin typeface="Arial"/>
                <a:ea typeface="Arial"/>
                <a:cs typeface="Arial"/>
                <a:sym typeface="Arial"/>
              </a:rPr>
              <a:t> Las personas, los bienes y demás elementos que se encuentran en un lugar o contexto y podrían verse afectados, de modo que podrían sufrir pérdidas </a:t>
            </a:r>
            <a:endParaRPr dirty="0"/>
          </a:p>
          <a:p>
            <a:pPr marL="0" marR="0" lvl="0" indent="0" algn="l" rtl="0">
              <a:lnSpc>
                <a:spcPct val="110000"/>
              </a:lnSpc>
              <a:spcBef>
                <a:spcPts val="1241"/>
              </a:spcBef>
              <a:spcAft>
                <a:spcPts val="0"/>
              </a:spcAft>
              <a:buClr>
                <a:schemeClr val="dk1"/>
              </a:buClr>
              <a:buSzPts val="1600"/>
              <a:buFont typeface="Arial"/>
              <a:buNone/>
            </a:pPr>
            <a:r>
              <a:rPr lang="es" sz="2000" b="1" i="0" u="sng" strike="noStrike" cap="none" dirty="0">
                <a:solidFill>
                  <a:schemeClr val="dk1"/>
                </a:solidFill>
                <a:latin typeface="Arial"/>
                <a:ea typeface="Arial"/>
                <a:cs typeface="Arial"/>
                <a:sym typeface="Arial"/>
              </a:rPr>
              <a:t>Vulnerabilidad:</a:t>
            </a:r>
            <a:r>
              <a:rPr lang="es" sz="2000" b="0" i="0" u="none" strike="noStrike" cap="none" dirty="0">
                <a:solidFill>
                  <a:schemeClr val="dk1"/>
                </a:solidFill>
                <a:latin typeface="Arial"/>
                <a:ea typeface="Arial"/>
                <a:cs typeface="Arial"/>
                <a:sym typeface="Arial"/>
              </a:rPr>
              <a:t> El grado en que un sistema es susceptible al daño como consecuencia de la exposición a una perturbación o presión, y la capacidad de sobrellevar la situación, recuperarse o adaptarse</a:t>
            </a:r>
            <a:endParaRPr dirty="0"/>
          </a:p>
          <a:p>
            <a:pPr marL="0" marR="0" lvl="0" indent="0" algn="l" rtl="0">
              <a:lnSpc>
                <a:spcPct val="110000"/>
              </a:lnSpc>
              <a:spcBef>
                <a:spcPts val="1241"/>
              </a:spcBef>
              <a:spcAft>
                <a:spcPts val="0"/>
              </a:spcAft>
              <a:buClr>
                <a:schemeClr val="dk1"/>
              </a:buClr>
              <a:buSzPts val="1600"/>
              <a:buFont typeface="Arial"/>
              <a:buNone/>
            </a:pPr>
            <a:r>
              <a:rPr lang="es" sz="2000" b="1" i="0" u="sng" strike="noStrike" cap="none" dirty="0">
                <a:solidFill>
                  <a:schemeClr val="dk1"/>
                </a:solidFill>
                <a:latin typeface="Arial"/>
                <a:ea typeface="Arial"/>
                <a:cs typeface="Arial"/>
                <a:sym typeface="Arial"/>
              </a:rPr>
              <a:t>Riesgo:</a:t>
            </a:r>
            <a:r>
              <a:rPr lang="es" sz="2000" b="0" i="0" u="none" strike="noStrike" cap="none" dirty="0">
                <a:solidFill>
                  <a:schemeClr val="dk1"/>
                </a:solidFill>
                <a:latin typeface="Arial"/>
                <a:ea typeface="Arial"/>
                <a:cs typeface="Arial"/>
                <a:sym typeface="Arial"/>
              </a:rPr>
              <a:t> Es el resultado de la interacción entre los peligros que se han definido de manera física y las características de los sistemas expuestos (por ejemplo, la vulnerabilidad social) Riesgo = (Peligro) x (Exposición) x (Vulnerabilidad)</a:t>
            </a:r>
            <a:endParaRPr dirty="0"/>
          </a:p>
        </p:txBody>
      </p:sp>
      <p:pic>
        <p:nvPicPr>
          <p:cNvPr id="160" name="Google Shape;160;p21"/>
          <p:cNvPicPr preferRelativeResize="0"/>
          <p:nvPr/>
        </p:nvPicPr>
        <p:blipFill rotWithShape="1">
          <a:blip r:embed="rId3">
            <a:alphaModFix/>
          </a:blip>
          <a:srcRect/>
          <a:stretch/>
        </p:blipFill>
        <p:spPr>
          <a:xfrm>
            <a:off x="8646000" y="1491911"/>
            <a:ext cx="3177429" cy="2081123"/>
          </a:xfrm>
          <a:prstGeom prst="rect">
            <a:avLst/>
          </a:prstGeom>
          <a:noFill/>
          <a:ln>
            <a:noFill/>
          </a:ln>
        </p:spPr>
      </p:pic>
      <p:pic>
        <p:nvPicPr>
          <p:cNvPr id="161" name="Google Shape;161;p21"/>
          <p:cNvPicPr preferRelativeResize="0"/>
          <p:nvPr/>
        </p:nvPicPr>
        <p:blipFill rotWithShape="1">
          <a:blip r:embed="rId4">
            <a:alphaModFix/>
          </a:blip>
          <a:srcRect/>
          <a:stretch/>
        </p:blipFill>
        <p:spPr>
          <a:xfrm>
            <a:off x="8645999" y="4045522"/>
            <a:ext cx="3177429" cy="18546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5</a:t>
            </a:fld>
            <a:endParaRPr/>
          </a:p>
        </p:txBody>
      </p:sp>
      <p:pic>
        <p:nvPicPr>
          <p:cNvPr id="168" name="Google Shape;168;p22"/>
          <p:cNvPicPr preferRelativeResize="0"/>
          <p:nvPr/>
        </p:nvPicPr>
        <p:blipFill rotWithShape="1">
          <a:blip r:embed="rId3">
            <a:alphaModFix/>
          </a:blip>
          <a:srcRect/>
          <a:stretch/>
        </p:blipFill>
        <p:spPr>
          <a:xfrm>
            <a:off x="8429105" y="-1"/>
            <a:ext cx="3762895" cy="6911889"/>
          </a:xfrm>
          <a:prstGeom prst="rect">
            <a:avLst/>
          </a:prstGeom>
          <a:noFill/>
          <a:ln>
            <a:noFill/>
          </a:ln>
        </p:spPr>
      </p:pic>
      <p:sp>
        <p:nvSpPr>
          <p:cNvPr id="169" name="Google Shape;169;p22"/>
          <p:cNvSpPr txBox="1"/>
          <p:nvPr/>
        </p:nvSpPr>
        <p:spPr>
          <a:xfrm>
            <a:off x="857203" y="1200414"/>
            <a:ext cx="5788325" cy="3577977"/>
          </a:xfrm>
          <a:prstGeom prst="rect">
            <a:avLst/>
          </a:prstGeom>
          <a:noFill/>
          <a:ln>
            <a:noFill/>
          </a:ln>
        </p:spPr>
        <p:txBody>
          <a:bodyPr spcFirstLastPara="1" wrap="square" lIns="91425" tIns="45700" rIns="91425" bIns="45700" rtlCol="0" anchor="t" anchorCtr="0">
            <a:noAutofit/>
          </a:bodyPr>
          <a:lstStyle/>
          <a:p>
            <a:pPr marL="228600" marR="0" lvl="0" indent="-50800" algn="l" rtl="0">
              <a:lnSpc>
                <a:spcPct val="9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2800"/>
              <a:buFont typeface="Arial"/>
              <a:buChar char="•"/>
            </a:pPr>
            <a:r>
              <a:rPr lang="es" sz="2800" b="0" i="0" u="none" strike="noStrike" cap="none">
                <a:solidFill>
                  <a:schemeClr val="dk1"/>
                </a:solidFill>
                <a:latin typeface="Arial"/>
                <a:ea typeface="Arial"/>
                <a:cs typeface="Arial"/>
                <a:sym typeface="Arial"/>
              </a:rPr>
              <a:t>Según la Convención Marco de las Naciones Unidas sobre el Cambio Climático (CMNUCC), es un cambio del clima </a:t>
            </a:r>
            <a:r>
              <a:rPr lang="es" sz="2800" b="1" i="0" u="none" strike="noStrike" cap="none">
                <a:solidFill>
                  <a:schemeClr val="dk1"/>
                </a:solidFill>
                <a:latin typeface="Arial"/>
                <a:ea typeface="Arial"/>
                <a:cs typeface="Arial"/>
                <a:sym typeface="Arial"/>
              </a:rPr>
              <a:t>atribuido directa o indirectamente a la actividad humana</a:t>
            </a:r>
            <a:r>
              <a:rPr lang="es" sz="2800" b="0" i="0" u="none" strike="noStrike" cap="none">
                <a:solidFill>
                  <a:schemeClr val="dk1"/>
                </a:solidFill>
                <a:latin typeface="Arial"/>
                <a:ea typeface="Arial"/>
                <a:cs typeface="Arial"/>
                <a:sym typeface="Arial"/>
              </a:rPr>
              <a:t> que altera la composición atmosférica mundial y se suma a la variabilidad natural del clima observada a lo largo de períodos de tiempo comparables</a:t>
            </a:r>
            <a:endParaRPr sz="2800" b="0" i="0" u="none" strike="noStrike" cap="none">
              <a:solidFill>
                <a:schemeClr val="dk1"/>
              </a:solidFill>
              <a:latin typeface="Arial"/>
              <a:ea typeface="Arial"/>
              <a:cs typeface="Arial"/>
              <a:sym typeface="Arial"/>
            </a:endParaRPr>
          </a:p>
        </p:txBody>
      </p:sp>
      <p:sp>
        <p:nvSpPr>
          <p:cNvPr id="170" name="Google Shape;170;p22"/>
          <p:cNvSpPr txBox="1"/>
          <p:nvPr/>
        </p:nvSpPr>
        <p:spPr>
          <a:xfrm>
            <a:off x="757064" y="282251"/>
            <a:ext cx="6914978" cy="534352"/>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2"/>
              </a:buClr>
              <a:buSzPts val="4400"/>
              <a:buFont typeface="Arial Narrow"/>
              <a:buNone/>
            </a:pPr>
            <a:r>
              <a:rPr lang="es" sz="4400" b="1" i="0" u="none" strike="noStrike" cap="none">
                <a:solidFill>
                  <a:schemeClr val="dk2"/>
                </a:solidFill>
                <a:latin typeface="Arial Narrow"/>
                <a:ea typeface="Arial Narrow"/>
                <a:cs typeface="Arial Narrow"/>
                <a:sym typeface="Arial Narrow"/>
              </a:rPr>
              <a:t>Definición de cambio climático </a:t>
            </a:r>
            <a:endParaRPr sz="4400" b="1" i="0" u="none" strike="noStrike" cap="none">
              <a:solidFill>
                <a:schemeClr val="dk2"/>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3"/>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177" name="Google Shape;177;p23"/>
          <p:cNvSpPr txBox="1"/>
          <p:nvPr/>
        </p:nvSpPr>
        <p:spPr>
          <a:xfrm>
            <a:off x="2828287" y="1050391"/>
            <a:ext cx="6858000" cy="384687"/>
          </a:xfrm>
          <a:prstGeom prst="rect">
            <a:avLst/>
          </a:prstGeom>
          <a:noFill/>
          <a:ln>
            <a:noFill/>
          </a:ln>
        </p:spPr>
        <p:txBody>
          <a:bodyPr spcFirstLastPara="1" wrap="square" lIns="91425" tIns="45700" rIns="91425" bIns="45700" rtlCol="0" anchor="b" anchorCtr="0">
            <a:noAutofit/>
          </a:bodyPr>
          <a:lstStyle/>
          <a:p>
            <a:pPr marL="0" marR="0" lvl="0" indent="0" algn="ctr" rtl="0">
              <a:lnSpc>
                <a:spcPct val="90000"/>
              </a:lnSpc>
              <a:spcBef>
                <a:spcPts val="0"/>
              </a:spcBef>
              <a:spcAft>
                <a:spcPts val="0"/>
              </a:spcAft>
              <a:buClr>
                <a:schemeClr val="dk2"/>
              </a:buClr>
              <a:buSzPts val="4400"/>
              <a:buFont typeface="Arial"/>
              <a:buNone/>
            </a:pPr>
            <a:r>
              <a:rPr lang="es" sz="4400" b="1" i="0" u="none" strike="noStrike" cap="none">
                <a:solidFill>
                  <a:schemeClr val="dk2"/>
                </a:solidFill>
                <a:latin typeface="Arial"/>
                <a:ea typeface="Arial"/>
                <a:cs typeface="Arial"/>
                <a:sym typeface="Arial"/>
              </a:rPr>
              <a:t>Los efectos del cambio climático en la salud </a:t>
            </a:r>
            <a:endParaRPr sz="4400" b="1" i="0" u="none" strike="noStrike" cap="none">
              <a:solidFill>
                <a:schemeClr val="dk2"/>
              </a:solidFill>
              <a:latin typeface="Arial"/>
              <a:ea typeface="Arial"/>
              <a:cs typeface="Arial"/>
              <a:sym typeface="Arial"/>
            </a:endParaRPr>
          </a:p>
        </p:txBody>
      </p:sp>
      <p:pic>
        <p:nvPicPr>
          <p:cNvPr id="178" name="Google Shape;178;p23"/>
          <p:cNvPicPr preferRelativeResize="0"/>
          <p:nvPr/>
        </p:nvPicPr>
        <p:blipFill rotWithShape="1">
          <a:blip r:embed="rId3">
            <a:alphaModFix/>
          </a:blip>
          <a:srcRect/>
          <a:stretch/>
        </p:blipFill>
        <p:spPr>
          <a:xfrm>
            <a:off x="1724468" y="1671430"/>
            <a:ext cx="9065637" cy="46863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Pregunta rápida</a:t>
            </a:r>
            <a:endParaRPr/>
          </a:p>
        </p:txBody>
      </p:sp>
      <p:sp>
        <p:nvSpPr>
          <p:cNvPr id="185" name="Google Shape;185;p24"/>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186" name="Google Shape;186;p24"/>
          <p:cNvSpPr txBox="1"/>
          <p:nvPr/>
        </p:nvSpPr>
        <p:spPr>
          <a:xfrm>
            <a:off x="620453" y="1517399"/>
            <a:ext cx="10385597" cy="3263504"/>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rgbClr val="002060"/>
              </a:buClr>
              <a:buSzPts val="2000"/>
              <a:buFont typeface="Arial"/>
              <a:buNone/>
            </a:pPr>
            <a:r>
              <a:rPr lang="es" sz="2000" b="0" i="0" u="none" strike="noStrike" cap="none">
                <a:solidFill>
                  <a:srgbClr val="002060"/>
                </a:solidFill>
                <a:latin typeface="Arial"/>
                <a:ea typeface="Arial"/>
                <a:cs typeface="Arial"/>
                <a:sym typeface="Arial"/>
              </a:rPr>
              <a:t>Además de mermar la disponibilidad de agua, el aumento de las temperaturas también repercute en las propiedades físicas, químicas y biológicas de los lagos de agua dulce y los ríos. Los estudios epidemiológicos del clima y la transmisión de enfermedades demuestran que muchas de las enfermedades infecciosas mortales de mayor importancia que afectan a los niños son muy sensibles a los cambios del clima. ¿Cuál de las siguientes afirmaciones es correcta?</a:t>
            </a:r>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2060"/>
              </a:solidFill>
              <a:latin typeface="Arial"/>
              <a:ea typeface="Arial"/>
              <a:cs typeface="Arial"/>
              <a:sym typeface="Arial"/>
            </a:endParaRPr>
          </a:p>
          <a:p>
            <a:pPr marL="520700" marR="0" lvl="0" indent="-342900" algn="l" rtl="0">
              <a:lnSpc>
                <a:spcPct val="90000"/>
              </a:lnSpc>
              <a:spcBef>
                <a:spcPts val="1000"/>
              </a:spcBef>
              <a:spcAft>
                <a:spcPts val="0"/>
              </a:spcAft>
              <a:buClr>
                <a:srgbClr val="002060"/>
              </a:buClr>
              <a:buSzPts val="2000"/>
              <a:buFont typeface="Arial"/>
              <a:buNone/>
            </a:pPr>
            <a:r>
              <a:rPr lang="es" sz="2000" b="0" i="0" u="none" strike="noStrike" cap="none">
                <a:solidFill>
                  <a:srgbClr val="002060"/>
                </a:solidFill>
                <a:latin typeface="Arial"/>
                <a:ea typeface="Arial"/>
                <a:cs typeface="Arial"/>
                <a:sym typeface="Arial"/>
              </a:rPr>
              <a:t>a.	Que la temperatura suba en 4 ºC lleva aparejado un aumento del 8% en las diarreas provocadas por la </a:t>
            </a:r>
            <a:r>
              <a:rPr lang="es" sz="2000" b="0" i="1" u="none" strike="noStrike" cap="none">
                <a:solidFill>
                  <a:srgbClr val="002060"/>
                </a:solidFill>
                <a:latin typeface="Arial"/>
                <a:ea typeface="Arial"/>
                <a:cs typeface="Arial"/>
                <a:sym typeface="Arial"/>
              </a:rPr>
              <a:t>Escherichia coli</a:t>
            </a:r>
            <a:endParaRPr/>
          </a:p>
          <a:p>
            <a:pPr marL="520700" marR="0" lvl="0" indent="-342900" algn="l" rtl="0">
              <a:lnSpc>
                <a:spcPct val="90000"/>
              </a:lnSpc>
              <a:spcBef>
                <a:spcPts val="1000"/>
              </a:spcBef>
              <a:spcAft>
                <a:spcPts val="0"/>
              </a:spcAft>
              <a:buClr>
                <a:srgbClr val="002060"/>
              </a:buClr>
              <a:buSzPts val="2000"/>
              <a:buFont typeface="Arial"/>
              <a:buNone/>
            </a:pPr>
            <a:r>
              <a:rPr lang="es" sz="2000" b="0" i="0" u="none" strike="noStrike" cap="none">
                <a:solidFill>
                  <a:srgbClr val="002060"/>
                </a:solidFill>
                <a:latin typeface="Arial"/>
                <a:ea typeface="Arial"/>
                <a:cs typeface="Arial"/>
                <a:sym typeface="Arial"/>
              </a:rPr>
              <a:t>b.	Que la temperatura suba en 1 ºC lleva aparejado un aumento del 18% en las diarreas provocadas por la </a:t>
            </a:r>
            <a:r>
              <a:rPr lang="es" sz="2000" b="0" i="1" u="none" strike="noStrike" cap="none">
                <a:solidFill>
                  <a:srgbClr val="002060"/>
                </a:solidFill>
                <a:latin typeface="Arial"/>
                <a:ea typeface="Arial"/>
                <a:cs typeface="Arial"/>
                <a:sym typeface="Arial"/>
              </a:rPr>
              <a:t>Escherichia coli</a:t>
            </a:r>
            <a:endParaRPr/>
          </a:p>
          <a:p>
            <a:pPr marL="520700" marR="0" lvl="0" indent="-342900" algn="l" rtl="0">
              <a:lnSpc>
                <a:spcPct val="90000"/>
              </a:lnSpc>
              <a:spcBef>
                <a:spcPts val="1000"/>
              </a:spcBef>
              <a:spcAft>
                <a:spcPts val="0"/>
              </a:spcAft>
              <a:buClr>
                <a:srgbClr val="002060"/>
              </a:buClr>
              <a:buSzPts val="2000"/>
              <a:buFont typeface="Arial"/>
              <a:buNone/>
            </a:pPr>
            <a:r>
              <a:rPr lang="es" sz="2000" b="0" i="0" u="none" strike="noStrike" cap="none">
                <a:solidFill>
                  <a:srgbClr val="002060"/>
                </a:solidFill>
                <a:latin typeface="Arial"/>
                <a:ea typeface="Arial"/>
                <a:cs typeface="Arial"/>
                <a:sym typeface="Arial"/>
              </a:rPr>
              <a:t>c.	Que la temperatura suba en 1 ºC lleva aparejado un aumento del 8% en las diarreas provocadas por la </a:t>
            </a:r>
            <a:r>
              <a:rPr lang="es" sz="2000" b="0" i="1" u="none" strike="noStrike" cap="none">
                <a:solidFill>
                  <a:srgbClr val="002060"/>
                </a:solidFill>
                <a:latin typeface="Arial"/>
                <a:ea typeface="Arial"/>
                <a:cs typeface="Arial"/>
                <a:sym typeface="Arial"/>
              </a:rPr>
              <a:t>Escherichia coli</a:t>
            </a:r>
            <a:endParaRPr/>
          </a:p>
          <a:p>
            <a:pPr marL="520700" marR="0" lvl="0" indent="-342900" algn="l" rtl="0">
              <a:lnSpc>
                <a:spcPct val="90000"/>
              </a:lnSpc>
              <a:spcBef>
                <a:spcPts val="1000"/>
              </a:spcBef>
              <a:spcAft>
                <a:spcPts val="0"/>
              </a:spcAft>
              <a:buClr>
                <a:srgbClr val="002060"/>
              </a:buClr>
              <a:buSzPts val="2000"/>
              <a:buFont typeface="Arial"/>
              <a:buNone/>
            </a:pPr>
            <a:r>
              <a:rPr lang="es" sz="2000" b="0" i="0" u="none" strike="noStrike" cap="none">
                <a:solidFill>
                  <a:srgbClr val="002060"/>
                </a:solidFill>
                <a:latin typeface="Arial"/>
                <a:ea typeface="Arial"/>
                <a:cs typeface="Arial"/>
                <a:sym typeface="Arial"/>
              </a:rPr>
              <a:t>d.	Que la temperatura suba en 3 ºC lleva aparejado un aumento del 18% en las diarreas provocadas por la </a:t>
            </a:r>
            <a:r>
              <a:rPr lang="es" sz="2000" b="0" i="1" u="none" strike="noStrike" cap="none">
                <a:solidFill>
                  <a:srgbClr val="002060"/>
                </a:solidFill>
                <a:latin typeface="Arial"/>
                <a:ea typeface="Arial"/>
                <a:cs typeface="Arial"/>
                <a:sym typeface="Arial"/>
              </a:rPr>
              <a:t>Escherichia coli</a:t>
            </a:r>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a:solidFill>
                <a:srgbClr val="002060"/>
              </a:solidFill>
              <a:latin typeface="Arial"/>
              <a:ea typeface="Arial"/>
              <a:cs typeface="Arial"/>
              <a:sym typeface="Arial"/>
            </a:endParaRPr>
          </a:p>
        </p:txBody>
      </p:sp>
      <p:pic>
        <p:nvPicPr>
          <p:cNvPr id="187" name="Google Shape;187;p24"/>
          <p:cNvPicPr preferRelativeResize="0"/>
          <p:nvPr/>
        </p:nvPicPr>
        <p:blipFill rotWithShape="1">
          <a:blip r:embed="rId3">
            <a:alphaModFix/>
          </a:blip>
          <a:srcRect/>
          <a:stretch/>
        </p:blipFill>
        <p:spPr>
          <a:xfrm>
            <a:off x="10459702" y="252491"/>
            <a:ext cx="1092696" cy="952952"/>
          </a:xfrm>
          <a:prstGeom prst="rect">
            <a:avLst/>
          </a:prstGeom>
          <a:noFill/>
          <a:ln>
            <a:noFill/>
          </a:ln>
        </p:spPr>
      </p:pic>
      <p:grpSp>
        <p:nvGrpSpPr>
          <p:cNvPr id="188" name="Google Shape;188;p24"/>
          <p:cNvGrpSpPr/>
          <p:nvPr/>
        </p:nvGrpSpPr>
        <p:grpSpPr>
          <a:xfrm>
            <a:off x="9409988" y="153870"/>
            <a:ext cx="1362074" cy="1215351"/>
            <a:chOff x="10705811" y="275913"/>
            <a:chExt cx="1689559" cy="1684742"/>
          </a:xfrm>
        </p:grpSpPr>
        <p:pic>
          <p:nvPicPr>
            <p:cNvPr id="189" name="Google Shape;189;p24"/>
            <p:cNvPicPr preferRelativeResize="0"/>
            <p:nvPr/>
          </p:nvPicPr>
          <p:blipFill rotWithShape="1">
            <a:blip r:embed="rId4">
              <a:alphaModFix/>
            </a:blip>
            <a:srcRect/>
            <a:stretch/>
          </p:blipFill>
          <p:spPr>
            <a:xfrm>
              <a:off x="10727487" y="275913"/>
              <a:ext cx="1030462" cy="1030462"/>
            </a:xfrm>
            <a:prstGeom prst="rect">
              <a:avLst/>
            </a:prstGeom>
            <a:noFill/>
            <a:ln>
              <a:noFill/>
            </a:ln>
          </p:spPr>
        </p:pic>
        <p:sp>
          <p:nvSpPr>
            <p:cNvPr id="190" name="Google Shape;190;p24"/>
            <p:cNvSpPr txBox="1"/>
            <p:nvPr/>
          </p:nvSpPr>
          <p:spPr>
            <a:xfrm>
              <a:off x="10705811" y="1407649"/>
              <a:ext cx="1689559" cy="553006"/>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rgbClr val="002060"/>
                </a:buClr>
                <a:buSzPts val="2000"/>
                <a:buFont typeface="Arial"/>
                <a:buNone/>
              </a:pPr>
              <a:r>
                <a:rPr lang="es" sz="2000" b="0" i="0" u="none" strike="noStrike" cap="none">
                  <a:solidFill>
                    <a:srgbClr val="002060"/>
                  </a:solidFill>
                  <a:latin typeface="Arial"/>
                  <a:ea typeface="Arial"/>
                  <a:cs typeface="Arial"/>
                  <a:sym typeface="Arial"/>
                </a:rPr>
                <a:t>2 min.</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838200" y="365125"/>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a:t>Respuesta: c)</a:t>
            </a:r>
            <a:endParaRPr/>
          </a:p>
        </p:txBody>
      </p:sp>
      <p:sp>
        <p:nvSpPr>
          <p:cNvPr id="197" name="Google Shape;197;p25"/>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198" name="Google Shape;198;p25"/>
          <p:cNvSpPr/>
          <p:nvPr/>
        </p:nvSpPr>
        <p:spPr>
          <a:xfrm>
            <a:off x="934942" y="2503362"/>
            <a:ext cx="10619749" cy="2008242"/>
          </a:xfrm>
          <a:prstGeom prst="rect">
            <a:avLst/>
          </a:prstGeom>
          <a:solidFill>
            <a:srgbClr val="002060"/>
          </a:solidFill>
          <a:ln w="12700" cap="flat" cmpd="sng">
            <a:solidFill>
              <a:srgbClr val="B4AB88"/>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99" name="Google Shape;199;p25"/>
          <p:cNvSpPr txBox="1"/>
          <p:nvPr/>
        </p:nvSpPr>
        <p:spPr>
          <a:xfrm>
            <a:off x="1135833" y="2737596"/>
            <a:ext cx="10418858" cy="1323439"/>
          </a:xfrm>
          <a:prstGeom prst="rect">
            <a:avLst/>
          </a:prstGeom>
          <a:noFill/>
          <a:ln>
            <a:noFill/>
          </a:ln>
        </p:spPr>
        <p:txBody>
          <a:bodyPr spcFirstLastPara="1" wrap="square" lIns="91425" tIns="45700" rIns="91425" bIns="45700" rtlCol="0" anchor="t" anchorCtr="0">
            <a:spAutoFit/>
          </a:bodyPr>
          <a:lstStyle/>
          <a:p>
            <a:pPr marL="0" marR="0" lvl="0" indent="0" algn="l" rtl="0">
              <a:spcBef>
                <a:spcPts val="0"/>
              </a:spcBef>
              <a:spcAft>
                <a:spcPts val="0"/>
              </a:spcAft>
              <a:buNone/>
            </a:pPr>
            <a:r>
              <a:rPr lang="es" sz="2000" b="0" i="0" u="none" strike="noStrike" cap="none">
                <a:solidFill>
                  <a:schemeClr val="lt1"/>
                </a:solidFill>
                <a:latin typeface="Arial"/>
                <a:ea typeface="Arial"/>
                <a:cs typeface="Arial"/>
                <a:sym typeface="Arial"/>
              </a:rPr>
              <a:t>Los resultados de los estudios apuntan a que cada aumento de la temperatura ambiente va ligado a una mayor incidencia de las diarreas fruto de la </a:t>
            </a:r>
            <a:r>
              <a:rPr lang="en" sz="2000" b="0" i="1" u="none" strike="noStrike" cap="none">
                <a:solidFill>
                  <a:schemeClr val="lt1"/>
                </a:solidFill>
                <a:latin typeface="Arial"/>
                <a:ea typeface="Arial"/>
                <a:cs typeface="Arial"/>
                <a:sym typeface="Arial"/>
              </a:rPr>
              <a:t>E. coli </a:t>
            </a:r>
            <a:r>
              <a:rPr lang="en" sz="2000" b="0" i="0" u="none" strike="noStrike" cap="none">
                <a:solidFill>
                  <a:schemeClr val="lt1"/>
                </a:solidFill>
                <a:latin typeface="Arial"/>
                <a:ea typeface="Arial"/>
                <a:cs typeface="Arial"/>
                <a:sym typeface="Arial"/>
              </a:rPr>
              <a:t>y subrayan la necesidad de redoblar los esfuerzos para prevenir que estos microorganismos patógenos se transmitan ante el incremento de las temperaturas a nivel mundial.</a:t>
            </a:r>
            <a:endParaRPr/>
          </a:p>
        </p:txBody>
      </p:sp>
      <p:sp>
        <p:nvSpPr>
          <p:cNvPr id="200" name="Google Shape;200;p25"/>
          <p:cNvSpPr txBox="1"/>
          <p:nvPr/>
        </p:nvSpPr>
        <p:spPr>
          <a:xfrm>
            <a:off x="1321605" y="5685731"/>
            <a:ext cx="8919675" cy="249735"/>
          </a:xfrm>
          <a:prstGeom prst="rect">
            <a:avLst/>
          </a:prstGeom>
          <a:noFill/>
          <a:ln>
            <a:noFill/>
          </a:ln>
        </p:spPr>
        <p:txBody>
          <a:bodyPr spcFirstLastPara="1" wrap="square" lIns="91425" tIns="45700" rIns="91425" bIns="45700" rtlCol="0" anchor="t" anchorCtr="0">
            <a:noAutofit/>
          </a:bodyPr>
          <a:lstStyle/>
          <a:p>
            <a:pPr marL="0" marR="0" lvl="0" indent="0" algn="l" rtl="0">
              <a:lnSpc>
                <a:spcPct val="90000"/>
              </a:lnSpc>
              <a:spcBef>
                <a:spcPts val="0"/>
              </a:spcBef>
              <a:spcAft>
                <a:spcPts val="0"/>
              </a:spcAft>
              <a:buClr>
                <a:srgbClr val="002060"/>
              </a:buClr>
              <a:buSzPts val="1400"/>
              <a:buFont typeface="Arial"/>
              <a:buNone/>
            </a:pPr>
            <a:r>
              <a:rPr lang="es" sz="1400" b="0" u="none">
                <a:solidFill>
                  <a:srgbClr val="002060"/>
                </a:solidFill>
                <a:latin typeface="Arial Narrow"/>
                <a:ea typeface="Arial Narrow"/>
                <a:cs typeface="Arial Narrow"/>
                <a:sym typeface="Arial Narrow"/>
              </a:rPr>
              <a:t>Rebecca Philipsborn </a:t>
            </a:r>
            <a:r>
              <a:rPr lang="en" sz="1400" b="0" i="1" u="none">
                <a:solidFill>
                  <a:srgbClr val="002060"/>
                </a:solidFill>
                <a:latin typeface="Arial Narrow"/>
                <a:ea typeface="Arial Narrow"/>
                <a:cs typeface="Arial Narrow"/>
                <a:sym typeface="Arial Narrow"/>
              </a:rPr>
              <a:t>et. al.</a:t>
            </a:r>
            <a:r>
              <a:rPr lang="en" sz="1400" b="0" u="none">
                <a:solidFill>
                  <a:srgbClr val="002060"/>
                </a:solidFill>
                <a:latin typeface="Arial Narrow"/>
                <a:ea typeface="Arial Narrow"/>
                <a:cs typeface="Arial Narrow"/>
                <a:sym typeface="Arial Narrow"/>
              </a:rPr>
              <a:t> “Climatic Drivers of Diarrheagenic Escherichia coli Incidence: A Systematic Review and</a:t>
            </a:r>
            <a:endParaRPr/>
          </a:p>
          <a:p>
            <a:pPr marL="0" marR="0" lvl="0" indent="0" algn="l" rtl="0">
              <a:lnSpc>
                <a:spcPct val="90000"/>
              </a:lnSpc>
              <a:spcBef>
                <a:spcPts val="0"/>
              </a:spcBef>
              <a:spcAft>
                <a:spcPts val="0"/>
              </a:spcAft>
              <a:buClr>
                <a:srgbClr val="002060"/>
              </a:buClr>
              <a:buSzPts val="1400"/>
              <a:buFont typeface="Arial"/>
              <a:buNone/>
            </a:pPr>
            <a:r>
              <a:rPr lang="es" sz="1400" b="0" u="none">
                <a:solidFill>
                  <a:srgbClr val="002060"/>
                </a:solidFill>
                <a:latin typeface="Arial Narrow"/>
                <a:ea typeface="Arial Narrow"/>
                <a:cs typeface="Arial Narrow"/>
                <a:sym typeface="Arial Narrow"/>
              </a:rPr>
              <a:t>Meta-analysis”.</a:t>
            </a:r>
            <a:endParaRPr sz="1400" b="0" u="none">
              <a:solidFill>
                <a:srgbClr val="002060"/>
              </a:solidFill>
              <a:latin typeface="Arial Narrow"/>
              <a:ea typeface="Arial Narrow"/>
              <a:cs typeface="Arial Narrow"/>
              <a:sym typeface="Arial Narr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6"/>
          <p:cNvSpPr/>
          <p:nvPr/>
        </p:nvSpPr>
        <p:spPr>
          <a:xfrm>
            <a:off x="6209626" y="1818255"/>
            <a:ext cx="5386647" cy="420016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7" name="Google Shape;207;p26"/>
          <p:cNvSpPr txBox="1">
            <a:spLocks noGrp="1"/>
          </p:cNvSpPr>
          <p:nvPr>
            <p:ph type="title"/>
          </p:nvPr>
        </p:nvSpPr>
        <p:spPr>
          <a:xfrm>
            <a:off x="838199" y="160880"/>
            <a:ext cx="10515600" cy="714375"/>
          </a:xfrm>
          <a:prstGeom prst="rect">
            <a:avLst/>
          </a:prstGeom>
          <a:noFill/>
          <a:ln>
            <a:noFill/>
          </a:ln>
        </p:spPr>
        <p:txBody>
          <a:bodyPr spcFirstLastPara="1" wrap="square" lIns="91425" tIns="45700" rIns="91425" bIns="45700" rtlCol="0" anchor="t" anchorCtr="0">
            <a:noAutofit/>
          </a:bodyPr>
          <a:lstStyle/>
          <a:p>
            <a:pPr marL="0" lvl="0" indent="0" algn="ctr" rtl="0">
              <a:lnSpc>
                <a:spcPct val="90000"/>
              </a:lnSpc>
              <a:spcBef>
                <a:spcPts val="0"/>
              </a:spcBef>
              <a:spcAft>
                <a:spcPts val="0"/>
              </a:spcAft>
              <a:buClr>
                <a:schemeClr val="dk2"/>
              </a:buClr>
              <a:buSzPts val="4400"/>
              <a:buFont typeface="Arial Narrow"/>
              <a:buNone/>
            </a:pPr>
            <a:r>
              <a:rPr lang="es" dirty="0"/>
              <a:t>Enfoques para luchar contra el cambio climático</a:t>
            </a:r>
            <a:endParaRPr dirty="0"/>
          </a:p>
        </p:txBody>
      </p:sp>
      <p:sp>
        <p:nvSpPr>
          <p:cNvPr id="208" name="Google Shape;208;p26"/>
          <p:cNvSpPr txBox="1">
            <a:spLocks noGrp="1"/>
          </p:cNvSpPr>
          <p:nvPr>
            <p:ph type="sldNum" idx="12"/>
          </p:nvPr>
        </p:nvSpPr>
        <p:spPr>
          <a:xfrm>
            <a:off x="0" y="6357767"/>
            <a:ext cx="12191999" cy="365125"/>
          </a:xfrm>
          <a:prstGeom prst="rect">
            <a:avLst/>
          </a:prstGeom>
          <a:noFill/>
          <a:ln>
            <a:noFill/>
          </a:ln>
        </p:spPr>
        <p:txBody>
          <a:bodyPr spcFirstLastPara="1" wrap="square" lIns="91425" tIns="45700" rIns="91425" bIns="45700" rtlCol="0" anchor="ctr" anchorCtr="0">
            <a:noAutofit/>
          </a:bodyPr>
          <a:lstStyle/>
          <a:p>
            <a:pPr marL="0" lvl="0" indent="0" algn="ctr" rtl="0">
              <a:spcBef>
                <a:spcPts val="0"/>
              </a:spcBef>
              <a:spcAft>
                <a:spcPts val="0"/>
              </a:spcAft>
              <a:buNone/>
            </a:pPr>
            <a:fld id="{00000000-1234-1234-1234-123412341234}" type="slidenum">
              <a:rPr lang="en-US"/>
              <a:t>9</a:t>
            </a:fld>
            <a:endParaRPr/>
          </a:p>
        </p:txBody>
      </p:sp>
      <p:sp>
        <p:nvSpPr>
          <p:cNvPr id="209" name="Google Shape;209;p26"/>
          <p:cNvSpPr/>
          <p:nvPr/>
        </p:nvSpPr>
        <p:spPr>
          <a:xfrm>
            <a:off x="532015" y="1784501"/>
            <a:ext cx="5386647" cy="4233914"/>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26"/>
          <p:cNvSpPr txBox="1"/>
          <p:nvPr/>
        </p:nvSpPr>
        <p:spPr>
          <a:xfrm>
            <a:off x="7972493" y="1328815"/>
            <a:ext cx="2350529" cy="405054"/>
          </a:xfrm>
          <a:prstGeom prst="rect">
            <a:avLst/>
          </a:prstGeom>
          <a:noFill/>
          <a:ln>
            <a:noFill/>
          </a:ln>
        </p:spPr>
        <p:txBody>
          <a:bodyPr spcFirstLastPara="1" wrap="square" lIns="91425" tIns="45700" rIns="91425" bIns="45700" rtlCol="0" anchor="t" anchorCtr="0">
            <a:noAutofit/>
          </a:bodyPr>
          <a:lstStyle/>
          <a:p>
            <a:pPr marL="0" marR="0" lvl="0" indent="0" algn="ctr" rtl="0">
              <a:lnSpc>
                <a:spcPct val="90000"/>
              </a:lnSpc>
              <a:spcBef>
                <a:spcPts val="0"/>
              </a:spcBef>
              <a:spcAft>
                <a:spcPts val="0"/>
              </a:spcAft>
              <a:buClr>
                <a:schemeClr val="dk2"/>
              </a:buClr>
              <a:buSzPts val="3000"/>
              <a:buFont typeface="Arial"/>
              <a:buNone/>
            </a:pPr>
            <a:r>
              <a:rPr lang="es" sz="2400" b="1" i="0">
                <a:solidFill>
                  <a:schemeClr val="dk2"/>
                </a:solidFill>
                <a:latin typeface="Arial"/>
                <a:ea typeface="Arial"/>
                <a:cs typeface="Arial"/>
                <a:sym typeface="Arial"/>
              </a:rPr>
              <a:t>ADAPTACIÓN</a:t>
            </a:r>
            <a:endParaRPr/>
          </a:p>
        </p:txBody>
      </p:sp>
      <p:sp>
        <p:nvSpPr>
          <p:cNvPr id="211" name="Google Shape;211;p26"/>
          <p:cNvSpPr txBox="1"/>
          <p:nvPr/>
        </p:nvSpPr>
        <p:spPr>
          <a:xfrm>
            <a:off x="2065172" y="1316828"/>
            <a:ext cx="2320332" cy="405054"/>
          </a:xfrm>
          <a:prstGeom prst="rect">
            <a:avLst/>
          </a:prstGeom>
          <a:noFill/>
          <a:ln>
            <a:noFill/>
          </a:ln>
        </p:spPr>
        <p:txBody>
          <a:bodyPr spcFirstLastPara="1" wrap="square" lIns="68575" tIns="34275" rIns="68575" bIns="34275" rtlCol="0" anchor="t" anchorCtr="0">
            <a:noAutofit/>
          </a:bodyPr>
          <a:lstStyle/>
          <a:p>
            <a:pPr marL="0" marR="0" lvl="0" indent="0" algn="l" rtl="0">
              <a:spcBef>
                <a:spcPts val="0"/>
              </a:spcBef>
              <a:spcAft>
                <a:spcPts val="0"/>
              </a:spcAft>
              <a:buClr>
                <a:schemeClr val="dk1"/>
              </a:buClr>
              <a:buSzPts val="3000"/>
              <a:buFont typeface="Noto Sans Symbols"/>
              <a:buNone/>
            </a:pPr>
            <a:r>
              <a:rPr lang="es" sz="2400" b="1">
                <a:solidFill>
                  <a:schemeClr val="dk2"/>
                </a:solidFill>
                <a:latin typeface="Arial"/>
                <a:ea typeface="Arial"/>
                <a:cs typeface="Arial"/>
                <a:sym typeface="Arial"/>
              </a:rPr>
              <a:t>MITIGACIÓN</a:t>
            </a:r>
            <a:endParaRPr/>
          </a:p>
        </p:txBody>
      </p:sp>
      <p:sp>
        <p:nvSpPr>
          <p:cNvPr id="212" name="Google Shape;212;p26"/>
          <p:cNvSpPr txBox="1"/>
          <p:nvPr/>
        </p:nvSpPr>
        <p:spPr>
          <a:xfrm>
            <a:off x="6450676" y="1987027"/>
            <a:ext cx="5145597" cy="4214268"/>
          </a:xfrm>
          <a:prstGeom prst="rect">
            <a:avLst/>
          </a:prstGeom>
          <a:noFill/>
          <a:ln>
            <a:noFill/>
          </a:ln>
        </p:spPr>
        <p:txBody>
          <a:bodyPr spcFirstLastPara="1" wrap="square" lIns="68575" tIns="34275" rIns="68575" bIns="34275" rtlCol="0" anchor="t" anchorCtr="0">
            <a:noAutofit/>
          </a:bodyPr>
          <a:lstStyle/>
          <a:p>
            <a:pPr marL="0" marR="0" lvl="0" indent="0" algn="l" rtl="0">
              <a:spcBef>
                <a:spcPts val="0"/>
              </a:spcBef>
              <a:spcAft>
                <a:spcPts val="0"/>
              </a:spcAft>
              <a:buClr>
                <a:schemeClr val="dk1"/>
              </a:buClr>
              <a:buSzPts val="2500"/>
              <a:buFont typeface="Noto Sans Symbols"/>
              <a:buNone/>
            </a:pPr>
            <a:r>
              <a:rPr lang="es" sz="1800" dirty="0">
                <a:solidFill>
                  <a:schemeClr val="lt1"/>
                </a:solidFill>
                <a:latin typeface="Arial"/>
                <a:ea typeface="Arial"/>
                <a:cs typeface="Arial"/>
                <a:sym typeface="Arial"/>
              </a:rPr>
              <a:t>Modificación de los sistemas naturales o humanos en respuesta a estímulos climáticos presentes o previstos, o a sus efectos, que </a:t>
            </a:r>
            <a:r>
              <a:rPr lang="es" sz="1800" b="1" u="sng" dirty="0">
                <a:solidFill>
                  <a:schemeClr val="lt1"/>
                </a:solidFill>
                <a:latin typeface="Arial"/>
                <a:ea typeface="Arial"/>
                <a:cs typeface="Arial"/>
                <a:sym typeface="Arial"/>
              </a:rPr>
              <a:t>modera el daño</a:t>
            </a:r>
            <a:r>
              <a:rPr lang="es" sz="1800" dirty="0">
                <a:solidFill>
                  <a:schemeClr val="lt1"/>
                </a:solidFill>
                <a:latin typeface="Arial"/>
                <a:ea typeface="Arial"/>
                <a:cs typeface="Arial"/>
                <a:sym typeface="Arial"/>
              </a:rPr>
              <a:t> o aprovecha las oportunidades ventajosas.</a:t>
            </a:r>
            <a:endParaRPr sz="1800" dirty="0"/>
          </a:p>
          <a:p>
            <a:pPr marL="0" marR="0" lvl="0" indent="0" algn="l" rtl="0">
              <a:lnSpc>
                <a:spcPct val="250000"/>
              </a:lnSpc>
              <a:spcBef>
                <a:spcPts val="400"/>
              </a:spcBef>
              <a:spcAft>
                <a:spcPts val="0"/>
              </a:spcAft>
              <a:buClr>
                <a:schemeClr val="dk1"/>
              </a:buClr>
              <a:buSzPts val="2500"/>
              <a:buFont typeface="Noto Sans Symbols"/>
              <a:buNone/>
            </a:pPr>
            <a:r>
              <a:rPr lang="es" sz="1800" b="1" dirty="0">
                <a:solidFill>
                  <a:schemeClr val="lt1"/>
                </a:solidFill>
                <a:latin typeface="Arial"/>
                <a:ea typeface="Arial"/>
                <a:cs typeface="Arial"/>
                <a:sym typeface="Arial"/>
              </a:rPr>
              <a:t>Ejemplos:</a:t>
            </a:r>
            <a:endParaRPr sz="1800" dirty="0"/>
          </a:p>
          <a:p>
            <a:pPr marL="342900" marR="0" lvl="0" indent="-342900" algn="l" rtl="0">
              <a:spcBef>
                <a:spcPts val="400"/>
              </a:spcBef>
              <a:spcAft>
                <a:spcPts val="0"/>
              </a:spcAft>
              <a:buClr>
                <a:schemeClr val="dk1"/>
              </a:buClr>
              <a:buSzPts val="2500"/>
              <a:buFont typeface="Arial"/>
              <a:buChar char="•"/>
            </a:pPr>
            <a:r>
              <a:rPr lang="es" sz="1800" dirty="0">
                <a:solidFill>
                  <a:schemeClr val="lt1"/>
                </a:solidFill>
                <a:latin typeface="Arial"/>
                <a:ea typeface="Arial"/>
                <a:cs typeface="Arial"/>
                <a:sym typeface="Arial"/>
              </a:rPr>
              <a:t>Ampliación de la recogida del agua de lluvia</a:t>
            </a:r>
            <a:endParaRPr sz="1800" dirty="0"/>
          </a:p>
          <a:p>
            <a:pPr marL="342900" marR="0" lvl="0" indent="-342900" algn="l" rtl="0">
              <a:spcBef>
                <a:spcPts val="400"/>
              </a:spcBef>
              <a:spcAft>
                <a:spcPts val="0"/>
              </a:spcAft>
              <a:buClr>
                <a:schemeClr val="dk1"/>
              </a:buClr>
              <a:buSzPts val="2500"/>
              <a:buFont typeface="Arial"/>
              <a:buChar char="•"/>
            </a:pPr>
            <a:r>
              <a:rPr lang="es" sz="1800" dirty="0">
                <a:solidFill>
                  <a:schemeClr val="lt1"/>
                </a:solidFill>
                <a:latin typeface="Arial"/>
                <a:ea typeface="Arial"/>
                <a:cs typeface="Arial"/>
                <a:sym typeface="Arial"/>
              </a:rPr>
              <a:t>Almacenamiento y conservación del agua</a:t>
            </a:r>
            <a:endParaRPr sz="1800" dirty="0"/>
          </a:p>
          <a:p>
            <a:pPr marL="342900" marR="0" lvl="0" indent="-342900" algn="l" rtl="0">
              <a:spcBef>
                <a:spcPts val="400"/>
              </a:spcBef>
              <a:spcAft>
                <a:spcPts val="0"/>
              </a:spcAft>
              <a:buClr>
                <a:schemeClr val="dk1"/>
              </a:buClr>
              <a:buSzPts val="2500"/>
              <a:buFont typeface="Arial"/>
              <a:buChar char="•"/>
            </a:pPr>
            <a:r>
              <a:rPr lang="es" sz="1800" dirty="0">
                <a:solidFill>
                  <a:schemeClr val="lt1"/>
                </a:solidFill>
                <a:latin typeface="Arial"/>
                <a:ea typeface="Arial"/>
                <a:cs typeface="Arial"/>
                <a:sym typeface="Arial"/>
              </a:rPr>
              <a:t>Reutilización del agua</a:t>
            </a:r>
            <a:endParaRPr sz="1800" dirty="0"/>
          </a:p>
          <a:p>
            <a:pPr marL="342900" marR="0" lvl="0" indent="-342900" algn="l" rtl="0">
              <a:spcBef>
                <a:spcPts val="400"/>
              </a:spcBef>
              <a:spcAft>
                <a:spcPts val="0"/>
              </a:spcAft>
              <a:buClr>
                <a:schemeClr val="dk1"/>
              </a:buClr>
              <a:buSzPts val="2500"/>
              <a:buFont typeface="Arial"/>
              <a:buChar char="•"/>
            </a:pPr>
            <a:r>
              <a:rPr lang="es" sz="1800" dirty="0">
                <a:solidFill>
                  <a:schemeClr val="lt1"/>
                </a:solidFill>
                <a:latin typeface="Arial"/>
                <a:ea typeface="Arial"/>
                <a:cs typeface="Arial"/>
                <a:sym typeface="Arial"/>
              </a:rPr>
              <a:t>Desalación</a:t>
            </a:r>
            <a:endParaRPr sz="1800" dirty="0"/>
          </a:p>
          <a:p>
            <a:pPr marL="342900" marR="0" lvl="0" indent="-342900" algn="l" rtl="0">
              <a:spcBef>
                <a:spcPts val="400"/>
              </a:spcBef>
              <a:spcAft>
                <a:spcPts val="0"/>
              </a:spcAft>
              <a:buClr>
                <a:schemeClr val="dk1"/>
              </a:buClr>
              <a:buSzPts val="2500"/>
              <a:buFont typeface="Arial"/>
              <a:buChar char="•"/>
            </a:pPr>
            <a:r>
              <a:rPr lang="es" sz="1800" dirty="0">
                <a:solidFill>
                  <a:schemeClr val="lt1"/>
                </a:solidFill>
                <a:latin typeface="Arial"/>
                <a:ea typeface="Arial"/>
                <a:cs typeface="Arial"/>
                <a:sym typeface="Arial"/>
              </a:rPr>
              <a:t>Mejora del aprovechamiento eficiente de los recursos hídricos</a:t>
            </a:r>
            <a:endParaRPr sz="1800" dirty="0"/>
          </a:p>
          <a:p>
            <a:pPr marL="342900" marR="0" lvl="0" indent="-342900" algn="l" rtl="0">
              <a:spcBef>
                <a:spcPts val="400"/>
              </a:spcBef>
              <a:spcAft>
                <a:spcPts val="0"/>
              </a:spcAft>
              <a:buClr>
                <a:schemeClr val="dk1"/>
              </a:buClr>
              <a:buSzPts val="2500"/>
              <a:buFont typeface="Noto Sans Symbols"/>
              <a:buNone/>
            </a:pPr>
            <a:endParaRPr sz="1500" dirty="0">
              <a:solidFill>
                <a:schemeClr val="lt1"/>
              </a:solidFill>
              <a:latin typeface="Arial"/>
              <a:ea typeface="Arial"/>
              <a:cs typeface="Arial"/>
              <a:sym typeface="Arial"/>
            </a:endParaRPr>
          </a:p>
          <a:p>
            <a:pPr marL="0" marR="0" lvl="0" indent="0" algn="l" rtl="0">
              <a:spcBef>
                <a:spcPts val="400"/>
              </a:spcBef>
              <a:spcAft>
                <a:spcPts val="0"/>
              </a:spcAft>
              <a:buClr>
                <a:schemeClr val="dk1"/>
              </a:buClr>
              <a:buSzPts val="2500"/>
              <a:buFont typeface="Noto Sans Symbols"/>
              <a:buNone/>
            </a:pPr>
            <a:endParaRPr sz="2000" dirty="0">
              <a:solidFill>
                <a:schemeClr val="lt1"/>
              </a:solidFill>
              <a:latin typeface="Arial"/>
              <a:ea typeface="Arial"/>
              <a:cs typeface="Arial"/>
              <a:sym typeface="Arial"/>
            </a:endParaRPr>
          </a:p>
        </p:txBody>
      </p:sp>
      <p:sp>
        <p:nvSpPr>
          <p:cNvPr id="213" name="Google Shape;213;p26"/>
          <p:cNvSpPr txBox="1"/>
          <p:nvPr/>
        </p:nvSpPr>
        <p:spPr>
          <a:xfrm>
            <a:off x="822979" y="1933124"/>
            <a:ext cx="4908444" cy="3510468"/>
          </a:xfrm>
          <a:prstGeom prst="rect">
            <a:avLst/>
          </a:prstGeom>
          <a:noFill/>
          <a:ln>
            <a:noFill/>
          </a:ln>
        </p:spPr>
        <p:txBody>
          <a:bodyPr spcFirstLastPara="1" wrap="square" lIns="68575" tIns="34275" rIns="68575" bIns="34275" rtlCol="0" anchor="t" anchorCtr="0">
            <a:noAutofit/>
          </a:bodyPr>
          <a:lstStyle/>
          <a:p>
            <a:pPr marL="0" marR="0" lvl="0" indent="0" algn="l" rtl="0">
              <a:spcBef>
                <a:spcPts val="0"/>
              </a:spcBef>
              <a:spcAft>
                <a:spcPts val="0"/>
              </a:spcAft>
              <a:buClr>
                <a:schemeClr val="dk1"/>
              </a:buClr>
              <a:buSzPts val="2500"/>
              <a:buFont typeface="Noto Sans Symbols"/>
              <a:buNone/>
            </a:pPr>
            <a:r>
              <a:rPr lang="es" sz="2000" dirty="0">
                <a:solidFill>
                  <a:schemeClr val="lt1"/>
                </a:solidFill>
                <a:latin typeface="Arial"/>
                <a:ea typeface="Arial"/>
                <a:cs typeface="Arial"/>
                <a:sym typeface="Arial"/>
              </a:rPr>
              <a:t>Cambios tecnológicos y sustituciones que </a:t>
            </a:r>
            <a:r>
              <a:rPr lang="es" sz="2000" b="1" u="sng" dirty="0">
                <a:solidFill>
                  <a:schemeClr val="lt1"/>
                </a:solidFill>
                <a:latin typeface="Arial"/>
                <a:ea typeface="Arial"/>
                <a:cs typeface="Arial"/>
                <a:sym typeface="Arial"/>
              </a:rPr>
              <a:t>reducen</a:t>
            </a:r>
            <a:r>
              <a:rPr lang="es" sz="2000" dirty="0">
                <a:solidFill>
                  <a:schemeClr val="lt1"/>
                </a:solidFill>
                <a:latin typeface="Arial"/>
                <a:ea typeface="Arial"/>
                <a:cs typeface="Arial"/>
                <a:sym typeface="Arial"/>
              </a:rPr>
              <a:t> las necesidades en materia de recursos y las </a:t>
            </a:r>
            <a:r>
              <a:rPr lang="es" sz="2000" b="1" u="sng" dirty="0">
                <a:solidFill>
                  <a:schemeClr val="lt1"/>
                </a:solidFill>
                <a:latin typeface="Arial"/>
                <a:ea typeface="Arial"/>
                <a:cs typeface="Arial"/>
                <a:sym typeface="Arial"/>
              </a:rPr>
              <a:t>emisiones</a:t>
            </a:r>
            <a:r>
              <a:rPr lang="es" sz="2000" dirty="0">
                <a:solidFill>
                  <a:schemeClr val="lt1"/>
                </a:solidFill>
                <a:latin typeface="Arial"/>
                <a:ea typeface="Arial"/>
                <a:cs typeface="Arial"/>
                <a:sym typeface="Arial"/>
              </a:rPr>
              <a:t> por unidad de producto.</a:t>
            </a:r>
            <a:endParaRPr dirty="0"/>
          </a:p>
          <a:p>
            <a:pPr marL="0" marR="0" lvl="0" indent="0" algn="l" rtl="0">
              <a:lnSpc>
                <a:spcPct val="250000"/>
              </a:lnSpc>
              <a:spcBef>
                <a:spcPts val="400"/>
              </a:spcBef>
              <a:spcAft>
                <a:spcPts val="0"/>
              </a:spcAft>
              <a:buClr>
                <a:schemeClr val="dk1"/>
              </a:buClr>
              <a:buSzPts val="2500"/>
              <a:buFont typeface="Noto Sans Symbols"/>
              <a:buNone/>
            </a:pPr>
            <a:r>
              <a:rPr lang="es" sz="2000" b="1" dirty="0">
                <a:solidFill>
                  <a:schemeClr val="lt1"/>
                </a:solidFill>
                <a:latin typeface="Arial"/>
                <a:ea typeface="Arial"/>
                <a:cs typeface="Arial"/>
                <a:sym typeface="Arial"/>
              </a:rPr>
              <a:t>Ejemplos:</a:t>
            </a:r>
            <a:endParaRPr dirty="0"/>
          </a:p>
          <a:p>
            <a:pPr marL="342900" marR="0" lvl="0" indent="-342900" algn="l" rtl="0">
              <a:spcBef>
                <a:spcPts val="400"/>
              </a:spcBef>
              <a:spcAft>
                <a:spcPts val="0"/>
              </a:spcAft>
              <a:buClr>
                <a:schemeClr val="dk1"/>
              </a:buClr>
              <a:buSzPts val="2500"/>
              <a:buFont typeface="Arial"/>
              <a:buChar char="•"/>
            </a:pPr>
            <a:r>
              <a:rPr lang="es" sz="2000" dirty="0">
                <a:solidFill>
                  <a:schemeClr val="lt1"/>
                </a:solidFill>
                <a:latin typeface="Arial"/>
                <a:ea typeface="Arial"/>
                <a:cs typeface="Arial"/>
                <a:sym typeface="Arial"/>
              </a:rPr>
              <a:t>Suministro de energía renovable (por ejemplo, la energía hidroeléctrica o la solar)</a:t>
            </a:r>
            <a:endParaRPr dirty="0"/>
          </a:p>
          <a:p>
            <a:pPr marL="342900" marR="0" lvl="0" indent="-342900" algn="l" rtl="0">
              <a:spcBef>
                <a:spcPts val="400"/>
              </a:spcBef>
              <a:spcAft>
                <a:spcPts val="0"/>
              </a:spcAft>
              <a:buClr>
                <a:schemeClr val="dk1"/>
              </a:buClr>
              <a:buSzPts val="2500"/>
              <a:buFont typeface="Arial"/>
              <a:buChar char="•"/>
            </a:pPr>
            <a:r>
              <a:rPr lang="es" sz="2000" dirty="0">
                <a:solidFill>
                  <a:schemeClr val="lt1"/>
                </a:solidFill>
                <a:latin typeface="Arial"/>
                <a:ea typeface="Arial"/>
                <a:cs typeface="Arial"/>
                <a:sym typeface="Arial"/>
              </a:rPr>
              <a:t>Reforestación</a:t>
            </a:r>
            <a:endParaRPr dirty="0"/>
          </a:p>
          <a:p>
            <a:pPr marL="342900" marR="0" lvl="0" indent="-342900" algn="l" rtl="0">
              <a:spcBef>
                <a:spcPts val="400"/>
              </a:spcBef>
              <a:spcAft>
                <a:spcPts val="0"/>
              </a:spcAft>
              <a:buClr>
                <a:schemeClr val="dk1"/>
              </a:buClr>
              <a:buSzPts val="2500"/>
              <a:buFont typeface="Arial"/>
              <a:buChar char="•"/>
            </a:pPr>
            <a:r>
              <a:rPr lang="es" sz="2000" dirty="0">
                <a:solidFill>
                  <a:schemeClr val="lt1"/>
                </a:solidFill>
                <a:latin typeface="Arial"/>
                <a:ea typeface="Arial"/>
                <a:cs typeface="Arial"/>
                <a:sym typeface="Arial"/>
              </a:rPr>
              <a:t>Reducir al mínimo los desechos</a:t>
            </a:r>
            <a:endParaRPr dirty="0"/>
          </a:p>
          <a:p>
            <a:pPr marL="342900" marR="0" lvl="0" indent="-342900" algn="l" rtl="0">
              <a:spcBef>
                <a:spcPts val="400"/>
              </a:spcBef>
              <a:spcAft>
                <a:spcPts val="0"/>
              </a:spcAft>
              <a:buClr>
                <a:schemeClr val="dk1"/>
              </a:buClr>
              <a:buSzPts val="2500"/>
              <a:buFont typeface="Arial"/>
              <a:buChar char="•"/>
            </a:pPr>
            <a:r>
              <a:rPr lang="es" sz="2000" dirty="0">
                <a:solidFill>
                  <a:schemeClr val="lt1"/>
                </a:solidFill>
                <a:latin typeface="Arial"/>
                <a:ea typeface="Arial"/>
                <a:cs typeface="Arial"/>
                <a:sym typeface="Arial"/>
              </a:rPr>
              <a:t>Composte de residuos orgánicos</a:t>
            </a:r>
            <a:endParaRPr dirty="0"/>
          </a:p>
        </p:txBody>
      </p:sp>
    </p:spTree>
  </p:cSld>
  <p:clrMapOvr>
    <a:masterClrMapping/>
  </p:clrMapOvr>
</p:sld>
</file>

<file path=ppt/theme/theme1.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8C7E470FDC554DB9696D84793B1430" ma:contentTypeVersion="8" ma:contentTypeDescription="Create a new document." ma:contentTypeScope="" ma:versionID="46e02a1e94699646097fa0313b83e8f6">
  <xsd:schema xmlns:xsd="http://www.w3.org/2001/XMLSchema" xmlns:xs="http://www.w3.org/2001/XMLSchema" xmlns:p="http://schemas.microsoft.com/office/2006/metadata/properties" xmlns:ns2="e3afc2d2-df5a-469e-b582-34332833294e" xmlns:ns3="c463dd45-fd98-4849-9031-198ecb0c6a2b" targetNamespace="http://schemas.microsoft.com/office/2006/metadata/properties" ma:root="true" ma:fieldsID="3ce8ba8788268a145682dc83c133ef1c" ns2:_="" ns3:_="">
    <xsd:import namespace="e3afc2d2-df5a-469e-b582-34332833294e"/>
    <xsd:import namespace="c463dd45-fd98-4849-9031-198ecb0c6a2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afc2d2-df5a-469e-b582-343328332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463dd45-fd98-4849-9031-198ecb0c6a2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3afc2d2-df5a-469e-b582-34332833294e" xsi:nil="true"/>
    <_dlc_DocIdUrl xmlns="e3afc2d2-df5a-469e-b582-34332833294e">
      <Url xsi:nil="true"/>
      <Description xsi:nil="true"/>
    </_dlc_DocIdUrl>
    <_dlc_DocIdPersistId xmlns="e3afc2d2-df5a-469e-b582-34332833294e">false</_dlc_DocIdPersistId>
  </documentManagement>
</p:properties>
</file>

<file path=customXml/itemProps1.xml><?xml version="1.0" encoding="utf-8"?>
<ds:datastoreItem xmlns:ds="http://schemas.openxmlformats.org/officeDocument/2006/customXml" ds:itemID="{7C10B3E9-F0C1-4934-881D-C8D507F2B758}"/>
</file>

<file path=customXml/itemProps2.xml><?xml version="1.0" encoding="utf-8"?>
<ds:datastoreItem xmlns:ds="http://schemas.openxmlformats.org/officeDocument/2006/customXml" ds:itemID="{2C34FA90-FFB2-4A57-B8C2-6B9430C7698A}"/>
</file>

<file path=customXml/itemProps3.xml><?xml version="1.0" encoding="utf-8"?>
<ds:datastoreItem xmlns:ds="http://schemas.openxmlformats.org/officeDocument/2006/customXml" ds:itemID="{C257E456-E378-4F76-BEFA-EE999A19F8A3}"/>
</file>

<file path=customXml/itemProps4.xml><?xml version="1.0" encoding="utf-8"?>
<ds:datastoreItem xmlns:ds="http://schemas.openxmlformats.org/officeDocument/2006/customXml" ds:itemID="{3BE53AE3-B95E-44B1-8067-C208F7A35EBF}"/>
</file>

<file path=docProps/app.xml><?xml version="1.0" encoding="utf-8"?>
<Properties xmlns="http://schemas.openxmlformats.org/officeDocument/2006/extended-properties" xmlns:vt="http://schemas.openxmlformats.org/officeDocument/2006/docPropsVTypes">
  <TotalTime>14</TotalTime>
  <Words>6773</Words>
  <Application>Microsoft Macintosh PowerPoint</Application>
  <PresentationFormat>Panorámica</PresentationFormat>
  <Paragraphs>425</Paragraphs>
  <Slides>35</Slides>
  <Notes>35</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35</vt:i4>
      </vt:variant>
    </vt:vector>
  </HeadingPairs>
  <TitlesOfParts>
    <vt:vector size="45" baseType="lpstr">
      <vt:lpstr>Calibri</vt:lpstr>
      <vt:lpstr>Noto Sans Symbols</vt:lpstr>
      <vt:lpstr>Arial</vt:lpstr>
      <vt:lpstr>Courier New</vt:lpstr>
      <vt:lpstr>Arial</vt:lpstr>
      <vt:lpstr>Arial Narrow</vt:lpstr>
      <vt:lpstr>Times New Roman</vt:lpstr>
      <vt:lpstr>Proxima Nova</vt:lpstr>
      <vt:lpstr>Tema wash it</vt:lpstr>
      <vt:lpstr>Tema wash it</vt:lpstr>
      <vt:lpstr>Presentación de PowerPoint</vt:lpstr>
      <vt:lpstr>RESILIENCIA CLIMÁTICA MÓDULO TÉCNICO</vt:lpstr>
      <vt:lpstr>Objetivos de aprendizaje</vt:lpstr>
      <vt:lpstr>Presentación de PowerPoint</vt:lpstr>
      <vt:lpstr>Presentación de PowerPoint</vt:lpstr>
      <vt:lpstr>Presentación de PowerPoint</vt:lpstr>
      <vt:lpstr>Pregunta rápida</vt:lpstr>
      <vt:lpstr>Respuesta: c)</vt:lpstr>
      <vt:lpstr>Enfoques para luchar contra el cambio climático</vt:lpstr>
      <vt:lpstr>Remediar los efectos del cambio climático conlleva mayores costos iniciales, pero es rentable </vt:lpstr>
      <vt:lpstr>Tres marcos mundiales</vt:lpstr>
      <vt:lpstr>1. Estrategia mundial de la OMS sobre salud, medio ambiente y cambio climático</vt:lpstr>
      <vt:lpstr>2. Marco estratégico para el desarrollo resiliente al clima de los servicios de agua, saneamiento e higiene </vt:lpstr>
      <vt:lpstr>3. Establecimientos de salud resilientes al clima y ambientalmente sostenibles: orientaciones de la OMS</vt:lpstr>
      <vt:lpstr>AGUA</vt:lpstr>
      <vt:lpstr>Tener en cuenta la resiliencia climática de las tecnologías de abastecimiento de agua</vt:lpstr>
      <vt:lpstr>Suministros de agua resilientes al clima: fiabilidad</vt:lpstr>
      <vt:lpstr>Suministros de agua resilientes al clima: bajas emisiones de carbono</vt:lpstr>
      <vt:lpstr>Suministros de agua resilientes al clima: eficiencia, conservación y reutilización</vt:lpstr>
      <vt:lpstr>Conservación, eficiencia y reutilización del agua en lo tocante a la higiene </vt:lpstr>
      <vt:lpstr>SANEAMIENTO</vt:lpstr>
      <vt:lpstr>Ejemplos de las repercusiones del clima en el saneamiento</vt:lpstr>
      <vt:lpstr>Tener en cuenta la resiliencia climática de las tecnologías de saneamiento</vt:lpstr>
      <vt:lpstr>Saneamiento con bajas emisiones de carbono en los establecimientos de salud: contribución a la mitigación del cambio climático </vt:lpstr>
      <vt:lpstr>DESECHOS DE SALUD</vt:lpstr>
      <vt:lpstr>Los efectos del cambio climático en la gestión de los desechos de salud </vt:lpstr>
      <vt:lpstr>La adaptación al cambio climático de la gestión de los desechos de salud</vt:lpstr>
      <vt:lpstr>La contribución de la gestión de los desechos de salud a la mitigación del cambio climático</vt:lpstr>
      <vt:lpstr>Sostenibilidad ambiental y gestión de los desechos de salud</vt:lpstr>
      <vt:lpstr>LIMPIEZA AMBIENTAL</vt:lpstr>
      <vt:lpstr>Medidas para potenciar la sostenibilidad de la limpieza</vt:lpstr>
      <vt:lpstr>Lecciones clave</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Elena Muñoz Vico</cp:lastModifiedBy>
  <cp:revision>4</cp:revision>
  <dcterms:modified xsi:type="dcterms:W3CDTF">2022-09-27T11:45:42Z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0x010100568C7E470FDC554DB9696D84793B1430</vt:lpwstr>
  </property>
  <property fmtid="{D5CDD505-2E9C-101B-9397-08002B2CF9AE}" pid="3" name="Order">
    <vt:r8>119100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