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theme/theme4.xml" ContentType="application/vnd.openxmlformats-officedocument.theme+xml"/>
  <Override PartName="/ppt/theme/theme3.xml" ContentType="application/vnd.openxmlformats-officedocument.theme+xml"/>
  <Override PartName="/ppt/comments/comment4.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6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12192000" cy="6858000"/>
  <p:notesSz cx="6858000" cy="9144000"/>
  <p:embeddedFontLst>
    <p:embeddedFont>
      <p:font typeface="Arial Narrow" panose="020B0604020202020204" pitchFamily="3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
      <p:font typeface="Cambria Math" panose="02040503050406030204" pitchFamily="18" charset="0"/>
      <p:regular r:id="rId73"/>
    </p:embeddedFont>
    <p:embeddedFont>
      <p:font typeface="Open Sans" panose="020B0606030504020204" pitchFamily="34" charset="0"/>
      <p:regular r:id="rId74"/>
      <p:bold r:id="rId75"/>
      <p:italic r:id="rId76"/>
      <p:boldItalic r:id="rId77"/>
    </p:embeddedFont>
    <p:embeddedFont>
      <p:font typeface="Quattrocento Sans" panose="020B0502050000020003" pitchFamily="34" charset="0"/>
      <p:regular r:id="rId78"/>
      <p:bold r:id="rId79"/>
      <p:italic r:id="rId80"/>
      <p:boldItalic r:id="rId81"/>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uthor"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ED90C4-C695-40E3-880B-7B850E15B96F}">
  <a:tblStyle styleId="{16ED90C4-C695-40E3-880B-7B850E15B96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95C7644-4323-4054-BF80-CA1C6CFD575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0" autoAdjust="0"/>
    <p:restoredTop sz="74490" autoAdjust="0"/>
  </p:normalViewPr>
  <p:slideViewPr>
    <p:cSldViewPr snapToGrid="0">
      <p:cViewPr varScale="1">
        <p:scale>
          <a:sx n="89" d="100"/>
          <a:sy n="89" d="100"/>
        </p:scale>
        <p:origin x="16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4.fntdata"/><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2.xml"/><Relationship Id="rId90" Type="http://schemas.openxmlformats.org/officeDocument/2006/relationships/customXml" Target="../customXml/item4.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2.fntdata"/><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2.fntdata"/><Relationship Id="rId87" Type="http://schemas.openxmlformats.org/officeDocument/2006/relationships/customXml" Target="../customXml/item1.xml"/><Relationship Id="rId61" Type="http://schemas.openxmlformats.org/officeDocument/2006/relationships/slide" Target="slides/slide58.xml"/><Relationship Id="rId82" Type="http://schemas.openxmlformats.org/officeDocument/2006/relationships/commentAuthors" Target="commentAuthors.xml"/><Relationship Id="rId19" Type="http://schemas.openxmlformats.org/officeDocument/2006/relationships/slide" Target="slides/slide1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3T17:14:57.701" idx="1">
    <p:pos x="6492" y="1643"/>
    <p:text>Attn. client: please note we have assumed that "plan" in the source text was meant to be "plant"; if that is not the case, kindly let us know</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3T17:15:56.791" idx="2">
    <p:pos x="2169" y="1664"/>
    <p:text>Attn. client: please note a closing bracked is missing here in the source text</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9-23T17:16:45.128" idx="3">
    <p:pos x="704" y="761"/>
    <p:text>Attn. client: please note the source text reads "Columbia" rather than "Colombia" here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9-23T17:17:28.247" idx="4">
    <p:pos x="3051" y="2425"/>
    <p:text>Attn. client: please note we have assumed that "formally" in the source text was meant to be "formerly" here; if that is not the case, kindly let us know</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greengrowthknowledge.org/blog/win-win-disposing-medical-waste-biodigestio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who.int/water_sanitation_health/publications/unwanted-pharmaceuticals/e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publications/i/item/978924154856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322" name="Google Shape;3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0: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1" name="Google Shape;4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398463" marR="0" lvl="1" indent="0" algn="l" rtl="0">
              <a:lnSpc>
                <a:spcPct val="80000"/>
              </a:lnSpc>
              <a:spcBef>
                <a:spcPts val="0"/>
              </a:spcBef>
              <a:spcAft>
                <a:spcPts val="0"/>
              </a:spcAft>
              <a:buClr>
                <a:srgbClr val="000000"/>
              </a:buClr>
              <a:buSzPts val="1800"/>
              <a:buFont typeface="Times New Roman"/>
              <a:buNone/>
            </a:pPr>
            <a:r>
              <a:rPr lang="es" sz="1800" b="1">
                <a:solidFill>
                  <a:srgbClr val="000000"/>
                </a:solidFill>
                <a:latin typeface="Times New Roman"/>
                <a:ea typeface="Times New Roman"/>
                <a:cs typeface="Times New Roman"/>
                <a:sym typeface="Times New Roman"/>
              </a:rPr>
              <a:t>READ THE SLIDE</a:t>
            </a:r>
            <a:endParaRPr/>
          </a:p>
          <a:p>
            <a:pPr marL="398463" marR="0" lvl="1" indent="0" algn="l" rtl="0">
              <a:lnSpc>
                <a:spcPct val="80000"/>
              </a:lnSpc>
              <a:spcBef>
                <a:spcPts val="0"/>
              </a:spcBef>
              <a:spcAft>
                <a:spcPts val="0"/>
              </a:spcAft>
              <a:buClr>
                <a:srgbClr val="000000"/>
              </a:buClr>
              <a:buSzPts val="1800"/>
              <a:buFont typeface="Times New Roman"/>
              <a:buNone/>
            </a:pPr>
            <a:r>
              <a:rPr lang="es" sz="1800" b="1">
                <a:solidFill>
                  <a:srgbClr val="000000"/>
                </a:solidFill>
                <a:latin typeface="Times New Roman"/>
                <a:ea typeface="Times New Roman"/>
                <a:cs typeface="Times New Roman"/>
                <a:sym typeface="Times New Roman"/>
              </a:rPr>
              <a:t>SAY:</a:t>
            </a:r>
            <a:endParaRPr/>
          </a:p>
          <a:p>
            <a:pPr marL="398463" marR="0" lvl="1" indent="0" algn="l" rtl="0">
              <a:lnSpc>
                <a:spcPct val="80000"/>
              </a:lnSpc>
              <a:spcBef>
                <a:spcPts val="0"/>
              </a:spcBef>
              <a:spcAft>
                <a:spcPts val="0"/>
              </a:spcAft>
              <a:buClr>
                <a:srgbClr val="000000"/>
              </a:buClr>
              <a:buSzPts val="1800"/>
              <a:buFont typeface="Times New Roman"/>
              <a:buNone/>
            </a:pPr>
            <a:r>
              <a:rPr lang="es" sz="1800">
                <a:solidFill>
                  <a:srgbClr val="000000"/>
                </a:solidFill>
                <a:latin typeface="Times New Roman"/>
                <a:ea typeface="Times New Roman"/>
                <a:cs typeface="Times New Roman"/>
                <a:sym typeface="Times New Roman"/>
              </a:rPr>
              <a:t>The most important action is to reduce the amount of waste being generated: don’t use gloves when not needed or other non-essentials, less and more ecological packaging, procuring more items “just in time” to ensure they are used. Countries are working to reduce waste volumes in various ways. For example</a:t>
            </a:r>
            <a:r>
              <a:rPr lang="es" sz="1800">
                <a:latin typeface="Times New Roman"/>
                <a:ea typeface="Times New Roman"/>
                <a:cs typeface="Times New Roman"/>
                <a:sym typeface="Times New Roman"/>
              </a:rPr>
              <a:t>, England had initiated a “gloves off” campaign in 2018 to reduce unnecessary glove use by health workers and improve hand cleaning at the right time using the right technique. And this was not done just for sustainability reasons. Use of non-sterile gloves has been associated with significant potential for cross-contamination and transmission of health care associated infections because they are often used when not needed, put on too early, taken off too late or not changed at critical points. The campaign was multi-faceted and included education with health care staff, patients and community, development a communication strategy and materials, in-facility training, mentoring and support. One of the most effective engagement methods was something as simple as holding a stand in the hospital canteen where nurses, staff, patients and carers had give aways, quizzes and education material.  Fast forward to the pandemic and England was able to more easily support appropriate glove use as the national campaign had already been underway for 2 years.</a:t>
            </a:r>
            <a:endParaRPr/>
          </a:p>
          <a:p>
            <a:pPr marL="398463" marR="0" lvl="1" indent="0" algn="l" rtl="0">
              <a:lnSpc>
                <a:spcPct val="80000"/>
              </a:lnSpc>
              <a:spcBef>
                <a:spcPts val="0"/>
              </a:spcBef>
              <a:spcAft>
                <a:spcPts val="0"/>
              </a:spcAft>
              <a:buClr>
                <a:schemeClr val="dk1"/>
              </a:buClr>
              <a:buSzPts val="1800"/>
              <a:buFont typeface="Times New Roman"/>
              <a:buNone/>
            </a:pPr>
            <a:r>
              <a:rPr lang="es" sz="1800">
                <a:latin typeface="Times New Roman"/>
                <a:ea typeface="Times New Roman"/>
                <a:cs typeface="Times New Roman"/>
                <a:sym typeface="Times New Roman"/>
              </a:rPr>
              <a:t>Read more in the 2022 WHO report “Global analysis of health care waste in the context of COVID-19” https://www.who.int/publications/i/item/9789240039612</a:t>
            </a:r>
            <a:endParaRPr/>
          </a:p>
          <a:p>
            <a:pPr marL="398463" marR="0" lvl="1" indent="0" algn="l" rtl="0">
              <a:lnSpc>
                <a:spcPct val="80000"/>
              </a:lnSpc>
              <a:spcBef>
                <a:spcPts val="0"/>
              </a:spcBef>
              <a:spcAft>
                <a:spcPts val="0"/>
              </a:spcAft>
              <a:buClr>
                <a:schemeClr val="dk1"/>
              </a:buClr>
              <a:buSzPts val="1800"/>
              <a:buFont typeface="Calibri"/>
              <a:buNone/>
            </a:pPr>
            <a:endParaRPr sz="1800">
              <a:latin typeface="Times New Roman"/>
              <a:ea typeface="Times New Roman"/>
              <a:cs typeface="Times New Roman"/>
              <a:sym typeface="Times New Roman"/>
            </a:endParaRPr>
          </a:p>
          <a:p>
            <a:pPr marL="398463" marR="0" lvl="1" indent="0" algn="l" rtl="0">
              <a:lnSpc>
                <a:spcPct val="80000"/>
              </a:lnSpc>
              <a:spcBef>
                <a:spcPts val="0"/>
              </a:spcBef>
              <a:spcAft>
                <a:spcPts val="0"/>
              </a:spcAft>
              <a:buClr>
                <a:schemeClr val="dk1"/>
              </a:buClr>
              <a:buSzPts val="1800"/>
              <a:buFont typeface="Calibri"/>
              <a:buNone/>
            </a:pPr>
            <a:endParaRPr sz="1800">
              <a:solidFill>
                <a:srgbClr val="000000"/>
              </a:solidFill>
              <a:latin typeface="Times New Roman"/>
              <a:ea typeface="Times New Roman"/>
              <a:cs typeface="Times New Roman"/>
              <a:sym typeface="Times New Roman"/>
            </a:endParaRPr>
          </a:p>
          <a:p>
            <a:pPr marL="398463" marR="0" lvl="1" indent="0" algn="l" rtl="0">
              <a:lnSpc>
                <a:spcPct val="80000"/>
              </a:lnSpc>
              <a:spcBef>
                <a:spcPts val="0"/>
              </a:spcBef>
              <a:spcAft>
                <a:spcPts val="0"/>
              </a:spcAft>
              <a:buClr>
                <a:schemeClr val="dk1"/>
              </a:buClr>
              <a:buSzPts val="1800"/>
              <a:buFont typeface="Calibri"/>
              <a:buNone/>
            </a:pPr>
            <a:endParaRPr sz="1800">
              <a:latin typeface="Times New Roman"/>
              <a:ea typeface="Times New Roman"/>
              <a:cs typeface="Times New Roman"/>
              <a:sym typeface="Times New Roman"/>
            </a:endParaRPr>
          </a:p>
          <a:p>
            <a:pPr marL="398463" lvl="1" indent="0" algn="l" rtl="0">
              <a:lnSpc>
                <a:spcPct val="80000"/>
              </a:lnSpc>
              <a:spcBef>
                <a:spcPts val="0"/>
              </a:spcBef>
              <a:spcAft>
                <a:spcPts val="0"/>
              </a:spcAft>
              <a:buClr>
                <a:schemeClr val="dk1"/>
              </a:buClr>
              <a:buSzPts val="2000"/>
              <a:buFont typeface="Calibri"/>
              <a:buNone/>
            </a:pPr>
            <a:r>
              <a:rPr lang="es" sz="2000" b="0"/>
              <a:t> </a:t>
            </a:r>
            <a:endParaRPr sz="2000" b="1"/>
          </a:p>
          <a:p>
            <a:pPr marL="398463" lvl="1" indent="0" algn="l" rtl="0">
              <a:lnSpc>
                <a:spcPct val="80000"/>
              </a:lnSpc>
              <a:spcBef>
                <a:spcPts val="0"/>
              </a:spcBef>
              <a:spcAft>
                <a:spcPts val="0"/>
              </a:spcAft>
              <a:buClr>
                <a:schemeClr val="dk1"/>
              </a:buClr>
              <a:buSzPts val="2000"/>
              <a:buFont typeface="Calibri"/>
              <a:buNone/>
            </a:pPr>
            <a:endParaRPr sz="2000"/>
          </a:p>
          <a:p>
            <a:pPr marL="0" lvl="0" indent="0" algn="l" rtl="0">
              <a:spcBef>
                <a:spcPts val="0"/>
              </a:spcBef>
              <a:spcAft>
                <a:spcPts val="0"/>
              </a:spcAft>
              <a:buNone/>
            </a:pPr>
            <a:endParaRPr/>
          </a:p>
        </p:txBody>
      </p:sp>
      <p:sp>
        <p:nvSpPr>
          <p:cNvPr id="452" name="Google Shape;4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1: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5" name="Google Shape;4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398463" lvl="1" indent="0" algn="l" rtl="0">
              <a:lnSpc>
                <a:spcPct val="80000"/>
              </a:lnSpc>
              <a:spcBef>
                <a:spcPts val="0"/>
              </a:spcBef>
              <a:spcAft>
                <a:spcPts val="0"/>
              </a:spcAft>
              <a:buClr>
                <a:schemeClr val="dk1"/>
              </a:buClr>
              <a:buSzPts val="2000"/>
              <a:buFont typeface="Calibri"/>
              <a:buNone/>
            </a:pPr>
            <a:r>
              <a:rPr lang="es" sz="2000" b="1"/>
              <a:t>SAY: </a:t>
            </a:r>
            <a:endParaRPr/>
          </a:p>
          <a:p>
            <a:pPr marL="398463" lvl="1" indent="0" algn="l" rtl="0">
              <a:lnSpc>
                <a:spcPct val="80000"/>
              </a:lnSpc>
              <a:spcBef>
                <a:spcPts val="0"/>
              </a:spcBef>
              <a:spcAft>
                <a:spcPts val="0"/>
              </a:spcAft>
              <a:buClr>
                <a:schemeClr val="dk1"/>
              </a:buClr>
              <a:buSzPts val="2000"/>
              <a:buFont typeface="Calibri"/>
              <a:buNone/>
            </a:pPr>
            <a:r>
              <a:rPr lang="es" sz="2000" b="1"/>
              <a:t>why is segregation important?</a:t>
            </a:r>
            <a:endParaRPr/>
          </a:p>
          <a:p>
            <a:pPr marL="398463" marR="0" lvl="1" indent="0" algn="l" rtl="0">
              <a:lnSpc>
                <a:spcPct val="80000"/>
              </a:lnSpc>
              <a:spcBef>
                <a:spcPts val="600"/>
              </a:spcBef>
              <a:spcAft>
                <a:spcPts val="0"/>
              </a:spcAft>
              <a:buClr>
                <a:srgbClr val="09164D"/>
              </a:buClr>
              <a:buSzPts val="2000"/>
              <a:buFont typeface="Calibri"/>
              <a:buNone/>
            </a:pPr>
            <a:r>
              <a:rPr lang="es" sz="2000" b="0">
                <a:solidFill>
                  <a:srgbClr val="09164D"/>
                </a:solidFill>
              </a:rPr>
              <a:t>Different types of waste require different handling, treatment and disposal. If waste is not segregated, hazardous waste will contaminate other waste meaning 100% of waste will need to be treated as infectious. This puts added burden on waste management technologies, e.g. overfilling of incinerators, more fuel is needed to operate incinerators/autoclaves. </a:t>
            </a:r>
            <a:endParaRPr/>
          </a:p>
          <a:p>
            <a:pPr marL="398463" marR="0" lvl="1" indent="0" algn="l" rtl="0">
              <a:lnSpc>
                <a:spcPct val="80000"/>
              </a:lnSpc>
              <a:spcBef>
                <a:spcPts val="600"/>
              </a:spcBef>
              <a:spcAft>
                <a:spcPts val="0"/>
              </a:spcAft>
              <a:buClr>
                <a:srgbClr val="09164D"/>
              </a:buClr>
              <a:buSzPts val="2000"/>
              <a:buFont typeface="Calibri"/>
              <a:buNone/>
            </a:pPr>
            <a:r>
              <a:rPr lang="es" sz="2000" b="0">
                <a:solidFill>
                  <a:srgbClr val="09164D"/>
                </a:solidFill>
              </a:rPr>
              <a:t>If waste is segregated, much of the waste can be sent for recycling which reduces the overall environmental impact and provides an added revenue source to support waste management</a:t>
            </a:r>
            <a:endParaRPr/>
          </a:p>
          <a:p>
            <a:pPr marL="398463" marR="0" lvl="1" indent="0" algn="l" rtl="0">
              <a:lnSpc>
                <a:spcPct val="80000"/>
              </a:lnSpc>
              <a:spcBef>
                <a:spcPts val="600"/>
              </a:spcBef>
              <a:spcAft>
                <a:spcPts val="0"/>
              </a:spcAft>
              <a:buClr>
                <a:schemeClr val="dk1"/>
              </a:buClr>
              <a:buSzPts val="2000"/>
              <a:buFont typeface="Calibri"/>
              <a:buNone/>
            </a:pPr>
            <a:endParaRPr sz="2000" b="0">
              <a:solidFill>
                <a:srgbClr val="09164D"/>
              </a:solidFill>
            </a:endParaRPr>
          </a:p>
          <a:p>
            <a:pPr marL="398463" marR="0" lvl="1" indent="0" algn="l" rtl="0">
              <a:lnSpc>
                <a:spcPct val="80000"/>
              </a:lnSpc>
              <a:spcBef>
                <a:spcPts val="600"/>
              </a:spcBef>
              <a:spcAft>
                <a:spcPts val="0"/>
              </a:spcAft>
              <a:buClr>
                <a:srgbClr val="09164D"/>
              </a:buClr>
              <a:buSzPts val="2000"/>
              <a:buFont typeface="Calibri"/>
              <a:buNone/>
            </a:pPr>
            <a:r>
              <a:rPr lang="es" sz="2000" b="1">
                <a:solidFill>
                  <a:srgbClr val="09164D"/>
                </a:solidFill>
              </a:rPr>
              <a:t>SAY: what are the requirements for bins? </a:t>
            </a:r>
            <a:endParaRPr/>
          </a:p>
          <a:p>
            <a:pPr marL="398463" marR="0" lvl="1" indent="0" algn="l" rtl="0">
              <a:lnSpc>
                <a:spcPct val="80000"/>
              </a:lnSpc>
              <a:spcBef>
                <a:spcPts val="600"/>
              </a:spcBef>
              <a:spcAft>
                <a:spcPts val="0"/>
              </a:spcAft>
              <a:buClr>
                <a:srgbClr val="09164D"/>
              </a:buClr>
              <a:buSzPts val="2000"/>
              <a:buFont typeface="Calibri"/>
              <a:buNone/>
            </a:pPr>
            <a:r>
              <a:rPr lang="es" sz="2000" b="1">
                <a:solidFill>
                  <a:srgbClr val="09164D"/>
                </a:solidFill>
              </a:rPr>
              <a:t>NOTE FOR TRAINER: let participants shout out answers for 2 minutes then SAY:</a:t>
            </a:r>
            <a:endParaRPr/>
          </a:p>
          <a:p>
            <a:pPr marL="741363" marR="0" lvl="1" indent="-342900" algn="l" rtl="0">
              <a:lnSpc>
                <a:spcPct val="80000"/>
              </a:lnSpc>
              <a:spcBef>
                <a:spcPts val="600"/>
              </a:spcBef>
              <a:spcAft>
                <a:spcPts val="0"/>
              </a:spcAft>
              <a:buClr>
                <a:srgbClr val="09164D"/>
              </a:buClr>
              <a:buSzPts val="2000"/>
              <a:buFont typeface="Arial"/>
              <a:buChar char="•"/>
            </a:pPr>
            <a:r>
              <a:rPr lang="es" sz="2000" b="0">
                <a:solidFill>
                  <a:srgbClr val="09164D"/>
                </a:solidFill>
              </a:rPr>
              <a:t>Labelled (images, words or colour coded)</a:t>
            </a:r>
            <a:endParaRPr/>
          </a:p>
          <a:p>
            <a:pPr marL="741363" marR="0" lvl="1" indent="-342900" algn="l" rtl="0">
              <a:lnSpc>
                <a:spcPct val="80000"/>
              </a:lnSpc>
              <a:spcBef>
                <a:spcPts val="600"/>
              </a:spcBef>
              <a:spcAft>
                <a:spcPts val="0"/>
              </a:spcAft>
              <a:buClr>
                <a:srgbClr val="09164D"/>
              </a:buClr>
              <a:buSzPts val="2000"/>
              <a:buFont typeface="Arial"/>
              <a:buChar char="•"/>
            </a:pPr>
            <a:r>
              <a:rPr lang="es" sz="2000" b="0">
                <a:solidFill>
                  <a:srgbClr val="09164D"/>
                </a:solidFill>
              </a:rPr>
              <a:t>Leak proof liners inside </a:t>
            </a:r>
            <a:endParaRPr/>
          </a:p>
          <a:p>
            <a:pPr marL="741363" marR="0" lvl="1" indent="-342900" algn="l" rtl="0">
              <a:lnSpc>
                <a:spcPct val="80000"/>
              </a:lnSpc>
              <a:spcBef>
                <a:spcPts val="600"/>
              </a:spcBef>
              <a:spcAft>
                <a:spcPts val="0"/>
              </a:spcAft>
              <a:buClr>
                <a:srgbClr val="09164D"/>
              </a:buClr>
              <a:buSzPts val="2000"/>
              <a:buFont typeface="Arial"/>
              <a:buChar char="•"/>
            </a:pPr>
            <a:r>
              <a:rPr lang="es" sz="2000" b="0">
                <a:solidFill>
                  <a:srgbClr val="09164D"/>
                </a:solidFill>
              </a:rPr>
              <a:t>Covered (lid) with pedal to open </a:t>
            </a:r>
            <a:endParaRPr/>
          </a:p>
          <a:p>
            <a:pPr marL="741363" marR="0" lvl="1" indent="-342900" algn="l" rtl="0">
              <a:lnSpc>
                <a:spcPct val="80000"/>
              </a:lnSpc>
              <a:spcBef>
                <a:spcPts val="600"/>
              </a:spcBef>
              <a:spcAft>
                <a:spcPts val="0"/>
              </a:spcAft>
              <a:buClr>
                <a:srgbClr val="09164D"/>
              </a:buClr>
              <a:buSzPts val="2000"/>
              <a:buFont typeface="Arial"/>
              <a:buChar char="•"/>
            </a:pPr>
            <a:r>
              <a:rPr lang="es" sz="2000" b="0">
                <a:solidFill>
                  <a:srgbClr val="09164D"/>
                </a:solidFill>
              </a:rPr>
              <a:t>Not overflowing </a:t>
            </a:r>
            <a:endParaRPr/>
          </a:p>
          <a:p>
            <a:pPr marL="741363" marR="0" lvl="1" indent="-342900" algn="l" rtl="0">
              <a:lnSpc>
                <a:spcPct val="80000"/>
              </a:lnSpc>
              <a:spcBef>
                <a:spcPts val="600"/>
              </a:spcBef>
              <a:spcAft>
                <a:spcPts val="0"/>
              </a:spcAft>
              <a:buClr>
                <a:srgbClr val="09164D"/>
              </a:buClr>
              <a:buSzPts val="2000"/>
              <a:buFont typeface="Arial"/>
              <a:buChar char="•"/>
            </a:pPr>
            <a:r>
              <a:rPr lang="es" sz="2000" b="0">
                <a:solidFill>
                  <a:srgbClr val="09164D"/>
                </a:solidFill>
              </a:rPr>
              <a:t>Available at all points of care </a:t>
            </a:r>
            <a:endParaRPr/>
          </a:p>
          <a:p>
            <a:pPr marL="398463" lvl="1" indent="0" algn="l" rtl="0">
              <a:lnSpc>
                <a:spcPct val="80000"/>
              </a:lnSpc>
              <a:spcBef>
                <a:spcPts val="0"/>
              </a:spcBef>
              <a:spcAft>
                <a:spcPts val="0"/>
              </a:spcAft>
              <a:buClr>
                <a:schemeClr val="dk1"/>
              </a:buClr>
              <a:buSzPts val="2000"/>
              <a:buFont typeface="Calibri"/>
              <a:buNone/>
            </a:pPr>
            <a:r>
              <a:rPr lang="es" sz="2000" b="0"/>
              <a:t> </a:t>
            </a:r>
            <a:endParaRPr sz="2000" b="1"/>
          </a:p>
          <a:p>
            <a:pPr marL="398463" lvl="1" indent="0" algn="l" rtl="0">
              <a:lnSpc>
                <a:spcPct val="80000"/>
              </a:lnSpc>
              <a:spcBef>
                <a:spcPts val="0"/>
              </a:spcBef>
              <a:spcAft>
                <a:spcPts val="0"/>
              </a:spcAft>
              <a:buClr>
                <a:schemeClr val="dk1"/>
              </a:buClr>
              <a:buSzPts val="2000"/>
              <a:buFont typeface="Calibri"/>
              <a:buNone/>
            </a:pPr>
            <a:endParaRPr sz="2000"/>
          </a:p>
          <a:p>
            <a:pPr marL="0" lvl="0" indent="0" algn="l" rtl="0">
              <a:spcBef>
                <a:spcPts val="0"/>
              </a:spcBef>
              <a:spcAft>
                <a:spcPts val="0"/>
              </a:spcAft>
              <a:buNone/>
            </a:pPr>
            <a:endParaRPr/>
          </a:p>
        </p:txBody>
      </p:sp>
      <p:sp>
        <p:nvSpPr>
          <p:cNvPr id="476" name="Google Shape;4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2: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Using posters to indicate proper segregation at points of care is important. These may be nationally or locally designed. </a:t>
            </a:r>
            <a:endParaRPr/>
          </a:p>
        </p:txBody>
      </p:sp>
      <p:sp>
        <p:nvSpPr>
          <p:cNvPr id="517" name="Google Shape;51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18" name="Google Shape;51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19" name="Google Shape;5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3: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Calibri"/>
              <a:buNone/>
            </a:pPr>
            <a:r>
              <a:rPr lang="es" b="1"/>
              <a:t>READ THE SLIDE </a:t>
            </a:r>
            <a:endParaRPr/>
          </a:p>
          <a:p>
            <a:pPr marL="0" lvl="0" indent="0" algn="l" rtl="0">
              <a:spcBef>
                <a:spcPts val="0"/>
              </a:spcBef>
              <a:spcAft>
                <a:spcPts val="0"/>
              </a:spcAft>
              <a:buClr>
                <a:schemeClr val="dk1"/>
              </a:buClr>
              <a:buSzPts val="1200"/>
              <a:buFont typeface="Calibri"/>
              <a:buNone/>
            </a:pPr>
            <a:r>
              <a:rPr lang="es" b="1"/>
              <a:t>SAY:</a:t>
            </a:r>
            <a:endParaRPr/>
          </a:p>
          <a:p>
            <a:pPr marL="0" lvl="0" indent="0" algn="l" rtl="0">
              <a:spcBef>
                <a:spcPts val="0"/>
              </a:spcBef>
              <a:spcAft>
                <a:spcPts val="0"/>
              </a:spcAft>
              <a:buClr>
                <a:schemeClr val="dk1"/>
              </a:buClr>
              <a:buSzPts val="1200"/>
              <a:buFont typeface="Calibri"/>
              <a:buNone/>
            </a:pPr>
            <a:r>
              <a:rPr lang="es"/>
              <a:t>The examples shown on the left hand side: </a:t>
            </a:r>
            <a:endParaRPr/>
          </a:p>
          <a:p>
            <a:pPr marL="0" lvl="0" indent="0" algn="l" rtl="0">
              <a:spcBef>
                <a:spcPts val="0"/>
              </a:spcBef>
              <a:spcAft>
                <a:spcPts val="0"/>
              </a:spcAft>
              <a:buClr>
                <a:schemeClr val="dk1"/>
              </a:buClr>
              <a:buSzPts val="1200"/>
              <a:buFont typeface="Arial"/>
              <a:buNone/>
            </a:pPr>
            <a:r>
              <a:rPr lang="es" sz="1200" b="0"/>
              <a:t>Option 1 (cardboard box): to discard a complete syringe (needle)</a:t>
            </a:r>
            <a:endParaRPr/>
          </a:p>
          <a:p>
            <a:pPr marL="0" lvl="0" indent="0" algn="l" rtl="0">
              <a:spcBef>
                <a:spcPts val="0"/>
              </a:spcBef>
              <a:spcAft>
                <a:spcPts val="0"/>
              </a:spcAft>
              <a:buNone/>
            </a:pPr>
            <a:r>
              <a:rPr lang="es" sz="1200" b="0"/>
              <a:t>Option 2 (plastic sharps container): includes a strip off device to separate the needle from the syringe.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rgbClr val="FF0000"/>
              </a:buClr>
              <a:buSzPts val="1200"/>
              <a:buFont typeface="Calibri"/>
              <a:buNone/>
            </a:pPr>
            <a:r>
              <a:rPr lang="es">
                <a:solidFill>
                  <a:srgbClr val="FF0000"/>
                </a:solidFill>
              </a:rPr>
              <a:t>The 2</a:t>
            </a:r>
            <a:r>
              <a:rPr lang="es" baseline="30000">
                <a:solidFill>
                  <a:srgbClr val="FF0000"/>
                </a:solidFill>
              </a:rPr>
              <a:t>nd</a:t>
            </a:r>
            <a:r>
              <a:rPr lang="es">
                <a:solidFill>
                  <a:srgbClr val="FF0000"/>
                </a:solidFill>
              </a:rPr>
              <a:t> and 3</a:t>
            </a:r>
            <a:r>
              <a:rPr lang="es" baseline="30000">
                <a:solidFill>
                  <a:srgbClr val="FF0000"/>
                </a:solidFill>
              </a:rPr>
              <a:t>rd</a:t>
            </a:r>
            <a:r>
              <a:rPr lang="es">
                <a:solidFill>
                  <a:srgbClr val="FF0000"/>
                </a:solidFill>
              </a:rPr>
              <a:t> picture are devices which separate the needle from the syringe barrel (plastic sharp box and needle cutter)</a:t>
            </a:r>
            <a:endParaRPr/>
          </a:p>
          <a:p>
            <a:pPr marL="0" lvl="0" indent="0" algn="l" rtl="0">
              <a:spcBef>
                <a:spcPts val="0"/>
              </a:spcBef>
              <a:spcAft>
                <a:spcPts val="0"/>
              </a:spcAft>
              <a:buClr>
                <a:schemeClr val="dk1"/>
              </a:buClr>
              <a:buSzPts val="1200"/>
              <a:buFont typeface="Calibri"/>
              <a:buNone/>
            </a:pPr>
            <a:endParaRPr>
              <a:solidFill>
                <a:srgbClr val="FF0000"/>
              </a:solidFill>
            </a:endParaRPr>
          </a:p>
          <a:p>
            <a:pPr marL="0" lvl="0" indent="0" algn="l" rtl="0">
              <a:spcBef>
                <a:spcPts val="0"/>
              </a:spcBef>
              <a:spcAft>
                <a:spcPts val="0"/>
              </a:spcAft>
              <a:buClr>
                <a:srgbClr val="FF0000"/>
              </a:buClr>
              <a:buSzPts val="1200"/>
              <a:buFont typeface="Calibri"/>
              <a:buNone/>
            </a:pPr>
            <a:r>
              <a:rPr lang="es">
                <a:solidFill>
                  <a:srgbClr val="FF0000"/>
                </a:solidFill>
              </a:rPr>
              <a:t>Advantage</a:t>
            </a:r>
            <a:endParaRPr/>
          </a:p>
          <a:p>
            <a:pPr marL="171450" lvl="0" indent="-171450" algn="l" rtl="0">
              <a:spcBef>
                <a:spcPts val="0"/>
              </a:spcBef>
              <a:spcAft>
                <a:spcPts val="0"/>
              </a:spcAft>
              <a:buClr>
                <a:srgbClr val="FF0000"/>
              </a:buClr>
              <a:buSzPts val="1200"/>
              <a:buFont typeface="Calibri"/>
              <a:buChar char="-"/>
            </a:pPr>
            <a:r>
              <a:rPr lang="es" sz="1200" b="0">
                <a:solidFill>
                  <a:srgbClr val="FF0000"/>
                </a:solidFill>
              </a:rPr>
              <a:t>Smaller volume of sharp waste, as the syringe barrel can be disposed as normal infectious waste in the designated bag</a:t>
            </a:r>
            <a:endParaRPr/>
          </a:p>
          <a:p>
            <a:pPr marL="171450" lvl="0" indent="-95250" algn="l" rtl="0">
              <a:spcBef>
                <a:spcPts val="0"/>
              </a:spcBef>
              <a:spcAft>
                <a:spcPts val="0"/>
              </a:spcAft>
              <a:buClr>
                <a:schemeClr val="dk1"/>
              </a:buClr>
              <a:buSzPts val="1200"/>
              <a:buFont typeface="Calibri"/>
              <a:buNone/>
            </a:pPr>
            <a:endParaRPr sz="1200" b="0">
              <a:solidFill>
                <a:srgbClr val="FF0000"/>
              </a:solidFill>
            </a:endParaRPr>
          </a:p>
          <a:p>
            <a:pPr marL="0" lvl="0" indent="0" algn="l" rtl="0">
              <a:spcBef>
                <a:spcPts val="0"/>
              </a:spcBef>
              <a:spcAft>
                <a:spcPts val="0"/>
              </a:spcAft>
              <a:buClr>
                <a:srgbClr val="FF0000"/>
              </a:buClr>
              <a:buSzPts val="1200"/>
              <a:buFont typeface="Calibri"/>
              <a:buNone/>
            </a:pPr>
            <a:r>
              <a:rPr lang="es" sz="1200" b="0">
                <a:solidFill>
                  <a:srgbClr val="FF0000"/>
                </a:solidFill>
              </a:rPr>
              <a:t>Disadvantage</a:t>
            </a:r>
            <a:endParaRPr/>
          </a:p>
          <a:p>
            <a:pPr marL="171450" lvl="0" indent="-171450" algn="l" rtl="0">
              <a:spcBef>
                <a:spcPts val="0"/>
              </a:spcBef>
              <a:spcAft>
                <a:spcPts val="0"/>
              </a:spcAft>
              <a:buClr>
                <a:srgbClr val="FF0000"/>
              </a:buClr>
              <a:buSzPts val="1200"/>
              <a:buFont typeface="Calibri"/>
              <a:buChar char="-"/>
            </a:pPr>
            <a:r>
              <a:rPr lang="es" sz="1200" b="0">
                <a:solidFill>
                  <a:srgbClr val="FF0000"/>
                </a:solidFill>
              </a:rPr>
              <a:t>Additional handling of sharps, which might cause a higher risk of needle stick injury and/or infection.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545" name="Google Shape;545;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46" name="Google Shape;546;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47" name="Google Shape;5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4: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5" name="Google Shape;5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a:t>
            </a:r>
            <a:r>
              <a:rPr lang="es" b="1"/>
              <a:t>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You do not need to spend much time on this slide. Highlight the importance of hand hygiene and appropriate PPE use and that waste should be regularly collected and transported for treatment/disposal. </a:t>
            </a:r>
            <a:endParaRPr/>
          </a:p>
          <a:p>
            <a:pPr marL="0" lvl="0" indent="0" algn="l" rtl="0">
              <a:spcBef>
                <a:spcPts val="0"/>
              </a:spcBef>
              <a:spcAft>
                <a:spcPts val="0"/>
              </a:spcAft>
              <a:buNone/>
            </a:pPr>
            <a:endParaRPr/>
          </a:p>
          <a:p>
            <a:pPr marL="0" lvl="0" indent="0" algn="l" rtl="0">
              <a:spcBef>
                <a:spcPts val="0"/>
              </a:spcBef>
              <a:spcAft>
                <a:spcPts val="0"/>
              </a:spcAft>
              <a:buNone/>
            </a:pPr>
            <a:r>
              <a:rPr lang="es"/>
              <a:t>Bins should be disinfected e.g. with chlorine (0.2%) solution</a:t>
            </a:r>
            <a:endParaRPr/>
          </a:p>
          <a:p>
            <a:pPr marL="0" lvl="0" indent="0" algn="l" rtl="0">
              <a:spcBef>
                <a:spcPts val="0"/>
              </a:spcBef>
              <a:spcAft>
                <a:spcPts val="0"/>
              </a:spcAft>
              <a:buNone/>
            </a:pPr>
            <a:endParaRPr/>
          </a:p>
          <a:p>
            <a:pPr marL="0" lvl="0" indent="0" algn="l" rtl="0">
              <a:spcBef>
                <a:spcPts val="0"/>
              </a:spcBef>
              <a:spcAft>
                <a:spcPts val="0"/>
              </a:spcAft>
              <a:buNone/>
            </a:pPr>
            <a:r>
              <a:rPr lang="es"/>
              <a:t>Washing / disinfection areas should be available also for the waste handlers – like the persons transporting the waste!</a:t>
            </a:r>
            <a:endParaRPr/>
          </a:p>
        </p:txBody>
      </p:sp>
      <p:sp>
        <p:nvSpPr>
          <p:cNvPr id="576" name="Google Shape;5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5: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t>NOTE FOR TRAINER: this guidance applies to waste handlers who are dealing with treatment infrastructure and machinery, not those collecting waste from wards. </a:t>
            </a:r>
            <a:endParaRPr/>
          </a:p>
          <a:p>
            <a:pPr marL="0" lvl="0" indent="0" algn="l" rtl="0">
              <a:spcBef>
                <a:spcPts val="1200"/>
              </a:spcBef>
              <a:spcAft>
                <a:spcPts val="0"/>
              </a:spcAft>
              <a:buNone/>
            </a:pPr>
            <a:r>
              <a:rPr lang="es" sz="1200" b="1"/>
              <a:t>READ THE SLIDE</a:t>
            </a:r>
            <a:endParaRPr/>
          </a:p>
          <a:p>
            <a:pPr marL="0" lvl="0" indent="0" algn="l" rtl="0">
              <a:spcBef>
                <a:spcPts val="1200"/>
              </a:spcBef>
              <a:spcAft>
                <a:spcPts val="0"/>
              </a:spcAft>
              <a:buNone/>
            </a:pPr>
            <a:r>
              <a:rPr lang="es" sz="1200" b="1"/>
              <a:t>SAY:</a:t>
            </a:r>
            <a:endParaRPr/>
          </a:p>
          <a:p>
            <a:pPr marL="0" lvl="0" indent="0" algn="l" rtl="0">
              <a:spcBef>
                <a:spcPts val="1200"/>
              </a:spcBef>
              <a:spcAft>
                <a:spcPts val="0"/>
              </a:spcAft>
              <a:buNone/>
            </a:pPr>
            <a:r>
              <a:rPr lang="es" sz="1200"/>
              <a:t>Wear appropriate personal protective equipment (PPE)</a:t>
            </a:r>
            <a:endParaRPr sz="1200"/>
          </a:p>
          <a:p>
            <a:pPr marL="0" lvl="0" indent="0" algn="l" rtl="0">
              <a:spcBef>
                <a:spcPts val="1200"/>
              </a:spcBef>
              <a:spcAft>
                <a:spcPts val="0"/>
              </a:spcAft>
              <a:buNone/>
            </a:pPr>
            <a:r>
              <a:rPr lang="es" sz="1200"/>
              <a:t>Handle waste with care</a:t>
            </a:r>
            <a:endParaRPr/>
          </a:p>
          <a:p>
            <a:pPr marL="0" lvl="0" indent="0" algn="l" rtl="0">
              <a:spcBef>
                <a:spcPts val="1200"/>
              </a:spcBef>
              <a:spcAft>
                <a:spcPts val="0"/>
              </a:spcAft>
              <a:buNone/>
            </a:pPr>
            <a:r>
              <a:rPr lang="es" sz="1200"/>
              <a:t>Practice hand hygiene before and after handling waste</a:t>
            </a:r>
            <a:endParaRPr/>
          </a:p>
          <a:p>
            <a:pPr marL="0" lvl="0" indent="0" algn="l" rtl="0">
              <a:spcBef>
                <a:spcPts val="1200"/>
              </a:spcBef>
              <a:spcAft>
                <a:spcPts val="0"/>
              </a:spcAft>
              <a:buNone/>
            </a:pPr>
            <a:r>
              <a:rPr lang="es" sz="1200"/>
              <a:t>Do not re-sort waste</a:t>
            </a:r>
            <a:endParaRPr/>
          </a:p>
          <a:p>
            <a:pPr marL="0" lvl="0" indent="0" algn="l" rtl="0">
              <a:spcBef>
                <a:spcPts val="1200"/>
              </a:spcBef>
              <a:spcAft>
                <a:spcPts val="0"/>
              </a:spcAft>
              <a:buNone/>
            </a:pPr>
            <a:r>
              <a:rPr lang="es" sz="1200"/>
              <a:t>Never carry waste bags/containers against body</a:t>
            </a:r>
            <a:endParaRPr/>
          </a:p>
          <a:p>
            <a:pPr marL="0" lvl="0" indent="0" algn="l" rtl="0">
              <a:spcBef>
                <a:spcPts val="1200"/>
              </a:spcBef>
              <a:spcAft>
                <a:spcPts val="0"/>
              </a:spcAft>
              <a:buNone/>
            </a:pPr>
            <a:r>
              <a:rPr lang="es" sz="1200"/>
              <a:t>Avoid heavy loads (use transport tools)</a:t>
            </a:r>
            <a:endParaRPr/>
          </a:p>
          <a:p>
            <a:pPr marL="0" lvl="0" indent="0" algn="l" rtl="0">
              <a:spcBef>
                <a:spcPts val="1200"/>
              </a:spcBef>
              <a:spcAft>
                <a:spcPts val="0"/>
              </a:spcAft>
              <a:buNone/>
            </a:pPr>
            <a:endParaRPr/>
          </a:p>
        </p:txBody>
      </p:sp>
      <p:sp>
        <p:nvSpPr>
          <p:cNvPr id="603" name="Google Shape;6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0"/>
              <a:t>Shout out what you think </a:t>
            </a:r>
            <a:endParaRPr/>
          </a:p>
          <a:p>
            <a:pPr marL="0" lvl="0" indent="0" algn="l" rtl="0">
              <a:spcBef>
                <a:spcPts val="0"/>
              </a:spcBef>
              <a:spcAft>
                <a:spcPts val="0"/>
              </a:spcAft>
              <a:buNone/>
            </a:pPr>
            <a:r>
              <a:rPr lang="es"/>
              <a:t>For most COVID-19 interactions (e.g. patient consultations, caring for a patient in a general ward, testing, vaccinations), medical mask is often all that is needed. In certain cases, eye protection and gloves also needed. Hair and shoe covers are never recommended, nor is a full body suit as seen in this photo. See details in WHO Global analysis of health care waste in the context of COVID-19.</a:t>
            </a:r>
            <a:endParaRPr/>
          </a:p>
          <a:p>
            <a:pPr marL="0" lvl="0" indent="0" algn="l" rtl="0">
              <a:spcBef>
                <a:spcPts val="0"/>
              </a:spcBef>
              <a:spcAft>
                <a:spcPts val="0"/>
              </a:spcAft>
              <a:buNone/>
            </a:pPr>
            <a:r>
              <a:rPr lang="es"/>
              <a:t>Use of unnecessary PPE:</a:t>
            </a:r>
            <a:endParaRPr/>
          </a:p>
          <a:p>
            <a:pPr marL="171450" lvl="0" indent="-171450" algn="l" rtl="0">
              <a:spcBef>
                <a:spcPts val="0"/>
              </a:spcBef>
              <a:spcAft>
                <a:spcPts val="0"/>
              </a:spcAft>
              <a:buClr>
                <a:schemeClr val="dk1"/>
              </a:buClr>
              <a:buSzPts val="1200"/>
              <a:buFont typeface="Calibri"/>
              <a:buChar char="-"/>
            </a:pPr>
            <a:r>
              <a:rPr lang="es"/>
              <a:t>Wastes money (in the US alone, 6 billion could have been saved in the first 6 months of the COVID-19 pandemic if health care workers used safe, reusuable medical masks instead of disposable medical masks</a:t>
            </a:r>
            <a:endParaRPr/>
          </a:p>
          <a:p>
            <a:pPr marL="171450" lvl="0" indent="-171450" algn="l" rtl="0">
              <a:spcBef>
                <a:spcPts val="0"/>
              </a:spcBef>
              <a:spcAft>
                <a:spcPts val="0"/>
              </a:spcAft>
              <a:buClr>
                <a:schemeClr val="dk1"/>
              </a:buClr>
              <a:buSzPts val="1200"/>
              <a:buFont typeface="Calibri"/>
              <a:buChar char="-"/>
            </a:pPr>
            <a:r>
              <a:rPr lang="es"/>
              <a:t>Increases carbon emissions through additional shipping of items</a:t>
            </a:r>
            <a:endParaRPr/>
          </a:p>
          <a:p>
            <a:pPr marL="171450" lvl="0" indent="-171450" algn="l" rtl="0">
              <a:spcBef>
                <a:spcPts val="0"/>
              </a:spcBef>
              <a:spcAft>
                <a:spcPts val="0"/>
              </a:spcAft>
              <a:buClr>
                <a:schemeClr val="dk1"/>
              </a:buClr>
              <a:buSzPts val="1200"/>
              <a:buFont typeface="Calibri"/>
              <a:buChar char="-"/>
            </a:pPr>
            <a:r>
              <a:rPr lang="es"/>
              <a:t>Larger amount of waste generated</a:t>
            </a:r>
            <a:endParaRPr/>
          </a:p>
          <a:p>
            <a:pPr marL="171450" lvl="0" indent="-171450" algn="l" rtl="0">
              <a:spcBef>
                <a:spcPts val="0"/>
              </a:spcBef>
              <a:spcAft>
                <a:spcPts val="0"/>
              </a:spcAft>
              <a:buClr>
                <a:schemeClr val="dk1"/>
              </a:buClr>
              <a:buSzPts val="1200"/>
              <a:buFont typeface="Calibri"/>
              <a:buChar char="-"/>
            </a:pPr>
            <a:r>
              <a:rPr lang="es"/>
              <a:t>Higher waste treatment and disposal demand with costs additional funds, can overwhelm existing waste workers</a:t>
            </a:r>
            <a:endParaRPr/>
          </a:p>
          <a:p>
            <a:pPr marL="171450" lvl="0" indent="-171450" algn="l" rtl="0">
              <a:spcBef>
                <a:spcPts val="0"/>
              </a:spcBef>
              <a:spcAft>
                <a:spcPts val="0"/>
              </a:spcAft>
              <a:buClr>
                <a:schemeClr val="dk1"/>
              </a:buClr>
              <a:buSzPts val="1200"/>
              <a:buFont typeface="Calibri"/>
              <a:buChar char="-"/>
            </a:pPr>
            <a:r>
              <a:rPr lang="es"/>
              <a:t>Higher environmental impact by air emissions from burning / incineration (furans and dioxins) / landfilling: greenhouse gasses (CO2, CH4, N2O)</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630" name="Google Shape;630;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31" name="Google Shape;631;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32" name="Google Shape;6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7: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A roof is recommended to prevent that the container are filling up with water and to keep the waste away from direct sun (depending on the rainfall in the country)</a:t>
            </a:r>
            <a:endParaRPr/>
          </a:p>
        </p:txBody>
      </p:sp>
      <p:sp>
        <p:nvSpPr>
          <p:cNvPr id="643" name="Google Shape;643;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44" name="Google Shape;644;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45" name="Google Shape;6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endParaRPr/>
          </a:p>
          <a:p>
            <a:pPr marL="0" lvl="0" indent="0" algn="l" rtl="0">
              <a:spcBef>
                <a:spcPts val="0"/>
              </a:spcBef>
              <a:spcAft>
                <a:spcPts val="0"/>
              </a:spcAft>
              <a:buNone/>
            </a:pPr>
            <a:r>
              <a:rPr lang="es"/>
              <a:t>The flow of waste building for the storage and treatment of infectious and sharp waste should be from hazardous towards non-hazardous:</a:t>
            </a:r>
            <a:endParaRPr/>
          </a:p>
          <a:p>
            <a:pPr marL="0" lvl="0" indent="0" algn="l" rtl="0">
              <a:spcBef>
                <a:spcPts val="0"/>
              </a:spcBef>
              <a:spcAft>
                <a:spcPts val="0"/>
              </a:spcAft>
              <a:buNone/>
            </a:pPr>
            <a:r>
              <a:rPr lang="es"/>
              <a:t>- Entry of the waste through the reception room, where it is weighted and documented.</a:t>
            </a:r>
            <a:endParaRPr/>
          </a:p>
          <a:p>
            <a:pPr marL="171450" lvl="0" indent="-171450" algn="l" rtl="0">
              <a:spcBef>
                <a:spcPts val="0"/>
              </a:spcBef>
              <a:spcAft>
                <a:spcPts val="0"/>
              </a:spcAft>
              <a:buClr>
                <a:schemeClr val="dk1"/>
              </a:buClr>
              <a:buSzPts val="1200"/>
              <a:buFont typeface="Calibri"/>
              <a:buChar char="-"/>
            </a:pPr>
            <a:r>
              <a:rPr lang="es"/>
              <a:t>Then it is stored.</a:t>
            </a:r>
            <a:endParaRPr/>
          </a:p>
          <a:p>
            <a:pPr marL="171450" lvl="0" indent="-171450" algn="l" rtl="0">
              <a:spcBef>
                <a:spcPts val="0"/>
              </a:spcBef>
              <a:spcAft>
                <a:spcPts val="0"/>
              </a:spcAft>
              <a:buClr>
                <a:schemeClr val="dk1"/>
              </a:buClr>
              <a:buSzPts val="1200"/>
              <a:buFont typeface="Calibri"/>
              <a:buChar char="-"/>
            </a:pPr>
            <a:r>
              <a:rPr lang="es"/>
              <a:t>From there it is taken to the treatment equipment. </a:t>
            </a:r>
            <a:endParaRPr/>
          </a:p>
          <a:p>
            <a:pPr marL="171450" lvl="0" indent="-171450" algn="l" rtl="0">
              <a:spcBef>
                <a:spcPts val="0"/>
              </a:spcBef>
              <a:spcAft>
                <a:spcPts val="0"/>
              </a:spcAft>
              <a:buClr>
                <a:schemeClr val="dk1"/>
              </a:buClr>
              <a:buSzPts val="1200"/>
              <a:buFont typeface="Calibri"/>
              <a:buChar char="-"/>
            </a:pPr>
            <a:r>
              <a:rPr lang="es"/>
              <a:t>The empty bins can be cleaned and in case of the use of an autoclave or other alternative treatment technology the waste is disposed as general waste.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s" b="1"/>
              <a:t>Time limits for storage</a:t>
            </a:r>
            <a:endParaRPr/>
          </a:p>
          <a:p>
            <a:pPr marL="171450" lvl="0" indent="-171450" algn="l" rtl="0">
              <a:spcBef>
                <a:spcPts val="0"/>
              </a:spcBef>
              <a:spcAft>
                <a:spcPts val="0"/>
              </a:spcAft>
              <a:buClr>
                <a:srgbClr val="09164D"/>
              </a:buClr>
              <a:buSzPts val="1200"/>
              <a:buFont typeface="Calibri"/>
              <a:buChar char="-"/>
            </a:pPr>
            <a:r>
              <a:rPr lang="es" sz="1200" b="0">
                <a:solidFill>
                  <a:srgbClr val="09164D"/>
                </a:solidFill>
              </a:rPr>
              <a:t>Limits depend on climate and times will differ according to the season (summer/winter). </a:t>
            </a:r>
            <a:endParaRPr/>
          </a:p>
          <a:p>
            <a:pPr marL="171450" lvl="0" indent="-171450" algn="l" rtl="0">
              <a:spcBef>
                <a:spcPts val="0"/>
              </a:spcBef>
              <a:spcAft>
                <a:spcPts val="0"/>
              </a:spcAft>
              <a:buClr>
                <a:srgbClr val="09164D"/>
              </a:buClr>
              <a:buSzPts val="1200"/>
              <a:buFont typeface="Calibri"/>
              <a:buChar char="-"/>
            </a:pPr>
            <a:r>
              <a:rPr lang="es" sz="1200" b="0">
                <a:solidFill>
                  <a:srgbClr val="09164D"/>
                </a:solidFill>
              </a:rPr>
              <a:t>Range from 24hrs in hot/summer climates to 72 hours in temperate/winter climates. </a:t>
            </a:r>
            <a:endParaRPr/>
          </a:p>
          <a:p>
            <a:pPr marL="171450" lvl="0" indent="-171450" algn="l" rtl="0">
              <a:spcBef>
                <a:spcPts val="0"/>
              </a:spcBef>
              <a:spcAft>
                <a:spcPts val="0"/>
              </a:spcAft>
              <a:buClr>
                <a:srgbClr val="09164D"/>
              </a:buClr>
              <a:buSzPts val="1200"/>
              <a:buFont typeface="Calibri"/>
              <a:buChar char="-"/>
            </a:pPr>
            <a:r>
              <a:rPr lang="es" sz="1200" b="0">
                <a:solidFill>
                  <a:srgbClr val="09164D"/>
                </a:solidFill>
              </a:rPr>
              <a:t>Waste can be stored for more than a week when stored below 8° C (e.g. in a fridge or in winter with temperatures below 8 °C) </a:t>
            </a:r>
            <a:endParaRPr/>
          </a:p>
          <a:p>
            <a:pPr marL="171450" lvl="0" indent="-171450" algn="l" rtl="0">
              <a:spcBef>
                <a:spcPts val="0"/>
              </a:spcBef>
              <a:spcAft>
                <a:spcPts val="0"/>
              </a:spcAft>
              <a:buClr>
                <a:srgbClr val="09164D"/>
              </a:buClr>
              <a:buSzPts val="1200"/>
              <a:buFont typeface="Calibri"/>
              <a:buChar char="-"/>
            </a:pPr>
            <a:r>
              <a:rPr lang="es" sz="1200" b="0">
                <a:solidFill>
                  <a:srgbClr val="09164D"/>
                </a:solidFill>
              </a:rPr>
              <a:t>Sharp waste can be stored longer! It should be collected and stored for treatment when ¾ filled.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655" name="Google Shape;655;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56" name="Google Shape;656;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57" name="Google Shape;6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9: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a:t>Break into small groups and take a few moments to think and talk about this question, be prepared to feedback your answers </a:t>
            </a:r>
            <a:endParaRPr/>
          </a:p>
          <a:p>
            <a:pPr marL="0" marR="0" lvl="0" indent="0" algn="l" rtl="0">
              <a:lnSpc>
                <a:spcPct val="100000"/>
              </a:lnSpc>
              <a:spcBef>
                <a:spcPts val="360"/>
              </a:spcBef>
              <a:spcAft>
                <a:spcPts val="0"/>
              </a:spcAft>
              <a:buClr>
                <a:schemeClr val="dk1"/>
              </a:buClr>
              <a:buSzPts val="1200"/>
              <a:buFont typeface="Calibri"/>
              <a:buNone/>
            </a:pPr>
            <a:r>
              <a:rPr lang="es" b="1"/>
              <a:t>AFTER FEEDBACK IS TAKEN FROM GROUPS, SAY:</a:t>
            </a:r>
            <a:endParaRPr/>
          </a:p>
          <a:p>
            <a:pPr marL="0" marR="0" lvl="0" indent="0" algn="l" rtl="0">
              <a:lnSpc>
                <a:spcPct val="100000"/>
              </a:lnSpc>
              <a:spcBef>
                <a:spcPts val="360"/>
              </a:spcBef>
              <a:spcAft>
                <a:spcPts val="0"/>
              </a:spcAft>
              <a:buClr>
                <a:schemeClr val="dk1"/>
              </a:buClr>
              <a:buSzPts val="1200"/>
              <a:buFont typeface="Calibri"/>
              <a:buNone/>
            </a:pPr>
            <a:r>
              <a:rPr lang="es"/>
              <a:t>Waste during the COVID-19 pandemic has increased because:</a:t>
            </a:r>
            <a:endParaRPr/>
          </a:p>
          <a:p>
            <a:pPr marL="0" marR="0" lvl="0" indent="0" algn="l" rtl="0">
              <a:lnSpc>
                <a:spcPct val="100000"/>
              </a:lnSpc>
              <a:spcBef>
                <a:spcPts val="360"/>
              </a:spcBef>
              <a:spcAft>
                <a:spcPts val="0"/>
              </a:spcAft>
              <a:buClr>
                <a:schemeClr val="dk1"/>
              </a:buClr>
              <a:buSzPts val="1200"/>
              <a:buFont typeface="Calibri"/>
              <a:buNone/>
            </a:pPr>
            <a:r>
              <a:rPr lang="es"/>
              <a:t>-overuse of PPE (e.g. using gloves, full body suits, hair and foot covers when not needed)</a:t>
            </a:r>
            <a:endParaRPr/>
          </a:p>
          <a:p>
            <a:pPr marL="0" marR="0" lvl="0" indent="0" algn="l" rtl="0">
              <a:lnSpc>
                <a:spcPct val="100000"/>
              </a:lnSpc>
              <a:spcBef>
                <a:spcPts val="360"/>
              </a:spcBef>
              <a:spcAft>
                <a:spcPts val="0"/>
              </a:spcAft>
              <a:buClr>
                <a:schemeClr val="dk1"/>
              </a:buClr>
              <a:buSzPts val="1200"/>
              <a:buFont typeface="Calibri"/>
              <a:buNone/>
            </a:pPr>
            <a:r>
              <a:rPr lang="es"/>
              <a:t>-increase use of rapid diagnostics and vaccines for all populations, all of which comes with packaging</a:t>
            </a:r>
            <a:endParaRPr/>
          </a:p>
          <a:p>
            <a:pPr marL="0" marR="0" lvl="0" indent="0" algn="l" rtl="0">
              <a:lnSpc>
                <a:spcPct val="100000"/>
              </a:lnSpc>
              <a:spcBef>
                <a:spcPts val="360"/>
              </a:spcBef>
              <a:spcAft>
                <a:spcPts val="0"/>
              </a:spcAft>
              <a:buClr>
                <a:schemeClr val="dk1"/>
              </a:buClr>
              <a:buSzPts val="1200"/>
              <a:buFont typeface="Calibri"/>
              <a:buNone/>
            </a:pPr>
            <a:r>
              <a:rPr lang="es"/>
              <a:t>-individually wrapped masks and other PPE items (e.g. use of additional packaging)</a:t>
            </a:r>
            <a:endParaRPr/>
          </a:p>
          <a:p>
            <a:pPr marL="0" marR="0" lvl="0" indent="0" algn="l" rtl="0">
              <a:lnSpc>
                <a:spcPct val="100000"/>
              </a:lnSpc>
              <a:spcBef>
                <a:spcPts val="360"/>
              </a:spcBef>
              <a:spcAft>
                <a:spcPts val="0"/>
              </a:spcAft>
              <a:buClr>
                <a:schemeClr val="dk1"/>
              </a:buClr>
              <a:buSzPts val="1200"/>
              <a:buFont typeface="Calibri"/>
              <a:buNone/>
            </a:pPr>
            <a:r>
              <a:rPr lang="es"/>
              <a:t>-single use food containers and utensils (out of fear of fomite transmission)</a:t>
            </a:r>
            <a:endParaRPr/>
          </a:p>
          <a:p>
            <a:pPr marL="0" marR="0" lvl="0" indent="0" algn="l" rtl="0">
              <a:lnSpc>
                <a:spcPct val="100000"/>
              </a:lnSpc>
              <a:spcBef>
                <a:spcPts val="360"/>
              </a:spcBef>
              <a:spcAft>
                <a:spcPts val="0"/>
              </a:spcAft>
              <a:buClr>
                <a:schemeClr val="dk1"/>
              </a:buClr>
              <a:buSzPts val="1200"/>
              <a:buFont typeface="Calibri"/>
              <a:buNone/>
            </a:pPr>
            <a:r>
              <a:rPr lang="es"/>
              <a:t>-increased use of disposable by all populations (health workers, patients, families) </a:t>
            </a:r>
            <a:endParaRPr/>
          </a:p>
          <a:p>
            <a:pPr marL="0" lvl="0" indent="0" algn="l" rtl="0">
              <a:spcBef>
                <a:spcPts val="0"/>
              </a:spcBef>
              <a:spcAft>
                <a:spcPts val="0"/>
              </a:spcAft>
              <a:buNone/>
            </a:pPr>
            <a:endParaRPr/>
          </a:p>
        </p:txBody>
      </p:sp>
      <p:sp>
        <p:nvSpPr>
          <p:cNvPr id="684" name="Google Shape;684;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85" name="Google Shape;685;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86" name="Google Shape;68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Introduce yourself if you have not already, and make sure you insert the date and location to the slide before you start</a:t>
            </a:r>
            <a:endParaRPr/>
          </a:p>
          <a:p>
            <a:pPr marL="0" lvl="0" indent="0" algn="l" rtl="0">
              <a:spcBef>
                <a:spcPts val="0"/>
              </a:spcBef>
              <a:spcAft>
                <a:spcPts val="0"/>
              </a:spcAft>
              <a:buNone/>
            </a:pPr>
            <a:endParaRPr/>
          </a:p>
        </p:txBody>
      </p:sp>
      <p:sp>
        <p:nvSpPr>
          <p:cNvPr id="327" name="Google Shape;3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0: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marR="0" lvl="0" indent="0" algn="l" rtl="0">
              <a:lnSpc>
                <a:spcPct val="100000"/>
              </a:lnSpc>
              <a:spcBef>
                <a:spcPts val="360"/>
              </a:spcBef>
              <a:spcAft>
                <a:spcPts val="0"/>
              </a:spcAft>
              <a:buClr>
                <a:schemeClr val="dk1"/>
              </a:buClr>
              <a:buSzPts val="1200"/>
              <a:buFont typeface="Calibri"/>
              <a:buNone/>
            </a:pP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a:t>Waste during the COVID-19 pandemic has increased because:</a:t>
            </a:r>
            <a:endParaRPr/>
          </a:p>
          <a:p>
            <a:pPr marL="0" marR="0" lvl="0" indent="0" algn="l" rtl="0">
              <a:lnSpc>
                <a:spcPct val="100000"/>
              </a:lnSpc>
              <a:spcBef>
                <a:spcPts val="360"/>
              </a:spcBef>
              <a:spcAft>
                <a:spcPts val="0"/>
              </a:spcAft>
              <a:buClr>
                <a:schemeClr val="dk1"/>
              </a:buClr>
              <a:buSzPts val="1200"/>
              <a:buFont typeface="Calibri"/>
              <a:buNone/>
            </a:pPr>
            <a:r>
              <a:rPr lang="es"/>
              <a:t>-increased use of disposable by all populations (health workers, patients, families) </a:t>
            </a:r>
            <a:endParaRPr/>
          </a:p>
          <a:p>
            <a:pPr marL="0" lvl="0" indent="0" algn="l" rtl="0">
              <a:spcBef>
                <a:spcPts val="0"/>
              </a:spcBef>
              <a:spcAft>
                <a:spcPts val="0"/>
              </a:spcAft>
              <a:buNone/>
            </a:pPr>
            <a:r>
              <a:rPr lang="es"/>
              <a:t>- an exemplary calculation of a hospital with 200 beds and an occupancy rate of 80%:  0,5 kg per day and bed X 200 bed X 80% = 80 kg per bed and day</a:t>
            </a:r>
            <a:endParaRPr/>
          </a:p>
          <a:p>
            <a:pPr marL="0" lvl="0" indent="0" algn="l" rtl="0">
              <a:spcBef>
                <a:spcPts val="0"/>
              </a:spcBef>
              <a:spcAft>
                <a:spcPts val="0"/>
              </a:spcAft>
              <a:buNone/>
            </a:pPr>
            <a:r>
              <a:rPr lang="es" u="sng"/>
              <a:t>NOTE FOR TRAINER:</a:t>
            </a:r>
            <a:endParaRPr/>
          </a:p>
          <a:p>
            <a:pPr marL="0" marR="0" lvl="0" indent="0" algn="l" rtl="0">
              <a:lnSpc>
                <a:spcPct val="100000"/>
              </a:lnSpc>
              <a:spcBef>
                <a:spcPts val="540"/>
              </a:spcBef>
              <a:spcAft>
                <a:spcPts val="0"/>
              </a:spcAft>
              <a:buClr>
                <a:schemeClr val="dk1"/>
              </a:buClr>
              <a:buSzPts val="1200"/>
              <a:buFont typeface="Calibri"/>
              <a:buNone/>
            </a:pPr>
            <a:r>
              <a:rPr lang="es"/>
              <a:t>Explain in people want to understand more they can read it in this document which is in the list of resources </a:t>
            </a:r>
            <a:r>
              <a:rPr lang="es" sz="1200">
                <a:latin typeface="Quattrocento Sans"/>
                <a:ea typeface="Quattrocento Sans"/>
                <a:cs typeface="Quattrocento Sans"/>
                <a:sym typeface="Quattrocento Sans"/>
              </a:rPr>
              <a:t>UNEP 2012 </a:t>
            </a:r>
            <a:r>
              <a:rPr lang="es" sz="1800"/>
              <a:t>Compendium of Technologies for Treatment / Destruction of Healthcare Waste</a:t>
            </a:r>
            <a:r>
              <a:rPr lang="es" sz="1200">
                <a:latin typeface="Quattrocento Sans"/>
                <a:ea typeface="Quattrocento Sans"/>
                <a:cs typeface="Quattrocento Sans"/>
                <a:sym typeface="Quattrocento Sans"/>
              </a:rPr>
              <a:t> https://wedocs.unep.org/bitstream/handle/20.500.11822/8628/IETC_Compendium_Technologies_Treatment_Destruction_Healthcare_Waste.pdf?sequence=3&amp;isAllowed=y </a:t>
            </a:r>
            <a:endParaRPr sz="1200">
              <a:latin typeface="Arial"/>
              <a:ea typeface="Arial"/>
              <a:cs typeface="Arial"/>
              <a:sym typeface="Arial"/>
            </a:endParaRPr>
          </a:p>
          <a:p>
            <a:pPr marL="0" lvl="0" indent="0" algn="l" rtl="0">
              <a:spcBef>
                <a:spcPts val="0"/>
              </a:spcBef>
              <a:spcAft>
                <a:spcPts val="0"/>
              </a:spcAft>
              <a:buNone/>
            </a:pPr>
            <a:endParaRPr/>
          </a:p>
        </p:txBody>
      </p:sp>
      <p:sp>
        <p:nvSpPr>
          <p:cNvPr id="712" name="Google Shape;712;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13" name="Google Shape;713;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714" name="Google Shape;7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21: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9164D"/>
              </a:buClr>
              <a:buSzPts val="1200"/>
              <a:buFont typeface="Calibri"/>
              <a:buNone/>
            </a:pPr>
            <a:r>
              <a:rPr lang="es" sz="1200" b="1">
                <a:solidFill>
                  <a:srgbClr val="09164D"/>
                </a:solidFill>
              </a:rPr>
              <a:t>READ THE SLIDE </a:t>
            </a:r>
            <a:endParaRPr/>
          </a:p>
          <a:p>
            <a:pPr marL="0" marR="0" lvl="0" indent="0" algn="l" rtl="0">
              <a:lnSpc>
                <a:spcPct val="100000"/>
              </a:lnSpc>
              <a:spcBef>
                <a:spcPts val="360"/>
              </a:spcBef>
              <a:spcAft>
                <a:spcPts val="0"/>
              </a:spcAft>
              <a:buClr>
                <a:srgbClr val="09164D"/>
              </a:buClr>
              <a:buSzPts val="1200"/>
              <a:buFont typeface="Calibri"/>
              <a:buNone/>
            </a:pPr>
            <a:r>
              <a:rPr lang="es" sz="1200" b="1">
                <a:solidFill>
                  <a:srgbClr val="09164D"/>
                </a:solidFill>
              </a:rPr>
              <a:t>SAY:</a:t>
            </a:r>
            <a:endParaRPr/>
          </a:p>
          <a:p>
            <a:pPr marL="0" marR="0" lvl="0" indent="0" algn="l" rtl="0">
              <a:lnSpc>
                <a:spcPct val="100000"/>
              </a:lnSpc>
              <a:spcBef>
                <a:spcPts val="360"/>
              </a:spcBef>
              <a:spcAft>
                <a:spcPts val="0"/>
              </a:spcAft>
              <a:buClr>
                <a:srgbClr val="09164D"/>
              </a:buClr>
              <a:buSzPts val="1200"/>
              <a:buFont typeface="Calibri"/>
              <a:buNone/>
            </a:pPr>
            <a:r>
              <a:rPr lang="es" sz="1200" b="0">
                <a:solidFill>
                  <a:srgbClr val="09164D"/>
                </a:solidFill>
              </a:rPr>
              <a:t>Continue to enforce or re-enforce best practices for HCWM, including assigning responsibility and sufficient human and material resources to treat and dispose of waste safely. </a:t>
            </a:r>
            <a:endParaRPr/>
          </a:p>
          <a:p>
            <a:pPr marL="0" lvl="0" indent="0" algn="l" rtl="0">
              <a:spcBef>
                <a:spcPts val="0"/>
              </a:spcBef>
              <a:spcAft>
                <a:spcPts val="0"/>
              </a:spcAft>
              <a:buNone/>
            </a:pPr>
            <a:endParaRPr/>
          </a:p>
        </p:txBody>
      </p:sp>
      <p:sp>
        <p:nvSpPr>
          <p:cNvPr id="724" name="Google Shape;724;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725" name="Google Shape;725;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726" name="Google Shape;7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9164D"/>
              </a:buClr>
              <a:buSzPts val="1200"/>
              <a:buFont typeface="Calibri"/>
              <a:buNone/>
            </a:pPr>
            <a:r>
              <a:rPr lang="es" b="1">
                <a:solidFill>
                  <a:srgbClr val="09164D"/>
                </a:solidFill>
              </a:rPr>
              <a:t>READ THE SLIDE </a:t>
            </a:r>
            <a:endParaRPr/>
          </a:p>
          <a:p>
            <a:pPr marL="0" marR="0" lvl="0" indent="0" algn="l" rtl="0">
              <a:lnSpc>
                <a:spcPct val="100000"/>
              </a:lnSpc>
              <a:spcBef>
                <a:spcPts val="360"/>
              </a:spcBef>
              <a:spcAft>
                <a:spcPts val="0"/>
              </a:spcAft>
              <a:buClr>
                <a:srgbClr val="09164D"/>
              </a:buClr>
              <a:buSzPts val="1200"/>
              <a:buFont typeface="Calibri"/>
              <a:buNone/>
            </a:pPr>
            <a:r>
              <a:rPr lang="es" b="1">
                <a:solidFill>
                  <a:srgbClr val="09164D"/>
                </a:solidFill>
              </a:rPr>
              <a:t>SAY:</a:t>
            </a:r>
            <a:endParaRPr/>
          </a:p>
          <a:p>
            <a:pPr marL="0" marR="0" lvl="0" indent="0" algn="l" rtl="0">
              <a:lnSpc>
                <a:spcPct val="100000"/>
              </a:lnSpc>
              <a:spcBef>
                <a:spcPts val="360"/>
              </a:spcBef>
              <a:spcAft>
                <a:spcPts val="0"/>
              </a:spcAft>
              <a:buClr>
                <a:srgbClr val="09164D"/>
              </a:buClr>
              <a:buSzPts val="1200"/>
              <a:buFont typeface="Calibri"/>
              <a:buNone/>
            </a:pPr>
            <a:r>
              <a:rPr lang="es">
                <a:solidFill>
                  <a:srgbClr val="09164D"/>
                </a:solidFill>
              </a:rPr>
              <a:t>what examples they can think of when there may be higher volumes of waste? What kinds of waste might increase during these scenario? </a:t>
            </a:r>
            <a:endParaRPr/>
          </a:p>
          <a:p>
            <a:pPr marL="0" marR="0" lvl="0" indent="0" algn="l" rtl="0">
              <a:lnSpc>
                <a:spcPct val="100000"/>
              </a:lnSpc>
              <a:spcBef>
                <a:spcPts val="360"/>
              </a:spcBef>
              <a:spcAft>
                <a:spcPts val="0"/>
              </a:spcAft>
              <a:buClr>
                <a:srgbClr val="09164D"/>
              </a:buClr>
              <a:buSzPts val="1200"/>
              <a:buFont typeface="Calibri"/>
              <a:buNone/>
            </a:pPr>
            <a:r>
              <a:rPr lang="es" b="1">
                <a:solidFill>
                  <a:srgbClr val="09164D"/>
                </a:solidFill>
              </a:rPr>
              <a:t>TAKE ANSWERS AND THEN SAY:</a:t>
            </a:r>
            <a:endParaRPr/>
          </a:p>
          <a:p>
            <a:pPr marL="0" marR="0" lvl="0" indent="0" algn="l" rtl="0">
              <a:lnSpc>
                <a:spcPct val="100000"/>
              </a:lnSpc>
              <a:spcBef>
                <a:spcPts val="360"/>
              </a:spcBef>
              <a:spcAft>
                <a:spcPts val="0"/>
              </a:spcAft>
              <a:buClr>
                <a:srgbClr val="09164D"/>
              </a:buClr>
              <a:buSzPts val="1200"/>
              <a:buFont typeface="Calibri"/>
              <a:buNone/>
            </a:pPr>
            <a:r>
              <a:rPr lang="es">
                <a:solidFill>
                  <a:srgbClr val="09164D"/>
                </a:solidFill>
              </a:rPr>
              <a:t>E.g. COVID (PPE, plastic packaging etc.), other outbreaks, extreme weather events resulting more sick/injured people accessing health services; mass vaccination campaigns (needles, syringes), refugee camps with sudden influx of people </a:t>
            </a:r>
            <a:endParaRPr/>
          </a:p>
          <a:p>
            <a:pPr marL="0" marR="0" lvl="0" indent="0" algn="l" rtl="0">
              <a:lnSpc>
                <a:spcPct val="100000"/>
              </a:lnSpc>
              <a:spcBef>
                <a:spcPts val="360"/>
              </a:spcBef>
              <a:spcAft>
                <a:spcPts val="0"/>
              </a:spcAft>
              <a:buClr>
                <a:schemeClr val="dk1"/>
              </a:buClr>
              <a:buSzPts val="1200"/>
              <a:buFont typeface="Calibri"/>
              <a:buNone/>
            </a:pPr>
            <a:endParaRPr>
              <a:solidFill>
                <a:srgbClr val="09164D"/>
              </a:solidFill>
            </a:endParaRPr>
          </a:p>
          <a:p>
            <a:pPr marL="0" marR="0" lvl="0" indent="0" algn="l" rtl="0">
              <a:lnSpc>
                <a:spcPct val="100000"/>
              </a:lnSpc>
              <a:spcBef>
                <a:spcPts val="360"/>
              </a:spcBef>
              <a:spcAft>
                <a:spcPts val="0"/>
              </a:spcAft>
              <a:buClr>
                <a:srgbClr val="09164D"/>
              </a:buClr>
              <a:buSzPts val="1200"/>
              <a:buFont typeface="Calibri"/>
              <a:buNone/>
            </a:pPr>
            <a:r>
              <a:rPr lang="es">
                <a:solidFill>
                  <a:srgbClr val="09164D"/>
                </a:solidFill>
              </a:rPr>
              <a:t>As an interim emergency measure, e.g. if no waste services are available, waste can be buried until more sustainable measures are in place. </a:t>
            </a:r>
            <a:endParaRPr/>
          </a:p>
          <a:p>
            <a:pPr marL="0" marR="0" lvl="0" indent="0" algn="l" rtl="0">
              <a:lnSpc>
                <a:spcPct val="100000"/>
              </a:lnSpc>
              <a:spcBef>
                <a:spcPts val="360"/>
              </a:spcBef>
              <a:spcAft>
                <a:spcPts val="0"/>
              </a:spcAft>
              <a:buClr>
                <a:schemeClr val="dk1"/>
              </a:buClr>
              <a:buSzPts val="1200"/>
              <a:buFont typeface="Calibri"/>
              <a:buNone/>
            </a:pPr>
            <a:endParaRPr>
              <a:solidFill>
                <a:srgbClr val="09164D"/>
              </a:solidFill>
            </a:endParaRPr>
          </a:p>
          <a:p>
            <a:pPr marL="0" marR="0" lvl="0" indent="0" algn="l" rtl="0">
              <a:lnSpc>
                <a:spcPct val="100000"/>
              </a:lnSpc>
              <a:spcBef>
                <a:spcPts val="360"/>
              </a:spcBef>
              <a:spcAft>
                <a:spcPts val="0"/>
              </a:spcAft>
              <a:buClr>
                <a:srgbClr val="09164D"/>
              </a:buClr>
              <a:buSzPts val="1200"/>
              <a:buFont typeface="Calibri"/>
              <a:buNone/>
            </a:pPr>
            <a:r>
              <a:rPr lang="es">
                <a:solidFill>
                  <a:srgbClr val="09164D"/>
                </a:solidFill>
              </a:rPr>
              <a:t>Manual chemical disinfection of waste (</a:t>
            </a:r>
            <a:r>
              <a:rPr lang="es"/>
              <a:t>e.g. chlorine solution): </a:t>
            </a:r>
            <a:r>
              <a:rPr lang="es">
                <a:solidFill>
                  <a:srgbClr val="09164D"/>
                </a:solidFill>
              </a:rPr>
              <a:t>is not recommended as it </a:t>
            </a:r>
            <a:r>
              <a:rPr lang="es"/>
              <a:t>is not regarded as a reliable and efficient method. It depends on concentration, contact with surfaces, temperature, time etc.  Furthermore handling high concentrations of chlorine can lead to skin and eye irritation and respiratory problems by the handlers. In low resource settings, using chlorine in an attempt to treat waste can divert chlorine from more important/useful applications including for water treatment and disfinection (after cleaning) of surfaces.</a:t>
            </a:r>
            <a:endParaRPr/>
          </a:p>
          <a:p>
            <a:pPr marL="0" marR="0" lvl="0" indent="0" algn="l" rtl="0">
              <a:lnSpc>
                <a:spcPct val="100000"/>
              </a:lnSpc>
              <a:spcBef>
                <a:spcPts val="360"/>
              </a:spcBef>
              <a:spcAft>
                <a:spcPts val="0"/>
              </a:spcAft>
              <a:buClr>
                <a:schemeClr val="dk1"/>
              </a:buClr>
              <a:buSzPts val="1200"/>
              <a:buFont typeface="Calibri"/>
              <a:buNone/>
            </a:pPr>
            <a:endParaRPr sz="1200">
              <a:solidFill>
                <a:srgbClr val="09164D"/>
              </a:solidFill>
            </a:endParaRPr>
          </a:p>
          <a:p>
            <a:pPr marL="0" lvl="0" indent="0" algn="l" rtl="0">
              <a:spcBef>
                <a:spcPts val="0"/>
              </a:spcBef>
              <a:spcAft>
                <a:spcPts val="0"/>
              </a:spcAft>
              <a:buNone/>
            </a:pPr>
            <a:r>
              <a:rPr lang="es"/>
              <a:t>To increase waste treatment capacity, equipment may be operated during evenings and weekends </a:t>
            </a:r>
            <a:endParaRPr/>
          </a:p>
          <a:p>
            <a:pPr marL="0" lvl="0" indent="0" algn="l" rtl="0">
              <a:spcBef>
                <a:spcPts val="0"/>
              </a:spcBef>
              <a:spcAft>
                <a:spcPts val="0"/>
              </a:spcAft>
              <a:buNone/>
            </a:pPr>
            <a:endParaRPr/>
          </a:p>
        </p:txBody>
      </p:sp>
      <p:sp>
        <p:nvSpPr>
          <p:cNvPr id="736" name="Google Shape;736;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37" name="Google Shape;737;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738" name="Google Shape;73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a:p>
        </p:txBody>
      </p:sp>
      <p:sp>
        <p:nvSpPr>
          <p:cNvPr id="750" name="Google Shape;7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24: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1"/>
              <a:t>Green </a:t>
            </a:r>
            <a:endParaRPr/>
          </a:p>
          <a:p>
            <a:pPr marL="171450" lvl="0" indent="-171450" algn="l" rtl="0">
              <a:spcBef>
                <a:spcPts val="0"/>
              </a:spcBef>
              <a:spcAft>
                <a:spcPts val="0"/>
              </a:spcAft>
              <a:buClr>
                <a:schemeClr val="dk1"/>
              </a:buClr>
              <a:buSzPts val="1200"/>
              <a:buFont typeface="Calibri"/>
              <a:buChar char="-"/>
            </a:pPr>
            <a:r>
              <a:rPr lang="es"/>
              <a:t>preferred options as these limit emissions to the environment (autoclave does not emit emissions, emissions from incineration can be cleaned by a flue gas cleaning system).</a:t>
            </a:r>
            <a:endParaRPr/>
          </a:p>
          <a:p>
            <a:pPr marL="171450" lvl="0" indent="-1714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Technologies in accordance with International Conventions </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s" b="1"/>
              <a:t>Yellow </a:t>
            </a:r>
            <a:endParaRPr/>
          </a:p>
          <a:p>
            <a:pPr marL="171450" lvl="0" indent="-171450" algn="l" rtl="0">
              <a:spcBef>
                <a:spcPts val="0"/>
              </a:spcBef>
              <a:spcAft>
                <a:spcPts val="0"/>
              </a:spcAft>
              <a:buClr>
                <a:schemeClr val="dk1"/>
              </a:buClr>
              <a:buSzPts val="1200"/>
              <a:buFont typeface="Calibri"/>
              <a:buChar char="-"/>
            </a:pPr>
            <a:r>
              <a:rPr lang="es"/>
              <a:t>interim solutions.</a:t>
            </a:r>
            <a:endParaRPr/>
          </a:p>
          <a:p>
            <a:pPr marL="171450" lvl="0" indent="-1714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Technologies used to incrementally improve practices and move towards meeting international standards </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s" b="1"/>
              <a:t>Red </a:t>
            </a:r>
            <a:endParaRPr/>
          </a:p>
          <a:p>
            <a:pPr marL="171450" lvl="0" indent="-171450" algn="l" rtl="0">
              <a:spcBef>
                <a:spcPts val="0"/>
              </a:spcBef>
              <a:spcAft>
                <a:spcPts val="0"/>
              </a:spcAft>
              <a:buClr>
                <a:schemeClr val="dk1"/>
              </a:buClr>
              <a:buSzPts val="1200"/>
              <a:buFont typeface="Calibri"/>
              <a:buChar char="-"/>
            </a:pPr>
            <a:r>
              <a:rPr lang="es"/>
              <a:t>considered as the </a:t>
            </a:r>
            <a:r>
              <a:rPr lang="es" b="1"/>
              <a:t>last resort options </a:t>
            </a:r>
            <a:endParaRPr/>
          </a:p>
          <a:p>
            <a:pPr marL="171450" lvl="0" indent="-171450" algn="l" rtl="0">
              <a:spcBef>
                <a:spcPts val="0"/>
              </a:spcBef>
              <a:spcAft>
                <a:spcPts val="0"/>
              </a:spcAft>
              <a:buClr>
                <a:schemeClr val="dk1"/>
              </a:buClr>
              <a:buSzPts val="1200"/>
              <a:buFont typeface="Calibri"/>
              <a:buChar char="-"/>
            </a:pPr>
            <a:r>
              <a:rPr lang="es"/>
              <a:t>not recommended but sometimes the only feasible option for emergency or as an interim solution. </a:t>
            </a:r>
            <a:endParaRPr/>
          </a:p>
          <a:p>
            <a:pPr marL="171450" lvl="0" indent="-171450" algn="l" rtl="0">
              <a:spcBef>
                <a:spcPts val="0"/>
              </a:spcBef>
              <a:spcAft>
                <a:spcPts val="0"/>
              </a:spcAft>
              <a:buClr>
                <a:schemeClr val="dk1"/>
              </a:buClr>
              <a:buSzPts val="1200"/>
              <a:buFont typeface="Calibri"/>
              <a:buChar char="-"/>
            </a:pPr>
            <a:r>
              <a:rPr lang="es"/>
              <a:t>should be minimized and eliminated as soon as possible and wherever feasible.</a:t>
            </a:r>
            <a:endParaRPr/>
          </a:p>
        </p:txBody>
      </p:sp>
      <p:sp>
        <p:nvSpPr>
          <p:cNvPr id="759" name="Google Shape;759;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60" name="Google Shape;760;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761" name="Google Shape;7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5: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a:t>
            </a:r>
            <a:r>
              <a:rPr lang="es" b="1"/>
              <a:t>EAD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WHO publication shown here has more details on each of these criteria and rates available technologies against them. Refer to the supplementary slides for a list of technologies which do, and do not, meet the requirements of the Stockholm and Basel Conventions. </a:t>
            </a:r>
            <a:endParaRPr/>
          </a:p>
        </p:txBody>
      </p:sp>
      <p:sp>
        <p:nvSpPr>
          <p:cNvPr id="790" name="Google Shape;790;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791" name="Google Shape;791;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792" name="Google Shape;79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26: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solidFill>
                  <a:srgbClr val="002060"/>
                </a:solidFill>
                <a:latin typeface="Arial"/>
                <a:ea typeface="Arial"/>
                <a:cs typeface="Arial"/>
                <a:sym typeface="Arial"/>
              </a:rPr>
              <a:t>READ THE SLIDE</a:t>
            </a:r>
            <a:endParaRPr/>
          </a:p>
          <a:p>
            <a:pPr marL="0" lvl="0" indent="0" algn="l" rtl="0">
              <a:spcBef>
                <a:spcPts val="0"/>
              </a:spcBef>
              <a:spcAft>
                <a:spcPts val="0"/>
              </a:spcAft>
              <a:buNone/>
            </a:pPr>
            <a:r>
              <a:rPr lang="es" sz="1200" b="1">
                <a:solidFill>
                  <a:srgbClr val="002060"/>
                </a:solidFill>
                <a:latin typeface="Arial"/>
                <a:ea typeface="Arial"/>
                <a:cs typeface="Arial"/>
                <a:sym typeface="Arial"/>
              </a:rPr>
              <a:t> SAY:</a:t>
            </a:r>
            <a:endParaRPr/>
          </a:p>
          <a:p>
            <a:pPr marL="0" lvl="0" indent="0" algn="l" rtl="0">
              <a:spcBef>
                <a:spcPts val="0"/>
              </a:spcBef>
              <a:spcAft>
                <a:spcPts val="0"/>
              </a:spcAft>
              <a:buNone/>
            </a:pPr>
            <a:r>
              <a:rPr lang="es" sz="1200">
                <a:solidFill>
                  <a:srgbClr val="002060"/>
                </a:solidFill>
                <a:latin typeface="Arial"/>
                <a:ea typeface="Arial"/>
                <a:cs typeface="Arial"/>
                <a:sym typeface="Arial"/>
              </a:rPr>
              <a:t>Increasingly, there are a number of lower cost autoclaves which use considerably less power and water (as little as 3 liters per cycle) than traditional autoclaves. These are being implemented in places like Laos PDR. To learn about autoclaves, considerations, etc, visit:</a:t>
            </a:r>
            <a:endParaRPr/>
          </a:p>
          <a:p>
            <a:pPr marL="0" lvl="0" indent="0" algn="l" rtl="0">
              <a:spcBef>
                <a:spcPts val="0"/>
              </a:spcBef>
              <a:spcAft>
                <a:spcPts val="0"/>
              </a:spcAft>
              <a:buNone/>
            </a:pPr>
            <a:r>
              <a:rPr lang="es" sz="1200" u="sng">
                <a:solidFill>
                  <a:srgbClr val="002060"/>
                </a:solidFill>
                <a:latin typeface="Arial"/>
                <a:ea typeface="Arial"/>
                <a:cs typeface="Arial"/>
                <a:sym typeface="Arial"/>
              </a:rPr>
              <a:t>NOTE FOR TRAINER:</a:t>
            </a:r>
            <a:endParaRPr/>
          </a:p>
          <a:p>
            <a:pPr marL="0" lvl="0" indent="0" algn="l" rtl="0">
              <a:spcBef>
                <a:spcPts val="0"/>
              </a:spcBef>
              <a:spcAft>
                <a:spcPts val="0"/>
              </a:spcAft>
              <a:buNone/>
            </a:pPr>
            <a:r>
              <a:rPr lang="es" sz="1200">
                <a:solidFill>
                  <a:srgbClr val="002060"/>
                </a:solidFill>
                <a:latin typeface="Arial"/>
                <a:ea typeface="Arial"/>
                <a:cs typeface="Arial"/>
                <a:sym typeface="Arial"/>
              </a:rPr>
              <a:t>You may wish to show a short video from a UNDP project Jordan which shows health care workers using an autoclave. The video is </a:t>
            </a:r>
            <a:r>
              <a:rPr lang="es"/>
              <a:t>3.35 min long.</a:t>
            </a:r>
            <a:endParaRPr sz="1200">
              <a:solidFill>
                <a:srgbClr val="002060"/>
              </a:solidFill>
              <a:latin typeface="Arial"/>
              <a:ea typeface="Arial"/>
              <a:cs typeface="Arial"/>
              <a:sym typeface="Arial"/>
            </a:endParaRPr>
          </a:p>
          <a:p>
            <a:pPr marL="0" lvl="0" indent="0" algn="l" rtl="0">
              <a:spcBef>
                <a:spcPts val="0"/>
              </a:spcBef>
              <a:spcAft>
                <a:spcPts val="0"/>
              </a:spcAft>
              <a:buNone/>
            </a:pPr>
            <a:endParaRPr/>
          </a:p>
        </p:txBody>
      </p:sp>
      <p:sp>
        <p:nvSpPr>
          <p:cNvPr id="817" name="Google Shape;817;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18" name="Google Shape;818;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819" name="Google Shape;81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7: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9164D"/>
              </a:buClr>
              <a:buSzPts val="2400"/>
              <a:buFont typeface="Noto Sans Symbols"/>
              <a:buNone/>
            </a:pPr>
            <a:r>
              <a:rPr lang="es" sz="2400" b="1">
                <a:solidFill>
                  <a:srgbClr val="09164D"/>
                </a:solidFill>
              </a:rPr>
              <a:t>READ THE SLIDE </a:t>
            </a:r>
            <a:endParaRPr/>
          </a:p>
          <a:p>
            <a:pPr marL="0" lvl="0" indent="0" algn="l" rtl="0">
              <a:lnSpc>
                <a:spcPct val="100000"/>
              </a:lnSpc>
              <a:spcBef>
                <a:spcPts val="480"/>
              </a:spcBef>
              <a:spcAft>
                <a:spcPts val="0"/>
              </a:spcAft>
              <a:buClr>
                <a:srgbClr val="09164D"/>
              </a:buClr>
              <a:buSzPts val="2400"/>
              <a:buFont typeface="Noto Sans Symbols"/>
              <a:buNone/>
            </a:pPr>
            <a:r>
              <a:rPr lang="es" sz="2400" b="1">
                <a:solidFill>
                  <a:srgbClr val="09164D"/>
                </a:solidFill>
              </a:rPr>
              <a:t>SAY:</a:t>
            </a:r>
            <a:endParaRPr/>
          </a:p>
          <a:p>
            <a:pPr marL="0" lvl="0" indent="0" algn="l" rtl="0">
              <a:lnSpc>
                <a:spcPct val="100000"/>
              </a:lnSpc>
              <a:spcBef>
                <a:spcPts val="480"/>
              </a:spcBef>
              <a:spcAft>
                <a:spcPts val="0"/>
              </a:spcAft>
              <a:buClr>
                <a:srgbClr val="09164D"/>
              </a:buClr>
              <a:buSzPts val="2400"/>
              <a:buFont typeface="Noto Sans Symbols"/>
              <a:buNone/>
            </a:pPr>
            <a:r>
              <a:rPr lang="es" sz="2400">
                <a:solidFill>
                  <a:srgbClr val="09164D"/>
                </a:solidFill>
              </a:rPr>
              <a:t>Low-temperature burning / small scale incineration is c</a:t>
            </a:r>
            <a:r>
              <a:rPr lang="es" sz="2000">
                <a:solidFill>
                  <a:srgbClr val="09164D"/>
                </a:solidFill>
                <a:latin typeface="Arial"/>
                <a:ea typeface="Arial"/>
                <a:cs typeface="Arial"/>
                <a:sym typeface="Arial"/>
              </a:rPr>
              <a:t>ommonly used in low-resource settings. Low cost, easy to install, but it generates hazardous emissions. However, this option is still better than using open burning. </a:t>
            </a:r>
            <a:endParaRPr/>
          </a:p>
          <a:p>
            <a:pPr marL="0" lvl="0" indent="0" algn="l" rtl="0">
              <a:spcBef>
                <a:spcPts val="0"/>
              </a:spcBef>
              <a:spcAft>
                <a:spcPts val="0"/>
              </a:spcAft>
              <a:buNone/>
            </a:pPr>
            <a:endParaRPr sz="2400">
              <a:solidFill>
                <a:srgbClr val="FF00FF"/>
              </a:solidFill>
            </a:endParaRPr>
          </a:p>
          <a:p>
            <a:pPr marL="0" lvl="0" indent="0" algn="l" rtl="0">
              <a:spcBef>
                <a:spcPts val="0"/>
              </a:spcBef>
              <a:spcAft>
                <a:spcPts val="0"/>
              </a:spcAft>
              <a:buNone/>
            </a:pPr>
            <a:r>
              <a:rPr lang="es" sz="2400">
                <a:solidFill>
                  <a:srgbClr val="FF00FF"/>
                </a:solidFill>
              </a:rPr>
              <a:t>Disadvantage</a:t>
            </a:r>
            <a:r>
              <a:rPr lang="es" sz="2400" b="0">
                <a:solidFill>
                  <a:srgbClr val="09164D"/>
                </a:solidFill>
              </a:rPr>
              <a:t>: release of combustion by-products into atmosphere and generation of residual ash, which is hazardous for health and environment.</a:t>
            </a:r>
            <a:endParaRPr/>
          </a:p>
          <a:p>
            <a:pPr marL="0" lvl="0" indent="0" algn="l" rtl="0">
              <a:spcBef>
                <a:spcPts val="0"/>
              </a:spcBef>
              <a:spcAft>
                <a:spcPts val="0"/>
              </a:spcAft>
              <a:buNone/>
            </a:pPr>
            <a:r>
              <a:rPr lang="es" sz="2000" b="0">
                <a:solidFill>
                  <a:srgbClr val="09164D"/>
                </a:solidFill>
              </a:rPr>
              <a:t>Combustion by-products are dioxin and furans (POPs).</a:t>
            </a:r>
            <a:endParaRPr/>
          </a:p>
          <a:p>
            <a:pPr marL="0" lvl="0" indent="0" algn="l" rtl="0">
              <a:spcBef>
                <a:spcPts val="0"/>
              </a:spcBef>
              <a:spcAft>
                <a:spcPts val="0"/>
              </a:spcAft>
              <a:buNone/>
            </a:pPr>
            <a:r>
              <a:rPr lang="es" sz="2000" b="0">
                <a:solidFill>
                  <a:srgbClr val="09164D"/>
                </a:solidFill>
              </a:rPr>
              <a:t> Dioxin and furans causes negative effects on the environment and health of humans including:</a:t>
            </a:r>
            <a:endParaRPr/>
          </a:p>
          <a:p>
            <a:pPr marL="342900" lvl="0" indent="-342900" algn="l" rtl="0">
              <a:spcBef>
                <a:spcPts val="0"/>
              </a:spcBef>
              <a:spcAft>
                <a:spcPts val="0"/>
              </a:spcAft>
              <a:buClr>
                <a:srgbClr val="09164D"/>
              </a:buClr>
              <a:buSzPts val="2000"/>
              <a:buFont typeface="Calibri"/>
              <a:buChar char="-"/>
            </a:pPr>
            <a:r>
              <a:rPr lang="es" sz="2000" b="0">
                <a:solidFill>
                  <a:srgbClr val="09164D"/>
                </a:solidFill>
              </a:rPr>
              <a:t>skin toxicity, </a:t>
            </a:r>
            <a:endParaRPr/>
          </a:p>
          <a:p>
            <a:pPr marL="342900" lvl="0" indent="-342900" algn="l" rtl="0">
              <a:spcBef>
                <a:spcPts val="0"/>
              </a:spcBef>
              <a:spcAft>
                <a:spcPts val="0"/>
              </a:spcAft>
              <a:buClr>
                <a:srgbClr val="09164D"/>
              </a:buClr>
              <a:buSzPts val="2000"/>
              <a:buFont typeface="Calibri"/>
              <a:buChar char="-"/>
            </a:pPr>
            <a:r>
              <a:rPr lang="es" sz="2000" b="0">
                <a:solidFill>
                  <a:srgbClr val="09164D"/>
                </a:solidFill>
              </a:rPr>
              <a:t>immunotoxicity, neurotoxicity, </a:t>
            </a:r>
            <a:endParaRPr/>
          </a:p>
          <a:p>
            <a:pPr marL="342900" lvl="0" indent="-342900" algn="l" rtl="0">
              <a:spcBef>
                <a:spcPts val="0"/>
              </a:spcBef>
              <a:spcAft>
                <a:spcPts val="0"/>
              </a:spcAft>
              <a:buClr>
                <a:srgbClr val="09164D"/>
              </a:buClr>
              <a:buSzPts val="2000"/>
              <a:buFont typeface="Calibri"/>
              <a:buChar char="-"/>
            </a:pPr>
            <a:r>
              <a:rPr lang="es" sz="2000" b="0">
                <a:solidFill>
                  <a:srgbClr val="09164D"/>
                </a:solidFill>
              </a:rPr>
              <a:t>negative effects on reproduction, </a:t>
            </a:r>
            <a:endParaRPr/>
          </a:p>
          <a:p>
            <a:pPr marL="342900" lvl="0" indent="-342900" algn="l" rtl="0">
              <a:spcBef>
                <a:spcPts val="0"/>
              </a:spcBef>
              <a:spcAft>
                <a:spcPts val="0"/>
              </a:spcAft>
              <a:buClr>
                <a:srgbClr val="09164D"/>
              </a:buClr>
              <a:buSzPts val="2000"/>
              <a:buFont typeface="Calibri"/>
              <a:buChar char="-"/>
            </a:pPr>
            <a:r>
              <a:rPr lang="es" sz="2000" b="0">
                <a:solidFill>
                  <a:srgbClr val="09164D"/>
                </a:solidFill>
              </a:rPr>
              <a:t>teratogenicity, </a:t>
            </a:r>
            <a:endParaRPr/>
          </a:p>
          <a:p>
            <a:pPr marL="342900" lvl="0" indent="-342900" algn="l" rtl="0">
              <a:spcBef>
                <a:spcPts val="0"/>
              </a:spcBef>
              <a:spcAft>
                <a:spcPts val="0"/>
              </a:spcAft>
              <a:buClr>
                <a:srgbClr val="09164D"/>
              </a:buClr>
              <a:buSzPts val="2000"/>
              <a:buFont typeface="Calibri"/>
              <a:buChar char="-"/>
            </a:pPr>
            <a:r>
              <a:rPr lang="es" sz="2000" b="0">
                <a:solidFill>
                  <a:srgbClr val="09164D"/>
                </a:solidFill>
              </a:rPr>
              <a:t>Endocrine disruption, and a predisposition to cancer</a:t>
            </a:r>
            <a:endParaRPr/>
          </a:p>
          <a:p>
            <a:pPr marL="0" lvl="0" indent="0" algn="l" rtl="0">
              <a:spcBef>
                <a:spcPts val="0"/>
              </a:spcBef>
              <a:spcAft>
                <a:spcPts val="0"/>
              </a:spcAft>
              <a:buClr>
                <a:srgbClr val="09164D"/>
              </a:buClr>
              <a:buSzPts val="2000"/>
              <a:buFont typeface="Calibri"/>
              <a:buNone/>
            </a:pPr>
            <a:endParaRPr sz="2000" b="0">
              <a:solidFill>
                <a:srgbClr val="09164D"/>
              </a:solidFill>
            </a:endParaRPr>
          </a:p>
          <a:p>
            <a:pPr marL="0" lvl="0" indent="0" algn="l" rtl="0">
              <a:spcBef>
                <a:spcPts val="0"/>
              </a:spcBef>
              <a:spcAft>
                <a:spcPts val="0"/>
              </a:spcAft>
              <a:buClr>
                <a:srgbClr val="09164D"/>
              </a:buClr>
              <a:buSzPts val="2000"/>
              <a:buFont typeface="Calibri"/>
              <a:buNone/>
            </a:pPr>
            <a:r>
              <a:rPr lang="es" sz="2000" b="0">
                <a:solidFill>
                  <a:srgbClr val="09164D"/>
                </a:solidFill>
              </a:rPr>
              <a:t>POPs: </a:t>
            </a:r>
            <a:r>
              <a:rPr lang="es" sz="1200" b="1" i="0">
                <a:solidFill>
                  <a:schemeClr val="dk1"/>
                </a:solidFill>
                <a:latin typeface="Arial"/>
                <a:ea typeface="Arial"/>
                <a:cs typeface="Arial"/>
                <a:sym typeface="Arial"/>
              </a:rPr>
              <a:t>Persistent Organic Pollutants</a:t>
            </a:r>
            <a:r>
              <a:rPr lang="es" sz="1200" b="0" i="0">
                <a:solidFill>
                  <a:schemeClr val="dk1"/>
                </a:solidFill>
                <a:latin typeface="Arial"/>
                <a:ea typeface="Arial"/>
                <a:cs typeface="Arial"/>
                <a:sym typeface="Arial"/>
              </a:rPr>
              <a:t> (</a:t>
            </a:r>
            <a:r>
              <a:rPr lang="es" sz="1200" b="1" i="0">
                <a:solidFill>
                  <a:schemeClr val="dk1"/>
                </a:solidFill>
                <a:latin typeface="Arial"/>
                <a:ea typeface="Arial"/>
                <a:cs typeface="Arial"/>
                <a:sym typeface="Arial"/>
              </a:rPr>
              <a:t>POPs</a:t>
            </a:r>
            <a:r>
              <a:rPr lang="es" sz="1200" b="0" i="0">
                <a:solidFill>
                  <a:schemeClr val="dk1"/>
                </a:solidFill>
                <a:latin typeface="Arial"/>
                <a:ea typeface="Arial"/>
                <a:cs typeface="Arial"/>
                <a:sym typeface="Arial"/>
              </a:rPr>
              <a:t>) are toxic substances composed of </a:t>
            </a:r>
            <a:r>
              <a:rPr lang="es" sz="1200" b="1" i="0">
                <a:solidFill>
                  <a:schemeClr val="dk1"/>
                </a:solidFill>
                <a:latin typeface="Arial"/>
                <a:ea typeface="Arial"/>
                <a:cs typeface="Arial"/>
                <a:sym typeface="Arial"/>
              </a:rPr>
              <a:t>organic</a:t>
            </a:r>
            <a:r>
              <a:rPr lang="es" sz="1200" b="0" i="0">
                <a:solidFill>
                  <a:schemeClr val="dk1"/>
                </a:solidFill>
                <a:latin typeface="Arial"/>
                <a:ea typeface="Arial"/>
                <a:cs typeface="Arial"/>
                <a:sym typeface="Arial"/>
              </a:rPr>
              <a:t> (carbon-based) chemical compounds and mixtures. They include industrial chemicals like PCBs and pesticides like DDT. They are primarily products and by-products from industrial processes, chemical manufacturing and resulting wastes.</a:t>
            </a:r>
            <a:endParaRPr/>
          </a:p>
          <a:p>
            <a:pPr marL="0" lvl="0" indent="0" algn="l" rtl="0">
              <a:spcBef>
                <a:spcPts val="0"/>
              </a:spcBef>
              <a:spcAft>
                <a:spcPts val="0"/>
              </a:spcAft>
              <a:buClr>
                <a:srgbClr val="09164D"/>
              </a:buClr>
              <a:buSzPts val="1200"/>
              <a:buFont typeface="Calibri"/>
              <a:buNone/>
            </a:pPr>
            <a:endParaRPr sz="1200" b="1" i="0">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09164D"/>
              </a:buClr>
              <a:buSzPts val="1200"/>
              <a:buFont typeface="Calibri"/>
              <a:buNone/>
            </a:pPr>
            <a:r>
              <a:rPr lang="es" sz="1200" b="1" i="1">
                <a:solidFill>
                  <a:srgbClr val="0E97C8"/>
                </a:solidFill>
              </a:rPr>
              <a:t>Stockholm Convention </a:t>
            </a:r>
            <a:r>
              <a:rPr lang="es" sz="1200" b="0" i="1">
                <a:solidFill>
                  <a:srgbClr val="0E97C8"/>
                </a:solidFill>
              </a:rPr>
              <a:t>is </a:t>
            </a:r>
            <a:r>
              <a:rPr lang="es" sz="1200" i="1">
                <a:solidFill>
                  <a:srgbClr val="0E97C8"/>
                </a:solidFill>
              </a:rPr>
              <a:t>a legally binding treaty to protect human health and the environment from POPs. Parties are required to use the BAT and BEP limit the levels of dioxins and furans in air emissions to 0.1 ng I-TEQ/Nm3.</a:t>
            </a:r>
            <a:endParaRPr/>
          </a:p>
          <a:p>
            <a:pPr marL="0" lvl="0" indent="0" algn="l" rtl="0">
              <a:spcBef>
                <a:spcPts val="0"/>
              </a:spcBef>
              <a:spcAft>
                <a:spcPts val="0"/>
              </a:spcAft>
              <a:buClr>
                <a:srgbClr val="09164D"/>
              </a:buClr>
              <a:buSzPts val="1200"/>
              <a:buFont typeface="Calibri"/>
              <a:buNone/>
            </a:pPr>
            <a:endParaRPr sz="1200" b="0" i="0">
              <a:solidFill>
                <a:schemeClr val="dk1"/>
              </a:solidFill>
              <a:latin typeface="Arial"/>
              <a:ea typeface="Arial"/>
              <a:cs typeface="Arial"/>
              <a:sym typeface="Arial"/>
            </a:endParaRPr>
          </a:p>
          <a:p>
            <a:pPr marL="0" lvl="0" indent="0" algn="l" rtl="0">
              <a:spcBef>
                <a:spcPts val="0"/>
              </a:spcBef>
              <a:spcAft>
                <a:spcPts val="0"/>
              </a:spcAft>
              <a:buClr>
                <a:srgbClr val="09164D"/>
              </a:buClr>
              <a:buSzPts val="2000"/>
              <a:buFont typeface="Calibri"/>
              <a:buNone/>
            </a:pPr>
            <a:endParaRPr sz="2000" b="0">
              <a:solidFill>
                <a:srgbClr val="09164D"/>
              </a:solidFill>
            </a:endParaRPr>
          </a:p>
        </p:txBody>
      </p:sp>
      <p:sp>
        <p:nvSpPr>
          <p:cNvPr id="844" name="Google Shape;84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8: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5" name="Google Shape;8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Landfill: waste</a:t>
            </a:r>
            <a:r>
              <a:rPr lang="es" sz="1200" b="0" i="0">
                <a:solidFill>
                  <a:schemeClr val="dk1"/>
                </a:solidFill>
                <a:latin typeface="Arial"/>
                <a:ea typeface="Arial"/>
                <a:cs typeface="Arial"/>
                <a:sym typeface="Arial"/>
              </a:rPr>
              <a:t> is </a:t>
            </a:r>
            <a:r>
              <a:rPr lang="es" sz="1200" b="1" i="0">
                <a:solidFill>
                  <a:schemeClr val="dk1"/>
                </a:solidFill>
                <a:latin typeface="Arial"/>
                <a:ea typeface="Arial"/>
                <a:cs typeface="Arial"/>
                <a:sym typeface="Arial"/>
              </a:rPr>
              <a:t>isolated from the surrounding environment </a:t>
            </a:r>
            <a:r>
              <a:rPr lang="es" sz="1200" b="0" i="0">
                <a:solidFill>
                  <a:schemeClr val="dk1"/>
                </a:solidFill>
                <a:latin typeface="Arial"/>
                <a:ea typeface="Arial"/>
                <a:cs typeface="Arial"/>
                <a:sym typeface="Arial"/>
              </a:rPr>
              <a:t>(groundwater, air, rain). This isolation is accomplished with a bottom liner and daily covering of soil. A sanitary landfill uses a clay liner to isolate the trash from the environment.</a:t>
            </a:r>
            <a:endParaRPr/>
          </a:p>
          <a:p>
            <a:pPr marL="0" lvl="0" indent="0" algn="l" rtl="0">
              <a:spcBef>
                <a:spcPts val="0"/>
              </a:spcBef>
              <a:spcAft>
                <a:spcPts val="0"/>
              </a:spcAft>
              <a:buNone/>
            </a:pPr>
            <a:endParaRPr sz="1200" b="0" i="0">
              <a:solidFill>
                <a:schemeClr val="dk1"/>
              </a:solidFill>
              <a:latin typeface="Arial"/>
              <a:ea typeface="Arial"/>
              <a:cs typeface="Arial"/>
              <a:sym typeface="Arial"/>
            </a:endParaRPr>
          </a:p>
          <a:p>
            <a:pPr marL="0" lvl="0" indent="0" algn="l" rtl="0">
              <a:spcBef>
                <a:spcPts val="0"/>
              </a:spcBef>
              <a:spcAft>
                <a:spcPts val="0"/>
              </a:spcAft>
              <a:buNone/>
            </a:pPr>
            <a:endParaRPr sz="1200" b="0" i="0">
              <a:solidFill>
                <a:schemeClr val="dk1"/>
              </a:solidFill>
              <a:latin typeface="Arial"/>
              <a:ea typeface="Arial"/>
              <a:cs typeface="Arial"/>
              <a:sym typeface="Arial"/>
            </a:endParaRPr>
          </a:p>
        </p:txBody>
      </p:sp>
      <p:sp>
        <p:nvSpPr>
          <p:cNvPr id="856" name="Google Shape;8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9: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Pits should be as follows: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s"/>
              <a:t>Not accessible to unauthorized persons (fenced, locked)</a:t>
            </a:r>
            <a:endParaRPr/>
          </a:p>
          <a:p>
            <a:pPr marL="171450" lvl="0" indent="-171450" algn="l" rtl="0">
              <a:spcBef>
                <a:spcPts val="0"/>
              </a:spcBef>
              <a:spcAft>
                <a:spcPts val="0"/>
              </a:spcAft>
              <a:buClr>
                <a:schemeClr val="dk1"/>
              </a:buClr>
              <a:buSzPts val="1200"/>
              <a:buFont typeface="Arial"/>
              <a:buChar char="•"/>
            </a:pPr>
            <a:r>
              <a:rPr lang="es"/>
              <a:t>If possible, located on higher ground – the bottom should be 1.5 meter away from the water table. </a:t>
            </a:r>
            <a:endParaRPr/>
          </a:p>
          <a:p>
            <a:pPr marL="171450" lvl="0" indent="-171450" algn="l" rtl="0">
              <a:spcBef>
                <a:spcPts val="0"/>
              </a:spcBef>
              <a:spcAft>
                <a:spcPts val="0"/>
              </a:spcAft>
              <a:buClr>
                <a:schemeClr val="dk1"/>
              </a:buClr>
              <a:buSzPts val="1200"/>
              <a:buFont typeface="Arial"/>
              <a:buChar char="•"/>
            </a:pPr>
            <a:r>
              <a:rPr lang="es"/>
              <a:t>Ash pit should be lined with watertight bricks or concrete lining to prevent contamination to the soil and water (ash is considered as hazardous waste) </a:t>
            </a:r>
            <a:endParaRPr/>
          </a:p>
          <a:p>
            <a:pPr marL="171450" lvl="0" indent="-171450" algn="l" rtl="0">
              <a:spcBef>
                <a:spcPts val="0"/>
              </a:spcBef>
              <a:spcAft>
                <a:spcPts val="0"/>
              </a:spcAft>
              <a:buClr>
                <a:schemeClr val="dk1"/>
              </a:buClr>
              <a:buSzPts val="1200"/>
              <a:buFont typeface="Arial"/>
              <a:buChar char="•"/>
            </a:pPr>
            <a:r>
              <a:rPr lang="es"/>
              <a:t>Placenta pit does not need to be entirely lined, with concrete, as it is biodegradable and will sooner or later be transferred to soil. </a:t>
            </a:r>
            <a:endParaRPr/>
          </a:p>
        </p:txBody>
      </p:sp>
      <p:sp>
        <p:nvSpPr>
          <p:cNvPr id="882" name="Google Shape;882;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83" name="Google Shape;883;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884" name="Google Shape;88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336" name="Google Shape;3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t>SAY:</a:t>
            </a:r>
            <a:endParaRPr/>
          </a:p>
          <a:p>
            <a:pPr marL="0" lvl="0" indent="0" algn="l" rtl="0">
              <a:spcBef>
                <a:spcPts val="0"/>
              </a:spcBef>
              <a:spcAft>
                <a:spcPts val="0"/>
              </a:spcAft>
              <a:buNone/>
            </a:pPr>
            <a:r>
              <a:rPr lang="es" sz="1200"/>
              <a:t>Please get into groups of 3-5 and take about 5 minutes to discuss these questions, taking notes, and be prepared to feedback to the whole group.</a:t>
            </a:r>
            <a:endParaRPr/>
          </a:p>
          <a:p>
            <a:pPr marL="0" lvl="0" indent="0" algn="l" rtl="0">
              <a:spcBef>
                <a:spcPts val="0"/>
              </a:spcBef>
              <a:spcAft>
                <a:spcPts val="0"/>
              </a:spcAft>
              <a:buNone/>
            </a:pPr>
            <a:r>
              <a:rPr lang="es" sz="1200" b="1"/>
              <a:t>COLLECT FEEDBACK FROM GROUPS AND THEN SAY:</a:t>
            </a:r>
            <a:endParaRPr/>
          </a:p>
          <a:p>
            <a:pPr marL="0" marR="0" lvl="0" indent="0" algn="l" rtl="0">
              <a:lnSpc>
                <a:spcPct val="100000"/>
              </a:lnSpc>
              <a:spcBef>
                <a:spcPts val="360"/>
              </a:spcBef>
              <a:spcAft>
                <a:spcPts val="0"/>
              </a:spcAft>
              <a:buClr>
                <a:schemeClr val="dk1"/>
              </a:buClr>
              <a:buSzPts val="1200"/>
              <a:buFont typeface="Calibri"/>
              <a:buNone/>
            </a:pPr>
            <a:r>
              <a:rPr lang="es" sz="1200"/>
              <a:t>First: Assess the waste segregation efficiency, operation procedure of the incineration process and the knowledge / awareness of the operator</a:t>
            </a:r>
            <a:endParaRPr/>
          </a:p>
          <a:p>
            <a:pPr marL="0" lvl="0" indent="0" algn="l" rtl="0">
              <a:spcBef>
                <a:spcPts val="0"/>
              </a:spcBef>
              <a:spcAft>
                <a:spcPts val="0"/>
              </a:spcAft>
              <a:buNone/>
            </a:pPr>
            <a:r>
              <a:rPr lang="es" sz="1200" b="1"/>
              <a:t>Possible mitigation measures:</a:t>
            </a:r>
            <a:endParaRPr/>
          </a:p>
          <a:p>
            <a:pPr marL="171450" lvl="0" indent="-171450" algn="l" rtl="0">
              <a:spcBef>
                <a:spcPts val="0"/>
              </a:spcBef>
              <a:spcAft>
                <a:spcPts val="0"/>
              </a:spcAft>
              <a:buClr>
                <a:schemeClr val="dk1"/>
              </a:buClr>
              <a:buSzPts val="1200"/>
              <a:buFont typeface="Arial"/>
              <a:buChar char="•"/>
            </a:pPr>
            <a:r>
              <a:rPr lang="es" sz="1200"/>
              <a:t>Discuss and implement measures to reduce the volume of waste generated (e.g, only use gloves when indicated and increase use of soap and water or alcohol based hand rub to improve hand hygiene); talk to district and national officials about purchasing products with less and more ecological/recyclable packaging</a:t>
            </a:r>
            <a:endParaRPr/>
          </a:p>
          <a:p>
            <a:pPr marL="171450" lvl="0" indent="-171450" algn="l" rtl="0">
              <a:spcBef>
                <a:spcPts val="0"/>
              </a:spcBef>
              <a:spcAft>
                <a:spcPts val="0"/>
              </a:spcAft>
              <a:buClr>
                <a:schemeClr val="dk1"/>
              </a:buClr>
              <a:buSzPts val="1200"/>
              <a:buFont typeface="Arial"/>
              <a:buChar char="•"/>
            </a:pPr>
            <a:r>
              <a:rPr lang="es" sz="1200"/>
              <a:t>Training on segregation for those generating waste (improve segregation– e.g. not too much wet waste in bags and if very wet, the bags should be marked. (Wet waste prevents the waste from getting to sufficiently high temperatures and results in the release of black smoke). </a:t>
            </a:r>
            <a:endParaRPr/>
          </a:p>
          <a:p>
            <a:pPr marL="171450" lvl="0" indent="-171450" algn="l" rtl="0">
              <a:spcBef>
                <a:spcPts val="0"/>
              </a:spcBef>
              <a:spcAft>
                <a:spcPts val="0"/>
              </a:spcAft>
              <a:buClr>
                <a:schemeClr val="dk1"/>
              </a:buClr>
              <a:buSzPts val="1200"/>
              <a:buFont typeface="Arial"/>
              <a:buChar char="•"/>
            </a:pPr>
            <a:r>
              <a:rPr lang="es" sz="1200"/>
              <a:t>Training waste handlers/operators how to use operate the incinerator properly – preheating of incinerator, keeping correct temp in the first and second chamber, air flow, turbulence, correct waste feeding etc.</a:t>
            </a:r>
            <a:endParaRPr/>
          </a:p>
          <a:p>
            <a:pPr marL="171450" lvl="0" indent="-171450" algn="l" rtl="0">
              <a:spcBef>
                <a:spcPts val="0"/>
              </a:spcBef>
              <a:spcAft>
                <a:spcPts val="0"/>
              </a:spcAft>
              <a:buClr>
                <a:schemeClr val="dk1"/>
              </a:buClr>
              <a:buSzPts val="1200"/>
              <a:buFont typeface="Arial"/>
              <a:buChar char="•"/>
            </a:pPr>
            <a:r>
              <a:rPr lang="es" sz="1200"/>
              <a:t>Enhanced monitoring of waste generation/segregation and operation of incinerators. This should be done regularly by a dedicated person. </a:t>
            </a:r>
            <a:endParaRPr/>
          </a:p>
          <a:p>
            <a:pPr marL="171450" lvl="0" indent="-171450" algn="l" rtl="0">
              <a:spcBef>
                <a:spcPts val="0"/>
              </a:spcBef>
              <a:spcAft>
                <a:spcPts val="0"/>
              </a:spcAft>
              <a:buClr>
                <a:schemeClr val="dk1"/>
              </a:buClr>
              <a:buSzPts val="1200"/>
              <a:buFont typeface="Arial"/>
              <a:buChar char="•"/>
            </a:pPr>
            <a:r>
              <a:rPr lang="es" sz="1200"/>
              <a:t>Provide SOPs, posters, for waste segregation and waste treatment</a:t>
            </a:r>
            <a:endParaRPr/>
          </a:p>
          <a:p>
            <a:pPr marL="171450" lvl="0" indent="-171450" algn="l" rtl="0">
              <a:spcBef>
                <a:spcPts val="0"/>
              </a:spcBef>
              <a:spcAft>
                <a:spcPts val="0"/>
              </a:spcAft>
              <a:buClr>
                <a:schemeClr val="dk1"/>
              </a:buClr>
              <a:buSzPts val="1200"/>
              <a:buFont typeface="Arial"/>
              <a:buChar char="•"/>
            </a:pPr>
            <a:r>
              <a:rPr lang="es" sz="1200"/>
              <a:t>Initiate community awareness meetings about waste management. </a:t>
            </a:r>
            <a:endParaRPr/>
          </a:p>
          <a:p>
            <a:pPr marL="171450" lvl="0" indent="-95250" algn="l" rtl="0">
              <a:spcBef>
                <a:spcPts val="0"/>
              </a:spcBef>
              <a:spcAft>
                <a:spcPts val="0"/>
              </a:spcAft>
              <a:buClr>
                <a:schemeClr val="dk1"/>
              </a:buClr>
              <a:buSzPts val="1200"/>
              <a:buFont typeface="Arial"/>
              <a:buNone/>
            </a:pPr>
            <a:endParaRPr sz="1200"/>
          </a:p>
          <a:p>
            <a:pPr marL="171450" lvl="0" indent="-171450" algn="l" rtl="0">
              <a:spcBef>
                <a:spcPts val="0"/>
              </a:spcBef>
              <a:spcAft>
                <a:spcPts val="0"/>
              </a:spcAft>
              <a:buClr>
                <a:schemeClr val="dk1"/>
              </a:buClr>
              <a:buSzPts val="1200"/>
              <a:buFont typeface="Arial"/>
              <a:buChar char="•"/>
            </a:pPr>
            <a:r>
              <a:rPr lang="es" sz="1200" b="1"/>
              <a:t>Technical improvements</a:t>
            </a:r>
            <a:endParaRPr/>
          </a:p>
          <a:p>
            <a:pPr marL="628650" lvl="1" indent="-171450" algn="l" rtl="0">
              <a:spcBef>
                <a:spcPts val="0"/>
              </a:spcBef>
              <a:spcAft>
                <a:spcPts val="0"/>
              </a:spcAft>
              <a:buClr>
                <a:schemeClr val="dk1"/>
              </a:buClr>
              <a:buSzPts val="1200"/>
              <a:buFont typeface="Arial"/>
              <a:buChar char="•"/>
            </a:pPr>
            <a:r>
              <a:rPr lang="es" sz="1200"/>
              <a:t>Repair incinerator (immediately and on an ongoing basis)</a:t>
            </a:r>
            <a:endParaRPr/>
          </a:p>
          <a:p>
            <a:pPr marL="628650" lvl="1" indent="-171450" algn="l" rtl="0">
              <a:spcBef>
                <a:spcPts val="0"/>
              </a:spcBef>
              <a:spcAft>
                <a:spcPts val="0"/>
              </a:spcAft>
              <a:buClr>
                <a:schemeClr val="dk1"/>
              </a:buClr>
              <a:buSzPts val="1200"/>
              <a:buFont typeface="Arial"/>
              <a:buChar char="•"/>
            </a:pPr>
            <a:r>
              <a:rPr lang="es" sz="1200"/>
              <a:t>Plan for safer and environmentally friendly waste treatment tech in future (preferably non-incineration technologies)</a:t>
            </a:r>
            <a:endParaRPr/>
          </a:p>
          <a:p>
            <a:pPr marL="171450" lvl="0" indent="-95250" algn="l" rtl="0">
              <a:spcBef>
                <a:spcPts val="0"/>
              </a:spcBef>
              <a:spcAft>
                <a:spcPts val="0"/>
              </a:spcAft>
              <a:buClr>
                <a:schemeClr val="dk1"/>
              </a:buClr>
              <a:buSzPts val="1200"/>
              <a:buFont typeface="Arial"/>
              <a:buNone/>
            </a:pPr>
            <a:endParaRPr sz="1200"/>
          </a:p>
          <a:p>
            <a:pPr marL="171450" lvl="0" indent="-95250" algn="l" rtl="0">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a:p>
        </p:txBody>
      </p:sp>
      <p:sp>
        <p:nvSpPr>
          <p:cNvPr id="910" name="Google Shape;910;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911" name="Google Shape;911;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912" name="Google Shape;91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a:p>
        </p:txBody>
      </p:sp>
      <p:sp>
        <p:nvSpPr>
          <p:cNvPr id="942" name="Google Shape;94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32: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171450" lvl="0" indent="-171450" algn="l" rtl="0">
              <a:spcBef>
                <a:spcPts val="0"/>
              </a:spcBef>
              <a:spcAft>
                <a:spcPts val="0"/>
              </a:spcAft>
              <a:buClr>
                <a:schemeClr val="dk1"/>
              </a:buClr>
              <a:buSzPts val="1200"/>
              <a:buFont typeface="Arial"/>
              <a:buChar char="•"/>
            </a:pPr>
            <a:r>
              <a:rPr lang="es"/>
              <a:t>Solid waste management can have exacerbating effects on the climate especially due to the emission of greenhouse gasses: Transporting health care waste in vehicles using fossil fuels, inadequate incineration, inappropriate incinerator technology, or the incineration of unsuitable materials results in GHG emissions and the release of pollutants into the air</a:t>
            </a:r>
            <a:endParaRPr/>
          </a:p>
          <a:p>
            <a:pPr marL="171450" lvl="0" indent="-171450" algn="l" rtl="0">
              <a:spcBef>
                <a:spcPts val="0"/>
              </a:spcBef>
              <a:spcAft>
                <a:spcPts val="0"/>
              </a:spcAft>
              <a:buClr>
                <a:schemeClr val="dk1"/>
              </a:buClr>
              <a:buSzPts val="1200"/>
              <a:buFont typeface="Arial"/>
              <a:buChar char="•"/>
            </a:pPr>
            <a:r>
              <a:rPr lang="es"/>
              <a:t>Changes in hydrology and temperature can affect the stability of waste containment structures (e.g. waste pits) within the health care facility </a:t>
            </a:r>
            <a:endParaRPr/>
          </a:p>
          <a:p>
            <a:pPr marL="171450" lvl="0" indent="-171450" algn="l" rtl="0">
              <a:spcBef>
                <a:spcPts val="0"/>
              </a:spcBef>
              <a:spcAft>
                <a:spcPts val="0"/>
              </a:spcAft>
              <a:buClr>
                <a:schemeClr val="dk1"/>
              </a:buClr>
              <a:buSzPts val="1200"/>
              <a:buFont typeface="Arial"/>
              <a:buChar char="•"/>
            </a:pPr>
            <a:r>
              <a:rPr lang="es"/>
              <a:t>Increased rainfall and flooding can lead to inundation of the facility and affect waste containers with spreading of contaminants (including hazardous). Consider this risk when planning and checking waste containers - placement and protection.</a:t>
            </a:r>
            <a:endParaRPr/>
          </a:p>
          <a:p>
            <a:pPr marL="171450" lvl="0" indent="-171450" algn="l" rtl="0">
              <a:spcBef>
                <a:spcPts val="0"/>
              </a:spcBef>
              <a:spcAft>
                <a:spcPts val="0"/>
              </a:spcAft>
              <a:buClr>
                <a:schemeClr val="dk1"/>
              </a:buClr>
              <a:buSzPts val="1200"/>
              <a:buFont typeface="Arial"/>
              <a:buChar char="•"/>
            </a:pPr>
            <a:r>
              <a:rPr lang="es"/>
              <a:t>Even if facility is not flooded but the surroundings are, there can be disruption of the waste management chain (e.g. flooding of road, railway affect waste collection and off-site treatment), so extra containment capacity needs to be in place at the facility. </a:t>
            </a:r>
            <a:endParaRPr/>
          </a:p>
          <a:p>
            <a:pPr marL="171450" lvl="0" indent="-171450" algn="l" rtl="0">
              <a:spcBef>
                <a:spcPts val="0"/>
              </a:spcBef>
              <a:spcAft>
                <a:spcPts val="0"/>
              </a:spcAft>
              <a:buClr>
                <a:schemeClr val="dk1"/>
              </a:buClr>
              <a:buSzPts val="1200"/>
              <a:buFont typeface="Arial"/>
              <a:buChar char="•"/>
            </a:pPr>
            <a:r>
              <a:rPr lang="es"/>
              <a:t>Low lying coastal facilities are at increasing risk from inundation.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rgbClr val="09164D"/>
              </a:buClr>
              <a:buSzPts val="1200"/>
              <a:buFont typeface="Arial"/>
              <a:buChar char="•"/>
            </a:pPr>
            <a:r>
              <a:rPr lang="es" sz="1200">
                <a:solidFill>
                  <a:srgbClr val="09164D"/>
                </a:solidFill>
              </a:rPr>
              <a:t>CO</a:t>
            </a:r>
            <a:r>
              <a:rPr lang="es" sz="1200" i="0" baseline="-25000">
                <a:solidFill>
                  <a:srgbClr val="09164D"/>
                </a:solidFill>
                <a:latin typeface="Cambria Math"/>
                <a:ea typeface="Cambria Math"/>
                <a:cs typeface="Cambria Math"/>
                <a:sym typeface="Cambria Math"/>
              </a:rPr>
              <a:t>2</a:t>
            </a:r>
            <a:r>
              <a:rPr lang="es" sz="1200">
                <a:solidFill>
                  <a:srgbClr val="09164D"/>
                </a:solidFill>
              </a:rPr>
              <a:t> = carbon dioxide, CH</a:t>
            </a:r>
            <a:r>
              <a:rPr lang="es" sz="1200" b="0" i="0" baseline="-25000">
                <a:solidFill>
                  <a:srgbClr val="09164D"/>
                </a:solidFill>
                <a:latin typeface="Cambria Math"/>
                <a:ea typeface="Cambria Math"/>
                <a:cs typeface="Cambria Math"/>
                <a:sym typeface="Cambria Math"/>
              </a:rPr>
              <a:t>4</a:t>
            </a:r>
            <a:r>
              <a:rPr lang="es" sz="1200">
                <a:solidFill>
                  <a:srgbClr val="09164D"/>
                </a:solidFill>
              </a:rPr>
              <a:t> = methane and N</a:t>
            </a:r>
            <a:r>
              <a:rPr lang="es" sz="1200" i="0" baseline="-25000">
                <a:solidFill>
                  <a:srgbClr val="09164D"/>
                </a:solidFill>
                <a:latin typeface="Cambria Math"/>
                <a:ea typeface="Cambria Math"/>
                <a:cs typeface="Cambria Math"/>
                <a:sym typeface="Cambria Math"/>
              </a:rPr>
              <a:t>2</a:t>
            </a:r>
            <a:r>
              <a:rPr lang="es" sz="1200">
                <a:solidFill>
                  <a:srgbClr val="09164D"/>
                </a:solidFill>
              </a:rPr>
              <a:t>O = nitrous oxide </a:t>
            </a:r>
            <a:endParaRPr/>
          </a:p>
        </p:txBody>
      </p:sp>
      <p:sp>
        <p:nvSpPr>
          <p:cNvPr id="951" name="Google Shape;951;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952" name="Google Shape;952;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953" name="Google Shape;95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33: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 </a:t>
            </a:r>
            <a:r>
              <a:rPr lang="es" b="1"/>
              <a:t>READ THE SLIDE</a:t>
            </a:r>
            <a:endParaRPr/>
          </a:p>
        </p:txBody>
      </p:sp>
      <p:sp>
        <p:nvSpPr>
          <p:cNvPr id="962" name="Google Shape;962;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963" name="Google Shape;963;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964" name="Google Shape;96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34: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Incineration, especially low-temperature incineration leads to green house gas emissions and is particularly harmful to human health through the release of dixoins and furans which are carcinogenic. Health care facilities and the health sector in a country should work towards incrementally phasing out incineration and/or using high temperature incineration with scrubbers and instead installing non-burn technologies-the most common being autoclaves. Employing reverse logistics and centralized treatment can facilitate use/management of autoclaves which require more resources and technical management compared to low temperature incineration.</a:t>
            </a:r>
            <a:endParaRPr/>
          </a:p>
        </p:txBody>
      </p:sp>
      <p:sp>
        <p:nvSpPr>
          <p:cNvPr id="975" name="Google Shape;975;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976" name="Google Shape;976;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977" name="Google Shape;97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5: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Climate commitments made through CoP 26 presents an opportunity to increase attention and resources for safe and sustainable waste management. </a:t>
            </a:r>
            <a:endParaRPr/>
          </a:p>
          <a:p>
            <a:pPr marL="0" lvl="0" indent="0" algn="l" rtl="0">
              <a:spcBef>
                <a:spcPts val="0"/>
              </a:spcBef>
              <a:spcAft>
                <a:spcPts val="0"/>
              </a:spcAft>
              <a:buNone/>
            </a:pPr>
            <a:r>
              <a:rPr lang="es"/>
              <a:t>The list of countries and their commitments for climate and health from CoP 26 can be found here: https://www.who.int/initiatives/cop26-health-programme/country-commitments</a:t>
            </a:r>
            <a:endParaRPr/>
          </a:p>
          <a:p>
            <a:pPr marL="0" lvl="0" indent="0" algn="l" rtl="0">
              <a:spcBef>
                <a:spcPts val="0"/>
              </a:spcBef>
              <a:spcAft>
                <a:spcPts val="0"/>
              </a:spcAft>
              <a:buNone/>
            </a:pPr>
            <a:endParaRPr/>
          </a:p>
        </p:txBody>
      </p:sp>
      <p:sp>
        <p:nvSpPr>
          <p:cNvPr id="989" name="Google Shape;989;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990" name="Google Shape;990;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991" name="Google Shape;99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a:p>
        </p:txBody>
      </p:sp>
      <p:sp>
        <p:nvSpPr>
          <p:cNvPr id="1002" name="Google Shape;100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0"/>
              <a:t>What are some of the simpler, lower-cost interventions that are possible?  Would these options differ between smaller and larger facilities? </a:t>
            </a:r>
            <a:endParaRPr/>
          </a:p>
          <a:p>
            <a:pPr marL="0" lvl="0" indent="0" algn="l" rtl="0">
              <a:spcBef>
                <a:spcPts val="0"/>
              </a:spcBef>
              <a:spcAft>
                <a:spcPts val="0"/>
              </a:spcAft>
              <a:buNone/>
            </a:pPr>
            <a:r>
              <a:rPr lang="es"/>
              <a:t>The key, in low-resource settings, is to focus on incremental improvement. Remember the waste hierarchy ladder – if open-burning is the current situation then focus on constructing a locally-made, low-cost, lower temperature incinerator. In higher-resource settings, facilities should be moving towards more environmentally friendly practices, e.g. non-burn technologies</a:t>
            </a:r>
            <a:endParaRPr/>
          </a:p>
          <a:p>
            <a:pPr marL="0" lvl="0" indent="0" algn="l" rtl="0">
              <a:spcBef>
                <a:spcPts val="0"/>
              </a:spcBef>
              <a:spcAft>
                <a:spcPts val="0"/>
              </a:spcAft>
              <a:buNone/>
            </a:pPr>
            <a:endParaRPr/>
          </a:p>
          <a:p>
            <a:pPr marL="0" lvl="0" indent="0" algn="l" rtl="0">
              <a:spcBef>
                <a:spcPts val="0"/>
              </a:spcBef>
              <a:spcAft>
                <a:spcPts val="0"/>
              </a:spcAft>
              <a:buNone/>
            </a:pPr>
            <a:r>
              <a:rPr lang="es" sz="1800">
                <a:latin typeface="Arial"/>
                <a:ea typeface="Arial"/>
                <a:cs typeface="Arial"/>
                <a:sym typeface="Arial"/>
              </a:rPr>
              <a:t>A long-term strategy including waste reduction and investment for system upgrading should be developed to supplement and guide annual HCWM plans.</a:t>
            </a:r>
            <a:endParaRPr sz="18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s"/>
              <a:t>In smaller facilities, centralized treatment may be more realistic, but will require careful planning and logistics. It may be difficult for a facility to verify what happens to the waste once it leaves the facility but some effort should be made to verify that waste is being safely treated and disposed of, not merely dumped in municipal waste supplies. </a:t>
            </a:r>
            <a:endParaRPr/>
          </a:p>
        </p:txBody>
      </p:sp>
      <p:sp>
        <p:nvSpPr>
          <p:cNvPr id="1011" name="Google Shape;1011;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12" name="Google Shape;1012;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013" name="Google Shape;101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1024" name="Google Shape;1024;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s" sz="1200" b="0" i="0" u="none" strike="noStrike" cap="none">
                <a:solidFill>
                  <a:srgbClr val="000000"/>
                </a:solidFill>
                <a:latin typeface="Calibri"/>
                <a:ea typeface="Calibri"/>
                <a:cs typeface="Calibri"/>
                <a:sym typeface="Calibri"/>
              </a:rPr>
              <a:t>World Health Organization</a:t>
            </a:r>
            <a:endParaRPr/>
          </a:p>
        </p:txBody>
      </p:sp>
      <p:sp>
        <p:nvSpPr>
          <p:cNvPr id="1025" name="Google Shape;1025;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s" sz="1200" b="0" i="0" u="none" strike="noStrike" cap="none">
                <a:solidFill>
                  <a:srgbClr val="000000"/>
                </a:solidFill>
                <a:latin typeface="Calibri"/>
                <a:ea typeface="Calibri"/>
                <a:cs typeface="Calibri"/>
                <a:sym typeface="Calibri"/>
              </a:rPr>
              <a:t>1 May, 2022</a:t>
            </a:r>
            <a:endParaRPr sz="1200" b="0" i="0" u="none" strike="noStrike" cap="none">
              <a:solidFill>
                <a:srgbClr val="000000"/>
              </a:solidFill>
              <a:latin typeface="Calibri"/>
              <a:ea typeface="Calibri"/>
              <a:cs typeface="Calibri"/>
              <a:sym typeface="Calibri"/>
            </a:endParaRPr>
          </a:p>
        </p:txBody>
      </p:sp>
      <p:sp>
        <p:nvSpPr>
          <p:cNvPr id="1026" name="Google Shape;102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3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facility in Indonesia is the same as the one showing the alternative risk prioritization method. One of the simple, low cost improvements identified was to tidy up waste at the facility. </a:t>
            </a:r>
            <a:endParaRPr/>
          </a:p>
        </p:txBody>
      </p:sp>
      <p:sp>
        <p:nvSpPr>
          <p:cNvPr id="1050" name="Google Shape;1050;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s" sz="1200" b="0" i="0" u="none" strike="noStrike" cap="none">
                <a:solidFill>
                  <a:srgbClr val="000000"/>
                </a:solidFill>
                <a:latin typeface="Calibri"/>
                <a:ea typeface="Calibri"/>
                <a:cs typeface="Calibri"/>
                <a:sym typeface="Calibri"/>
              </a:rPr>
              <a:t>World Health Organization</a:t>
            </a:r>
            <a:endParaRPr/>
          </a:p>
        </p:txBody>
      </p:sp>
      <p:sp>
        <p:nvSpPr>
          <p:cNvPr id="1051" name="Google Shape;1051;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s" sz="1200" b="0" i="0" u="none" strike="noStrike" cap="none">
                <a:solidFill>
                  <a:srgbClr val="000000"/>
                </a:solidFill>
                <a:latin typeface="Calibri"/>
                <a:ea typeface="Calibri"/>
                <a:cs typeface="Calibri"/>
                <a:sym typeface="Calibri"/>
              </a:rPr>
              <a:t>1 May, 2022</a:t>
            </a:r>
            <a:endParaRPr sz="1200" b="0" i="0" u="none" strike="noStrike" cap="none">
              <a:solidFill>
                <a:srgbClr val="000000"/>
              </a:solidFill>
              <a:latin typeface="Calibri"/>
              <a:ea typeface="Calibri"/>
              <a:cs typeface="Calibri"/>
              <a:sym typeface="Calibri"/>
            </a:endParaRPr>
          </a:p>
        </p:txBody>
      </p:sp>
      <p:sp>
        <p:nvSpPr>
          <p:cNvPr id="1052" name="Google Shape;105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b="1"/>
              <a:t>READ THE SLIDE</a:t>
            </a:r>
            <a:endParaRPr/>
          </a:p>
        </p:txBody>
      </p:sp>
      <p:sp>
        <p:nvSpPr>
          <p:cNvPr id="356" name="Google Shape;3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These improvements may require more considerable costs and time. </a:t>
            </a:r>
            <a:endParaRPr/>
          </a:p>
        </p:txBody>
      </p:sp>
      <p:sp>
        <p:nvSpPr>
          <p:cNvPr id="1067" name="Google Shape;1067;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68" name="Google Shape;1068;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069" name="Google Shape;106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41: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What could you do to increase sustainability in your facility or facilities you work with? What do you think needs to be done at national and local level? These are things you can think about as we finish the session and to support your action planning going forward.</a:t>
            </a:r>
            <a:endParaRPr/>
          </a:p>
          <a:p>
            <a:pPr marL="0" lvl="0" indent="0" algn="l" rtl="0">
              <a:spcBef>
                <a:spcPts val="0"/>
              </a:spcBef>
              <a:spcAft>
                <a:spcPts val="0"/>
              </a:spcAft>
              <a:buNone/>
            </a:pPr>
            <a:endParaRPr/>
          </a:p>
        </p:txBody>
      </p:sp>
      <p:sp>
        <p:nvSpPr>
          <p:cNvPr id="1079" name="Google Shape;1079;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80" name="Google Shape;1080;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081" name="Google Shape;108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1091" name="Google Shape;109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0"/>
              <a:t>Using the WASH FIT assessment tool will help you to address many aspects of waste management and may allow for a detailed improvement plan</a:t>
            </a:r>
            <a:endParaRPr/>
          </a:p>
        </p:txBody>
      </p:sp>
      <p:sp>
        <p:nvSpPr>
          <p:cNvPr id="1099" name="Google Shape;1099;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00" name="Google Shape;1100;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101" name="Google Shape;110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1111" name="Google Shape;1111;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12" name="Google Shape;1112;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113" name="Google Shape;11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1123" name="Google Shape;1123;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24" name="Google Shape;1124;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125" name="Google Shape;112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6:notes"/>
          <p:cNvSpPr>
            <a:spLocks noGrp="1" noRot="1" noChangeAspect="1"/>
          </p:cNvSpPr>
          <p:nvPr>
            <p:ph type="sldImg" idx="2"/>
          </p:nvPr>
        </p:nvSpPr>
        <p:spPr>
          <a:xfrm>
            <a:off x="382588" y="1228725"/>
            <a:ext cx="5897562" cy="33178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4" name="Google Shape;113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135" name="Google Shape;1135;p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solidFill>
                  <a:srgbClr val="000000"/>
                </a:solidFill>
              </a:rPr>
              <a:t>World Health Organization</a:t>
            </a:r>
            <a:endParaRPr/>
          </a:p>
        </p:txBody>
      </p:sp>
      <p:sp>
        <p:nvSpPr>
          <p:cNvPr id="1136" name="Google Shape;1136;p4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spcBef>
                <a:spcPts val="0"/>
              </a:spcBef>
              <a:spcAft>
                <a:spcPts val="0"/>
              </a:spcAft>
              <a:buNone/>
            </a:pPr>
            <a:r>
              <a:rPr lang="es" sz="1200">
                <a:solidFill>
                  <a:srgbClr val="000000"/>
                </a:solidFill>
                <a:latin typeface="Arial"/>
                <a:ea typeface="Arial"/>
                <a:cs typeface="Arial"/>
                <a:sym typeface="Arial"/>
              </a:rPr>
              <a:t>1 May 2022</a:t>
            </a:r>
            <a:endParaRPr sz="1200">
              <a:solidFill>
                <a:srgbClr val="000000"/>
              </a:solidFill>
              <a:latin typeface="Arial"/>
              <a:ea typeface="Arial"/>
              <a:cs typeface="Arial"/>
              <a:sym typeface="Arial"/>
            </a:endParaRPr>
          </a:p>
        </p:txBody>
      </p:sp>
      <p:sp>
        <p:nvSpPr>
          <p:cNvPr id="1137" name="Google Shape;113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46</a:t>
            </a:fld>
            <a:endParaRPr sz="120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a:p>
        </p:txBody>
      </p:sp>
      <p:sp>
        <p:nvSpPr>
          <p:cNvPr id="1146" name="Google Shape;114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48: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2" name="Google Shape;11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153" name="Google Shape;1153;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54" name="Google Shape;1154;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155" name="Google Shape;115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49: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169" name="Google Shape;1169;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170" name="Google Shape;1170;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1171" name="Google Shape;117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4" name="Google Shape;3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solidFill>
                  <a:srgbClr val="000000"/>
                </a:solidFill>
              </a:rPr>
              <a:t>SAY:</a:t>
            </a:r>
            <a:endParaRPr/>
          </a:p>
          <a:p>
            <a:pPr marL="0" lvl="0" indent="0" algn="l" rtl="0">
              <a:spcBef>
                <a:spcPts val="0"/>
              </a:spcBef>
              <a:spcAft>
                <a:spcPts val="0"/>
              </a:spcAft>
              <a:buNone/>
            </a:pPr>
            <a:r>
              <a:rPr lang="es" b="0">
                <a:solidFill>
                  <a:srgbClr val="000000"/>
                </a:solidFill>
              </a:rPr>
              <a:t>Please shout out some ideas. What has caused these problems? What is the impact on human and environmental health? What could be done about it? Have they seen similar problems in the country/local area/place of work? </a:t>
            </a:r>
            <a:endParaRPr/>
          </a:p>
          <a:p>
            <a:pPr marL="0" lvl="0" indent="0" algn="l" rtl="0">
              <a:spcBef>
                <a:spcPts val="0"/>
              </a:spcBef>
              <a:spcAft>
                <a:spcPts val="0"/>
              </a:spcAft>
              <a:buNone/>
            </a:pPr>
            <a:r>
              <a:rPr lang="es" b="1" u="none">
                <a:solidFill>
                  <a:srgbClr val="000000"/>
                </a:solidFill>
              </a:rPr>
              <a:t>NOTE FOR TRAINER:</a:t>
            </a:r>
            <a:endParaRPr/>
          </a:p>
          <a:p>
            <a:pPr marL="0" lvl="0" indent="0" algn="l" rtl="0">
              <a:spcBef>
                <a:spcPts val="0"/>
              </a:spcBef>
              <a:spcAft>
                <a:spcPts val="0"/>
              </a:spcAft>
              <a:buNone/>
            </a:pPr>
            <a:r>
              <a:rPr lang="es" b="0">
                <a:solidFill>
                  <a:srgbClr val="000000"/>
                </a:solidFill>
              </a:rPr>
              <a:t>Use the opportunity to understand what level of knowledge participants have. </a:t>
            </a:r>
            <a:endParaRPr/>
          </a:p>
          <a:p>
            <a:pPr marL="0" lvl="0" indent="0" algn="l" rtl="0">
              <a:spcBef>
                <a:spcPts val="0"/>
              </a:spcBef>
              <a:spcAft>
                <a:spcPts val="0"/>
              </a:spcAft>
              <a:buNone/>
            </a:pPr>
            <a:r>
              <a:rPr lang="es" b="1">
                <a:solidFill>
                  <a:srgbClr val="000000"/>
                </a:solidFill>
              </a:rPr>
              <a:t>SAY:</a:t>
            </a:r>
            <a:endParaRPr/>
          </a:p>
          <a:p>
            <a:pPr marL="0" lvl="0" indent="0" algn="l" rtl="0">
              <a:spcBef>
                <a:spcPts val="0"/>
              </a:spcBef>
              <a:spcAft>
                <a:spcPts val="0"/>
              </a:spcAft>
              <a:buNone/>
            </a:pPr>
            <a:r>
              <a:rPr lang="es" b="0">
                <a:solidFill>
                  <a:srgbClr val="000000"/>
                </a:solidFill>
              </a:rPr>
              <a:t>Waste is:</a:t>
            </a:r>
            <a:endParaRPr/>
          </a:p>
          <a:p>
            <a:pPr marL="0" lvl="0" indent="-76200" algn="l" rtl="0">
              <a:spcBef>
                <a:spcPts val="0"/>
              </a:spcBef>
              <a:spcAft>
                <a:spcPts val="0"/>
              </a:spcAft>
              <a:buClr>
                <a:srgbClr val="000000"/>
              </a:buClr>
              <a:buSzPts val="1200"/>
              <a:buFont typeface="Calibri"/>
              <a:buChar char="•"/>
            </a:pPr>
            <a:r>
              <a:rPr lang="es" b="0">
                <a:solidFill>
                  <a:srgbClr val="000000"/>
                </a:solidFill>
              </a:rPr>
              <a:t> Not segregated: yellow and black bags are all mixed together </a:t>
            </a:r>
            <a:endParaRPr/>
          </a:p>
          <a:p>
            <a:pPr marL="0" lvl="0" indent="-76200" algn="l" rtl="0">
              <a:spcBef>
                <a:spcPts val="0"/>
              </a:spcBef>
              <a:spcAft>
                <a:spcPts val="0"/>
              </a:spcAft>
              <a:buClr>
                <a:srgbClr val="000000"/>
              </a:buClr>
              <a:buSzPts val="1200"/>
              <a:buFont typeface="Calibri"/>
              <a:buChar char="•"/>
            </a:pPr>
            <a:r>
              <a:rPr lang="es" b="0">
                <a:solidFill>
                  <a:srgbClr val="000000"/>
                </a:solidFill>
              </a:rPr>
              <a:t> Exposed: intravenous lines open dumped</a:t>
            </a:r>
            <a:endParaRPr/>
          </a:p>
          <a:p>
            <a:pPr marL="0" lvl="0" indent="-76200" algn="l" rtl="0">
              <a:spcBef>
                <a:spcPts val="0"/>
              </a:spcBef>
              <a:spcAft>
                <a:spcPts val="0"/>
              </a:spcAft>
              <a:buClr>
                <a:srgbClr val="000000"/>
              </a:buClr>
              <a:buSzPts val="1200"/>
              <a:buFont typeface="Calibri"/>
              <a:buChar char="•"/>
            </a:pPr>
            <a:r>
              <a:rPr lang="es" b="0">
                <a:solidFill>
                  <a:srgbClr val="000000"/>
                </a:solidFill>
              </a:rPr>
              <a:t> No fence – open area. Dogs and other animals may scavenge, waste pickers may also enter the site, not protected from human contact. </a:t>
            </a:r>
            <a:endParaRPr/>
          </a:p>
          <a:p>
            <a:pPr marL="0" lvl="0" indent="-76200" algn="l" rtl="0">
              <a:spcBef>
                <a:spcPts val="0"/>
              </a:spcBef>
              <a:spcAft>
                <a:spcPts val="0"/>
              </a:spcAft>
              <a:buClr>
                <a:srgbClr val="000000"/>
              </a:buClr>
              <a:buSzPts val="1200"/>
              <a:buFont typeface="Calibri"/>
              <a:buChar char="•"/>
            </a:pPr>
            <a:r>
              <a:rPr lang="es" b="0">
                <a:solidFill>
                  <a:srgbClr val="000000"/>
                </a:solidFill>
              </a:rPr>
              <a:t> Some of the waste looks like it is starting to degrade indicating it has been stored for more than the recommended 48 hours</a:t>
            </a:r>
            <a:endParaRPr/>
          </a:p>
        </p:txBody>
      </p:sp>
      <p:sp>
        <p:nvSpPr>
          <p:cNvPr id="365" name="Google Shape;3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3" name="Google Shape;118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a:t>Refer to Chapter 2, page 6 of WHO </a:t>
            </a:r>
            <a:r>
              <a:rPr lang="es" sz="1800">
                <a:latin typeface="Calibri"/>
                <a:ea typeface="Calibri"/>
                <a:cs typeface="Calibri"/>
                <a:sym typeface="Calibri"/>
              </a:rPr>
              <a:t>Overview of technologies for the treatment of infectious and sharp waste from health care facilities for more information. </a:t>
            </a:r>
            <a:endParaRPr/>
          </a:p>
          <a:p>
            <a:pPr marL="0" marR="0" lvl="0" indent="0" algn="l" rtl="0">
              <a:lnSpc>
                <a:spcPct val="100000"/>
              </a:lnSpc>
              <a:spcBef>
                <a:spcPts val="540"/>
              </a:spcBef>
              <a:spcAft>
                <a:spcPts val="0"/>
              </a:spcAft>
              <a:buClr>
                <a:schemeClr val="dk1"/>
              </a:buClr>
              <a:buSzPts val="1800"/>
              <a:buFont typeface="Calibri"/>
              <a:buNone/>
            </a:pPr>
            <a:r>
              <a:rPr lang="es" sz="1800">
                <a:latin typeface="Calibri"/>
                <a:ea typeface="Calibri"/>
                <a:cs typeface="Calibri"/>
                <a:sym typeface="Calibri"/>
              </a:rPr>
              <a:t>https://apps.who.int/iris/handle/10665/328146 </a:t>
            </a:r>
            <a:endParaRPr sz="1800">
              <a:latin typeface="Calibri"/>
              <a:ea typeface="Calibri"/>
              <a:cs typeface="Calibri"/>
              <a:sym typeface="Calibri"/>
            </a:endParaRPr>
          </a:p>
          <a:p>
            <a:pPr marL="0" lvl="0" indent="0" algn="l" rtl="0">
              <a:spcBef>
                <a:spcPts val="0"/>
              </a:spcBef>
              <a:spcAft>
                <a:spcPts val="0"/>
              </a:spcAft>
              <a:buNone/>
            </a:pPr>
            <a:endParaRPr sz="1800" b="0" i="0" u="none" strike="noStrike">
              <a:solidFill>
                <a:srgbClr val="000000"/>
              </a:solidFill>
            </a:endParaRPr>
          </a:p>
          <a:p>
            <a:pPr marL="0" lvl="0" indent="0" algn="l" rtl="0">
              <a:spcBef>
                <a:spcPts val="0"/>
              </a:spcBef>
              <a:spcAft>
                <a:spcPts val="0"/>
              </a:spcAft>
              <a:buNone/>
            </a:pPr>
            <a:endParaRPr sz="1800" b="0" i="0" u="none" strike="noStrike"/>
          </a:p>
          <a:p>
            <a:pPr marL="0" lvl="0" indent="0" algn="l" rtl="0">
              <a:spcBef>
                <a:spcPts val="0"/>
              </a:spcBef>
              <a:spcAft>
                <a:spcPts val="0"/>
              </a:spcAft>
              <a:buNone/>
            </a:pPr>
            <a:r>
              <a:rPr lang="es" sz="1800" b="0" i="0" u="none" strike="noStrike"/>
              <a:t> </a:t>
            </a:r>
            <a:endParaRPr/>
          </a:p>
          <a:p>
            <a:pPr marL="0" lvl="0" indent="0" algn="l" rtl="0">
              <a:spcBef>
                <a:spcPts val="0"/>
              </a:spcBef>
              <a:spcAft>
                <a:spcPts val="0"/>
              </a:spcAft>
              <a:buNone/>
            </a:pPr>
            <a:endParaRPr/>
          </a:p>
        </p:txBody>
      </p:sp>
      <p:sp>
        <p:nvSpPr>
          <p:cNvPr id="1184" name="Google Shape;1184;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85" name="Google Shape;1185;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186" name="Google Shape;118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a:t>Refer to WHO </a:t>
            </a:r>
            <a:r>
              <a:rPr lang="es" sz="1200">
                <a:latin typeface="Calibri"/>
                <a:ea typeface="Calibri"/>
                <a:cs typeface="Calibri"/>
                <a:sym typeface="Calibri"/>
              </a:rPr>
              <a:t>Overview of technologies for the treatment of infectious and sharp waste from health care facilities for more information. </a:t>
            </a:r>
            <a:endParaRPr/>
          </a:p>
          <a:p>
            <a:pPr marL="0" marR="0" lvl="0" indent="0" algn="l" rtl="0">
              <a:lnSpc>
                <a:spcPct val="100000"/>
              </a:lnSpc>
              <a:spcBef>
                <a:spcPts val="360"/>
              </a:spcBef>
              <a:spcAft>
                <a:spcPts val="0"/>
              </a:spcAft>
              <a:buClr>
                <a:schemeClr val="dk1"/>
              </a:buClr>
              <a:buSzPts val="1200"/>
              <a:buFont typeface="Calibri"/>
              <a:buNone/>
            </a:pPr>
            <a:r>
              <a:rPr lang="es" sz="1200">
                <a:latin typeface="Calibri"/>
                <a:ea typeface="Calibri"/>
                <a:cs typeface="Calibri"/>
                <a:sym typeface="Calibri"/>
              </a:rPr>
              <a:t>https://apps.who.int/iris/handle/10665/328146 </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1209" name="Google Shape;120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52: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3" name="Google Shape;124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a:t>Quiz – ask participants to guess the answers.</a:t>
            </a:r>
            <a:endParaRPr/>
          </a:p>
          <a:p>
            <a:pPr marL="0" marR="0" lvl="0" indent="0" algn="l" rtl="0">
              <a:lnSpc>
                <a:spcPct val="100000"/>
              </a:lnSpc>
              <a:spcBef>
                <a:spcPts val="360"/>
              </a:spcBef>
              <a:spcAft>
                <a:spcPts val="0"/>
              </a:spcAft>
              <a:buClr>
                <a:schemeClr val="dk1"/>
              </a:buClr>
              <a:buSzPts val="1200"/>
              <a:buFont typeface="Calibri"/>
              <a:buNone/>
            </a:pPr>
            <a:r>
              <a:rPr lang="es"/>
              <a:t> </a:t>
            </a:r>
            <a:endParaRPr/>
          </a:p>
          <a:p>
            <a:pPr marL="0" marR="0" lvl="0" indent="0" algn="l" rtl="0">
              <a:lnSpc>
                <a:spcPct val="100000"/>
              </a:lnSpc>
              <a:spcBef>
                <a:spcPts val="360"/>
              </a:spcBef>
              <a:spcAft>
                <a:spcPts val="0"/>
              </a:spcAft>
              <a:buClr>
                <a:schemeClr val="dk1"/>
              </a:buClr>
              <a:buSzPts val="1200"/>
              <a:buFont typeface="Calibri"/>
              <a:buNone/>
            </a:pPr>
            <a:r>
              <a:rPr lang="es" b="1"/>
              <a:t>Hospital</a:t>
            </a:r>
            <a:r>
              <a:rPr lang="es" sz="1200" b="1">
                <a:latin typeface="Calibri"/>
                <a:ea typeface="Calibri"/>
                <a:cs typeface="Calibri"/>
                <a:sym typeface="Calibri"/>
              </a:rPr>
              <a:t>  </a:t>
            </a:r>
            <a:endParaRPr sz="1200" b="1">
              <a:latin typeface="Calibri"/>
              <a:ea typeface="Calibri"/>
              <a:cs typeface="Calibri"/>
              <a:sym typeface="Calibri"/>
            </a:endParaRPr>
          </a:p>
          <a:p>
            <a:pPr marL="342900" lvl="0" indent="-342900" algn="l" rtl="0">
              <a:spcBef>
                <a:spcPts val="0"/>
              </a:spcBef>
              <a:spcAft>
                <a:spcPts val="0"/>
              </a:spcAft>
              <a:buClr>
                <a:schemeClr val="dk1"/>
              </a:buClr>
              <a:buSzPts val="1200"/>
              <a:buFont typeface="Noto Sans Symbols"/>
              <a:buChar char="∙"/>
            </a:pPr>
            <a:r>
              <a:rPr lang="es" sz="1200">
                <a:latin typeface="Calibri"/>
                <a:ea typeface="Calibri"/>
                <a:cs typeface="Calibri"/>
                <a:sym typeface="Calibri"/>
              </a:rPr>
              <a:t>100 beds x 100 % (BOR) x 0.5 kg /bed/day = 50 kg infectious waste per day</a:t>
            </a:r>
            <a:endParaRPr sz="1200">
              <a:latin typeface="Calibri"/>
              <a:ea typeface="Calibri"/>
              <a:cs typeface="Calibri"/>
              <a:sym typeface="Calibri"/>
            </a:endParaRPr>
          </a:p>
          <a:p>
            <a:pPr marL="342900" lvl="0" indent="-342900" algn="l" rtl="0">
              <a:spcBef>
                <a:spcPts val="0"/>
              </a:spcBef>
              <a:spcAft>
                <a:spcPts val="0"/>
              </a:spcAft>
              <a:buClr>
                <a:schemeClr val="dk1"/>
              </a:buClr>
              <a:buSzPts val="1200"/>
              <a:buFont typeface="Noto Sans Symbols"/>
              <a:buChar char="∙"/>
            </a:pPr>
            <a:r>
              <a:rPr lang="es" sz="1200">
                <a:latin typeface="Calibri"/>
                <a:ea typeface="Calibri"/>
                <a:cs typeface="Calibri"/>
                <a:sym typeface="Calibri"/>
              </a:rPr>
              <a:t>50 kg / 5 working hours =10kg per hour</a:t>
            </a:r>
            <a:endParaRPr/>
          </a:p>
          <a:p>
            <a:pPr marL="342900" lvl="0" indent="-266700" algn="l" rtl="0">
              <a:spcBef>
                <a:spcPts val="0"/>
              </a:spcBef>
              <a:spcAft>
                <a:spcPts val="0"/>
              </a:spcAft>
              <a:buClr>
                <a:schemeClr val="dk1"/>
              </a:buClr>
              <a:buSzPts val="1200"/>
              <a:buFont typeface="Noto Sans Symbols"/>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Noto Sans Symbols"/>
              <a:buNone/>
            </a:pPr>
            <a:r>
              <a:rPr lang="es" sz="1200">
                <a:latin typeface="Calibri"/>
                <a:ea typeface="Calibri"/>
                <a:cs typeface="Calibri"/>
                <a:sym typeface="Calibri"/>
              </a:rPr>
              <a:t>Result</a:t>
            </a:r>
            <a:r>
              <a:rPr lang="es" sz="1200" i="1">
                <a:latin typeface="Calibri"/>
                <a:ea typeface="Calibri"/>
                <a:cs typeface="Calibri"/>
                <a:sym typeface="Calibri"/>
              </a:rPr>
              <a:t>:</a:t>
            </a:r>
            <a:endParaRPr sz="1200">
              <a:latin typeface="Calibri"/>
              <a:ea typeface="Calibri"/>
              <a:cs typeface="Calibri"/>
              <a:sym typeface="Calibri"/>
            </a:endParaRPr>
          </a:p>
          <a:p>
            <a:pPr marL="457200" lvl="0" indent="0" algn="l" rtl="0">
              <a:spcBef>
                <a:spcPts val="0"/>
              </a:spcBef>
              <a:spcAft>
                <a:spcPts val="0"/>
              </a:spcAft>
              <a:buNone/>
            </a:pPr>
            <a:r>
              <a:rPr lang="es" sz="1200">
                <a:latin typeface="Calibri"/>
                <a:ea typeface="Calibri"/>
                <a:cs typeface="Calibri"/>
                <a:sym typeface="Calibri"/>
              </a:rPr>
              <a:t>This hospital needs a technology with a treatment capacity of</a:t>
            </a:r>
            <a:r>
              <a:rPr lang="es" sz="1200" b="1">
                <a:latin typeface="Calibri"/>
                <a:ea typeface="Calibri"/>
                <a:cs typeface="Calibri"/>
                <a:sym typeface="Calibri"/>
              </a:rPr>
              <a:t> about 10 kg per hour</a:t>
            </a:r>
            <a:r>
              <a:rPr lang="es" sz="1200">
                <a:latin typeface="Calibri"/>
                <a:ea typeface="Calibri"/>
                <a:cs typeface="Calibri"/>
                <a:sym typeface="Calibri"/>
              </a:rPr>
              <a:t>. Or – if the waste is treated every 2 days: 20 kg/h</a:t>
            </a:r>
            <a:endParaRPr sz="1200">
              <a:latin typeface="Calibri"/>
              <a:ea typeface="Calibri"/>
              <a:cs typeface="Calibri"/>
              <a:sym typeface="Calibri"/>
            </a:endParaRPr>
          </a:p>
          <a:p>
            <a:pPr marL="0" lvl="0" indent="0" algn="l" rtl="0">
              <a:spcBef>
                <a:spcPts val="0"/>
              </a:spcBef>
              <a:spcAft>
                <a:spcPts val="0"/>
              </a:spcAft>
              <a:buNone/>
            </a:pPr>
            <a:endParaRPr sz="1200" b="0" u="none" strike="noStrike">
              <a:latin typeface="Calibri"/>
              <a:ea typeface="Calibri"/>
              <a:cs typeface="Calibri"/>
              <a:sym typeface="Calibri"/>
            </a:endParaRPr>
          </a:p>
          <a:p>
            <a:pPr marL="0" lvl="0" indent="0" algn="l" rtl="0">
              <a:spcBef>
                <a:spcPts val="0"/>
              </a:spcBef>
              <a:spcAft>
                <a:spcPts val="0"/>
              </a:spcAft>
              <a:buNone/>
            </a:pPr>
            <a:endParaRPr/>
          </a:p>
        </p:txBody>
      </p:sp>
      <p:sp>
        <p:nvSpPr>
          <p:cNvPr id="1244" name="Google Shape;1244;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245" name="Google Shape;1245;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246" name="Google Shape;124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53: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Google Shape;127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a:solidFill>
                  <a:schemeClr val="dk1"/>
                </a:solidFill>
                <a:latin typeface="Arial"/>
                <a:ea typeface="Arial"/>
                <a:cs typeface="Arial"/>
                <a:sym typeface="Arial"/>
              </a:rPr>
              <a:t>- Biodigesters can be a valuable waste disposal option for any facility which has large amounts of organic waste, especially pathological waste like placenta, and food or kitchen scraps.  </a:t>
            </a:r>
            <a:endParaRPr/>
          </a:p>
          <a:p>
            <a:pPr marL="0" lvl="0" indent="0" algn="l" rtl="0">
              <a:spcBef>
                <a:spcPts val="0"/>
              </a:spcBef>
              <a:spcAft>
                <a:spcPts val="0"/>
              </a:spcAft>
              <a:buNone/>
            </a:pPr>
            <a:r>
              <a:rPr lang="es" sz="1200">
                <a:solidFill>
                  <a:schemeClr val="dk1"/>
                </a:solidFill>
                <a:latin typeface="Arial"/>
                <a:ea typeface="Arial"/>
                <a:cs typeface="Arial"/>
                <a:sym typeface="Arial"/>
              </a:rPr>
              <a:t>- They consist of large underground chambers, built of brick or concrete, and are often seeded with cow dung which provides bacteria to break down the waste. </a:t>
            </a:r>
            <a:endParaRPr/>
          </a:p>
          <a:p>
            <a:pPr marL="0" lvl="0" indent="0" algn="l" rtl="0">
              <a:spcBef>
                <a:spcPts val="0"/>
              </a:spcBef>
              <a:spcAft>
                <a:spcPts val="0"/>
              </a:spcAft>
              <a:buNone/>
            </a:pPr>
            <a:r>
              <a:rPr lang="es" sz="1200">
                <a:solidFill>
                  <a:schemeClr val="dk1"/>
                </a:solidFill>
                <a:latin typeface="Arial"/>
                <a:ea typeface="Arial"/>
                <a:cs typeface="Arial"/>
                <a:sym typeface="Arial"/>
              </a:rPr>
              <a:t>- Having two digestion chambers, one after the other, keeps the placenta in the systems for long enough- at least 90 days is recommended- for any pathogens to degrade.  </a:t>
            </a:r>
            <a:endParaRPr/>
          </a:p>
          <a:p>
            <a:pPr marL="0" lvl="0" indent="0" algn="l" rtl="0">
              <a:spcBef>
                <a:spcPts val="0"/>
              </a:spcBef>
              <a:spcAft>
                <a:spcPts val="0"/>
              </a:spcAft>
              <a:buNone/>
            </a:pPr>
            <a:r>
              <a:rPr lang="es" sz="1200">
                <a:solidFill>
                  <a:schemeClr val="dk1"/>
                </a:solidFill>
                <a:latin typeface="Arial"/>
                <a:ea typeface="Arial"/>
                <a:cs typeface="Arial"/>
                <a:sym typeface="Arial"/>
              </a:rPr>
              <a:t> - Some water is added along with the waste, to keep the contents of the chamber liquid enough to flow freely.  As more waste is put into the digester, digested waste overflows at the other end, into the sewer or septic tank.  This means that the waste never needs to be handled again, which adds another layer of safety.  </a:t>
            </a:r>
            <a:endParaRPr/>
          </a:p>
          <a:p>
            <a:pPr marL="0" lvl="0" indent="0" algn="l" rtl="0">
              <a:spcBef>
                <a:spcPts val="0"/>
              </a:spcBef>
              <a:spcAft>
                <a:spcPts val="0"/>
              </a:spcAft>
              <a:buNone/>
            </a:pPr>
            <a:r>
              <a:rPr lang="es" sz="1200">
                <a:solidFill>
                  <a:schemeClr val="dk1"/>
                </a:solidFill>
                <a:latin typeface="Arial"/>
                <a:ea typeface="Arial"/>
                <a:cs typeface="Arial"/>
                <a:sym typeface="Arial"/>
              </a:rPr>
              <a:t>- As the waste breaks down, it creates biogas, which has a high content of methane and can be used as a renewable fuel.  The easiest and most efficient uses are cooking and water heating.</a:t>
            </a:r>
            <a:endParaRPr/>
          </a:p>
          <a:p>
            <a:pPr marL="0" lvl="0" indent="0" algn="l" rtl="0">
              <a:spcBef>
                <a:spcPts val="0"/>
              </a:spcBef>
              <a:spcAft>
                <a:spcPts val="0"/>
              </a:spcAft>
              <a:buNone/>
            </a:pPr>
            <a:r>
              <a:rPr lang="es" sz="1200">
                <a:solidFill>
                  <a:schemeClr val="dk1"/>
                </a:solidFill>
                <a:latin typeface="Arial"/>
                <a:ea typeface="Arial"/>
                <a:cs typeface="Arial"/>
                <a:sym typeface="Arial"/>
              </a:rPr>
              <a:t> - An experienced designer and construction company are needed, though there is often national level experience in the WASH and agricultural sector.  A well built digester needs little maintenance and can last for over 20 years.</a:t>
            </a:r>
            <a:endParaRPr/>
          </a:p>
          <a:p>
            <a:pPr marL="0" lvl="0" indent="0" algn="l" rtl="0">
              <a:spcBef>
                <a:spcPts val="0"/>
              </a:spcBef>
              <a:spcAft>
                <a:spcPts val="0"/>
              </a:spcAft>
              <a:buNone/>
            </a:pPr>
            <a:endParaRPr sz="1200" b="0" i="1">
              <a:solidFill>
                <a:schemeClr val="dk1"/>
              </a:solidFill>
              <a:latin typeface="Arial"/>
              <a:ea typeface="Arial"/>
              <a:cs typeface="Arial"/>
              <a:sym typeface="Arial"/>
            </a:endParaRPr>
          </a:p>
          <a:p>
            <a:pPr marL="0" lvl="0" indent="0" algn="l" rtl="0">
              <a:spcBef>
                <a:spcPts val="0"/>
              </a:spcBef>
              <a:spcAft>
                <a:spcPts val="0"/>
              </a:spcAft>
              <a:buNone/>
            </a:pPr>
            <a:r>
              <a:rPr lang="es" sz="1200" b="0" i="1">
                <a:solidFill>
                  <a:schemeClr val="dk1"/>
                </a:solidFill>
                <a:latin typeface="Arial"/>
                <a:ea typeface="Arial"/>
                <a:cs typeface="Arial"/>
                <a:sym typeface="Arial"/>
              </a:rPr>
              <a:t>How common are biodigesters and how easy/difficult are they to install? </a:t>
            </a:r>
            <a:endParaRPr/>
          </a:p>
          <a:p>
            <a:pPr marL="0" lvl="0" indent="0" algn="l" rtl="0">
              <a:spcBef>
                <a:spcPts val="0"/>
              </a:spcBef>
              <a:spcAft>
                <a:spcPts val="0"/>
              </a:spcAft>
              <a:buNone/>
            </a:pPr>
            <a:r>
              <a:rPr lang="es" sz="1200">
                <a:solidFill>
                  <a:schemeClr val="dk1"/>
                </a:solidFill>
                <a:latin typeface="Arial"/>
                <a:ea typeface="Arial"/>
                <a:cs typeface="Arial"/>
                <a:sym typeface="Arial"/>
              </a:rPr>
              <a:t>They are not yet well established, but excellent examples in Nepal as well as our own in Tanzania and I know of one in Zambia.  They require expert design and installation- but that is true of all technologies.  Also, many countries have good expertise in the WASH or agricultural sector, so cross-fertilisation is possible.</a:t>
            </a:r>
            <a:endParaRPr/>
          </a:p>
          <a:p>
            <a:pPr marL="0" lvl="0" indent="0" algn="l" rtl="0">
              <a:spcBef>
                <a:spcPts val="0"/>
              </a:spcBef>
              <a:spcAft>
                <a:spcPts val="0"/>
              </a:spcAft>
              <a:buNone/>
            </a:pPr>
            <a:r>
              <a:rPr lang="es" sz="1200">
                <a:solidFill>
                  <a:schemeClr val="dk1"/>
                </a:solidFill>
                <a:latin typeface="Arial"/>
                <a:ea typeface="Arial"/>
                <a:cs typeface="Arial"/>
                <a:sym typeface="Arial"/>
              </a:rPr>
              <a:t> </a:t>
            </a:r>
            <a:endParaRPr/>
          </a:p>
          <a:p>
            <a:pPr marL="0" lvl="0" indent="0" algn="l" rtl="0">
              <a:spcBef>
                <a:spcPts val="0"/>
              </a:spcBef>
              <a:spcAft>
                <a:spcPts val="0"/>
              </a:spcAft>
              <a:buNone/>
            </a:pPr>
            <a:r>
              <a:rPr lang="es" sz="1200" i="1">
                <a:solidFill>
                  <a:schemeClr val="dk1"/>
                </a:solidFill>
                <a:latin typeface="Arial"/>
                <a:ea typeface="Arial"/>
                <a:cs typeface="Arial"/>
                <a:sym typeface="Arial"/>
              </a:rPr>
              <a:t>Are they predominately in hospitals or in smaller facilities too?  What incremental improvements could be used? </a:t>
            </a:r>
            <a:endParaRPr/>
          </a:p>
          <a:p>
            <a:pPr marL="0" lvl="0" indent="0" algn="l" rtl="0">
              <a:spcBef>
                <a:spcPts val="0"/>
              </a:spcBef>
              <a:spcAft>
                <a:spcPts val="0"/>
              </a:spcAft>
              <a:buNone/>
            </a:pPr>
            <a:r>
              <a:rPr lang="es" sz="1200">
                <a:solidFill>
                  <a:schemeClr val="dk1"/>
                </a:solidFill>
                <a:latin typeface="Arial"/>
                <a:ea typeface="Arial"/>
                <a:cs typeface="Arial"/>
                <a:sym typeface="Arial"/>
              </a:rPr>
              <a:t>The incremental change could come from piloting at some of the larger HCFs, and then moving down the chain as it becomes more established.  Technically, it can be done at a small HCF, but neither the need nor the benefit are so large.  Below 10-12kg of waste per day, the gas produced will be very limited and may not be of great interest to the HCF staff. </a:t>
            </a:r>
            <a:endParaRPr/>
          </a:p>
          <a:p>
            <a:pPr marL="0" lvl="0" indent="0" algn="l" rtl="0">
              <a:spcBef>
                <a:spcPts val="0"/>
              </a:spcBef>
              <a:spcAft>
                <a:spcPts val="0"/>
              </a:spcAft>
              <a:buNone/>
            </a:pPr>
            <a:br>
              <a:rPr lang="en-US" sz="1200">
                <a:solidFill>
                  <a:schemeClr val="dk1"/>
                </a:solidFill>
                <a:latin typeface="Arial"/>
                <a:ea typeface="Arial"/>
                <a:cs typeface="Arial"/>
                <a:sym typeface="Arial"/>
              </a:rPr>
            </a:br>
            <a:r>
              <a:rPr lang="es" sz="1200">
                <a:solidFill>
                  <a:schemeClr val="dk1"/>
                </a:solidFill>
                <a:latin typeface="Arial"/>
                <a:ea typeface="Arial"/>
                <a:cs typeface="Arial"/>
                <a:sym typeface="Arial"/>
              </a:rPr>
              <a:t>This blog may be useful.  </a:t>
            </a:r>
            <a:r>
              <a:rPr lang="es" sz="1200" u="sng">
                <a:solidFill>
                  <a:schemeClr val="hlink"/>
                </a:solidFill>
                <a:latin typeface="Arial"/>
                <a:ea typeface="Arial"/>
                <a:cs typeface="Arial"/>
                <a:sym typeface="Arial"/>
                <a:hlinkClick r:id="rId3"/>
              </a:rPr>
              <a:t>https://greengrowthknowledge.org/blog/win-win-disposing-medical-waste-biodigestion</a:t>
            </a:r>
            <a:endParaRPr sz="1200">
              <a:solidFill>
                <a:schemeClr val="dk1"/>
              </a:solidFill>
              <a:latin typeface="Arial"/>
              <a:ea typeface="Arial"/>
              <a:cs typeface="Arial"/>
              <a:sym typeface="Arial"/>
            </a:endParaRPr>
          </a:p>
          <a:p>
            <a:pPr marL="0" lvl="0" indent="0" algn="l" rtl="0">
              <a:spcBef>
                <a:spcPts val="0"/>
              </a:spcBef>
              <a:spcAft>
                <a:spcPts val="0"/>
              </a:spcAft>
              <a:buNone/>
            </a:pPr>
            <a:r>
              <a:rPr lang="es" sz="1200">
                <a:solidFill>
                  <a:schemeClr val="dk1"/>
                </a:solidFill>
                <a:latin typeface="Arial"/>
                <a:ea typeface="Arial"/>
                <a:cs typeface="Arial"/>
                <a:sym typeface="Arial"/>
              </a:rPr>
              <a:t>  </a:t>
            </a:r>
            <a:endParaRPr/>
          </a:p>
        </p:txBody>
      </p:sp>
      <p:sp>
        <p:nvSpPr>
          <p:cNvPr id="1271" name="Google Shape;1271;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272" name="Google Shape;1272;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273" name="Google Shape;127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54: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6" name="Google Shape;129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Minimal approaches to health-care waste management need to be used in remote health-care facilities and underdeveloped areas. In addition, minimal practices may also be necessary in temporary refugee encampments and areas experiencing exceptional hardship. </a:t>
            </a:r>
            <a:endParaRPr/>
          </a:p>
          <a:p>
            <a:pPr marL="0" lvl="0" indent="0" algn="l" rtl="0">
              <a:spcBef>
                <a:spcPts val="0"/>
              </a:spcBef>
              <a:spcAft>
                <a:spcPts val="0"/>
              </a:spcAft>
              <a:buNone/>
            </a:pPr>
            <a:endParaRPr/>
          </a:p>
          <a:p>
            <a:pPr marL="0" lvl="0" indent="0" algn="l" rtl="0">
              <a:spcBef>
                <a:spcPts val="0"/>
              </a:spcBef>
              <a:spcAft>
                <a:spcPts val="0"/>
              </a:spcAft>
              <a:buNone/>
            </a:pPr>
            <a:r>
              <a:rPr lang="es"/>
              <a:t>Consequently, the safe burial of waste on hospital premises may be the only viable option available at that time. Even in these difficult circumstances, the hospital management can establish the following basic principles: </a:t>
            </a:r>
            <a:endParaRPr/>
          </a:p>
          <a:p>
            <a:pPr marL="171450" lvl="0" indent="-171450" algn="l" rtl="0">
              <a:spcBef>
                <a:spcPts val="0"/>
              </a:spcBef>
              <a:spcAft>
                <a:spcPts val="0"/>
              </a:spcAft>
              <a:buClr>
                <a:schemeClr val="dk1"/>
              </a:buClr>
              <a:buSzPts val="1200"/>
              <a:buFont typeface="Calibri"/>
              <a:buChar char="-"/>
            </a:pPr>
            <a:r>
              <a:rPr lang="es"/>
              <a:t>Access to the disposal site should be restricted to authorized personnel only. </a:t>
            </a:r>
            <a:endParaRPr/>
          </a:p>
          <a:p>
            <a:pPr marL="171450" lvl="0" indent="-171450" algn="l" rtl="0">
              <a:spcBef>
                <a:spcPts val="0"/>
              </a:spcBef>
              <a:spcAft>
                <a:spcPts val="0"/>
              </a:spcAft>
              <a:buClr>
                <a:schemeClr val="dk1"/>
              </a:buClr>
              <a:buSzPts val="1200"/>
              <a:buFont typeface="Calibri"/>
              <a:buChar char="-"/>
            </a:pPr>
            <a:r>
              <a:rPr lang="es"/>
              <a:t>The burial site should be lined with a material of low permeability, such as clay, dung and river silt, if available, to prevent pollution of shallow groundwater and nearby wells. </a:t>
            </a:r>
            <a:endParaRPr/>
          </a:p>
          <a:p>
            <a:pPr marL="171450" lvl="0" indent="-171450" algn="l" rtl="0">
              <a:spcBef>
                <a:spcPts val="0"/>
              </a:spcBef>
              <a:spcAft>
                <a:spcPts val="0"/>
              </a:spcAft>
              <a:buClr>
                <a:schemeClr val="dk1"/>
              </a:buClr>
              <a:buSzPts val="1200"/>
              <a:buFont typeface="Calibri"/>
              <a:buChar char="-"/>
            </a:pPr>
            <a:r>
              <a:rPr lang="es"/>
              <a:t>New water wells should not be dug near the disposal pit. </a:t>
            </a:r>
            <a:endParaRPr/>
          </a:p>
          <a:p>
            <a:pPr marL="171450" lvl="0" indent="-171450" algn="l" rtl="0">
              <a:spcBef>
                <a:spcPts val="0"/>
              </a:spcBef>
              <a:spcAft>
                <a:spcPts val="0"/>
              </a:spcAft>
              <a:buClr>
                <a:schemeClr val="dk1"/>
              </a:buClr>
              <a:buSzPts val="1200"/>
              <a:buFont typeface="Calibri"/>
              <a:buChar char="-"/>
            </a:pPr>
            <a:r>
              <a:rPr lang="es"/>
              <a:t>Only infectious health-care waste should be buried (if general hospital waste were also buried on the premises, available space would be quickly filled). </a:t>
            </a:r>
            <a:endParaRPr/>
          </a:p>
          <a:p>
            <a:pPr marL="171450" lvl="0" indent="-171450" algn="l" rtl="0">
              <a:spcBef>
                <a:spcPts val="0"/>
              </a:spcBef>
              <a:spcAft>
                <a:spcPts val="0"/>
              </a:spcAft>
              <a:buClr>
                <a:schemeClr val="dk1"/>
              </a:buClr>
              <a:buSzPts val="1200"/>
              <a:buFont typeface="Calibri"/>
              <a:buChar char="-"/>
            </a:pPr>
            <a:r>
              <a:rPr lang="es"/>
              <a:t>Larger quantities of chemical wastes should not be buried at one time; however, burying small quantities occasionally is less likely to create adverse pollution </a:t>
            </a:r>
            <a:endParaRPr/>
          </a:p>
          <a:p>
            <a:pPr marL="171450" lvl="0" indent="-171450" algn="l" rtl="0">
              <a:spcBef>
                <a:spcPts val="0"/>
              </a:spcBef>
              <a:spcAft>
                <a:spcPts val="0"/>
              </a:spcAft>
              <a:buClr>
                <a:schemeClr val="dk1"/>
              </a:buClr>
              <a:buSzPts val="1200"/>
              <a:buFont typeface="Calibri"/>
              <a:buChar char="-"/>
            </a:pPr>
            <a:r>
              <a:rPr lang="es"/>
              <a:t>The burial site should be managed as a landfill, with each layer of waste covered by a layer of soil to prevent odours and contact with the decomposing waste, and to deter rodents and insects.</a:t>
            </a:r>
            <a:endParaRPr/>
          </a:p>
          <a:p>
            <a:pPr marL="0" lvl="0" indent="0" algn="l" rtl="0">
              <a:spcBef>
                <a:spcPts val="0"/>
              </a:spcBef>
              <a:spcAft>
                <a:spcPts val="0"/>
              </a:spcAft>
              <a:buNone/>
            </a:pPr>
            <a:endParaRPr/>
          </a:p>
          <a:p>
            <a:pPr marL="0" lvl="0" indent="0" algn="l" rtl="0">
              <a:spcBef>
                <a:spcPts val="0"/>
              </a:spcBef>
              <a:spcAft>
                <a:spcPts val="0"/>
              </a:spcAft>
              <a:buNone/>
            </a:pPr>
            <a:r>
              <a:rPr lang="es"/>
              <a:t>Once the pit is constructed, the safe burial of waste in minimal circumstances depends critically on staff following sensible operational practices. This must be insisted upon, and the local health-care manager must realize their responsibility for making an organized waste-disposal system work properly</a:t>
            </a:r>
            <a:endParaRPr/>
          </a:p>
        </p:txBody>
      </p:sp>
      <p:sp>
        <p:nvSpPr>
          <p:cNvPr id="1297" name="Google Shape;129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54</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55: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1" name="Google Shape;132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a:t>Burning in a pit should be undertaken in a confined area – away from public and the health facility. The waste should be burned within a dugout pit, followed by covering with a layer of soil </a:t>
            </a:r>
            <a:endParaRPr/>
          </a:p>
          <a:p>
            <a:pPr marL="0" lvl="0" indent="0" algn="l" rtl="0">
              <a:spcBef>
                <a:spcPts val="0"/>
              </a:spcBef>
              <a:spcAft>
                <a:spcPts val="0"/>
              </a:spcAft>
              <a:buNone/>
            </a:pPr>
            <a:endParaRPr/>
          </a:p>
          <a:p>
            <a:pPr marL="0" lvl="0" indent="0" algn="l" rtl="0">
              <a:spcBef>
                <a:spcPts val="0"/>
              </a:spcBef>
              <a:spcAft>
                <a:spcPts val="0"/>
              </a:spcAft>
              <a:buNone/>
            </a:pPr>
            <a:r>
              <a:rPr lang="es"/>
              <a:t>Expired pharmacies can also be inerted.  Inertization is a variant of encapsulation and involves removing the packaging materials, paper, cardboard and plastic, from the pharmaceuticals. Pills need to be removed from their blister packs. The pharmaceuticals are then ground, and a mix of water, cement and lime added to form a homogenous paste. More information:</a:t>
            </a:r>
            <a:endParaRPr/>
          </a:p>
          <a:p>
            <a:pPr marL="0" lvl="0" indent="0" algn="l" rtl="0">
              <a:spcBef>
                <a:spcPts val="0"/>
              </a:spcBef>
              <a:spcAft>
                <a:spcPts val="0"/>
              </a:spcAft>
              <a:buNone/>
            </a:pPr>
            <a:r>
              <a:rPr lang="es" u="sng">
                <a:solidFill>
                  <a:schemeClr val="hlink"/>
                </a:solidFill>
                <a:hlinkClick r:id="rId3"/>
              </a:rPr>
              <a:t>https://www.who.int/water_sanitation_health/publications/unwanted-pharmaceuticals/en/</a:t>
            </a:r>
            <a:endParaRPr/>
          </a:p>
          <a:p>
            <a:pPr marL="0" lvl="0" indent="0" algn="l" rtl="0">
              <a:spcBef>
                <a:spcPts val="0"/>
              </a:spcBef>
              <a:spcAft>
                <a:spcPts val="0"/>
              </a:spcAft>
              <a:buNone/>
            </a:pPr>
            <a:endParaRPr/>
          </a:p>
          <a:p>
            <a:pPr marL="0" lvl="0" indent="0" algn="l" rtl="0">
              <a:spcBef>
                <a:spcPts val="0"/>
              </a:spcBef>
              <a:spcAft>
                <a:spcPts val="0"/>
              </a:spcAft>
              <a:buNone/>
            </a:pPr>
            <a:r>
              <a:rPr lang="es"/>
              <a:t>These methods should only be a last-resort </a:t>
            </a:r>
            <a:endParaRPr/>
          </a:p>
        </p:txBody>
      </p:sp>
      <p:sp>
        <p:nvSpPr>
          <p:cNvPr id="1322" name="Google Shape;1322;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323" name="Google Shape;1323;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324" name="Google Shape;13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56: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7" name="Google Shape;134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Are there reporting systems about needle stick incidents in your facility or/ country? </a:t>
            </a:r>
            <a:endParaRPr/>
          </a:p>
          <a:p>
            <a:pPr marL="0" lvl="0" indent="0" algn="l" rtl="0">
              <a:spcBef>
                <a:spcPts val="0"/>
              </a:spcBef>
              <a:spcAft>
                <a:spcPts val="0"/>
              </a:spcAft>
              <a:buNone/>
            </a:pPr>
            <a:r>
              <a:rPr lang="es"/>
              <a:t>What is the standardized procedure for a needle stick incident (who needs to be informed, medical care, filling out forms)?</a:t>
            </a:r>
            <a:endParaRPr/>
          </a:p>
          <a:p>
            <a:pPr marL="0" lvl="0" indent="0" algn="l" rtl="0">
              <a:spcBef>
                <a:spcPts val="0"/>
              </a:spcBef>
              <a:spcAft>
                <a:spcPts val="0"/>
              </a:spcAft>
              <a:buNone/>
            </a:pPr>
            <a:endParaRPr/>
          </a:p>
          <a:p>
            <a:pPr marL="0" lvl="0" indent="0" algn="l" rtl="0">
              <a:spcBef>
                <a:spcPts val="0"/>
              </a:spcBef>
              <a:spcAft>
                <a:spcPts val="0"/>
              </a:spcAft>
              <a:buNone/>
            </a:pPr>
            <a:r>
              <a:rPr lang="es" b="1"/>
              <a:t>Why should you weigh and keep a record of the amount of infectious waste generated?</a:t>
            </a:r>
            <a:endParaRPr/>
          </a:p>
          <a:p>
            <a:pPr marL="171450" lvl="0" indent="-171450" algn="l" rtl="0">
              <a:spcBef>
                <a:spcPts val="0"/>
              </a:spcBef>
              <a:spcAft>
                <a:spcPts val="0"/>
              </a:spcAft>
              <a:buClr>
                <a:schemeClr val="dk1"/>
              </a:buClr>
              <a:buSzPts val="1200"/>
              <a:buFont typeface="Calibri"/>
              <a:buChar char="-"/>
            </a:pPr>
            <a:r>
              <a:rPr lang="es"/>
              <a:t>To observe changes in the amount generated and to invest in mitigation measures.</a:t>
            </a:r>
            <a:endParaRPr/>
          </a:p>
          <a:p>
            <a:pPr marL="171450" lvl="0" indent="-171450" algn="l" rtl="0">
              <a:spcBef>
                <a:spcPts val="0"/>
              </a:spcBef>
              <a:spcAft>
                <a:spcPts val="0"/>
              </a:spcAft>
              <a:buClr>
                <a:schemeClr val="dk1"/>
              </a:buClr>
              <a:buSzPts val="1200"/>
              <a:buFont typeface="Calibri"/>
              <a:buChar char="-"/>
            </a:pPr>
            <a:r>
              <a:rPr lang="es"/>
              <a:t>To prove that any activities to improve segregation and waste minimization are working.</a:t>
            </a:r>
            <a:endParaRPr/>
          </a:p>
          <a:p>
            <a:pPr marL="171450" lvl="0" indent="-171450" algn="l" rtl="0">
              <a:spcBef>
                <a:spcPts val="0"/>
              </a:spcBef>
              <a:spcAft>
                <a:spcPts val="0"/>
              </a:spcAft>
              <a:buClr>
                <a:schemeClr val="dk1"/>
              </a:buClr>
              <a:buSzPts val="1200"/>
              <a:buFont typeface="Calibri"/>
              <a:buChar char="-"/>
            </a:pPr>
            <a:r>
              <a:rPr lang="es"/>
              <a:t>To plan for what size and capacity of storage, treatment and disposal of waste is required.</a:t>
            </a:r>
            <a:endParaRPr/>
          </a:p>
          <a:p>
            <a:pPr marL="171450" lvl="0" indent="-171450" algn="l" rtl="0">
              <a:spcBef>
                <a:spcPts val="0"/>
              </a:spcBef>
              <a:spcAft>
                <a:spcPts val="0"/>
              </a:spcAft>
              <a:buClr>
                <a:schemeClr val="dk1"/>
              </a:buClr>
              <a:buSzPts val="1200"/>
              <a:buFont typeface="Calibri"/>
              <a:buChar char="-"/>
            </a:pPr>
            <a:r>
              <a:rPr lang="es"/>
              <a:t>To see if COVID-19 has had an impact on the quantity of waste generated </a:t>
            </a:r>
            <a:endParaRPr/>
          </a:p>
        </p:txBody>
      </p:sp>
      <p:sp>
        <p:nvSpPr>
          <p:cNvPr id="1348" name="Google Shape;1348;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349" name="Google Shape;1349;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1350" name="Google Shape;135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4" name="Google Shape;137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Source: IFC, Innovation in manufacturing personal protective equipment: toward sustainability and circularity. Washington (DC): International Finance Corporation; 2021</a:t>
            </a:r>
            <a:endParaRPr/>
          </a:p>
        </p:txBody>
      </p:sp>
      <p:sp>
        <p:nvSpPr>
          <p:cNvPr id="1375" name="Google Shape;1375;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376" name="Google Shape;1376;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377" name="Google Shape;137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0" name="Google Shape;139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391" name="Google Shape;139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1" name="Google Shape;140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Organizational structure: Private Public Partnership (PPP)</a:t>
            </a:r>
            <a:endParaRPr/>
          </a:p>
          <a:p>
            <a:pPr marL="0" lvl="0" indent="0" algn="l" rtl="0">
              <a:spcBef>
                <a:spcPts val="0"/>
              </a:spcBef>
              <a:spcAft>
                <a:spcPts val="0"/>
              </a:spcAft>
              <a:buNone/>
            </a:pPr>
            <a:r>
              <a:rPr lang="es"/>
              <a:t>ZoomPak Ghana Limited,  Government of Ghana with support of Turkish Government</a:t>
            </a:r>
            <a:endParaRPr/>
          </a:p>
          <a:p>
            <a:pPr marL="0" lvl="0" indent="0" algn="l" rtl="0">
              <a:spcBef>
                <a:spcPts val="0"/>
              </a:spcBef>
              <a:spcAft>
                <a:spcPts val="0"/>
              </a:spcAft>
              <a:buNone/>
            </a:pPr>
            <a:endParaRPr/>
          </a:p>
        </p:txBody>
      </p:sp>
      <p:sp>
        <p:nvSpPr>
          <p:cNvPr id="1402" name="Google Shape;1402;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403" name="Google Shape;1403;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1404" name="Google Shape;140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212121"/>
              </a:buClr>
              <a:buSzPts val="1200"/>
              <a:buFont typeface="Arial"/>
              <a:buNone/>
            </a:pPr>
            <a:r>
              <a:rPr lang="es" b="1" i="0">
                <a:solidFill>
                  <a:srgbClr val="212121"/>
                </a:solidFill>
                <a:latin typeface="Arial"/>
                <a:ea typeface="Arial"/>
                <a:cs typeface="Arial"/>
                <a:sym typeface="Arial"/>
              </a:rPr>
              <a:t>READ THE SLIDE</a:t>
            </a:r>
            <a:endParaRPr/>
          </a:p>
          <a:p>
            <a:pPr marL="0" marR="0" lvl="0" indent="0" algn="l" rtl="0">
              <a:lnSpc>
                <a:spcPct val="100000"/>
              </a:lnSpc>
              <a:spcBef>
                <a:spcPts val="0"/>
              </a:spcBef>
              <a:spcAft>
                <a:spcPts val="0"/>
              </a:spcAft>
              <a:buClr>
                <a:srgbClr val="212121"/>
              </a:buClr>
              <a:buSzPts val="1200"/>
              <a:buFont typeface="Arial"/>
              <a:buNone/>
            </a:pPr>
            <a:r>
              <a:rPr lang="es" b="1" i="0">
                <a:solidFill>
                  <a:srgbClr val="212121"/>
                </a:solidFill>
                <a:latin typeface="Arial"/>
                <a:ea typeface="Arial"/>
                <a:cs typeface="Arial"/>
                <a:sym typeface="Arial"/>
              </a:rPr>
              <a:t> SAY:</a:t>
            </a:r>
            <a:endParaRPr/>
          </a:p>
          <a:p>
            <a:pPr marL="0" marR="0" lvl="0" indent="0" algn="l" rtl="0">
              <a:lnSpc>
                <a:spcPct val="100000"/>
              </a:lnSpc>
              <a:spcBef>
                <a:spcPts val="0"/>
              </a:spcBef>
              <a:spcAft>
                <a:spcPts val="0"/>
              </a:spcAft>
              <a:buClr>
                <a:srgbClr val="212121"/>
              </a:buClr>
              <a:buSzPts val="1200"/>
              <a:buFont typeface="Arial"/>
              <a:buNone/>
            </a:pPr>
            <a:r>
              <a:rPr lang="es" b="0" i="0">
                <a:solidFill>
                  <a:srgbClr val="212121"/>
                </a:solidFill>
                <a:latin typeface="Arial"/>
                <a:ea typeface="Arial"/>
                <a:cs typeface="Arial"/>
                <a:sym typeface="Arial"/>
              </a:rPr>
              <a:t>In 2010, contaminated injections caused an estimated 1.7 million hepatitis infections, 315,000 hepatitis C infections and 33,800 new HIV infections.</a:t>
            </a:r>
            <a:endParaRPr/>
          </a:p>
          <a:p>
            <a:pPr marL="0" marR="0" lvl="0" indent="0" algn="l" rtl="0">
              <a:lnSpc>
                <a:spcPct val="100000"/>
              </a:lnSpc>
              <a:spcBef>
                <a:spcPts val="0"/>
              </a:spcBef>
              <a:spcAft>
                <a:spcPts val="0"/>
              </a:spcAft>
              <a:buClr>
                <a:srgbClr val="3C4245"/>
              </a:buClr>
              <a:buSzPts val="1200"/>
              <a:buFont typeface="Arial"/>
              <a:buNone/>
            </a:pPr>
            <a:r>
              <a:rPr lang="es" b="0" i="0">
                <a:solidFill>
                  <a:srgbClr val="3C4245"/>
                </a:solidFill>
                <a:latin typeface="Arial"/>
                <a:ea typeface="Arial"/>
                <a:cs typeface="Arial"/>
                <a:sym typeface="Arial"/>
              </a:rPr>
              <a:t>Incinerated materials containing or treated with chlorine can generate dioxins and furans, which are human carcinogens and have been associated with a range of adverse health effects. Incineration of heavy metals or materials with high metal content (in particular lead, mercury and cadmium) can lead to the spread of toxic metals in the environment.</a:t>
            </a:r>
            <a:endParaRPr/>
          </a:p>
          <a:p>
            <a:pPr marL="0" marR="0" lvl="0" indent="0" algn="l" rtl="0">
              <a:lnSpc>
                <a:spcPct val="100000"/>
              </a:lnSpc>
              <a:spcBef>
                <a:spcPts val="0"/>
              </a:spcBef>
              <a:spcAft>
                <a:spcPts val="0"/>
              </a:spcAft>
              <a:buClr>
                <a:schemeClr val="dk1"/>
              </a:buClr>
              <a:buSzPts val="1200"/>
              <a:buFont typeface="Calibri"/>
              <a:buNone/>
            </a:pPr>
            <a:r>
              <a:rPr lang="es"/>
              <a:t>Mercury containing devices are e.g., </a:t>
            </a:r>
            <a:r>
              <a:rPr lang="es" sz="1200">
                <a:solidFill>
                  <a:srgbClr val="FF0000"/>
                </a:solidFill>
              </a:rPr>
              <a:t>fluorescence bulbs, mercury containing thermometers or sphygmomanometers </a:t>
            </a:r>
            <a:endParaRPr/>
          </a:p>
          <a:p>
            <a:pPr marL="0" lvl="0" indent="0" algn="l" rtl="0">
              <a:spcBef>
                <a:spcPts val="0"/>
              </a:spcBef>
              <a:spcAft>
                <a:spcPts val="0"/>
              </a:spcAft>
              <a:buNone/>
            </a:pPr>
            <a:r>
              <a:rPr lang="es"/>
              <a:t>More information can ne found in WHO fact sheet on health care waste: https://www.who.int/news-room/fact-sheets/detail/health-care-waste</a:t>
            </a:r>
            <a:endParaRPr/>
          </a:p>
          <a:p>
            <a:pPr marL="0" lvl="0" indent="0" algn="l" rtl="0">
              <a:spcBef>
                <a:spcPts val="0"/>
              </a:spcBef>
              <a:spcAft>
                <a:spcPts val="0"/>
              </a:spcAft>
              <a:buNone/>
            </a:pPr>
            <a:endParaRPr/>
          </a:p>
        </p:txBody>
      </p:sp>
      <p:sp>
        <p:nvSpPr>
          <p:cNvPr id="377" name="Google Shape;3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414" name="Google Shape;14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Shout out your guesses/answers </a:t>
            </a:r>
            <a:endParaRPr/>
          </a:p>
          <a:p>
            <a:pPr marL="0" lvl="0" indent="0" algn="l" rtl="0">
              <a:spcBef>
                <a:spcPts val="0"/>
              </a:spcBef>
              <a:spcAft>
                <a:spcPts val="0"/>
              </a:spcAft>
              <a:buNone/>
            </a:pPr>
            <a:r>
              <a:rPr lang="es" b="1" u="none"/>
              <a:t>NOTE FOR TRAINER:</a:t>
            </a:r>
            <a:endParaRPr/>
          </a:p>
          <a:p>
            <a:pPr marL="0" lvl="0" indent="0" algn="l" rtl="0">
              <a:spcBef>
                <a:spcPts val="0"/>
              </a:spcBef>
              <a:spcAft>
                <a:spcPts val="0"/>
              </a:spcAft>
              <a:buNone/>
            </a:pPr>
            <a:r>
              <a:rPr lang="es"/>
              <a:t>Consider using polling technology, e.g. zoom poll or mentimeter</a:t>
            </a:r>
            <a:endParaRPr/>
          </a:p>
        </p:txBody>
      </p:sp>
      <p:sp>
        <p:nvSpPr>
          <p:cNvPr id="387" name="Google Shape;387;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88" name="Google Shape;388;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389" name="Google Shape;3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8: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10% of infectious waste also includes sharp waste and pathologic / anatomical waste (biohazardous waste)</a:t>
            </a:r>
            <a:endParaRPr b="1"/>
          </a:p>
          <a:p>
            <a:pPr marL="0" marR="0" lvl="0" indent="0" algn="l" rtl="0">
              <a:lnSpc>
                <a:spcPct val="100000"/>
              </a:lnSpc>
              <a:spcBef>
                <a:spcPts val="360"/>
              </a:spcBef>
              <a:spcAft>
                <a:spcPts val="0"/>
              </a:spcAft>
              <a:buClr>
                <a:schemeClr val="dk1"/>
              </a:buClr>
              <a:buSzPts val="1200"/>
              <a:buFont typeface="Calibri"/>
              <a:buNone/>
            </a:pPr>
            <a:r>
              <a:rPr lang="es" sz="1200" b="0"/>
              <a:t>what are typical types of non-hazardous waste generated in a HCF?  </a:t>
            </a:r>
            <a:endParaRPr/>
          </a:p>
          <a:p>
            <a:pPr marL="0" marR="0" lvl="0" indent="0" algn="l" rtl="0">
              <a:lnSpc>
                <a:spcPct val="100000"/>
              </a:lnSpc>
              <a:spcBef>
                <a:spcPts val="360"/>
              </a:spcBef>
              <a:spcAft>
                <a:spcPts val="0"/>
              </a:spcAft>
              <a:buClr>
                <a:schemeClr val="dk1"/>
              </a:buClr>
              <a:buSzPts val="1200"/>
              <a:buFont typeface="Calibri"/>
              <a:buNone/>
            </a:pPr>
            <a:r>
              <a:rPr lang="es" sz="1200" b="1"/>
              <a:t>Non-hazardous waste </a:t>
            </a:r>
            <a:r>
              <a:rPr lang="es" sz="1200" b="0"/>
              <a:t>is usually similar in characteristics to municipal solid waste. More than half of non-hazardous waste from hospitals is paper, cardboard and plastics, whilst the rest comprises discarded food, metal, glass, textiles, plastics and wood. </a:t>
            </a:r>
            <a:endParaRPr/>
          </a:p>
          <a:p>
            <a:pPr marL="0" marR="0" lvl="0" indent="0" algn="l" rtl="0">
              <a:lnSpc>
                <a:spcPct val="100000"/>
              </a:lnSpc>
              <a:spcBef>
                <a:spcPts val="360"/>
              </a:spcBef>
              <a:spcAft>
                <a:spcPts val="0"/>
              </a:spcAft>
              <a:buClr>
                <a:schemeClr val="dk1"/>
              </a:buClr>
              <a:buSzPts val="1200"/>
              <a:buFont typeface="Arial"/>
              <a:buNone/>
            </a:pPr>
            <a:r>
              <a:rPr lang="es" sz="1200" u="none">
                <a:latin typeface="Arial"/>
                <a:ea typeface="Arial"/>
                <a:cs typeface="Arial"/>
                <a:sym typeface="Arial"/>
              </a:rPr>
              <a:t>Basic health care waste management refers to health care facilities that segregate and treat their waste (through burning, autoclaving, sending off site for treatment or other methods). For details refer to the latest data from the WHO/UNICEF Joint Monitoring Programme: https://washdata.org/data/healthcare#!/</a:t>
            </a:r>
            <a:endParaRPr sz="1200" b="0"/>
          </a:p>
          <a:p>
            <a:pPr marL="0" lvl="0" indent="0" algn="l" rtl="0">
              <a:spcBef>
                <a:spcPts val="0"/>
              </a:spcBef>
              <a:spcAft>
                <a:spcPts val="0"/>
              </a:spcAft>
              <a:buNone/>
            </a:pPr>
            <a:endParaRPr/>
          </a:p>
          <a:p>
            <a:pPr marL="0" marR="0" lvl="0" indent="0" algn="l" rtl="0">
              <a:lnSpc>
                <a:spcPct val="100000"/>
              </a:lnSpc>
              <a:spcBef>
                <a:spcPts val="540"/>
              </a:spcBef>
              <a:spcAft>
                <a:spcPts val="0"/>
              </a:spcAft>
              <a:buClr>
                <a:schemeClr val="dk1"/>
              </a:buClr>
              <a:buSzPts val="1800"/>
              <a:buFont typeface="Quattrocento Sans"/>
              <a:buNone/>
            </a:pPr>
            <a:r>
              <a:rPr lang="es" sz="1800" u="sng">
                <a:latin typeface="Quattrocento Sans"/>
                <a:ea typeface="Quattrocento Sans"/>
                <a:cs typeface="Quattrocento Sans"/>
                <a:sym typeface="Quattrocento Sans"/>
              </a:rPr>
              <a:t>NOTE FOR TRAINER:</a:t>
            </a:r>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These are estimations and it is important to measure the quantity of waste in each setting. </a:t>
            </a:r>
            <a:endParaRPr sz="1800">
              <a:latin typeface="Arial"/>
              <a:ea typeface="Arial"/>
              <a:cs typeface="Arial"/>
              <a:sym typeface="Arial"/>
            </a:endParaRPr>
          </a:p>
          <a:p>
            <a:pPr marL="0" lvl="0" indent="0" algn="l" rtl="0">
              <a:spcBef>
                <a:spcPts val="0"/>
              </a:spcBef>
              <a:spcAft>
                <a:spcPts val="0"/>
              </a:spcAft>
              <a:buNone/>
            </a:pPr>
            <a:r>
              <a:rPr lang="es"/>
              <a:t>Refer to: </a:t>
            </a:r>
            <a:r>
              <a:rPr lang="es" sz="1200">
                <a:solidFill>
                  <a:srgbClr val="000000"/>
                </a:solidFill>
                <a:latin typeface="Arial"/>
                <a:ea typeface="Arial"/>
                <a:cs typeface="Arial"/>
                <a:sym typeface="Arial"/>
              </a:rPr>
              <a:t>WHO, 2014. </a:t>
            </a:r>
            <a:r>
              <a:rPr lang="es" sz="1200" i="1">
                <a:solidFill>
                  <a:srgbClr val="000000"/>
                </a:solidFill>
                <a:latin typeface="Arial"/>
                <a:ea typeface="Arial"/>
                <a:cs typeface="Arial"/>
                <a:sym typeface="Arial"/>
              </a:rPr>
              <a:t>Safe management of wastes from health care activities.</a:t>
            </a:r>
            <a:r>
              <a:rPr lang="es" sz="1200">
                <a:solidFill>
                  <a:srgbClr val="000000"/>
                </a:solidFill>
                <a:latin typeface="Arial"/>
                <a:ea typeface="Arial"/>
                <a:cs typeface="Arial"/>
                <a:sym typeface="Arial"/>
              </a:rPr>
              <a:t> Second Edition. </a:t>
            </a:r>
            <a:r>
              <a:rPr lang="es" sz="1200" u="sng">
                <a:solidFill>
                  <a:schemeClr val="hlink"/>
                </a:solidFill>
                <a:latin typeface="Arial"/>
                <a:ea typeface="Arial"/>
                <a:cs typeface="Arial"/>
                <a:sym typeface="Arial"/>
                <a:hlinkClick r:id="rId3"/>
              </a:rPr>
              <a:t>https://www.who.int/publications/i/item/9789241548564</a:t>
            </a:r>
            <a:r>
              <a:rPr lang="es" sz="1200" u="sng">
                <a:latin typeface="Arial"/>
                <a:ea typeface="Arial"/>
                <a:cs typeface="Arial"/>
                <a:sym typeface="Arial"/>
              </a:rPr>
              <a:t>   </a:t>
            </a:r>
            <a:endParaRPr/>
          </a:p>
          <a:p>
            <a:pPr marL="0" lvl="0" indent="0" algn="l" rtl="0">
              <a:spcBef>
                <a:spcPts val="0"/>
              </a:spcBef>
              <a:spcAft>
                <a:spcPts val="0"/>
              </a:spcAft>
              <a:buNone/>
            </a:pPr>
            <a:endParaRPr sz="1200" u="sng">
              <a:latin typeface="Arial"/>
              <a:ea typeface="Arial"/>
              <a:cs typeface="Arial"/>
              <a:sym typeface="Arial"/>
            </a:endParaRPr>
          </a:p>
          <a:p>
            <a:pPr marL="0" lvl="0" indent="0" algn="l" rtl="0">
              <a:spcBef>
                <a:spcPts val="0"/>
              </a:spcBef>
              <a:spcAft>
                <a:spcPts val="0"/>
              </a:spcAft>
              <a:buNone/>
            </a:pPr>
            <a:endParaRPr/>
          </a:p>
        </p:txBody>
      </p:sp>
      <p:sp>
        <p:nvSpPr>
          <p:cNvPr id="404" name="Google Shape;404;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05" name="Google Shape;405;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406" name="Google Shape;4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a:t>This module walks participants through each step of the waste management process from generation/minimization to final disposal. </a:t>
            </a:r>
            <a:endParaRPr/>
          </a:p>
          <a:p>
            <a:pPr marL="0" lvl="0" indent="0" algn="l" rtl="0">
              <a:spcBef>
                <a:spcPts val="0"/>
              </a:spcBef>
              <a:spcAft>
                <a:spcPts val="0"/>
              </a:spcAft>
              <a:buNone/>
            </a:pPr>
            <a:r>
              <a:rPr lang="es"/>
              <a:t>Reducing the amount of waste generated at a facility is critical to having enough capacity to safely manage and treat waste. It also saves money (e.g. through less use of gloves, for example, and instead practicing regular hand hygiene). Segregation is also very important as it reduces the amount of hazardous waste that then needs further treatment. </a:t>
            </a:r>
            <a:endParaRPr/>
          </a:p>
        </p:txBody>
      </p:sp>
      <p:sp>
        <p:nvSpPr>
          <p:cNvPr id="416" name="Google Shape;416;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17" name="Google Shape;417;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418" name="Google Shape;4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80"/>
        <p:cNvGrpSpPr/>
        <p:nvPr/>
      </p:nvGrpSpPr>
      <p:grpSpPr>
        <a:xfrm>
          <a:off x="0" y="0"/>
          <a:ext cx="0" cy="0"/>
          <a:chOff x="0" y="0"/>
          <a:chExt cx="0" cy="0"/>
        </a:xfrm>
      </p:grpSpPr>
      <p:sp>
        <p:nvSpPr>
          <p:cNvPr id="81" name="Google Shape;81;p12"/>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82" name="Google Shape;82;p1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83" name="Google Shape;83;p1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84" name="Google Shape;84;p12"/>
          <p:cNvSpPr>
            <a:spLocks noGrp="1"/>
          </p:cNvSpPr>
          <p:nvPr>
            <p:ph type="tbl" idx="2"/>
          </p:nvPr>
        </p:nvSpPr>
        <p:spPr>
          <a:xfrm>
            <a:off x="6240463" y="1161535"/>
            <a:ext cx="5111750" cy="4999553"/>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5" name="Google Shape;85;p12"/>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2"/>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2"/>
          <p:cNvSpPr txBox="1">
            <a:spLocks noGrp="1"/>
          </p:cNvSpPr>
          <p:nvPr>
            <p:ph type="body" idx="3"/>
          </p:nvPr>
        </p:nvSpPr>
        <p:spPr>
          <a:xfrm>
            <a:off x="6240463" y="584200"/>
            <a:ext cx="5076825" cy="313724"/>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88"/>
        <p:cNvGrpSpPr/>
        <p:nvPr/>
      </p:nvGrpSpPr>
      <p:grpSpPr>
        <a:xfrm>
          <a:off x="0" y="0"/>
          <a:ext cx="0" cy="0"/>
          <a:chOff x="0" y="0"/>
          <a:chExt cx="0" cy="0"/>
        </a:xfrm>
      </p:grpSpPr>
      <p:sp>
        <p:nvSpPr>
          <p:cNvPr id="89" name="Google Shape;89;p13"/>
          <p:cNvSpPr>
            <a:spLocks noGrp="1"/>
          </p:cNvSpPr>
          <p:nvPr>
            <p:ph type="pic" idx="2"/>
          </p:nvPr>
        </p:nvSpPr>
        <p:spPr>
          <a:xfrm>
            <a:off x="0" y="0"/>
            <a:ext cx="12192000" cy="6858000"/>
          </a:xfrm>
          <a:prstGeom prst="rect">
            <a:avLst/>
          </a:prstGeom>
          <a:noFill/>
          <a:ln>
            <a:noFill/>
          </a:ln>
        </p:spPr>
      </p:sp>
      <p:pic>
        <p:nvPicPr>
          <p:cNvPr id="90" name="Google Shape;90;p13"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1" name="Google Shape;91;p13"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92"/>
        <p:cNvGrpSpPr/>
        <p:nvPr/>
      </p:nvGrpSpPr>
      <p:grpSpPr>
        <a:xfrm>
          <a:off x="0" y="0"/>
          <a:ext cx="0" cy="0"/>
          <a:chOff x="0" y="0"/>
          <a:chExt cx="0" cy="0"/>
        </a:xfrm>
      </p:grpSpPr>
      <p:sp>
        <p:nvSpPr>
          <p:cNvPr id="93" name="Google Shape;93;p14"/>
          <p:cNvSpPr>
            <a:spLocks noGrp="1"/>
          </p:cNvSpPr>
          <p:nvPr>
            <p:ph type="pic" idx="2"/>
          </p:nvPr>
        </p:nvSpPr>
        <p:spPr>
          <a:xfrm>
            <a:off x="0" y="0"/>
            <a:ext cx="12192000" cy="6858000"/>
          </a:xfrm>
          <a:prstGeom prst="rect">
            <a:avLst/>
          </a:prstGeom>
          <a:noFill/>
          <a:ln>
            <a:noFill/>
          </a:ln>
        </p:spPr>
      </p:sp>
      <p:pic>
        <p:nvPicPr>
          <p:cNvPr id="94" name="Google Shape;94;p1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5" name="Google Shape;95;p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14"/>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97" name="Google Shape;97;p14"/>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00" name="Google Shape;100;p15"/>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101" name="Google Shape;101;p15"/>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02" name="Google Shape;102;p15"/>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5"/>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5"/>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07" name="Google Shape;107;p1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08" name="Google Shape;108;p16"/>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9" name="Google Shape;109;p16"/>
          <p:cNvSpPr txBox="1">
            <a:spLocks noGrp="1"/>
          </p:cNvSpPr>
          <p:nvPr>
            <p:ph type="body" idx="1"/>
          </p:nvPr>
        </p:nvSpPr>
        <p:spPr>
          <a:xfrm>
            <a:off x="838199" y="1254125"/>
            <a:ext cx="5078414"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0" name="Google Shape;110;p16"/>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1" name="Google Shape;111;p1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txBox="1">
            <a:spLocks noGrp="1"/>
          </p:cNvSpPr>
          <p:nvPr>
            <p:ph type="body" idx="4"/>
          </p:nvPr>
        </p:nvSpPr>
        <p:spPr>
          <a:xfrm>
            <a:off x="6238875" y="1253869"/>
            <a:ext cx="5113337" cy="365381"/>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4" name="Google Shape;114;p1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7" name="Google Shape;117;p1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18" name="Google Shape;118;p17"/>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9" name="Google Shape;119;p17"/>
          <p:cNvSpPr txBox="1">
            <a:spLocks noGrp="1"/>
          </p:cNvSpPr>
          <p:nvPr>
            <p:ph type="body" idx="1"/>
          </p:nvPr>
        </p:nvSpPr>
        <p:spPr>
          <a:xfrm>
            <a:off x="838199" y="1254125"/>
            <a:ext cx="5092602"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0" name="Google Shape;120;p17"/>
          <p:cNvSpPr txBox="1">
            <a:spLocks noGrp="1"/>
          </p:cNvSpPr>
          <p:nvPr>
            <p:ph type="body" idx="3"/>
          </p:nvPr>
        </p:nvSpPr>
        <p:spPr>
          <a:xfrm>
            <a:off x="6261198" y="1254125"/>
            <a:ext cx="5092602" cy="36512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1" name="Google Shape;121;p17"/>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2" name="Google Shape;122;p1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27" name="Google Shape;127;p18"/>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28" name="Google Shape;128;p18"/>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9" name="Google Shape;129;p18"/>
          <p:cNvSpPr txBox="1">
            <a:spLocks noGrp="1"/>
          </p:cNvSpPr>
          <p:nvPr>
            <p:ph type="body" idx="1"/>
          </p:nvPr>
        </p:nvSpPr>
        <p:spPr>
          <a:xfrm>
            <a:off x="838199" y="1254125"/>
            <a:ext cx="10515600"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0" name="Google Shape;130;p1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133"/>
        <p:cNvGrpSpPr/>
        <p:nvPr/>
      </p:nvGrpSpPr>
      <p:grpSpPr>
        <a:xfrm>
          <a:off x="0" y="0"/>
          <a:ext cx="0" cy="0"/>
          <a:chOff x="0" y="0"/>
          <a:chExt cx="0" cy="0"/>
        </a:xfrm>
      </p:grpSpPr>
      <p:sp>
        <p:nvSpPr>
          <p:cNvPr id="134" name="Google Shape;134;p19"/>
          <p:cNvSpPr/>
          <p:nvPr/>
        </p:nvSpPr>
        <p:spPr>
          <a:xfrm>
            <a:off x="0" y="0"/>
            <a:ext cx="5257800" cy="789140"/>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36" name="Google Shape;136;p19"/>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7" name="Google Shape;137;p19"/>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9"/>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40" name="Google Shape;140;p19"/>
          <p:cNvSpPr txBox="1">
            <a:spLocks noGrp="1"/>
          </p:cNvSpPr>
          <p:nvPr>
            <p:ph type="body" idx="2"/>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41" name="Google Shape;141;p19"/>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42"/>
        <p:cNvGrpSpPr/>
        <p:nvPr/>
      </p:nvGrpSpPr>
      <p:grpSpPr>
        <a:xfrm>
          <a:off x="0" y="0"/>
          <a:ext cx="0" cy="0"/>
          <a:chOff x="0" y="0"/>
          <a:chExt cx="0" cy="0"/>
        </a:xfrm>
      </p:grpSpPr>
      <p:sp>
        <p:nvSpPr>
          <p:cNvPr id="143" name="Google Shape;143;p2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44" name="Google Shape;144;p20"/>
          <p:cNvSpPr>
            <a:spLocks noGrp="1"/>
          </p:cNvSpPr>
          <p:nvPr>
            <p:ph type="pic" idx="2"/>
          </p:nvPr>
        </p:nvSpPr>
        <p:spPr>
          <a:xfrm>
            <a:off x="839788" y="0"/>
            <a:ext cx="10512424" cy="6161484"/>
          </a:xfrm>
          <a:prstGeom prst="rect">
            <a:avLst/>
          </a:prstGeom>
          <a:noFill/>
          <a:ln>
            <a:noFill/>
          </a:ln>
        </p:spPr>
      </p:sp>
      <p:sp>
        <p:nvSpPr>
          <p:cNvPr id="145" name="Google Shape;145;p2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2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48"/>
        <p:cNvGrpSpPr/>
        <p:nvPr/>
      </p:nvGrpSpPr>
      <p:grpSpPr>
        <a:xfrm>
          <a:off x="0" y="0"/>
          <a:ext cx="0" cy="0"/>
          <a:chOff x="0" y="0"/>
          <a:chExt cx="0" cy="0"/>
        </a:xfrm>
      </p:grpSpPr>
      <p:sp>
        <p:nvSpPr>
          <p:cNvPr id="149" name="Google Shape;149;p2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50" name="Google Shape;150;p2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2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pic>
        <p:nvPicPr>
          <p:cNvPr id="153" name="Google Shape;153;p21"/>
          <p:cNvPicPr preferRelativeResize="0"/>
          <p:nvPr/>
        </p:nvPicPr>
        <p:blipFill rotWithShape="1">
          <a:blip r:embed="rId2">
            <a:alphaModFix/>
          </a:blip>
          <a:srcRect/>
          <a:stretch/>
        </p:blipFill>
        <p:spPr>
          <a:xfrm>
            <a:off x="7938732" y="2870113"/>
            <a:ext cx="896712" cy="1171184"/>
          </a:xfrm>
          <a:prstGeom prst="rect">
            <a:avLst/>
          </a:prstGeom>
          <a:noFill/>
          <a:ln>
            <a:noFill/>
          </a:ln>
        </p:spPr>
      </p:pic>
      <p:pic>
        <p:nvPicPr>
          <p:cNvPr id="154" name="Google Shape;154;p21" descr="Immagine che contiene cielo notturno&#10;&#10;Descrizione generata automaticamente"/>
          <p:cNvPicPr preferRelativeResize="0"/>
          <p:nvPr/>
        </p:nvPicPr>
        <p:blipFill rotWithShape="1">
          <a:blip r:embed="rId3">
            <a:alphaModFix/>
          </a:blip>
          <a:srcRect/>
          <a:stretch/>
        </p:blipFill>
        <p:spPr>
          <a:xfrm>
            <a:off x="1089834" y="1056043"/>
            <a:ext cx="1009814" cy="1171184"/>
          </a:xfrm>
          <a:prstGeom prst="rect">
            <a:avLst/>
          </a:prstGeom>
          <a:noFill/>
          <a:ln>
            <a:noFill/>
          </a:ln>
        </p:spPr>
      </p:pic>
      <p:pic>
        <p:nvPicPr>
          <p:cNvPr id="155" name="Google Shape;155;p21"/>
          <p:cNvPicPr preferRelativeResize="0"/>
          <p:nvPr/>
        </p:nvPicPr>
        <p:blipFill rotWithShape="1">
          <a:blip r:embed="rId4">
            <a:alphaModFix/>
          </a:blip>
          <a:srcRect/>
          <a:stretch/>
        </p:blipFill>
        <p:spPr>
          <a:xfrm>
            <a:off x="3033657" y="1056043"/>
            <a:ext cx="1146627" cy="1171184"/>
          </a:xfrm>
          <a:prstGeom prst="rect">
            <a:avLst/>
          </a:prstGeom>
          <a:noFill/>
          <a:ln>
            <a:noFill/>
          </a:ln>
        </p:spPr>
      </p:pic>
      <p:pic>
        <p:nvPicPr>
          <p:cNvPr id="156" name="Google Shape;156;p21" descr="Immagine che contiene testo, cielo notturno&#10;&#10;Descrizione generata automaticamente"/>
          <p:cNvPicPr preferRelativeResize="0"/>
          <p:nvPr/>
        </p:nvPicPr>
        <p:blipFill rotWithShape="1">
          <a:blip r:embed="rId5">
            <a:alphaModFix/>
          </a:blip>
          <a:srcRect/>
          <a:stretch/>
        </p:blipFill>
        <p:spPr>
          <a:xfrm>
            <a:off x="5613097" y="1049283"/>
            <a:ext cx="965804" cy="1171184"/>
          </a:xfrm>
          <a:prstGeom prst="rect">
            <a:avLst/>
          </a:prstGeom>
          <a:noFill/>
          <a:ln>
            <a:noFill/>
          </a:ln>
        </p:spPr>
      </p:pic>
      <p:pic>
        <p:nvPicPr>
          <p:cNvPr id="157" name="Google Shape;157;p21" descr="Immagine che contiene elettronico, altoparlante&#10;&#10;Descrizione generata automaticamente"/>
          <p:cNvPicPr preferRelativeResize="0"/>
          <p:nvPr/>
        </p:nvPicPr>
        <p:blipFill rotWithShape="1">
          <a:blip r:embed="rId6">
            <a:alphaModFix/>
          </a:blip>
          <a:srcRect/>
          <a:stretch/>
        </p:blipFill>
        <p:spPr>
          <a:xfrm>
            <a:off x="7885523" y="1012568"/>
            <a:ext cx="969930" cy="1171184"/>
          </a:xfrm>
          <a:prstGeom prst="rect">
            <a:avLst/>
          </a:prstGeom>
          <a:noFill/>
          <a:ln>
            <a:noFill/>
          </a:ln>
        </p:spPr>
      </p:pic>
      <p:pic>
        <p:nvPicPr>
          <p:cNvPr id="158" name="Google Shape;158;p21"/>
          <p:cNvPicPr preferRelativeResize="0"/>
          <p:nvPr/>
        </p:nvPicPr>
        <p:blipFill rotWithShape="1">
          <a:blip r:embed="rId7">
            <a:alphaModFix/>
          </a:blip>
          <a:srcRect/>
          <a:stretch/>
        </p:blipFill>
        <p:spPr>
          <a:xfrm>
            <a:off x="10147621" y="1012568"/>
            <a:ext cx="847930" cy="1171184"/>
          </a:xfrm>
          <a:prstGeom prst="rect">
            <a:avLst/>
          </a:prstGeom>
          <a:noFill/>
          <a:ln>
            <a:noFill/>
          </a:ln>
        </p:spPr>
      </p:pic>
      <p:pic>
        <p:nvPicPr>
          <p:cNvPr id="159" name="Google Shape;159;p21"/>
          <p:cNvPicPr preferRelativeResize="0"/>
          <p:nvPr/>
        </p:nvPicPr>
        <p:blipFill rotWithShape="1">
          <a:blip r:embed="rId8">
            <a:alphaModFix/>
          </a:blip>
          <a:srcRect/>
          <a:stretch/>
        </p:blipFill>
        <p:spPr>
          <a:xfrm>
            <a:off x="1070926" y="2966674"/>
            <a:ext cx="1171184" cy="1171184"/>
          </a:xfrm>
          <a:prstGeom prst="rect">
            <a:avLst/>
          </a:prstGeom>
          <a:noFill/>
          <a:ln>
            <a:noFill/>
          </a:ln>
        </p:spPr>
      </p:pic>
      <p:pic>
        <p:nvPicPr>
          <p:cNvPr id="160" name="Google Shape;160;p21"/>
          <p:cNvPicPr preferRelativeResize="0"/>
          <p:nvPr/>
        </p:nvPicPr>
        <p:blipFill rotWithShape="1">
          <a:blip r:embed="rId9">
            <a:alphaModFix/>
          </a:blip>
          <a:srcRect/>
          <a:stretch/>
        </p:blipFill>
        <p:spPr>
          <a:xfrm>
            <a:off x="3305434" y="2897837"/>
            <a:ext cx="732997" cy="1171184"/>
          </a:xfrm>
          <a:prstGeom prst="rect">
            <a:avLst/>
          </a:prstGeom>
          <a:noFill/>
          <a:ln>
            <a:noFill/>
          </a:ln>
        </p:spPr>
      </p:pic>
      <p:pic>
        <p:nvPicPr>
          <p:cNvPr id="161" name="Google Shape;161;p21"/>
          <p:cNvPicPr preferRelativeResize="0"/>
          <p:nvPr/>
        </p:nvPicPr>
        <p:blipFill rotWithShape="1">
          <a:blip r:embed="rId10">
            <a:alphaModFix/>
          </a:blip>
          <a:srcRect/>
          <a:stretch/>
        </p:blipFill>
        <p:spPr>
          <a:xfrm>
            <a:off x="5582146" y="2870113"/>
            <a:ext cx="896712" cy="1171184"/>
          </a:xfrm>
          <a:prstGeom prst="rect">
            <a:avLst/>
          </a:prstGeom>
          <a:noFill/>
          <a:ln>
            <a:noFill/>
          </a:ln>
        </p:spPr>
      </p:pic>
      <p:pic>
        <p:nvPicPr>
          <p:cNvPr id="162" name="Google Shape;162;p21" descr="Immagine che contiene silhouette, cielo notturno&#10;&#10;Descrizione generata automaticamente"/>
          <p:cNvPicPr preferRelativeResize="0"/>
          <p:nvPr/>
        </p:nvPicPr>
        <p:blipFill rotWithShape="1">
          <a:blip r:embed="rId11">
            <a:alphaModFix/>
          </a:blip>
          <a:srcRect/>
          <a:stretch/>
        </p:blipFill>
        <p:spPr>
          <a:xfrm>
            <a:off x="10044310" y="2931392"/>
            <a:ext cx="1054552" cy="1171184"/>
          </a:xfrm>
          <a:prstGeom prst="rect">
            <a:avLst/>
          </a:prstGeom>
          <a:noFill/>
          <a:ln>
            <a:noFill/>
          </a:ln>
        </p:spPr>
      </p:pic>
      <p:pic>
        <p:nvPicPr>
          <p:cNvPr id="163" name="Google Shape;163;p21"/>
          <p:cNvPicPr preferRelativeResize="0"/>
          <p:nvPr/>
        </p:nvPicPr>
        <p:blipFill rotWithShape="1">
          <a:blip r:embed="rId12">
            <a:alphaModFix/>
          </a:blip>
          <a:srcRect/>
          <a:stretch/>
        </p:blipFill>
        <p:spPr>
          <a:xfrm>
            <a:off x="3065755" y="4739631"/>
            <a:ext cx="1312602" cy="1171184"/>
          </a:xfrm>
          <a:prstGeom prst="rect">
            <a:avLst/>
          </a:prstGeom>
          <a:noFill/>
          <a:ln>
            <a:noFill/>
          </a:ln>
        </p:spPr>
      </p:pic>
      <p:pic>
        <p:nvPicPr>
          <p:cNvPr id="164" name="Google Shape;164;p21"/>
          <p:cNvPicPr preferRelativeResize="0"/>
          <p:nvPr/>
        </p:nvPicPr>
        <p:blipFill rotWithShape="1">
          <a:blip r:embed="rId13">
            <a:alphaModFix/>
          </a:blip>
          <a:srcRect/>
          <a:stretch/>
        </p:blipFill>
        <p:spPr>
          <a:xfrm>
            <a:off x="5420089" y="4819034"/>
            <a:ext cx="1220826" cy="1171184"/>
          </a:xfrm>
          <a:prstGeom prst="rect">
            <a:avLst/>
          </a:prstGeom>
          <a:noFill/>
          <a:ln>
            <a:noFill/>
          </a:ln>
        </p:spPr>
      </p:pic>
      <p:pic>
        <p:nvPicPr>
          <p:cNvPr id="165" name="Google Shape;165;p21"/>
          <p:cNvPicPr preferRelativeResize="0"/>
          <p:nvPr/>
        </p:nvPicPr>
        <p:blipFill rotWithShape="1">
          <a:blip r:embed="rId14">
            <a:alphaModFix/>
          </a:blip>
          <a:srcRect/>
          <a:stretch/>
        </p:blipFill>
        <p:spPr>
          <a:xfrm>
            <a:off x="7886252" y="4631401"/>
            <a:ext cx="1001671" cy="11711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 name="Google Shape;19;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20" name="Google Shape;20;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spTree>
      <p:nvGrpSpPr>
        <p:cNvPr id="1" name="Shape 166"/>
        <p:cNvGrpSpPr/>
        <p:nvPr/>
      </p:nvGrpSpPr>
      <p:grpSpPr>
        <a:xfrm>
          <a:off x="0" y="0"/>
          <a:ext cx="0" cy="0"/>
          <a:chOff x="0" y="0"/>
          <a:chExt cx="0" cy="0"/>
        </a:xfrm>
      </p:grpSpPr>
      <p:sp>
        <p:nvSpPr>
          <p:cNvPr id="167" name="Google Shape;167;p22"/>
          <p:cNvSpPr txBox="1">
            <a:spLocks noGrp="1"/>
          </p:cNvSpPr>
          <p:nvPr>
            <p:ph type="body" idx="1"/>
          </p:nvPr>
        </p:nvSpPr>
        <p:spPr>
          <a:xfrm>
            <a:off x="480001" y="1800002"/>
            <a:ext cx="11232001"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68" name="Google Shape;168;p22"/>
          <p:cNvSpPr txBox="1">
            <a:spLocks noGrp="1"/>
          </p:cNvSpPr>
          <p:nvPr>
            <p:ph type="body" idx="2"/>
          </p:nvPr>
        </p:nvSpPr>
        <p:spPr>
          <a:xfrm>
            <a:off x="480486" y="1188004"/>
            <a:ext cx="8160000" cy="288925"/>
          </a:xfrm>
          <a:prstGeom prst="rect">
            <a:avLst/>
          </a:prstGeom>
          <a:noFill/>
          <a:ln>
            <a:noFill/>
          </a:ln>
        </p:spPr>
        <p:txBody>
          <a:bodyPr spcFirstLastPara="1" wrap="square" lIns="18000" tIns="45700" rIns="91425" bIns="45700" rtlCol="0" anchor="ctr"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69" name="Google Shape;169;p2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23"/>
          <p:cNvSpPr txBox="1">
            <a:spLocks noGrp="1"/>
          </p:cNvSpPr>
          <p:nvPr>
            <p:ph type="body" idx="1"/>
          </p:nvPr>
        </p:nvSpPr>
        <p:spPr>
          <a:xfrm>
            <a:off x="609602" y="1600201"/>
            <a:ext cx="5382683" cy="4522788"/>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72" name="Google Shape;172;p23"/>
          <p:cNvSpPr txBox="1">
            <a:spLocks noGrp="1"/>
          </p:cNvSpPr>
          <p:nvPr>
            <p:ph type="body" idx="2"/>
          </p:nvPr>
        </p:nvSpPr>
        <p:spPr>
          <a:xfrm>
            <a:off x="6195485" y="1600201"/>
            <a:ext cx="5382682" cy="4522788"/>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75" name="Google Shape;175;p24"/>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78" name="Google Shape;178;p25"/>
          <p:cNvSpPr txBox="1">
            <a:spLocks noGrp="1"/>
          </p:cNvSpPr>
          <p:nvPr>
            <p:ph type="body" idx="1"/>
          </p:nvPr>
        </p:nvSpPr>
        <p:spPr>
          <a:xfrm>
            <a:off x="609602" y="1600201"/>
            <a:ext cx="5382683" cy="4522788"/>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79" name="Google Shape;179;p25"/>
          <p:cNvSpPr txBox="1">
            <a:spLocks noGrp="1"/>
          </p:cNvSpPr>
          <p:nvPr>
            <p:ph type="body" idx="2"/>
          </p:nvPr>
        </p:nvSpPr>
        <p:spPr>
          <a:xfrm>
            <a:off x="6195485" y="1600201"/>
            <a:ext cx="5382682" cy="4522788"/>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paragraph + text">
  <p:cSld name="1_title paragraph + text">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84" name="Google Shape;184;p2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85" name="Google Shape;185;p27"/>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6" name="Google Shape;186;p2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189"/>
        <p:cNvGrpSpPr/>
        <p:nvPr/>
      </p:nvGrpSpPr>
      <p:grpSpPr>
        <a:xfrm>
          <a:off x="0" y="0"/>
          <a:ext cx="0" cy="0"/>
          <a:chOff x="0" y="0"/>
          <a:chExt cx="0" cy="0"/>
        </a:xfrm>
      </p:grpSpPr>
      <p:sp>
        <p:nvSpPr>
          <p:cNvPr id="190" name="Google Shape;190;p28"/>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91" name="Google Shape;191;p28"/>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2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93" name="Google Shape;193;p28"/>
          <p:cNvSpPr>
            <a:spLocks noGrp="1"/>
          </p:cNvSpPr>
          <p:nvPr>
            <p:ph type="pic" idx="2"/>
          </p:nvPr>
        </p:nvSpPr>
        <p:spPr>
          <a:xfrm>
            <a:off x="6502400" y="0"/>
            <a:ext cx="4849812" cy="6161484"/>
          </a:xfrm>
          <a:prstGeom prst="rect">
            <a:avLst/>
          </a:prstGeom>
          <a:noFill/>
          <a:ln>
            <a:noFill/>
          </a:ln>
        </p:spPr>
      </p:sp>
      <p:sp>
        <p:nvSpPr>
          <p:cNvPr id="194" name="Google Shape;194;p2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2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97"/>
        <p:cNvGrpSpPr/>
        <p:nvPr/>
      </p:nvGrpSpPr>
      <p:grpSpPr>
        <a:xfrm>
          <a:off x="0" y="0"/>
          <a:ext cx="0" cy="0"/>
          <a:chOff x="0" y="0"/>
          <a:chExt cx="0" cy="0"/>
        </a:xfrm>
      </p:grpSpPr>
      <p:sp>
        <p:nvSpPr>
          <p:cNvPr id="198" name="Google Shape;198;p29"/>
          <p:cNvSpPr>
            <a:spLocks noGrp="1"/>
          </p:cNvSpPr>
          <p:nvPr>
            <p:ph type="pic" idx="2"/>
          </p:nvPr>
        </p:nvSpPr>
        <p:spPr>
          <a:xfrm>
            <a:off x="0" y="0"/>
            <a:ext cx="12192000" cy="6858000"/>
          </a:xfrm>
          <a:prstGeom prst="rect">
            <a:avLst/>
          </a:prstGeom>
          <a:noFill/>
          <a:ln>
            <a:noFill/>
          </a:ln>
        </p:spPr>
      </p:sp>
      <p:pic>
        <p:nvPicPr>
          <p:cNvPr id="199" name="Google Shape;199;p2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00" name="Google Shape;200;p2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1" name="Google Shape;201;p29"/>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202" name="Google Shape;202;p29"/>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203"/>
        <p:cNvGrpSpPr/>
        <p:nvPr/>
      </p:nvGrpSpPr>
      <p:grpSpPr>
        <a:xfrm>
          <a:off x="0" y="0"/>
          <a:ext cx="0" cy="0"/>
          <a:chOff x="0" y="0"/>
          <a:chExt cx="0" cy="0"/>
        </a:xfrm>
      </p:grpSpPr>
      <p:sp>
        <p:nvSpPr>
          <p:cNvPr id="204" name="Google Shape;204;p30"/>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05" name="Google Shape;205;p30"/>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206" name="Google Shape;206;p30"/>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07" name="Google Shape;207;p30"/>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0"/>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0"/>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a:solidFill>
                  <a:schemeClr val="lt2"/>
                </a:solidFill>
                <a:latin typeface="Arial"/>
                <a:ea typeface="Arial"/>
                <a:cs typeface="Arial"/>
                <a:sym typeface="Arial"/>
              </a:defRPr>
            </a:lvl1pPr>
            <a:lvl2pPr marL="0" lvl="1" indent="0" algn="ctr">
              <a:spcBef>
                <a:spcPts val="0"/>
              </a:spcBef>
              <a:buNone/>
              <a:defRPr sz="1000">
                <a:solidFill>
                  <a:schemeClr val="lt2"/>
                </a:solidFill>
                <a:latin typeface="Arial"/>
                <a:ea typeface="Arial"/>
                <a:cs typeface="Arial"/>
                <a:sym typeface="Arial"/>
              </a:defRPr>
            </a:lvl2pPr>
            <a:lvl3pPr marL="0" lvl="2" indent="0" algn="ctr">
              <a:spcBef>
                <a:spcPts val="0"/>
              </a:spcBef>
              <a:buNone/>
              <a:defRPr sz="1000">
                <a:solidFill>
                  <a:schemeClr val="lt2"/>
                </a:solidFill>
                <a:latin typeface="Arial"/>
                <a:ea typeface="Arial"/>
                <a:cs typeface="Arial"/>
                <a:sym typeface="Arial"/>
              </a:defRPr>
            </a:lvl3pPr>
            <a:lvl4pPr marL="0" lvl="3" indent="0" algn="ctr">
              <a:spcBef>
                <a:spcPts val="0"/>
              </a:spcBef>
              <a:buNone/>
              <a:defRPr sz="1000">
                <a:solidFill>
                  <a:schemeClr val="lt2"/>
                </a:solidFill>
                <a:latin typeface="Arial"/>
                <a:ea typeface="Arial"/>
                <a:cs typeface="Arial"/>
                <a:sym typeface="Arial"/>
              </a:defRPr>
            </a:lvl4pPr>
            <a:lvl5pPr marL="0" lvl="4" indent="0" algn="ctr">
              <a:spcBef>
                <a:spcPts val="0"/>
              </a:spcBef>
              <a:buNone/>
              <a:defRPr sz="1000">
                <a:solidFill>
                  <a:schemeClr val="lt2"/>
                </a:solidFill>
                <a:latin typeface="Arial"/>
                <a:ea typeface="Arial"/>
                <a:cs typeface="Arial"/>
                <a:sym typeface="Arial"/>
              </a:defRPr>
            </a:lvl5pPr>
            <a:lvl6pPr marL="0" lvl="5" indent="0" algn="ctr">
              <a:spcBef>
                <a:spcPts val="0"/>
              </a:spcBef>
              <a:buNone/>
              <a:defRPr sz="1000">
                <a:solidFill>
                  <a:schemeClr val="lt2"/>
                </a:solidFill>
                <a:latin typeface="Arial"/>
                <a:ea typeface="Arial"/>
                <a:cs typeface="Arial"/>
                <a:sym typeface="Arial"/>
              </a:defRPr>
            </a:lvl6pPr>
            <a:lvl7pPr marL="0" lvl="6" indent="0" algn="ctr">
              <a:spcBef>
                <a:spcPts val="0"/>
              </a:spcBef>
              <a:buNone/>
              <a:defRPr sz="1000">
                <a:solidFill>
                  <a:schemeClr val="lt2"/>
                </a:solidFill>
                <a:latin typeface="Arial"/>
                <a:ea typeface="Arial"/>
                <a:cs typeface="Arial"/>
                <a:sym typeface="Arial"/>
              </a:defRPr>
            </a:lvl7pPr>
            <a:lvl8pPr marL="0" lvl="7" indent="0" algn="ctr">
              <a:spcBef>
                <a:spcPts val="0"/>
              </a:spcBef>
              <a:buNone/>
              <a:defRPr sz="1000">
                <a:solidFill>
                  <a:schemeClr val="lt2"/>
                </a:solidFill>
                <a:latin typeface="Arial"/>
                <a:ea typeface="Arial"/>
                <a:cs typeface="Arial"/>
                <a:sym typeface="Arial"/>
              </a:defRPr>
            </a:lvl8pPr>
            <a:lvl9pPr marL="0" lvl="8" indent="0" algn="ctr">
              <a:spcBef>
                <a:spcPts val="0"/>
              </a:spcBef>
              <a:buNone/>
              <a:defRPr sz="1000">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paragraph + text double coloumn">
  <p:cSld name="title paragraph + text double coloumn">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12" name="Google Shape;212;p3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13" name="Google Shape;213;p31"/>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14" name="Google Shape;214;p31"/>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15" name="Google Shape;215;p3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3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218"/>
        <p:cNvGrpSpPr/>
        <p:nvPr/>
      </p:nvGrpSpPr>
      <p:grpSpPr>
        <a:xfrm>
          <a:off x="0" y="0"/>
          <a:ext cx="0" cy="0"/>
          <a:chOff x="0" y="0"/>
          <a:chExt cx="0" cy="0"/>
        </a:xfrm>
      </p:grpSpPr>
      <p:sp>
        <p:nvSpPr>
          <p:cNvPr id="219" name="Google Shape;219;p32"/>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220" name="Google Shape;220;p32"/>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22" name="Google Shape;222;p32"/>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23" name="Google Shape;223;p32"/>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24" name="Google Shape;224;p32"/>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32"/>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32"/>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27" name="Google Shape;227;p3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paragraph + text">
  <p:cSld name="1_title paragraph + 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8" name="Google Shape;28;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9" name="Google Shape;29;p5"/>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30" name="Google Shape;230;p3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31" name="Google Shape;231;p33"/>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32" name="Google Shape;232;p33"/>
          <p:cNvSpPr txBox="1">
            <a:spLocks noGrp="1"/>
          </p:cNvSpPr>
          <p:nvPr>
            <p:ph type="body" idx="1"/>
          </p:nvPr>
        </p:nvSpPr>
        <p:spPr>
          <a:xfrm>
            <a:off x="838199" y="1254125"/>
            <a:ext cx="5078414"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33" name="Google Shape;233;p33"/>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34" name="Google Shape;234;p33"/>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33"/>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33"/>
          <p:cNvSpPr txBox="1">
            <a:spLocks noGrp="1"/>
          </p:cNvSpPr>
          <p:nvPr>
            <p:ph type="body" idx="4"/>
          </p:nvPr>
        </p:nvSpPr>
        <p:spPr>
          <a:xfrm>
            <a:off x="6238875" y="1253869"/>
            <a:ext cx="5113337" cy="365381"/>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37" name="Google Shape;237;p33"/>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40" name="Google Shape;240;p3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41" name="Google Shape;241;p34"/>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42" name="Google Shape;242;p34"/>
          <p:cNvSpPr txBox="1">
            <a:spLocks noGrp="1"/>
          </p:cNvSpPr>
          <p:nvPr>
            <p:ph type="body" idx="1"/>
          </p:nvPr>
        </p:nvSpPr>
        <p:spPr>
          <a:xfrm>
            <a:off x="838199" y="1254125"/>
            <a:ext cx="5092602"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43" name="Google Shape;243;p34"/>
          <p:cNvSpPr txBox="1">
            <a:spLocks noGrp="1"/>
          </p:cNvSpPr>
          <p:nvPr>
            <p:ph type="body" idx="3"/>
          </p:nvPr>
        </p:nvSpPr>
        <p:spPr>
          <a:xfrm>
            <a:off x="6261198" y="1254125"/>
            <a:ext cx="5092602" cy="36512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44" name="Google Shape;244;p34"/>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45" name="Google Shape;245;p34"/>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4"/>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4"/>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50" name="Google Shape;250;p35"/>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51" name="Google Shape;251;p35"/>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52" name="Google Shape;252;p35"/>
          <p:cNvSpPr txBox="1">
            <a:spLocks noGrp="1"/>
          </p:cNvSpPr>
          <p:nvPr>
            <p:ph type="body" idx="1"/>
          </p:nvPr>
        </p:nvSpPr>
        <p:spPr>
          <a:xfrm>
            <a:off x="838199" y="1254125"/>
            <a:ext cx="10515600"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53" name="Google Shape;253;p3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3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256"/>
        <p:cNvGrpSpPr/>
        <p:nvPr/>
      </p:nvGrpSpPr>
      <p:grpSpPr>
        <a:xfrm>
          <a:off x="0" y="0"/>
          <a:ext cx="0" cy="0"/>
          <a:chOff x="0" y="0"/>
          <a:chExt cx="0" cy="0"/>
        </a:xfrm>
      </p:grpSpPr>
      <p:sp>
        <p:nvSpPr>
          <p:cNvPr id="257" name="Google Shape;257;p36"/>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258" name="Google Shape;258;p3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59" name="Google Shape;259;p3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60" name="Google Shape;260;p36"/>
          <p:cNvSpPr>
            <a:spLocks noGrp="1"/>
          </p:cNvSpPr>
          <p:nvPr>
            <p:ph type="tbl" idx="2"/>
          </p:nvPr>
        </p:nvSpPr>
        <p:spPr>
          <a:xfrm>
            <a:off x="6240463" y="1161535"/>
            <a:ext cx="5111750" cy="4999553"/>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61" name="Google Shape;261;p3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6"/>
          <p:cNvSpPr txBox="1">
            <a:spLocks noGrp="1"/>
          </p:cNvSpPr>
          <p:nvPr>
            <p:ph type="body" idx="3"/>
          </p:nvPr>
        </p:nvSpPr>
        <p:spPr>
          <a:xfrm>
            <a:off x="6240463" y="584200"/>
            <a:ext cx="5076825" cy="313724"/>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264"/>
        <p:cNvGrpSpPr/>
        <p:nvPr/>
      </p:nvGrpSpPr>
      <p:grpSpPr>
        <a:xfrm>
          <a:off x="0" y="0"/>
          <a:ext cx="0" cy="0"/>
          <a:chOff x="0" y="0"/>
          <a:chExt cx="0" cy="0"/>
        </a:xfrm>
      </p:grpSpPr>
      <p:sp>
        <p:nvSpPr>
          <p:cNvPr id="265" name="Google Shape;265;p37"/>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3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67" name="Google Shape;267;p37"/>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68" name="Google Shape;268;p37"/>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69" name="Google Shape;269;p37"/>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70" name="Google Shape;270;p37"/>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71" name="Google Shape;271;p37"/>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7"/>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274"/>
        <p:cNvGrpSpPr/>
        <p:nvPr/>
      </p:nvGrpSpPr>
      <p:grpSpPr>
        <a:xfrm>
          <a:off x="0" y="0"/>
          <a:ext cx="0" cy="0"/>
          <a:chOff x="0" y="0"/>
          <a:chExt cx="0" cy="0"/>
        </a:xfrm>
      </p:grpSpPr>
      <p:sp>
        <p:nvSpPr>
          <p:cNvPr id="275" name="Google Shape;275;p38"/>
          <p:cNvSpPr/>
          <p:nvPr/>
        </p:nvSpPr>
        <p:spPr>
          <a:xfrm>
            <a:off x="0" y="0"/>
            <a:ext cx="5257800" cy="789140"/>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77" name="Google Shape;277;p38"/>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78" name="Google Shape;278;p38"/>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8"/>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81" name="Google Shape;281;p38"/>
          <p:cNvSpPr txBox="1">
            <a:spLocks noGrp="1"/>
          </p:cNvSpPr>
          <p:nvPr>
            <p:ph type="body" idx="2"/>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82" name="Google Shape;282;p3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image + Title + text">
  <p:cSld name="1_image + Title + text">
    <p:spTree>
      <p:nvGrpSpPr>
        <p:cNvPr id="1" name="Shape 283"/>
        <p:cNvGrpSpPr/>
        <p:nvPr/>
      </p:nvGrpSpPr>
      <p:grpSpPr>
        <a:xfrm>
          <a:off x="0" y="0"/>
          <a:ext cx="0" cy="0"/>
          <a:chOff x="0" y="0"/>
          <a:chExt cx="0" cy="0"/>
        </a:xfrm>
      </p:grpSpPr>
      <p:sp>
        <p:nvSpPr>
          <p:cNvPr id="284" name="Google Shape;284;p39"/>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285" name="Google Shape;285;p39"/>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3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87" name="Google Shape;287;p39"/>
          <p:cNvSpPr>
            <a:spLocks noGrp="1"/>
          </p:cNvSpPr>
          <p:nvPr>
            <p:ph type="pic" idx="2"/>
          </p:nvPr>
        </p:nvSpPr>
        <p:spPr>
          <a:xfrm>
            <a:off x="6502400" y="1400432"/>
            <a:ext cx="4849812" cy="4761052"/>
          </a:xfrm>
          <a:prstGeom prst="rect">
            <a:avLst/>
          </a:prstGeom>
          <a:noFill/>
          <a:ln>
            <a:noFill/>
          </a:ln>
        </p:spPr>
      </p:sp>
      <p:sp>
        <p:nvSpPr>
          <p:cNvPr id="288" name="Google Shape;288;p3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3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3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91" name="Google Shape;291;p39"/>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1" i="0" u="none" strike="noStrike" cap="none">
                <a:solidFill>
                  <a:schemeClr val="dk2"/>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292"/>
        <p:cNvGrpSpPr/>
        <p:nvPr/>
      </p:nvGrpSpPr>
      <p:grpSpPr>
        <a:xfrm>
          <a:off x="0" y="0"/>
          <a:ext cx="0" cy="0"/>
          <a:chOff x="0" y="0"/>
          <a:chExt cx="0" cy="0"/>
        </a:xfrm>
      </p:grpSpPr>
      <p:sp>
        <p:nvSpPr>
          <p:cNvPr id="293" name="Google Shape;293;p4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94" name="Google Shape;294;p40"/>
          <p:cNvSpPr>
            <a:spLocks noGrp="1"/>
          </p:cNvSpPr>
          <p:nvPr>
            <p:ph type="pic" idx="2"/>
          </p:nvPr>
        </p:nvSpPr>
        <p:spPr>
          <a:xfrm>
            <a:off x="839788" y="0"/>
            <a:ext cx="10512424" cy="6161484"/>
          </a:xfrm>
          <a:prstGeom prst="rect">
            <a:avLst/>
          </a:prstGeom>
          <a:noFill/>
          <a:ln>
            <a:noFill/>
          </a:ln>
        </p:spPr>
      </p:sp>
      <p:sp>
        <p:nvSpPr>
          <p:cNvPr id="295" name="Google Shape;295;p4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4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4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298"/>
        <p:cNvGrpSpPr/>
        <p:nvPr/>
      </p:nvGrpSpPr>
      <p:grpSpPr>
        <a:xfrm>
          <a:off x="0" y="0"/>
          <a:ext cx="0" cy="0"/>
          <a:chOff x="0" y="0"/>
          <a:chExt cx="0" cy="0"/>
        </a:xfrm>
      </p:grpSpPr>
      <p:sp>
        <p:nvSpPr>
          <p:cNvPr id="299" name="Google Shape;299;p4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300" name="Google Shape;300;p4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4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4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pic>
        <p:nvPicPr>
          <p:cNvPr id="303" name="Google Shape;303;p41"/>
          <p:cNvPicPr preferRelativeResize="0"/>
          <p:nvPr/>
        </p:nvPicPr>
        <p:blipFill rotWithShape="1">
          <a:blip r:embed="rId2">
            <a:alphaModFix/>
          </a:blip>
          <a:srcRect/>
          <a:stretch/>
        </p:blipFill>
        <p:spPr>
          <a:xfrm>
            <a:off x="7938732" y="2870113"/>
            <a:ext cx="896712" cy="1171184"/>
          </a:xfrm>
          <a:prstGeom prst="rect">
            <a:avLst/>
          </a:prstGeom>
          <a:noFill/>
          <a:ln>
            <a:noFill/>
          </a:ln>
        </p:spPr>
      </p:pic>
      <p:pic>
        <p:nvPicPr>
          <p:cNvPr id="304" name="Google Shape;304;p41" descr="Immagine che contiene cielo notturno&#10;&#10;Descrizione generata automaticamente"/>
          <p:cNvPicPr preferRelativeResize="0"/>
          <p:nvPr/>
        </p:nvPicPr>
        <p:blipFill rotWithShape="1">
          <a:blip r:embed="rId3">
            <a:alphaModFix/>
          </a:blip>
          <a:srcRect/>
          <a:stretch/>
        </p:blipFill>
        <p:spPr>
          <a:xfrm>
            <a:off x="1089834" y="1056043"/>
            <a:ext cx="1009814" cy="1171184"/>
          </a:xfrm>
          <a:prstGeom prst="rect">
            <a:avLst/>
          </a:prstGeom>
          <a:noFill/>
          <a:ln>
            <a:noFill/>
          </a:ln>
        </p:spPr>
      </p:pic>
      <p:pic>
        <p:nvPicPr>
          <p:cNvPr id="305" name="Google Shape;305;p41"/>
          <p:cNvPicPr preferRelativeResize="0"/>
          <p:nvPr/>
        </p:nvPicPr>
        <p:blipFill rotWithShape="1">
          <a:blip r:embed="rId4">
            <a:alphaModFix/>
          </a:blip>
          <a:srcRect/>
          <a:stretch/>
        </p:blipFill>
        <p:spPr>
          <a:xfrm>
            <a:off x="3033657" y="1056043"/>
            <a:ext cx="1146627" cy="1171184"/>
          </a:xfrm>
          <a:prstGeom prst="rect">
            <a:avLst/>
          </a:prstGeom>
          <a:noFill/>
          <a:ln>
            <a:noFill/>
          </a:ln>
        </p:spPr>
      </p:pic>
      <p:pic>
        <p:nvPicPr>
          <p:cNvPr id="306" name="Google Shape;306;p41" descr="Immagine che contiene testo, cielo notturno&#10;&#10;Descrizione generata automaticamente"/>
          <p:cNvPicPr preferRelativeResize="0"/>
          <p:nvPr/>
        </p:nvPicPr>
        <p:blipFill rotWithShape="1">
          <a:blip r:embed="rId5">
            <a:alphaModFix/>
          </a:blip>
          <a:srcRect/>
          <a:stretch/>
        </p:blipFill>
        <p:spPr>
          <a:xfrm>
            <a:off x="5613097" y="1049283"/>
            <a:ext cx="965804" cy="1171184"/>
          </a:xfrm>
          <a:prstGeom prst="rect">
            <a:avLst/>
          </a:prstGeom>
          <a:noFill/>
          <a:ln>
            <a:noFill/>
          </a:ln>
        </p:spPr>
      </p:pic>
      <p:pic>
        <p:nvPicPr>
          <p:cNvPr id="307" name="Google Shape;307;p41" descr="Immagine che contiene elettronico, altoparlante&#10;&#10;Descrizione generata automaticamente"/>
          <p:cNvPicPr preferRelativeResize="0"/>
          <p:nvPr/>
        </p:nvPicPr>
        <p:blipFill rotWithShape="1">
          <a:blip r:embed="rId6">
            <a:alphaModFix/>
          </a:blip>
          <a:srcRect/>
          <a:stretch/>
        </p:blipFill>
        <p:spPr>
          <a:xfrm>
            <a:off x="7885523" y="1012568"/>
            <a:ext cx="969930" cy="1171184"/>
          </a:xfrm>
          <a:prstGeom prst="rect">
            <a:avLst/>
          </a:prstGeom>
          <a:noFill/>
          <a:ln>
            <a:noFill/>
          </a:ln>
        </p:spPr>
      </p:pic>
      <p:pic>
        <p:nvPicPr>
          <p:cNvPr id="308" name="Google Shape;308;p41"/>
          <p:cNvPicPr preferRelativeResize="0"/>
          <p:nvPr/>
        </p:nvPicPr>
        <p:blipFill rotWithShape="1">
          <a:blip r:embed="rId7">
            <a:alphaModFix/>
          </a:blip>
          <a:srcRect/>
          <a:stretch/>
        </p:blipFill>
        <p:spPr>
          <a:xfrm>
            <a:off x="10147621" y="1012568"/>
            <a:ext cx="847930" cy="1171184"/>
          </a:xfrm>
          <a:prstGeom prst="rect">
            <a:avLst/>
          </a:prstGeom>
          <a:noFill/>
          <a:ln>
            <a:noFill/>
          </a:ln>
        </p:spPr>
      </p:pic>
      <p:pic>
        <p:nvPicPr>
          <p:cNvPr id="309" name="Google Shape;309;p41"/>
          <p:cNvPicPr preferRelativeResize="0"/>
          <p:nvPr/>
        </p:nvPicPr>
        <p:blipFill rotWithShape="1">
          <a:blip r:embed="rId8">
            <a:alphaModFix/>
          </a:blip>
          <a:srcRect/>
          <a:stretch/>
        </p:blipFill>
        <p:spPr>
          <a:xfrm>
            <a:off x="1070926" y="2966674"/>
            <a:ext cx="1171184" cy="1171184"/>
          </a:xfrm>
          <a:prstGeom prst="rect">
            <a:avLst/>
          </a:prstGeom>
          <a:noFill/>
          <a:ln>
            <a:noFill/>
          </a:ln>
        </p:spPr>
      </p:pic>
      <p:pic>
        <p:nvPicPr>
          <p:cNvPr id="310" name="Google Shape;310;p41"/>
          <p:cNvPicPr preferRelativeResize="0"/>
          <p:nvPr/>
        </p:nvPicPr>
        <p:blipFill rotWithShape="1">
          <a:blip r:embed="rId9">
            <a:alphaModFix/>
          </a:blip>
          <a:srcRect/>
          <a:stretch/>
        </p:blipFill>
        <p:spPr>
          <a:xfrm>
            <a:off x="3305434" y="2897837"/>
            <a:ext cx="732997" cy="1171184"/>
          </a:xfrm>
          <a:prstGeom prst="rect">
            <a:avLst/>
          </a:prstGeom>
          <a:noFill/>
          <a:ln>
            <a:noFill/>
          </a:ln>
        </p:spPr>
      </p:pic>
      <p:pic>
        <p:nvPicPr>
          <p:cNvPr id="311" name="Google Shape;311;p41"/>
          <p:cNvPicPr preferRelativeResize="0"/>
          <p:nvPr/>
        </p:nvPicPr>
        <p:blipFill rotWithShape="1">
          <a:blip r:embed="rId10">
            <a:alphaModFix/>
          </a:blip>
          <a:srcRect/>
          <a:stretch/>
        </p:blipFill>
        <p:spPr>
          <a:xfrm>
            <a:off x="5582146" y="2870113"/>
            <a:ext cx="896712" cy="1171184"/>
          </a:xfrm>
          <a:prstGeom prst="rect">
            <a:avLst/>
          </a:prstGeom>
          <a:noFill/>
          <a:ln>
            <a:noFill/>
          </a:ln>
        </p:spPr>
      </p:pic>
      <p:pic>
        <p:nvPicPr>
          <p:cNvPr id="312" name="Google Shape;312;p41" descr="Immagine che contiene silhouette, cielo notturno&#10;&#10;Descrizione generata automaticamente"/>
          <p:cNvPicPr preferRelativeResize="0"/>
          <p:nvPr/>
        </p:nvPicPr>
        <p:blipFill rotWithShape="1">
          <a:blip r:embed="rId11">
            <a:alphaModFix/>
          </a:blip>
          <a:srcRect/>
          <a:stretch/>
        </p:blipFill>
        <p:spPr>
          <a:xfrm>
            <a:off x="10044310" y="2931392"/>
            <a:ext cx="1054552" cy="1171184"/>
          </a:xfrm>
          <a:prstGeom prst="rect">
            <a:avLst/>
          </a:prstGeom>
          <a:noFill/>
          <a:ln>
            <a:noFill/>
          </a:ln>
        </p:spPr>
      </p:pic>
      <p:pic>
        <p:nvPicPr>
          <p:cNvPr id="313" name="Google Shape;313;p41"/>
          <p:cNvPicPr preferRelativeResize="0"/>
          <p:nvPr/>
        </p:nvPicPr>
        <p:blipFill rotWithShape="1">
          <a:blip r:embed="rId12">
            <a:alphaModFix/>
          </a:blip>
          <a:srcRect/>
          <a:stretch/>
        </p:blipFill>
        <p:spPr>
          <a:xfrm>
            <a:off x="3065755" y="4739631"/>
            <a:ext cx="1312602" cy="1171184"/>
          </a:xfrm>
          <a:prstGeom prst="rect">
            <a:avLst/>
          </a:prstGeom>
          <a:noFill/>
          <a:ln>
            <a:noFill/>
          </a:ln>
        </p:spPr>
      </p:pic>
      <p:pic>
        <p:nvPicPr>
          <p:cNvPr id="314" name="Google Shape;314;p41"/>
          <p:cNvPicPr preferRelativeResize="0"/>
          <p:nvPr/>
        </p:nvPicPr>
        <p:blipFill rotWithShape="1">
          <a:blip r:embed="rId13">
            <a:alphaModFix/>
          </a:blip>
          <a:srcRect/>
          <a:stretch/>
        </p:blipFill>
        <p:spPr>
          <a:xfrm>
            <a:off x="5420089" y="4819034"/>
            <a:ext cx="1220826" cy="1171184"/>
          </a:xfrm>
          <a:prstGeom prst="rect">
            <a:avLst/>
          </a:prstGeom>
          <a:noFill/>
          <a:ln>
            <a:noFill/>
          </a:ln>
        </p:spPr>
      </p:pic>
      <p:pic>
        <p:nvPicPr>
          <p:cNvPr id="315" name="Google Shape;315;p41"/>
          <p:cNvPicPr preferRelativeResize="0"/>
          <p:nvPr/>
        </p:nvPicPr>
        <p:blipFill rotWithShape="1">
          <a:blip r:embed="rId14">
            <a:alphaModFix/>
          </a:blip>
          <a:srcRect/>
          <a:stretch/>
        </p:blipFill>
        <p:spPr>
          <a:xfrm>
            <a:off x="7886252" y="4631401"/>
            <a:ext cx="1001671" cy="117118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316"/>
        <p:cNvGrpSpPr/>
        <p:nvPr/>
      </p:nvGrpSpPr>
      <p:grpSpPr>
        <a:xfrm>
          <a:off x="0" y="0"/>
          <a:ext cx="0" cy="0"/>
          <a:chOff x="0" y="0"/>
          <a:chExt cx="0" cy="0"/>
        </a:xfrm>
      </p:grpSpPr>
      <p:sp>
        <p:nvSpPr>
          <p:cNvPr id="317" name="Google Shape;317;p42"/>
          <p:cNvSpPr>
            <a:spLocks noGrp="1"/>
          </p:cNvSpPr>
          <p:nvPr>
            <p:ph type="pic" idx="2"/>
          </p:nvPr>
        </p:nvSpPr>
        <p:spPr>
          <a:xfrm>
            <a:off x="0" y="0"/>
            <a:ext cx="12192000" cy="6858000"/>
          </a:xfrm>
          <a:prstGeom prst="rect">
            <a:avLst/>
          </a:prstGeom>
          <a:noFill/>
          <a:ln>
            <a:noFill/>
          </a:ln>
        </p:spPr>
      </p:sp>
      <p:pic>
        <p:nvPicPr>
          <p:cNvPr id="318" name="Google Shape;318;p42"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19" name="Google Shape;319;p42"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35" name="Google Shape;35;p6"/>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37" name="Google Shape;37;p6"/>
          <p:cNvSpPr>
            <a:spLocks noGrp="1"/>
          </p:cNvSpPr>
          <p:nvPr>
            <p:ph type="pic" idx="2"/>
          </p:nvPr>
        </p:nvSpPr>
        <p:spPr>
          <a:xfrm>
            <a:off x="6502400" y="0"/>
            <a:ext cx="4849812" cy="6161484"/>
          </a:xfrm>
          <a:prstGeom prst="rect">
            <a:avLst/>
          </a:prstGeom>
          <a:noFill/>
          <a:ln>
            <a:noFill/>
          </a:ln>
        </p:spPr>
      </p:sp>
      <p:sp>
        <p:nvSpPr>
          <p:cNvPr id="38" name="Google Shape;38;p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41"/>
        <p:cNvGrpSpPr/>
        <p:nvPr/>
      </p:nvGrpSpPr>
      <p:grpSpPr>
        <a:xfrm>
          <a:off x="0" y="0"/>
          <a:ext cx="0" cy="0"/>
          <a:chOff x="0" y="0"/>
          <a:chExt cx="0" cy="0"/>
        </a:xfrm>
      </p:grpSpPr>
      <p:sp>
        <p:nvSpPr>
          <p:cNvPr id="42" name="Google Shape;42;p7"/>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44" name="Google Shape;44;p7"/>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45" name="Google Shape;45;p7"/>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6" name="Google Shape;46;p7"/>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7" name="Google Shape;47;p7"/>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8" name="Google Shape;48;p7"/>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7"/>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51"/>
        <p:cNvGrpSpPr/>
        <p:nvPr/>
      </p:nvGrpSpPr>
      <p:grpSpPr>
        <a:xfrm>
          <a:off x="0" y="0"/>
          <a:ext cx="0" cy="0"/>
          <a:chOff x="0" y="0"/>
          <a:chExt cx="0" cy="0"/>
        </a:xfrm>
      </p:grpSpPr>
      <p:sp>
        <p:nvSpPr>
          <p:cNvPr id="52" name="Google Shape;52;p8"/>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53" name="Google Shape;53;p8"/>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55" name="Google Shape;55;p8"/>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6" name="Google Shape;56;p8"/>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57" name="Google Shape;57;p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8"/>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0" name="Google Shape;60;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image + Title + text">
  <p:cSld name="1_image + Title + text">
    <p:spTree>
      <p:nvGrpSpPr>
        <p:cNvPr id="1" name="Shape 61"/>
        <p:cNvGrpSpPr/>
        <p:nvPr/>
      </p:nvGrpSpPr>
      <p:grpSpPr>
        <a:xfrm>
          <a:off x="0" y="0"/>
          <a:ext cx="0" cy="0"/>
          <a:chOff x="0" y="0"/>
          <a:chExt cx="0" cy="0"/>
        </a:xfrm>
      </p:grpSpPr>
      <p:sp>
        <p:nvSpPr>
          <p:cNvPr id="62" name="Google Shape;62;p9"/>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63" name="Google Shape;63;p9"/>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65" name="Google Shape;65;p9"/>
          <p:cNvSpPr>
            <a:spLocks noGrp="1"/>
          </p:cNvSpPr>
          <p:nvPr>
            <p:ph type="pic" idx="2"/>
          </p:nvPr>
        </p:nvSpPr>
        <p:spPr>
          <a:xfrm>
            <a:off x="6502400" y="1400432"/>
            <a:ext cx="4849812" cy="4761052"/>
          </a:xfrm>
          <a:prstGeom prst="rect">
            <a:avLst/>
          </a:prstGeom>
          <a:noFill/>
          <a:ln>
            <a:noFill/>
          </a:ln>
        </p:spPr>
      </p:sp>
      <p:sp>
        <p:nvSpPr>
          <p:cNvPr id="66" name="Google Shape;66;p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9" name="Google Shape;69;p9"/>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1" i="0" u="none" strike="noStrike" cap="none">
                <a:solidFill>
                  <a:schemeClr val="dk2"/>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ragraph + text double coloumn">
  <p:cSld name="title paragraph + text double colo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74" name="Google Shape;74;p1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75" name="Google Shape;75;p11"/>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6" name="Google Shape;76;p11"/>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7" name="Google Shape;77;p1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lt2"/>
                </a:solidFill>
                <a:latin typeface="Arial"/>
                <a:ea typeface="Arial"/>
                <a:cs typeface="Arial"/>
                <a:sym typeface="Arial"/>
              </a:defRPr>
            </a:lvl1pPr>
            <a:lvl2pPr marL="0" marR="0" lvl="1" indent="0" algn="ctr" rtl="0">
              <a:spcBef>
                <a:spcPts val="0"/>
              </a:spcBef>
              <a:buNone/>
              <a:defRPr sz="1000" b="0" i="0" u="none" strike="noStrike" cap="none">
                <a:solidFill>
                  <a:schemeClr val="lt2"/>
                </a:solidFill>
                <a:latin typeface="Arial"/>
                <a:ea typeface="Arial"/>
                <a:cs typeface="Arial"/>
                <a:sym typeface="Arial"/>
              </a:defRPr>
            </a:lvl2pPr>
            <a:lvl3pPr marL="0" marR="0" lvl="2" indent="0" algn="ctr" rtl="0">
              <a:spcBef>
                <a:spcPts val="0"/>
              </a:spcBef>
              <a:buNone/>
              <a:defRPr sz="1000" b="0" i="0" u="none" strike="noStrike" cap="none">
                <a:solidFill>
                  <a:schemeClr val="lt2"/>
                </a:solidFill>
                <a:latin typeface="Arial"/>
                <a:ea typeface="Arial"/>
                <a:cs typeface="Arial"/>
                <a:sym typeface="Arial"/>
              </a:defRPr>
            </a:lvl3pPr>
            <a:lvl4pPr marL="0" marR="0" lvl="3" indent="0" algn="ctr" rtl="0">
              <a:spcBef>
                <a:spcPts val="0"/>
              </a:spcBef>
              <a:buNone/>
              <a:defRPr sz="1000" b="0" i="0" u="none" strike="noStrike" cap="none">
                <a:solidFill>
                  <a:schemeClr val="lt2"/>
                </a:solidFill>
                <a:latin typeface="Arial"/>
                <a:ea typeface="Arial"/>
                <a:cs typeface="Arial"/>
                <a:sym typeface="Arial"/>
              </a:defRPr>
            </a:lvl4pPr>
            <a:lvl5pPr marL="0" marR="0" lvl="4" indent="0" algn="ctr" rtl="0">
              <a:spcBef>
                <a:spcPts val="0"/>
              </a:spcBef>
              <a:buNone/>
              <a:defRPr sz="1000" b="0" i="0" u="none" strike="noStrike" cap="none">
                <a:solidFill>
                  <a:schemeClr val="lt2"/>
                </a:solidFill>
                <a:latin typeface="Arial"/>
                <a:ea typeface="Arial"/>
                <a:cs typeface="Arial"/>
                <a:sym typeface="Arial"/>
              </a:defRPr>
            </a:lvl5pPr>
            <a:lvl6pPr marL="0" marR="0" lvl="5" indent="0" algn="ctr" rtl="0">
              <a:spcBef>
                <a:spcPts val="0"/>
              </a:spcBef>
              <a:buNone/>
              <a:defRPr sz="1000" b="0" i="0" u="none" strike="noStrike" cap="none">
                <a:solidFill>
                  <a:schemeClr val="lt2"/>
                </a:solidFill>
                <a:latin typeface="Arial"/>
                <a:ea typeface="Arial"/>
                <a:cs typeface="Arial"/>
                <a:sym typeface="Arial"/>
              </a:defRPr>
            </a:lvl6pPr>
            <a:lvl7pPr marL="0" marR="0" lvl="6" indent="0" algn="ctr" rtl="0">
              <a:spcBef>
                <a:spcPts val="0"/>
              </a:spcBef>
              <a:buNone/>
              <a:defRPr sz="1000" b="0" i="0" u="none" strike="noStrike" cap="none">
                <a:solidFill>
                  <a:schemeClr val="lt2"/>
                </a:solidFill>
                <a:latin typeface="Arial"/>
                <a:ea typeface="Arial"/>
                <a:cs typeface="Arial"/>
                <a:sym typeface="Arial"/>
              </a:defRPr>
            </a:lvl7pPr>
            <a:lvl8pPr marL="0" marR="0" lvl="7" indent="0" algn="ctr" rtl="0">
              <a:spcBef>
                <a:spcPts val="0"/>
              </a:spcBef>
              <a:buNone/>
              <a:defRPr sz="1000" b="0" i="0" u="none" strike="noStrike" cap="none">
                <a:solidFill>
                  <a:schemeClr val="lt2"/>
                </a:solidFill>
                <a:latin typeface="Arial"/>
                <a:ea typeface="Arial"/>
                <a:cs typeface="Arial"/>
                <a:sym typeface="Arial"/>
              </a:defRPr>
            </a:lvl8pPr>
            <a:lvl9pPr marL="0" marR="0" lvl="8" indent="0" algn="ctr" rtl="0">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dk2"/>
                </a:solidFill>
                <a:latin typeface="Arial"/>
                <a:ea typeface="Arial"/>
                <a:cs typeface="Arial"/>
                <a:sym typeface="Arial"/>
              </a:defRPr>
            </a:lvl1pPr>
            <a:lvl2pPr marL="0" marR="0" lvl="1" indent="0" algn="ctr" rtl="0">
              <a:spcBef>
                <a:spcPts val="0"/>
              </a:spcBef>
              <a:buNone/>
              <a:defRPr sz="1000" b="0" i="0" u="none" strike="noStrike" cap="none">
                <a:solidFill>
                  <a:schemeClr val="dk2"/>
                </a:solidFill>
                <a:latin typeface="Arial"/>
                <a:ea typeface="Arial"/>
                <a:cs typeface="Arial"/>
                <a:sym typeface="Arial"/>
              </a:defRPr>
            </a:lvl2pPr>
            <a:lvl3pPr marL="0" marR="0" lvl="2" indent="0" algn="ctr" rtl="0">
              <a:spcBef>
                <a:spcPts val="0"/>
              </a:spcBef>
              <a:buNone/>
              <a:defRPr sz="1000" b="0" i="0" u="none" strike="noStrike" cap="none">
                <a:solidFill>
                  <a:schemeClr val="dk2"/>
                </a:solidFill>
                <a:latin typeface="Arial"/>
                <a:ea typeface="Arial"/>
                <a:cs typeface="Arial"/>
                <a:sym typeface="Arial"/>
              </a:defRPr>
            </a:lvl3pPr>
            <a:lvl4pPr marL="0" marR="0" lvl="3" indent="0" algn="ctr" rtl="0">
              <a:spcBef>
                <a:spcPts val="0"/>
              </a:spcBef>
              <a:buNone/>
              <a:defRPr sz="1000" b="0" i="0" u="none" strike="noStrike" cap="none">
                <a:solidFill>
                  <a:schemeClr val="dk2"/>
                </a:solidFill>
                <a:latin typeface="Arial"/>
                <a:ea typeface="Arial"/>
                <a:cs typeface="Arial"/>
                <a:sym typeface="Arial"/>
              </a:defRPr>
            </a:lvl4pPr>
            <a:lvl5pPr marL="0" marR="0" lvl="4" indent="0" algn="ctr" rtl="0">
              <a:spcBef>
                <a:spcPts val="0"/>
              </a:spcBef>
              <a:buNone/>
              <a:defRPr sz="1000" b="0" i="0" u="none" strike="noStrike" cap="none">
                <a:solidFill>
                  <a:schemeClr val="dk2"/>
                </a:solidFill>
                <a:latin typeface="Arial"/>
                <a:ea typeface="Arial"/>
                <a:cs typeface="Arial"/>
                <a:sym typeface="Arial"/>
              </a:defRPr>
            </a:lvl5pPr>
            <a:lvl6pPr marL="0" marR="0" lvl="5" indent="0" algn="ctr" rtl="0">
              <a:spcBef>
                <a:spcPts val="0"/>
              </a:spcBef>
              <a:buNone/>
              <a:defRPr sz="1000" b="0" i="0" u="none" strike="noStrike" cap="none">
                <a:solidFill>
                  <a:schemeClr val="dk2"/>
                </a:solidFill>
                <a:latin typeface="Arial"/>
                <a:ea typeface="Arial"/>
                <a:cs typeface="Arial"/>
                <a:sym typeface="Arial"/>
              </a:defRPr>
            </a:lvl6pPr>
            <a:lvl7pPr marL="0" marR="0" lvl="6" indent="0" algn="ctr" rtl="0">
              <a:spcBef>
                <a:spcPts val="0"/>
              </a:spcBef>
              <a:buNone/>
              <a:defRPr sz="1000" b="0" i="0" u="none" strike="noStrike" cap="none">
                <a:solidFill>
                  <a:schemeClr val="dk2"/>
                </a:solidFill>
                <a:latin typeface="Arial"/>
                <a:ea typeface="Arial"/>
                <a:cs typeface="Arial"/>
                <a:sym typeface="Arial"/>
              </a:defRPr>
            </a:lvl7pPr>
            <a:lvl8pPr marL="0" marR="0" lvl="7" indent="0" algn="ctr" rtl="0">
              <a:spcBef>
                <a:spcPts val="0"/>
              </a:spcBef>
              <a:buNone/>
              <a:defRPr sz="1000" b="0" i="0" u="none" strike="noStrike" cap="none">
                <a:solidFill>
                  <a:schemeClr val="dk2"/>
                </a:solidFill>
                <a:latin typeface="Arial"/>
                <a:ea typeface="Arial"/>
                <a:cs typeface="Arial"/>
                <a:sym typeface="Arial"/>
              </a:defRPr>
            </a:lvl8pPr>
            <a:lvl9pPr marL="0" marR="0" lvl="8" indent="0" algn="ctr" rtl="0">
              <a:spcBef>
                <a:spcPts val="0"/>
              </a:spcBef>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a:solidFill>
                  <a:schemeClr val="dk2"/>
                </a:solidFill>
                <a:latin typeface="Arial"/>
                <a:ea typeface="Arial"/>
                <a:cs typeface="Arial"/>
                <a:sym typeface="Arial"/>
              </a:defRPr>
            </a:lvl1pPr>
            <a:lvl2pPr marL="0" marR="0" lvl="1" indent="0" algn="ctr" rtl="0">
              <a:spcBef>
                <a:spcPts val="0"/>
              </a:spcBef>
              <a:buNone/>
              <a:defRPr sz="1000">
                <a:solidFill>
                  <a:schemeClr val="dk2"/>
                </a:solidFill>
                <a:latin typeface="Arial"/>
                <a:ea typeface="Arial"/>
                <a:cs typeface="Arial"/>
                <a:sym typeface="Arial"/>
              </a:defRPr>
            </a:lvl2pPr>
            <a:lvl3pPr marL="0" marR="0" lvl="2" indent="0" algn="ctr" rtl="0">
              <a:spcBef>
                <a:spcPts val="0"/>
              </a:spcBef>
              <a:buNone/>
              <a:defRPr sz="1000">
                <a:solidFill>
                  <a:schemeClr val="dk2"/>
                </a:solidFill>
                <a:latin typeface="Arial"/>
                <a:ea typeface="Arial"/>
                <a:cs typeface="Arial"/>
                <a:sym typeface="Arial"/>
              </a:defRPr>
            </a:lvl3pPr>
            <a:lvl4pPr marL="0" marR="0" lvl="3" indent="0" algn="ctr" rtl="0">
              <a:spcBef>
                <a:spcPts val="0"/>
              </a:spcBef>
              <a:buNone/>
              <a:defRPr sz="1000">
                <a:solidFill>
                  <a:schemeClr val="dk2"/>
                </a:solidFill>
                <a:latin typeface="Arial"/>
                <a:ea typeface="Arial"/>
                <a:cs typeface="Arial"/>
                <a:sym typeface="Arial"/>
              </a:defRPr>
            </a:lvl4pPr>
            <a:lvl5pPr marL="0" marR="0" lvl="4" indent="0" algn="ctr" rtl="0">
              <a:spcBef>
                <a:spcPts val="0"/>
              </a:spcBef>
              <a:buNone/>
              <a:defRPr sz="1000">
                <a:solidFill>
                  <a:schemeClr val="dk2"/>
                </a:solidFill>
                <a:latin typeface="Arial"/>
                <a:ea typeface="Arial"/>
                <a:cs typeface="Arial"/>
                <a:sym typeface="Arial"/>
              </a:defRPr>
            </a:lvl5pPr>
            <a:lvl6pPr marL="0" marR="0" lvl="5" indent="0" algn="ctr" rtl="0">
              <a:spcBef>
                <a:spcPts val="0"/>
              </a:spcBef>
              <a:buNone/>
              <a:defRPr sz="1000">
                <a:solidFill>
                  <a:schemeClr val="dk2"/>
                </a:solidFill>
                <a:latin typeface="Arial"/>
                <a:ea typeface="Arial"/>
                <a:cs typeface="Arial"/>
                <a:sym typeface="Arial"/>
              </a:defRPr>
            </a:lvl6pPr>
            <a:lvl7pPr marL="0" marR="0" lvl="6" indent="0" algn="ctr" rtl="0">
              <a:spcBef>
                <a:spcPts val="0"/>
              </a:spcBef>
              <a:buNone/>
              <a:defRPr sz="1000">
                <a:solidFill>
                  <a:schemeClr val="dk2"/>
                </a:solidFill>
                <a:latin typeface="Arial"/>
                <a:ea typeface="Arial"/>
                <a:cs typeface="Arial"/>
                <a:sym typeface="Arial"/>
              </a:defRPr>
            </a:lvl7pPr>
            <a:lvl8pPr marL="0" marR="0" lvl="7" indent="0" algn="ctr" rtl="0">
              <a:spcBef>
                <a:spcPts val="0"/>
              </a:spcBef>
              <a:buNone/>
              <a:defRPr sz="1000">
                <a:solidFill>
                  <a:schemeClr val="dk2"/>
                </a:solidFill>
                <a:latin typeface="Arial"/>
                <a:ea typeface="Arial"/>
                <a:cs typeface="Arial"/>
                <a:sym typeface="Arial"/>
              </a:defRPr>
            </a:lvl8pPr>
            <a:lvl9pPr marL="0" marR="0" lvl="8" indent="0" algn="ctr" rtl="0">
              <a:spcBef>
                <a:spcPts val="0"/>
              </a:spcBef>
              <a:buNone/>
              <a:defRPr sz="1000">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9.jp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hyperlink" Target="https://apps.who.int/iris/handle/10665/328146"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youtube.com/watch?v=E2Na8-G7NU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comments" Target="../comments/comment1.xml"/><Relationship Id="rId5" Type="http://schemas.openxmlformats.org/officeDocument/2006/relationships/image" Target="../media/image80.jpg"/><Relationship Id="rId4" Type="http://schemas.openxmlformats.org/officeDocument/2006/relationships/image" Target="../media/image79.jpg"/></Relationships>
</file>

<file path=ppt/slides/_rels/slide3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openxmlformats.org/officeDocument/2006/relationships/image" Target="../media/image83.jpg"/><Relationship Id="rId4" Type="http://schemas.openxmlformats.org/officeDocument/2006/relationships/image" Target="../media/image82.jp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apps.who.int/iris/handle/10665/333586" TargetMode="External"/><Relationship Id="rId13" Type="http://schemas.openxmlformats.org/officeDocument/2006/relationships/hyperlink" Target="https://www.who.int/es/news-room/fact-sheets/detail/health-care-waste" TargetMode="External"/><Relationship Id="rId3" Type="http://schemas.openxmlformats.org/officeDocument/2006/relationships/hyperlink" Target="http://archive.basel.int/pub/techguid/tech-biomedical.pdf" TargetMode="External"/><Relationship Id="rId7" Type="http://schemas.openxmlformats.org/officeDocument/2006/relationships/hyperlink" Target="https://apps.who.int/iris/handle/10665/259491" TargetMode="External"/><Relationship Id="rId12" Type="http://schemas.openxmlformats.org/officeDocument/2006/relationships/hyperlink" Target="https://www.who.int/news-room/fact-sheets/detail/health-care-waste" TargetMode="External"/><Relationship Id="rId17" Type="http://schemas.openxmlformats.org/officeDocument/2006/relationships/hyperlink" Target="https://washinhcf.org/resource/summary-of-all-who-and-related-resources-on-wash-in-hcf/" TargetMode="External"/><Relationship Id="rId2" Type="http://schemas.openxmlformats.org/officeDocument/2006/relationships/notesSlide" Target="../notesSlides/notesSlide46.xml"/><Relationship Id="rId16" Type="http://schemas.openxmlformats.org/officeDocument/2006/relationships/hyperlink" Target="https://pdf.usaid.gov/pdf_docs/Pnado504.pdf" TargetMode="External"/><Relationship Id="rId1" Type="http://schemas.openxmlformats.org/officeDocument/2006/relationships/slideLayout" Target="../slideLayouts/slideLayout3.xml"/><Relationship Id="rId6" Type="http://schemas.openxmlformats.org/officeDocument/2006/relationships/hyperlink" Target="https://www.who.int/publications/i/item/9789241548564" TargetMode="External"/><Relationship Id="rId11" Type="http://schemas.openxmlformats.org/officeDocument/2006/relationships/hyperlink" Target="https://www.who.int/es/publications/i/item/WHO-2019-nCoV-IPC-WASH-2020.4" TargetMode="External"/><Relationship Id="rId5" Type="http://schemas.openxmlformats.org/officeDocument/2006/relationships/hyperlink" Target="https://apps.who.int/iris/handle/10665/68354" TargetMode="External"/><Relationship Id="rId15" Type="http://schemas.openxmlformats.org/officeDocument/2006/relationships/hyperlink" Target="https://wedocs.unep.org/bitstream/handle/20.500.11822/8628/IETC_Compendium_Technologies_Treatment_Destruction_Healthcare_Waste.pdf?sequence=3&amp;isAllowed=y" TargetMode="External"/><Relationship Id="rId10" Type="http://schemas.openxmlformats.org/officeDocument/2006/relationships/hyperlink" Target="https://www.who.int/publications/i/item/WHO-2019-nCoV-IPC-WASH-2020.4" TargetMode="External"/><Relationship Id="rId4" Type="http://schemas.openxmlformats.org/officeDocument/2006/relationships/hyperlink" Target="http://chm.pops.int/Implementation/BATandBEP/BATBEPGuidelinesArticle5/tabid/187/Default.aspx" TargetMode="External"/><Relationship Id="rId9" Type="http://schemas.openxmlformats.org/officeDocument/2006/relationships/hyperlink" Target="https://greenhealthcarewaste.org/" TargetMode="External"/><Relationship Id="rId14" Type="http://schemas.openxmlformats.org/officeDocument/2006/relationships/hyperlink" Target="https://www.who.int/publications/i/item/9789240039612"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92.jp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8.xml"/><Relationship Id="rId1" Type="http://schemas.openxmlformats.org/officeDocument/2006/relationships/slideLayout" Target="../slideLayouts/slideLayout10.xml"/><Relationship Id="rId5" Type="http://schemas.openxmlformats.org/officeDocument/2006/relationships/comments" Target="../comments/comment3.xml"/><Relationship Id="rId4" Type="http://schemas.openxmlformats.org/officeDocument/2006/relationships/hyperlink" Target="https://washinhcf.org/wp-content/uploads/2021/12/WHO_2021_Global-Analysis-of-health-care-waste-in-the-context-of-COVID-19_case-studies.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2"/>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Reducir al mínimo los desechos</a:t>
            </a:r>
            <a:endParaRPr/>
          </a:p>
        </p:txBody>
      </p:sp>
      <p:sp>
        <p:nvSpPr>
          <p:cNvPr id="455" name="Google Shape;455;p52"/>
          <p:cNvSpPr txBox="1"/>
          <p:nvPr/>
        </p:nvSpPr>
        <p:spPr>
          <a:xfrm>
            <a:off x="4345747" y="1280546"/>
            <a:ext cx="7214882" cy="4221559"/>
          </a:xfrm>
          <a:prstGeom prst="rect">
            <a:avLst/>
          </a:prstGeom>
          <a:noFill/>
          <a:ln>
            <a:noFill/>
          </a:ln>
        </p:spPr>
        <p:txBody>
          <a:bodyPr spcFirstLastPara="1" wrap="square" lIns="91425" tIns="45700" rIns="91425" bIns="45700" rtlCol="0" anchor="t" anchorCtr="0">
            <a:noAutofit/>
          </a:bodyPr>
          <a:lstStyle/>
          <a:p>
            <a:pPr marL="342900" marR="0" lvl="0" indent="-342900" algn="l" rtl="0">
              <a:spcBef>
                <a:spcPts val="0"/>
              </a:spcBef>
              <a:spcAft>
                <a:spcPts val="0"/>
              </a:spcAft>
              <a:buClr>
                <a:srgbClr val="002060"/>
              </a:buClr>
              <a:buSzPts val="2400"/>
              <a:buFont typeface="Arial"/>
              <a:buChar char="•"/>
            </a:pPr>
            <a:r>
              <a:rPr lang="es" sz="2400" b="1" i="0" u="none" strike="noStrike" cap="none">
                <a:solidFill>
                  <a:srgbClr val="09164D"/>
                </a:solidFill>
                <a:latin typeface="Arial"/>
                <a:ea typeface="Arial"/>
                <a:cs typeface="Arial"/>
                <a:sym typeface="Arial"/>
              </a:rPr>
              <a:t>¡Una medida fundamental!</a:t>
            </a:r>
            <a:endParaRPr/>
          </a:p>
          <a:p>
            <a:pPr marL="684213" marR="0" lvl="1" indent="-285750" algn="l" rtl="0">
              <a:spcBef>
                <a:spcPts val="480"/>
              </a:spcBef>
              <a:spcAft>
                <a:spcPts val="0"/>
              </a:spcAft>
              <a:buClr>
                <a:srgbClr val="002060"/>
              </a:buClr>
              <a:buSzPts val="2400"/>
              <a:buFont typeface="Arial"/>
              <a:buChar char="•"/>
            </a:pPr>
            <a:r>
              <a:rPr lang="es" sz="2400" b="0" i="0" u="none" strike="noStrike" cap="none">
                <a:solidFill>
                  <a:srgbClr val="09164D"/>
                </a:solidFill>
                <a:latin typeface="Arial"/>
                <a:ea typeface="Arial"/>
                <a:cs typeface="Arial"/>
                <a:sym typeface="Arial"/>
              </a:rPr>
              <a:t>Casi la mitad de los equipos de protección personal que las Naciones Unidas distribuyeron contra la COVID-19 era “no esencial”, es decir, no se necesitaba para proteger a los trabajadores sanitarios y los pacientes (p. ej., fundas para los pies o el calzado, y algunos guantes).</a:t>
            </a:r>
            <a:endParaRPr/>
          </a:p>
          <a:p>
            <a:pPr marL="342900" marR="0" lvl="0" indent="-190500" algn="l" rtl="0">
              <a:spcBef>
                <a:spcPts val="480"/>
              </a:spcBef>
              <a:spcAft>
                <a:spcPts val="0"/>
              </a:spcAft>
              <a:buClr>
                <a:srgbClr val="002060"/>
              </a:buClr>
              <a:buSzPts val="2400"/>
              <a:buFont typeface="Arial"/>
              <a:buNone/>
            </a:pPr>
            <a:endParaRPr sz="2400" b="0" i="0" u="none" strike="noStrike" cap="none">
              <a:solidFill>
                <a:srgbClr val="09164D"/>
              </a:solidFill>
              <a:latin typeface="Arial"/>
              <a:ea typeface="Arial"/>
              <a:cs typeface="Arial"/>
              <a:sym typeface="Arial"/>
            </a:endParaRPr>
          </a:p>
          <a:p>
            <a:pPr marL="342900" marR="0" lvl="0" indent="-342900" algn="l" rtl="0">
              <a:spcBef>
                <a:spcPts val="480"/>
              </a:spcBef>
              <a:spcAft>
                <a:spcPts val="0"/>
              </a:spcAft>
              <a:buClr>
                <a:srgbClr val="002060"/>
              </a:buClr>
              <a:buSzPts val="2400"/>
              <a:buFont typeface="Arial"/>
              <a:buChar char="•"/>
            </a:pPr>
            <a:r>
              <a:rPr lang="es" sz="2400" b="0" i="0" u="none" strike="noStrike" cap="none">
                <a:solidFill>
                  <a:srgbClr val="09164D"/>
                </a:solidFill>
                <a:latin typeface="Arial"/>
                <a:ea typeface="Arial"/>
                <a:cs typeface="Arial"/>
                <a:sym typeface="Arial"/>
              </a:rPr>
              <a:t>Reducir el empaquetado u optar por uno de origen biológico también ayuda a reducir el volumen de desechos (y a ahorrar dinero).</a:t>
            </a:r>
            <a:endParaRPr/>
          </a:p>
          <a:p>
            <a:pPr marL="342900" marR="0" lvl="0" indent="-190500" algn="l" rtl="0">
              <a:spcBef>
                <a:spcPts val="480"/>
              </a:spcBef>
              <a:spcAft>
                <a:spcPts val="0"/>
              </a:spcAft>
              <a:buClr>
                <a:srgbClr val="002060"/>
              </a:buClr>
              <a:buSzPts val="2400"/>
              <a:buFont typeface="Arial"/>
              <a:buNone/>
            </a:pPr>
            <a:endParaRPr sz="2400" b="0" i="0" u="none" strike="noStrike" cap="none">
              <a:solidFill>
                <a:srgbClr val="09164D"/>
              </a:solidFill>
              <a:latin typeface="Arial"/>
              <a:ea typeface="Arial"/>
              <a:cs typeface="Arial"/>
              <a:sym typeface="Arial"/>
            </a:endParaRPr>
          </a:p>
          <a:p>
            <a:pPr marL="342900" marR="0" lvl="0" indent="-190500" algn="l" rtl="0">
              <a:spcBef>
                <a:spcPts val="480"/>
              </a:spcBef>
              <a:spcAft>
                <a:spcPts val="0"/>
              </a:spcAft>
              <a:buClr>
                <a:srgbClr val="DE2414"/>
              </a:buClr>
              <a:buSzPts val="2400"/>
              <a:buFont typeface="Noto Sans Symbols"/>
              <a:buNone/>
            </a:pPr>
            <a:endParaRPr sz="2400" b="0" i="0" u="none" strike="noStrike" cap="none">
              <a:solidFill>
                <a:srgbClr val="09164D"/>
              </a:solidFill>
              <a:latin typeface="Arial"/>
              <a:ea typeface="Arial"/>
              <a:cs typeface="Arial"/>
              <a:sym typeface="Arial"/>
            </a:endParaRPr>
          </a:p>
        </p:txBody>
      </p:sp>
      <p:grpSp>
        <p:nvGrpSpPr>
          <p:cNvPr id="456" name="Google Shape;456;p52"/>
          <p:cNvGrpSpPr/>
          <p:nvPr/>
        </p:nvGrpSpPr>
        <p:grpSpPr>
          <a:xfrm>
            <a:off x="724807" y="6014578"/>
            <a:ext cx="11233149" cy="702071"/>
            <a:chOff x="0" y="259357"/>
            <a:chExt cx="11233149" cy="702071"/>
          </a:xfrm>
        </p:grpSpPr>
        <p:sp>
          <p:nvSpPr>
            <p:cNvPr id="457" name="Google Shape;457;p52"/>
            <p:cNvSpPr/>
            <p:nvPr/>
          </p:nvSpPr>
          <p:spPr>
            <a:xfrm>
              <a:off x="0" y="259357"/>
              <a:ext cx="1755179" cy="702071"/>
            </a:xfrm>
            <a:prstGeom prst="chevron">
              <a:avLst>
                <a:gd name="adj" fmla="val 50000"/>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8" name="Google Shape;458;p52"/>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Reducción al mínimo</a:t>
              </a:r>
              <a:endParaRPr sz="1600" b="0" i="0" u="none" strike="noStrike" cap="none">
                <a:solidFill>
                  <a:schemeClr val="lt1"/>
                </a:solidFill>
                <a:latin typeface="Arial Narrow"/>
                <a:ea typeface="Arial Narrow"/>
                <a:cs typeface="Arial Narrow"/>
                <a:sym typeface="Arial Narrow"/>
              </a:endParaRPr>
            </a:p>
          </p:txBody>
        </p:sp>
        <p:sp>
          <p:nvSpPr>
            <p:cNvPr id="459" name="Google Shape;459;p52"/>
            <p:cNvSpPr/>
            <p:nvPr/>
          </p:nvSpPr>
          <p:spPr>
            <a:xfrm>
              <a:off x="1579661" y="259357"/>
              <a:ext cx="1755179" cy="702071"/>
            </a:xfrm>
            <a:prstGeom prst="chevron">
              <a:avLst>
                <a:gd name="adj" fmla="val 50000"/>
              </a:avLst>
            </a:prstGeom>
            <a:solidFill>
              <a:srgbClr val="C29F16"/>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0" name="Google Shape;460;p52"/>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Separación</a:t>
              </a:r>
              <a:endParaRPr/>
            </a:p>
          </p:txBody>
        </p:sp>
        <p:sp>
          <p:nvSpPr>
            <p:cNvPr id="461" name="Google Shape;461;p52"/>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2" name="Google Shape;462;p52"/>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Recogida</a:t>
              </a:r>
              <a:endParaRPr/>
            </a:p>
          </p:txBody>
        </p:sp>
        <p:sp>
          <p:nvSpPr>
            <p:cNvPr id="463" name="Google Shape;463;p52"/>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4" name="Google Shape;464;p52"/>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Transporte</a:t>
              </a:r>
              <a:endParaRPr/>
            </a:p>
          </p:txBody>
        </p:sp>
        <p:sp>
          <p:nvSpPr>
            <p:cNvPr id="465" name="Google Shape;465;p52"/>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6" name="Google Shape;466;p52"/>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Almacenamiento</a:t>
              </a:r>
              <a:endParaRPr/>
            </a:p>
          </p:txBody>
        </p:sp>
        <p:sp>
          <p:nvSpPr>
            <p:cNvPr id="467" name="Google Shape;467;p52"/>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8" name="Google Shape;468;p52"/>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Tratamiento</a:t>
              </a:r>
              <a:endParaRPr/>
            </a:p>
          </p:txBody>
        </p:sp>
        <p:sp>
          <p:nvSpPr>
            <p:cNvPr id="469" name="Google Shape;469;p52"/>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0" name="Google Shape;470;p52"/>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Eliminación definitiva</a:t>
              </a:r>
              <a:endParaRPr/>
            </a:p>
          </p:txBody>
        </p:sp>
      </p:grpSp>
      <p:sp>
        <p:nvSpPr>
          <p:cNvPr id="471" name="Google Shape;471;p5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10</a:t>
            </a:fld>
            <a:endParaRPr/>
          </a:p>
        </p:txBody>
      </p:sp>
      <p:pic>
        <p:nvPicPr>
          <p:cNvPr id="472" name="Google Shape;472;p52"/>
          <p:cNvPicPr preferRelativeResize="0"/>
          <p:nvPr/>
        </p:nvPicPr>
        <p:blipFill rotWithShape="1">
          <a:blip r:embed="rId3">
            <a:alphaModFix/>
          </a:blip>
          <a:srcRect/>
          <a:stretch/>
        </p:blipFill>
        <p:spPr>
          <a:xfrm>
            <a:off x="265460" y="1493551"/>
            <a:ext cx="4080287" cy="30768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53"/>
          <p:cNvGrpSpPr/>
          <p:nvPr/>
        </p:nvGrpSpPr>
        <p:grpSpPr>
          <a:xfrm>
            <a:off x="5476846" y="2861996"/>
            <a:ext cx="6671109" cy="2291212"/>
            <a:chOff x="2856830" y="2921000"/>
            <a:chExt cx="7856895" cy="2802196"/>
          </a:xfrm>
        </p:grpSpPr>
        <p:pic>
          <p:nvPicPr>
            <p:cNvPr id="479" name="Google Shape;479;p53"/>
            <p:cNvPicPr preferRelativeResize="0"/>
            <p:nvPr/>
          </p:nvPicPr>
          <p:blipFill rotWithShape="1">
            <a:blip r:embed="rId3">
              <a:alphaModFix/>
            </a:blip>
            <a:srcRect t="37544"/>
            <a:stretch/>
          </p:blipFill>
          <p:spPr>
            <a:xfrm>
              <a:off x="2856830" y="2921000"/>
              <a:ext cx="5147610" cy="2763149"/>
            </a:xfrm>
            <a:prstGeom prst="rect">
              <a:avLst/>
            </a:prstGeom>
            <a:noFill/>
            <a:ln>
              <a:noFill/>
            </a:ln>
          </p:spPr>
        </p:pic>
        <p:pic>
          <p:nvPicPr>
            <p:cNvPr id="480" name="Google Shape;480;p53"/>
            <p:cNvPicPr preferRelativeResize="0"/>
            <p:nvPr/>
          </p:nvPicPr>
          <p:blipFill rotWithShape="1">
            <a:blip r:embed="rId4">
              <a:alphaModFix/>
            </a:blip>
            <a:srcRect t="37673"/>
            <a:stretch/>
          </p:blipFill>
          <p:spPr>
            <a:xfrm>
              <a:off x="8039278" y="2921000"/>
              <a:ext cx="2674447" cy="2802196"/>
            </a:xfrm>
            <a:prstGeom prst="rect">
              <a:avLst/>
            </a:prstGeom>
            <a:noFill/>
            <a:ln>
              <a:noFill/>
            </a:ln>
          </p:spPr>
        </p:pic>
      </p:grpSp>
      <p:sp>
        <p:nvSpPr>
          <p:cNvPr id="481" name="Google Shape;481;p53"/>
          <p:cNvSpPr txBox="1">
            <a:spLocks noGrp="1"/>
          </p:cNvSpPr>
          <p:nvPr>
            <p:ph type="title"/>
          </p:nvPr>
        </p:nvSpPr>
        <p:spPr>
          <a:xfrm>
            <a:off x="1121278" y="12770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Separación</a:t>
            </a:r>
            <a:endParaRPr/>
          </a:p>
        </p:txBody>
      </p:sp>
      <p:sp>
        <p:nvSpPr>
          <p:cNvPr id="482" name="Google Shape;482;p53"/>
          <p:cNvSpPr txBox="1"/>
          <p:nvPr/>
        </p:nvSpPr>
        <p:spPr>
          <a:xfrm>
            <a:off x="2968267" y="601401"/>
            <a:ext cx="8948077" cy="541467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150000"/>
              </a:lnSpc>
              <a:spcBef>
                <a:spcPts val="0"/>
              </a:spcBef>
              <a:spcAft>
                <a:spcPts val="0"/>
              </a:spcAft>
              <a:buClr>
                <a:srgbClr val="002060"/>
              </a:buClr>
              <a:buSzPts val="2177"/>
              <a:buFont typeface="Arial"/>
              <a:buChar char="•"/>
            </a:pPr>
            <a:r>
              <a:rPr lang="es" sz="2177" b="0" i="0" u="none" strike="noStrike" cap="none" dirty="0">
                <a:solidFill>
                  <a:srgbClr val="09164D"/>
                </a:solidFill>
                <a:latin typeface="Arial"/>
                <a:ea typeface="Arial"/>
                <a:cs typeface="Arial"/>
                <a:sym typeface="Arial"/>
              </a:rPr>
              <a:t>Ayuda a reducir considerablemente la cantidad de desechos que requieren tratamiento.</a:t>
            </a:r>
            <a:endParaRPr dirty="0"/>
          </a:p>
          <a:p>
            <a:pPr marL="342900" marR="0" lvl="0" indent="-342900" algn="l" rtl="0">
              <a:lnSpc>
                <a:spcPct val="150000"/>
              </a:lnSpc>
              <a:spcBef>
                <a:spcPts val="435"/>
              </a:spcBef>
              <a:spcAft>
                <a:spcPts val="0"/>
              </a:spcAft>
              <a:buClr>
                <a:srgbClr val="002060"/>
              </a:buClr>
              <a:buSzPts val="2177"/>
              <a:buFont typeface="Arial"/>
              <a:buChar char="•"/>
            </a:pPr>
            <a:r>
              <a:rPr lang="es" sz="2177" b="0" i="0" u="none" strike="noStrike" cap="none" dirty="0">
                <a:solidFill>
                  <a:srgbClr val="09164D"/>
                </a:solidFill>
                <a:latin typeface="Arial"/>
                <a:ea typeface="Arial"/>
                <a:cs typeface="Arial"/>
                <a:sym typeface="Arial"/>
              </a:rPr>
              <a:t>Separar en la fuente, donde se generan los desechos. </a:t>
            </a:r>
            <a:endParaRPr dirty="0"/>
          </a:p>
          <a:p>
            <a:pPr marL="342900" marR="0" lvl="0" indent="-342900" algn="l" rtl="0">
              <a:lnSpc>
                <a:spcPct val="150000"/>
              </a:lnSpc>
              <a:spcBef>
                <a:spcPts val="435"/>
              </a:spcBef>
              <a:spcAft>
                <a:spcPts val="0"/>
              </a:spcAft>
              <a:buClr>
                <a:srgbClr val="002060"/>
              </a:buClr>
              <a:buSzPts val="2177"/>
              <a:buFont typeface="Arial"/>
              <a:buChar char="•"/>
            </a:pPr>
            <a:r>
              <a:rPr lang="es" sz="2177" b="0" i="0" u="none" strike="noStrike" cap="none" dirty="0">
                <a:solidFill>
                  <a:srgbClr val="09164D"/>
                </a:solidFill>
                <a:latin typeface="Arial"/>
                <a:ea typeface="Arial"/>
                <a:cs typeface="Arial"/>
                <a:sym typeface="Arial"/>
              </a:rPr>
              <a:t>Sistema normalizado de tres contenedores:</a:t>
            </a:r>
            <a:endParaRPr dirty="0"/>
          </a:p>
          <a:p>
            <a:pPr marL="776001" marR="0" lvl="1" indent="-414634" algn="l" rtl="0">
              <a:spcBef>
                <a:spcPts val="435"/>
              </a:spcBef>
              <a:spcAft>
                <a:spcPts val="0"/>
              </a:spcAft>
              <a:buClr>
                <a:srgbClr val="002060"/>
              </a:buClr>
              <a:buSzPts val="2177"/>
              <a:buFont typeface="Calibri"/>
              <a:buAutoNum type="arabicPeriod"/>
            </a:pPr>
            <a:r>
              <a:rPr lang="es" sz="2177" b="0" i="0" u="none" strike="noStrike" cap="none" dirty="0">
                <a:solidFill>
                  <a:srgbClr val="09164D"/>
                </a:solidFill>
                <a:latin typeface="Arial"/>
                <a:ea typeface="Arial"/>
                <a:cs typeface="Arial"/>
                <a:sym typeface="Arial"/>
              </a:rPr>
              <a:t>General</a:t>
            </a:r>
            <a:endParaRPr dirty="0"/>
          </a:p>
          <a:p>
            <a:pPr marL="776001" marR="0" lvl="1" indent="-414634" algn="l" rtl="0">
              <a:spcBef>
                <a:spcPts val="435"/>
              </a:spcBef>
              <a:spcAft>
                <a:spcPts val="0"/>
              </a:spcAft>
              <a:buClr>
                <a:srgbClr val="002060"/>
              </a:buClr>
              <a:buSzPts val="2177"/>
              <a:buFont typeface="Calibri"/>
              <a:buAutoNum type="arabicPeriod"/>
            </a:pPr>
            <a:r>
              <a:rPr lang="es" sz="2177" b="0" i="0" u="none" strike="noStrike" cap="none" dirty="0">
                <a:solidFill>
                  <a:srgbClr val="09164D"/>
                </a:solidFill>
                <a:latin typeface="Arial"/>
                <a:ea typeface="Arial"/>
                <a:cs typeface="Arial"/>
                <a:sym typeface="Arial"/>
              </a:rPr>
              <a:t>Infeccioso</a:t>
            </a:r>
            <a:endParaRPr dirty="0"/>
          </a:p>
          <a:p>
            <a:pPr marL="776001" marR="0" lvl="1" indent="-414634" algn="l" rtl="0">
              <a:spcBef>
                <a:spcPts val="435"/>
              </a:spcBef>
              <a:spcAft>
                <a:spcPts val="0"/>
              </a:spcAft>
              <a:buClr>
                <a:srgbClr val="002060"/>
              </a:buClr>
              <a:buSzPts val="2177"/>
              <a:buFont typeface="Calibri"/>
              <a:buAutoNum type="arabicPeriod"/>
            </a:pPr>
            <a:r>
              <a:rPr lang="es" sz="2177" b="0" i="0" u="none" strike="noStrike" cap="none" dirty="0">
                <a:solidFill>
                  <a:srgbClr val="09164D"/>
                </a:solidFill>
                <a:latin typeface="Arial"/>
                <a:ea typeface="Arial"/>
                <a:cs typeface="Arial"/>
                <a:sym typeface="Arial"/>
              </a:rPr>
              <a:t>Punzocortante</a:t>
            </a:r>
            <a:endParaRPr dirty="0"/>
          </a:p>
          <a:p>
            <a:pPr marL="342900" marR="0" lvl="0" indent="-204660" algn="l" rtl="0">
              <a:lnSpc>
                <a:spcPct val="150000"/>
              </a:lnSpc>
              <a:spcBef>
                <a:spcPts val="435"/>
              </a:spcBef>
              <a:spcAft>
                <a:spcPts val="0"/>
              </a:spcAft>
              <a:buClr>
                <a:srgbClr val="DE2414"/>
              </a:buClr>
              <a:buSzPts val="2177"/>
              <a:buFont typeface="Noto Sans Symbols"/>
              <a:buNone/>
            </a:pPr>
            <a:endParaRPr sz="2177" b="0" i="0" u="none" strike="noStrike" cap="none" dirty="0">
              <a:solidFill>
                <a:srgbClr val="09164D"/>
              </a:solidFill>
              <a:latin typeface="Arial"/>
              <a:ea typeface="Arial"/>
              <a:cs typeface="Arial"/>
              <a:sym typeface="Arial"/>
            </a:endParaRPr>
          </a:p>
        </p:txBody>
      </p:sp>
      <p:pic>
        <p:nvPicPr>
          <p:cNvPr id="483" name="Google Shape;483;p53" descr="A fire hydrant on the sidewalk&#10;&#10;Description automatically generated with medium confidence"/>
          <p:cNvPicPr preferRelativeResize="0"/>
          <p:nvPr/>
        </p:nvPicPr>
        <p:blipFill rotWithShape="1">
          <a:blip r:embed="rId5">
            <a:alphaModFix/>
          </a:blip>
          <a:srcRect/>
          <a:stretch/>
        </p:blipFill>
        <p:spPr>
          <a:xfrm>
            <a:off x="259641" y="156409"/>
            <a:ext cx="2683301" cy="4035685"/>
          </a:xfrm>
          <a:prstGeom prst="rect">
            <a:avLst/>
          </a:prstGeom>
          <a:noFill/>
          <a:ln>
            <a:noFill/>
          </a:ln>
        </p:spPr>
      </p:pic>
      <p:sp>
        <p:nvSpPr>
          <p:cNvPr id="484" name="Google Shape;484;p53"/>
          <p:cNvSpPr/>
          <p:nvPr/>
        </p:nvSpPr>
        <p:spPr>
          <a:xfrm>
            <a:off x="5281810" y="5239465"/>
            <a:ext cx="2194537" cy="646331"/>
          </a:xfrm>
          <a:prstGeom prst="rect">
            <a:avLst/>
          </a:prstGeom>
          <a:solidFill>
            <a:schemeClr val="dk1"/>
          </a:solidFill>
          <a:ln>
            <a:noFill/>
          </a:ln>
        </p:spPr>
        <p:txBody>
          <a:bodyPr spcFirstLastPara="1" wrap="square" lIns="91425" tIns="45700" rIns="91425" bIns="45700" rtlCol="0" anchor="t" anchorCtr="0">
            <a:noAutofit/>
          </a:bodyPr>
          <a:lstStyle/>
          <a:p>
            <a:pPr marL="0" marR="0" lvl="0" indent="0" algn="ctr" rtl="0">
              <a:spcBef>
                <a:spcPts val="0"/>
              </a:spcBef>
              <a:spcAft>
                <a:spcPts val="0"/>
              </a:spcAft>
              <a:buClr>
                <a:schemeClr val="lt1"/>
              </a:buClr>
              <a:buSzPts val="1800"/>
              <a:buFont typeface="Noto Sans Symbols"/>
              <a:buNone/>
            </a:pPr>
            <a:r>
              <a:rPr lang="es" sz="1800" b="0" i="0" u="none" strike="noStrike" cap="none">
                <a:solidFill>
                  <a:schemeClr val="lt1"/>
                </a:solidFill>
                <a:latin typeface="Arial"/>
                <a:ea typeface="Arial"/>
                <a:cs typeface="Arial"/>
                <a:sym typeface="Arial"/>
              </a:rPr>
              <a:t>Contenedor negro (revestido)</a:t>
            </a:r>
            <a:endParaRPr sz="1800" b="0" i="0" u="none" strike="noStrike" cap="none">
              <a:solidFill>
                <a:schemeClr val="lt1"/>
              </a:solidFill>
              <a:latin typeface="Arial"/>
              <a:ea typeface="Arial"/>
              <a:cs typeface="Arial"/>
              <a:sym typeface="Arial"/>
            </a:endParaRPr>
          </a:p>
        </p:txBody>
      </p:sp>
      <p:sp>
        <p:nvSpPr>
          <p:cNvPr id="485" name="Google Shape;485;p53"/>
          <p:cNvSpPr/>
          <p:nvPr/>
        </p:nvSpPr>
        <p:spPr>
          <a:xfrm>
            <a:off x="7590070" y="5239465"/>
            <a:ext cx="2194537" cy="646331"/>
          </a:xfrm>
          <a:prstGeom prst="rect">
            <a:avLst/>
          </a:prstGeom>
          <a:solidFill>
            <a:srgbClr val="FFFF00"/>
          </a:solidFill>
          <a:ln>
            <a:noFill/>
          </a:ln>
        </p:spPr>
        <p:txBody>
          <a:bodyPr spcFirstLastPara="1" wrap="square" lIns="91425" tIns="45700" rIns="91425" bIns="45700" rtlCol="0" anchor="t" anchorCtr="0">
            <a:noAutofit/>
          </a:bodyPr>
          <a:lstStyle/>
          <a:p>
            <a:pPr marL="0" marR="0" lvl="0" indent="0" algn="ctr" rtl="0">
              <a:spcBef>
                <a:spcPts val="0"/>
              </a:spcBef>
              <a:spcAft>
                <a:spcPts val="0"/>
              </a:spcAft>
              <a:buClr>
                <a:schemeClr val="dk1"/>
              </a:buClr>
              <a:buSzPts val="1800"/>
              <a:buFont typeface="Noto Sans Symbols"/>
              <a:buNone/>
            </a:pPr>
            <a:r>
              <a:rPr lang="es" sz="1800" b="0" i="0" u="none" strike="noStrike" cap="none">
                <a:solidFill>
                  <a:schemeClr val="dk1"/>
                </a:solidFill>
                <a:latin typeface="Arial"/>
                <a:ea typeface="Arial"/>
                <a:cs typeface="Arial"/>
                <a:sym typeface="Arial"/>
              </a:rPr>
              <a:t>Contenedor amarillo (revestido)</a:t>
            </a:r>
            <a:endParaRPr sz="1800" b="0" i="0" u="none" strike="noStrike" cap="none">
              <a:solidFill>
                <a:schemeClr val="dk1"/>
              </a:solidFill>
              <a:latin typeface="Arial"/>
              <a:ea typeface="Arial"/>
              <a:cs typeface="Arial"/>
              <a:sym typeface="Arial"/>
            </a:endParaRPr>
          </a:p>
        </p:txBody>
      </p:sp>
      <p:sp>
        <p:nvSpPr>
          <p:cNvPr id="486" name="Google Shape;486;p53"/>
          <p:cNvSpPr/>
          <p:nvPr/>
        </p:nvSpPr>
        <p:spPr>
          <a:xfrm>
            <a:off x="9877143" y="5239466"/>
            <a:ext cx="2194537" cy="646331"/>
          </a:xfrm>
          <a:prstGeom prst="rect">
            <a:avLst/>
          </a:prstGeom>
          <a:solidFill>
            <a:srgbClr val="FFFF00"/>
          </a:solidFill>
          <a:ln>
            <a:noFill/>
          </a:ln>
        </p:spPr>
        <p:txBody>
          <a:bodyPr spcFirstLastPara="1" wrap="square" lIns="91425" tIns="45700" rIns="91425" bIns="45700" rtlCol="0" anchor="t" anchorCtr="0">
            <a:noAutofit/>
          </a:bodyPr>
          <a:lstStyle/>
          <a:p>
            <a:pPr marL="0" marR="0" lvl="0" indent="0" algn="ctr" rtl="0">
              <a:spcBef>
                <a:spcPts val="0"/>
              </a:spcBef>
              <a:spcAft>
                <a:spcPts val="0"/>
              </a:spcAft>
              <a:buClr>
                <a:schemeClr val="dk1"/>
              </a:buClr>
              <a:buSzPts val="1800"/>
              <a:buFont typeface="Noto Sans Symbols"/>
              <a:buNone/>
            </a:pPr>
            <a:r>
              <a:rPr lang="es" b="0" i="0" u="none" strike="noStrike" cap="none" dirty="0">
                <a:solidFill>
                  <a:schemeClr val="dk1"/>
                </a:solidFill>
                <a:latin typeface="Arial"/>
                <a:ea typeface="Arial"/>
                <a:cs typeface="Arial"/>
                <a:sym typeface="Arial"/>
              </a:rPr>
              <a:t>Contenedor de objetos punzocortantes / destructor de agujas</a:t>
            </a:r>
            <a:endParaRPr b="0" i="0" u="none" strike="noStrike" cap="none" dirty="0">
              <a:solidFill>
                <a:schemeClr val="dk1"/>
              </a:solidFill>
              <a:latin typeface="Arial"/>
              <a:ea typeface="Arial"/>
              <a:cs typeface="Arial"/>
              <a:sym typeface="Arial"/>
            </a:endParaRPr>
          </a:p>
        </p:txBody>
      </p:sp>
      <p:grpSp>
        <p:nvGrpSpPr>
          <p:cNvPr id="487" name="Google Shape;487;p53"/>
          <p:cNvGrpSpPr/>
          <p:nvPr/>
        </p:nvGrpSpPr>
        <p:grpSpPr>
          <a:xfrm>
            <a:off x="724807" y="6014578"/>
            <a:ext cx="11233149" cy="702071"/>
            <a:chOff x="0" y="259357"/>
            <a:chExt cx="11233149" cy="702071"/>
          </a:xfrm>
        </p:grpSpPr>
        <p:sp>
          <p:nvSpPr>
            <p:cNvPr id="488" name="Google Shape;488;p53"/>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9" name="Google Shape;489;p53"/>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Reducción al mínimo</a:t>
              </a:r>
              <a:endParaRPr sz="1600" b="0" i="0" u="none" strike="noStrike" cap="none">
                <a:solidFill>
                  <a:schemeClr val="lt1"/>
                </a:solidFill>
                <a:latin typeface="Arial Narrow"/>
                <a:ea typeface="Arial Narrow"/>
                <a:cs typeface="Arial Narrow"/>
                <a:sym typeface="Arial Narrow"/>
              </a:endParaRPr>
            </a:p>
          </p:txBody>
        </p:sp>
        <p:sp>
          <p:nvSpPr>
            <p:cNvPr id="490" name="Google Shape;490;p53"/>
            <p:cNvSpPr/>
            <p:nvPr/>
          </p:nvSpPr>
          <p:spPr>
            <a:xfrm>
              <a:off x="1579661"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1" name="Google Shape;491;p53"/>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Separación</a:t>
              </a:r>
              <a:endParaRPr/>
            </a:p>
          </p:txBody>
        </p:sp>
        <p:sp>
          <p:nvSpPr>
            <p:cNvPr id="492" name="Google Shape;492;p53"/>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3" name="Google Shape;493;p53"/>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Recogida</a:t>
              </a:r>
              <a:endParaRPr/>
            </a:p>
          </p:txBody>
        </p:sp>
        <p:sp>
          <p:nvSpPr>
            <p:cNvPr id="494" name="Google Shape;494;p53"/>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5" name="Google Shape;495;p53"/>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Transporte</a:t>
              </a:r>
              <a:endParaRPr/>
            </a:p>
          </p:txBody>
        </p:sp>
        <p:sp>
          <p:nvSpPr>
            <p:cNvPr id="496" name="Google Shape;496;p53"/>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7" name="Google Shape;497;p53"/>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Almacenamiento</a:t>
              </a:r>
              <a:endParaRPr/>
            </a:p>
          </p:txBody>
        </p:sp>
        <p:sp>
          <p:nvSpPr>
            <p:cNvPr id="498" name="Google Shape;498;p53"/>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9" name="Google Shape;499;p53"/>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Tratamiento</a:t>
              </a:r>
              <a:endParaRPr/>
            </a:p>
          </p:txBody>
        </p:sp>
        <p:sp>
          <p:nvSpPr>
            <p:cNvPr id="500" name="Google Shape;500;p53"/>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1" name="Google Shape;501;p53"/>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Eliminación definitiva</a:t>
              </a:r>
              <a:endParaRPr/>
            </a:p>
          </p:txBody>
        </p:sp>
      </p:grpSp>
      <p:sp>
        <p:nvSpPr>
          <p:cNvPr id="502" name="Google Shape;502;p5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503" name="Google Shape;503;p53"/>
          <p:cNvSpPr txBox="1"/>
          <p:nvPr/>
        </p:nvSpPr>
        <p:spPr>
          <a:xfrm>
            <a:off x="2128952" y="4888395"/>
            <a:ext cx="3033114" cy="1097416"/>
          </a:xfrm>
          <a:prstGeom prst="rect">
            <a:avLst/>
          </a:prstGeom>
          <a:noFill/>
          <a:ln w="38100" cap="flat" cmpd="sng">
            <a:solidFill>
              <a:srgbClr val="00B050"/>
            </a:solidFill>
            <a:prstDash val="solid"/>
            <a:round/>
            <a:headEnd type="none" w="sm" len="sm"/>
            <a:tailEnd type="none" w="sm" len="sm"/>
          </a:ln>
        </p:spPr>
        <p:txBody>
          <a:bodyPr spcFirstLastPara="1" wrap="square" lIns="91425" tIns="45700" rIns="91425" bIns="45700" rtlCol="0" anchor="t" anchorCtr="0">
            <a:spAutoFit/>
          </a:bodyPr>
          <a:lstStyle/>
          <a:p>
            <a:pPr marL="360363" marR="0" lvl="1" indent="-360363" algn="l" rtl="0">
              <a:spcBef>
                <a:spcPts val="0"/>
              </a:spcBef>
              <a:spcAft>
                <a:spcPts val="0"/>
              </a:spcAft>
              <a:buClr>
                <a:srgbClr val="002060"/>
              </a:buClr>
              <a:buSzPts val="2177"/>
              <a:buFont typeface="Arial Narrow"/>
              <a:buNone/>
            </a:pPr>
            <a:r>
              <a:rPr lang="es" sz="2177" b="1" i="0" u="none" strike="noStrike" cap="none" dirty="0">
                <a:solidFill>
                  <a:srgbClr val="09164D"/>
                </a:solidFill>
                <a:latin typeface="Arial Narrow"/>
                <a:ea typeface="Arial Narrow"/>
                <a:cs typeface="Arial Narrow"/>
                <a:sym typeface="Arial Narrow"/>
              </a:rPr>
              <a:t>Más otros contenedores </a:t>
            </a:r>
            <a:endParaRPr dirty="0"/>
          </a:p>
          <a:p>
            <a:pPr marL="0" marR="0" lvl="0" indent="0" algn="l" rtl="0">
              <a:spcBef>
                <a:spcPts val="0"/>
              </a:spcBef>
              <a:spcAft>
                <a:spcPts val="0"/>
              </a:spcAft>
              <a:buClr>
                <a:srgbClr val="002060"/>
              </a:buClr>
              <a:buSzPts val="2177"/>
              <a:buFont typeface="Arial Narrow"/>
              <a:buNone/>
            </a:pPr>
            <a:r>
              <a:rPr lang="es" sz="2177" b="1" i="0" u="none" strike="noStrike" cap="none" dirty="0">
                <a:solidFill>
                  <a:srgbClr val="09164D"/>
                </a:solidFill>
                <a:latin typeface="Arial Narrow"/>
                <a:ea typeface="Arial Narrow"/>
                <a:cs typeface="Arial Narrow"/>
                <a:sym typeface="Arial Narrow"/>
              </a:rPr>
              <a:t>para reciclar los desechos generales</a:t>
            </a:r>
            <a:endParaRPr dirty="0"/>
          </a:p>
        </p:txBody>
      </p:sp>
      <p:sp>
        <p:nvSpPr>
          <p:cNvPr id="504" name="Google Shape;504;p53"/>
          <p:cNvSpPr txBox="1"/>
          <p:nvPr/>
        </p:nvSpPr>
        <p:spPr>
          <a:xfrm>
            <a:off x="3929862" y="4033749"/>
            <a:ext cx="120285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b="1" i="0" u="none" strike="noStrike" cap="none">
                <a:solidFill>
                  <a:srgbClr val="C29F16"/>
                </a:solidFill>
                <a:latin typeface="Arial"/>
                <a:ea typeface="Arial"/>
                <a:cs typeface="Arial"/>
                <a:sym typeface="Arial"/>
              </a:rPr>
              <a:t>Papel</a:t>
            </a:r>
            <a:endParaRPr/>
          </a:p>
        </p:txBody>
      </p:sp>
      <p:sp>
        <p:nvSpPr>
          <p:cNvPr id="505" name="Google Shape;505;p53"/>
          <p:cNvSpPr txBox="1"/>
          <p:nvPr/>
        </p:nvSpPr>
        <p:spPr>
          <a:xfrm>
            <a:off x="2942942" y="4209529"/>
            <a:ext cx="120285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b="1" i="0" u="none" strike="noStrike" cap="none">
                <a:solidFill>
                  <a:srgbClr val="DD00E8"/>
                </a:solidFill>
                <a:latin typeface="Arial"/>
                <a:ea typeface="Arial"/>
                <a:cs typeface="Arial"/>
                <a:sym typeface="Arial"/>
              </a:rPr>
              <a:t>Plástico</a:t>
            </a:r>
            <a:endParaRPr/>
          </a:p>
        </p:txBody>
      </p:sp>
      <p:sp>
        <p:nvSpPr>
          <p:cNvPr id="506" name="Google Shape;506;p53"/>
          <p:cNvSpPr txBox="1"/>
          <p:nvPr/>
        </p:nvSpPr>
        <p:spPr>
          <a:xfrm>
            <a:off x="9447502" y="972203"/>
            <a:ext cx="120285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endParaRPr sz="2000" b="1" i="0" u="none" strike="noStrike" cap="none">
              <a:solidFill>
                <a:srgbClr val="00B0F0"/>
              </a:solidFill>
              <a:latin typeface="Arial"/>
              <a:ea typeface="Arial"/>
              <a:cs typeface="Arial"/>
              <a:sym typeface="Arial"/>
            </a:endParaRPr>
          </a:p>
        </p:txBody>
      </p:sp>
      <p:sp>
        <p:nvSpPr>
          <p:cNvPr id="507" name="Google Shape;507;p53"/>
          <p:cNvSpPr txBox="1"/>
          <p:nvPr/>
        </p:nvSpPr>
        <p:spPr>
          <a:xfrm>
            <a:off x="4847285" y="4222787"/>
            <a:ext cx="1137962"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b="1" i="0" u="none" strike="noStrike" cap="none">
                <a:solidFill>
                  <a:srgbClr val="00B0F0"/>
                </a:solidFill>
                <a:latin typeface="Arial"/>
                <a:ea typeface="Arial"/>
                <a:cs typeface="Arial"/>
                <a:sym typeface="Arial"/>
              </a:rPr>
              <a:t>Vidrio</a:t>
            </a:r>
            <a:endParaRPr/>
          </a:p>
        </p:txBody>
      </p:sp>
      <p:cxnSp>
        <p:nvCxnSpPr>
          <p:cNvPr id="508" name="Google Shape;508;p53"/>
          <p:cNvCxnSpPr>
            <a:cxnSpLocks/>
            <a:stCxn id="503" idx="0"/>
          </p:cNvCxnSpPr>
          <p:nvPr/>
        </p:nvCxnSpPr>
        <p:spPr>
          <a:xfrm flipH="1" flipV="1">
            <a:off x="3537502" y="4551495"/>
            <a:ext cx="108007" cy="336900"/>
          </a:xfrm>
          <a:prstGeom prst="straightConnector1">
            <a:avLst/>
          </a:prstGeom>
          <a:noFill/>
          <a:ln w="28575" cap="flat" cmpd="sng">
            <a:solidFill>
              <a:srgbClr val="020202"/>
            </a:solidFill>
            <a:prstDash val="solid"/>
            <a:miter lim="800000"/>
            <a:headEnd type="none" w="sm" len="sm"/>
            <a:tailEnd type="triangle" w="med" len="med"/>
          </a:ln>
        </p:spPr>
      </p:cxnSp>
      <p:cxnSp>
        <p:nvCxnSpPr>
          <p:cNvPr id="509" name="Google Shape;509;p53"/>
          <p:cNvCxnSpPr>
            <a:endCxn id="507" idx="1"/>
          </p:cNvCxnSpPr>
          <p:nvPr/>
        </p:nvCxnSpPr>
        <p:spPr>
          <a:xfrm rot="10800000" flipH="1">
            <a:off x="4510085" y="4422842"/>
            <a:ext cx="337200" cy="498600"/>
          </a:xfrm>
          <a:prstGeom prst="straightConnector1">
            <a:avLst/>
          </a:prstGeom>
          <a:noFill/>
          <a:ln w="28575" cap="flat" cmpd="sng">
            <a:solidFill>
              <a:srgbClr val="020202"/>
            </a:solidFill>
            <a:prstDash val="solid"/>
            <a:miter lim="800000"/>
            <a:headEnd type="none" w="sm" len="sm"/>
            <a:tailEnd type="triangle" w="med" len="med"/>
          </a:ln>
        </p:spPr>
      </p:cxnSp>
      <p:pic>
        <p:nvPicPr>
          <p:cNvPr id="510" name="Google Shape;510;p53"/>
          <p:cNvPicPr preferRelativeResize="0"/>
          <p:nvPr/>
        </p:nvPicPr>
        <p:blipFill rotWithShape="1">
          <a:blip r:embed="rId6">
            <a:alphaModFix/>
          </a:blip>
          <a:srcRect/>
          <a:stretch/>
        </p:blipFill>
        <p:spPr>
          <a:xfrm>
            <a:off x="9787163" y="235785"/>
            <a:ext cx="1092696" cy="952952"/>
          </a:xfrm>
          <a:prstGeom prst="rect">
            <a:avLst/>
          </a:prstGeom>
          <a:noFill/>
          <a:ln>
            <a:noFill/>
          </a:ln>
        </p:spPr>
      </p:pic>
      <p:grpSp>
        <p:nvGrpSpPr>
          <p:cNvPr id="511" name="Google Shape;511;p53"/>
          <p:cNvGrpSpPr/>
          <p:nvPr/>
        </p:nvGrpSpPr>
        <p:grpSpPr>
          <a:xfrm>
            <a:off x="10905184" y="194001"/>
            <a:ext cx="1083358" cy="1077587"/>
            <a:chOff x="10475415" y="275913"/>
            <a:chExt cx="1458677" cy="1556719"/>
          </a:xfrm>
        </p:grpSpPr>
        <p:pic>
          <p:nvPicPr>
            <p:cNvPr id="512" name="Google Shape;512;p53"/>
            <p:cNvPicPr preferRelativeResize="0"/>
            <p:nvPr/>
          </p:nvPicPr>
          <p:blipFill rotWithShape="1">
            <a:blip r:embed="rId7">
              <a:alphaModFix/>
            </a:blip>
            <a:srcRect/>
            <a:stretch/>
          </p:blipFill>
          <p:spPr>
            <a:xfrm>
              <a:off x="10727487" y="275913"/>
              <a:ext cx="1030462" cy="1030462"/>
            </a:xfrm>
            <a:prstGeom prst="rect">
              <a:avLst/>
            </a:prstGeom>
            <a:noFill/>
            <a:ln>
              <a:noFill/>
            </a:ln>
          </p:spPr>
        </p:pic>
        <p:sp>
          <p:nvSpPr>
            <p:cNvPr id="513" name="Google Shape;513;p53"/>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2 min.</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4"/>
          <p:cNvSpPr txBox="1">
            <a:spLocks noGrp="1"/>
          </p:cNvSpPr>
          <p:nvPr>
            <p:ph type="body" idx="1"/>
          </p:nvPr>
        </p:nvSpPr>
        <p:spPr>
          <a:xfrm>
            <a:off x="572158" y="872523"/>
            <a:ext cx="6431046" cy="2323050"/>
          </a:xfrm>
          <a:prstGeom prst="rect">
            <a:avLst/>
          </a:prstGeom>
          <a:noFill/>
          <a:ln>
            <a:noFill/>
          </a:ln>
        </p:spPr>
        <p:txBody>
          <a:bodyPr spcFirstLastPara="1" wrap="square" lIns="91425" tIns="45700" rIns="91425" bIns="45700" rtlCol="0" anchor="t" anchorCtr="0">
            <a:noAutofit/>
          </a:bodyPr>
          <a:lstStyle/>
          <a:p>
            <a:pPr marL="414635" lvl="0" indent="-414635" algn="l" rtl="0">
              <a:lnSpc>
                <a:spcPct val="90000"/>
              </a:lnSpc>
              <a:spcBef>
                <a:spcPts val="0"/>
              </a:spcBef>
              <a:spcAft>
                <a:spcPts val="0"/>
              </a:spcAft>
              <a:buClr>
                <a:srgbClr val="09164D"/>
              </a:buClr>
              <a:buSzPts val="2400"/>
              <a:buFont typeface="Arial"/>
              <a:buChar char="•"/>
            </a:pPr>
            <a:r>
              <a:rPr lang="es" sz="2400">
                <a:solidFill>
                  <a:srgbClr val="09164D"/>
                </a:solidFill>
              </a:rPr>
              <a:t>Materiales de empaquetado (papel, cartón, plástico)</a:t>
            </a:r>
            <a:endParaRPr/>
          </a:p>
          <a:p>
            <a:pPr marL="414635" lvl="0" indent="-414635" algn="l" rtl="0">
              <a:lnSpc>
                <a:spcPct val="90000"/>
              </a:lnSpc>
              <a:spcBef>
                <a:spcPts val="0"/>
              </a:spcBef>
              <a:spcAft>
                <a:spcPts val="0"/>
              </a:spcAft>
              <a:buClr>
                <a:srgbClr val="09164D"/>
              </a:buClr>
              <a:buSzPts val="2400"/>
              <a:buFont typeface="Arial"/>
              <a:buChar char="•"/>
            </a:pPr>
            <a:r>
              <a:rPr lang="es" sz="2400">
                <a:solidFill>
                  <a:srgbClr val="09164D"/>
                </a:solidFill>
              </a:rPr>
              <a:t>Botellas de plástico y latas </a:t>
            </a:r>
            <a:endParaRPr/>
          </a:p>
          <a:p>
            <a:pPr marL="414635" lvl="0" indent="-414635" algn="l" rtl="0">
              <a:lnSpc>
                <a:spcPct val="90000"/>
              </a:lnSpc>
              <a:spcBef>
                <a:spcPts val="0"/>
              </a:spcBef>
              <a:spcAft>
                <a:spcPts val="0"/>
              </a:spcAft>
              <a:buClr>
                <a:srgbClr val="09164D"/>
              </a:buClr>
              <a:buSzPts val="2400"/>
              <a:buFont typeface="Arial"/>
              <a:buChar char="•"/>
            </a:pPr>
            <a:r>
              <a:rPr lang="es" sz="2400">
                <a:solidFill>
                  <a:srgbClr val="09164D"/>
                </a:solidFill>
              </a:rPr>
              <a:t>Contenedores de alimentos y restos orgánicos de alimentos</a:t>
            </a:r>
            <a:endParaRPr/>
          </a:p>
          <a:p>
            <a:pPr marL="414635" lvl="0" indent="-414635" algn="l" rtl="0">
              <a:lnSpc>
                <a:spcPct val="90000"/>
              </a:lnSpc>
              <a:spcBef>
                <a:spcPts val="0"/>
              </a:spcBef>
              <a:spcAft>
                <a:spcPts val="0"/>
              </a:spcAft>
              <a:buClr>
                <a:srgbClr val="09164D"/>
              </a:buClr>
              <a:buSzPts val="2400"/>
              <a:buFont typeface="Arial"/>
              <a:buChar char="•"/>
            </a:pPr>
            <a:r>
              <a:rPr lang="es" sz="2400">
                <a:solidFill>
                  <a:srgbClr val="09164D"/>
                </a:solidFill>
              </a:rPr>
              <a:t>Equipos y muebles viejos o estropeados (p. ej., mesas y sillas)</a:t>
            </a:r>
            <a:endParaRPr/>
          </a:p>
          <a:p>
            <a:pPr marL="414635" lvl="0" indent="-262235" algn="l" rtl="0">
              <a:lnSpc>
                <a:spcPct val="90000"/>
              </a:lnSpc>
              <a:spcBef>
                <a:spcPts val="1000"/>
              </a:spcBef>
              <a:spcAft>
                <a:spcPts val="0"/>
              </a:spcAft>
              <a:buClr>
                <a:schemeClr val="dk1"/>
              </a:buClr>
              <a:buSzPts val="2400"/>
              <a:buFont typeface="Arial"/>
              <a:buNone/>
            </a:pPr>
            <a:endParaRPr sz="2400">
              <a:solidFill>
                <a:srgbClr val="09164D"/>
              </a:solidFill>
            </a:endParaRPr>
          </a:p>
        </p:txBody>
      </p:sp>
      <p:sp>
        <p:nvSpPr>
          <p:cNvPr id="522" name="Google Shape;522;p54"/>
          <p:cNvSpPr txBox="1">
            <a:spLocks noGrp="1"/>
          </p:cNvSpPr>
          <p:nvPr>
            <p:ph type="title"/>
          </p:nvPr>
        </p:nvSpPr>
        <p:spPr>
          <a:xfrm>
            <a:off x="1747950" y="151798"/>
            <a:ext cx="9186863" cy="72072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u="none" strike="noStrike" cap="none">
                <a:solidFill>
                  <a:schemeClr val="dk2"/>
                </a:solidFill>
                <a:latin typeface="Arial Narrow"/>
                <a:ea typeface="Arial Narrow"/>
                <a:cs typeface="Arial Narrow"/>
                <a:sym typeface="Arial Narrow"/>
              </a:rPr>
              <a:t>Desechos corrientes no peligrosos</a:t>
            </a:r>
            <a:endParaRPr/>
          </a:p>
        </p:txBody>
      </p:sp>
      <p:sp>
        <p:nvSpPr>
          <p:cNvPr id="523" name="Google Shape;523;p54"/>
          <p:cNvSpPr txBox="1"/>
          <p:nvPr/>
        </p:nvSpPr>
        <p:spPr>
          <a:xfrm>
            <a:off x="572158" y="3399383"/>
            <a:ext cx="9627072" cy="2308324"/>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400" b="1" i="0" u="none" strike="noStrike" cap="none">
                <a:solidFill>
                  <a:srgbClr val="09164D"/>
                </a:solidFill>
                <a:latin typeface="Arial"/>
                <a:ea typeface="Arial"/>
                <a:cs typeface="Arial"/>
                <a:sym typeface="Arial"/>
              </a:rPr>
              <a:t>Eliminar a través de:</a:t>
            </a:r>
            <a:endParaRPr/>
          </a:p>
          <a:p>
            <a:pPr marL="414635" marR="0" lvl="0" indent="-414635" algn="l" rtl="0">
              <a:spcBef>
                <a:spcPts val="0"/>
              </a:spcBef>
              <a:spcAft>
                <a:spcPts val="0"/>
              </a:spcAft>
              <a:buClr>
                <a:srgbClr val="09164D"/>
              </a:buClr>
              <a:buSzPts val="2400"/>
              <a:buFont typeface="Arial"/>
              <a:buChar char="•"/>
            </a:pPr>
            <a:r>
              <a:rPr lang="es" sz="2400">
                <a:solidFill>
                  <a:srgbClr val="09164D"/>
                </a:solidFill>
                <a:latin typeface="Arial"/>
                <a:ea typeface="Arial"/>
                <a:cs typeface="Arial"/>
                <a:sym typeface="Arial"/>
              </a:rPr>
              <a:t>vertederos disponibles; </a:t>
            </a:r>
            <a:endParaRPr/>
          </a:p>
          <a:p>
            <a:pPr marL="414635" marR="0" lvl="0" indent="-414635" algn="l" rtl="0">
              <a:spcBef>
                <a:spcPts val="0"/>
              </a:spcBef>
              <a:spcAft>
                <a:spcPts val="0"/>
              </a:spcAft>
              <a:buClr>
                <a:srgbClr val="09164D"/>
              </a:buClr>
              <a:buSzPts val="2400"/>
              <a:buFont typeface="Arial"/>
              <a:buChar char="•"/>
            </a:pPr>
            <a:r>
              <a:rPr lang="es" sz="2400">
                <a:solidFill>
                  <a:srgbClr val="09164D"/>
                </a:solidFill>
                <a:latin typeface="Arial"/>
                <a:ea typeface="Arial"/>
                <a:cs typeface="Arial"/>
                <a:sym typeface="Arial"/>
              </a:rPr>
              <a:t>lugares municipales para la eliminación de desechos;</a:t>
            </a:r>
            <a:endParaRPr/>
          </a:p>
          <a:p>
            <a:pPr marL="414635" marR="0" lvl="0" indent="-414635" algn="l" rtl="0">
              <a:spcBef>
                <a:spcPts val="0"/>
              </a:spcBef>
              <a:spcAft>
                <a:spcPts val="0"/>
              </a:spcAft>
              <a:buClr>
                <a:srgbClr val="09164D"/>
              </a:buClr>
              <a:buSzPts val="2400"/>
              <a:buFont typeface="Arial"/>
              <a:buChar char="•"/>
            </a:pPr>
            <a:r>
              <a:rPr lang="es" sz="2400">
                <a:solidFill>
                  <a:srgbClr val="09164D"/>
                </a:solidFill>
                <a:latin typeface="Arial"/>
                <a:ea typeface="Arial"/>
                <a:cs typeface="Arial"/>
                <a:sym typeface="Arial"/>
              </a:rPr>
              <a:t>pozo de desechos del establecimiento;</a:t>
            </a:r>
            <a:endParaRPr/>
          </a:p>
          <a:p>
            <a:pPr marL="414635" marR="0" lvl="0" indent="-414635" algn="l" rtl="0">
              <a:spcBef>
                <a:spcPts val="0"/>
              </a:spcBef>
              <a:spcAft>
                <a:spcPts val="0"/>
              </a:spcAft>
              <a:buClr>
                <a:srgbClr val="09164D"/>
              </a:buClr>
              <a:buSzPts val="2400"/>
              <a:buFont typeface="Arial"/>
              <a:buChar char="•"/>
            </a:pPr>
            <a:r>
              <a:rPr lang="es" sz="2400">
                <a:solidFill>
                  <a:srgbClr val="09164D"/>
                </a:solidFill>
                <a:latin typeface="Arial"/>
                <a:ea typeface="Arial"/>
                <a:cs typeface="Arial"/>
                <a:sym typeface="Arial"/>
              </a:rPr>
              <a:t>reciclaje; </a:t>
            </a:r>
            <a:endParaRPr/>
          </a:p>
          <a:p>
            <a:pPr marL="414635" marR="0" lvl="0" indent="-414635" algn="l" rtl="0">
              <a:spcBef>
                <a:spcPts val="0"/>
              </a:spcBef>
              <a:spcAft>
                <a:spcPts val="0"/>
              </a:spcAft>
              <a:buClr>
                <a:srgbClr val="09164D"/>
              </a:buClr>
              <a:buSzPts val="2400"/>
              <a:buFont typeface="Arial"/>
              <a:buChar char="•"/>
            </a:pPr>
            <a:r>
              <a:rPr lang="es" sz="2400">
                <a:solidFill>
                  <a:srgbClr val="09164D"/>
                </a:solidFill>
                <a:latin typeface="Arial"/>
                <a:ea typeface="Arial"/>
                <a:cs typeface="Arial"/>
                <a:sym typeface="Arial"/>
              </a:rPr>
              <a:t>compostaje. </a:t>
            </a:r>
            <a:endParaRPr/>
          </a:p>
        </p:txBody>
      </p:sp>
      <p:pic>
        <p:nvPicPr>
          <p:cNvPr id="524" name="Google Shape;524;p54" descr="A picture containing text, indoor, container, bin&#10;&#10;Description automatically generated"/>
          <p:cNvPicPr preferRelativeResize="0"/>
          <p:nvPr/>
        </p:nvPicPr>
        <p:blipFill rotWithShape="1">
          <a:blip r:embed="rId3">
            <a:alphaModFix/>
          </a:blip>
          <a:srcRect/>
          <a:stretch/>
        </p:blipFill>
        <p:spPr>
          <a:xfrm>
            <a:off x="7239069" y="1555084"/>
            <a:ext cx="4921468" cy="3280978"/>
          </a:xfrm>
          <a:prstGeom prst="rect">
            <a:avLst/>
          </a:prstGeom>
          <a:noFill/>
          <a:ln>
            <a:noFill/>
          </a:ln>
        </p:spPr>
      </p:pic>
      <p:sp>
        <p:nvSpPr>
          <p:cNvPr id="525" name="Google Shape;525;p54"/>
          <p:cNvSpPr txBox="1"/>
          <p:nvPr/>
        </p:nvSpPr>
        <p:spPr>
          <a:xfrm>
            <a:off x="7924228" y="4888167"/>
            <a:ext cx="4267772" cy="31559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51" i="1">
                <a:solidFill>
                  <a:schemeClr val="lt1"/>
                </a:solidFill>
                <a:latin typeface="Arial Narrow"/>
                <a:ea typeface="Arial Narrow"/>
                <a:cs typeface="Arial Narrow"/>
                <a:sym typeface="Arial Narrow"/>
              </a:rPr>
              <a:t>Ejemplo de desechos no peligrosos en Nepal.</a:t>
            </a:r>
            <a:endParaRPr/>
          </a:p>
        </p:txBody>
      </p:sp>
      <p:grpSp>
        <p:nvGrpSpPr>
          <p:cNvPr id="526" name="Google Shape;526;p54"/>
          <p:cNvGrpSpPr/>
          <p:nvPr/>
        </p:nvGrpSpPr>
        <p:grpSpPr>
          <a:xfrm>
            <a:off x="724806" y="5641301"/>
            <a:ext cx="11233149" cy="702071"/>
            <a:chOff x="0" y="259357"/>
            <a:chExt cx="11233149" cy="702071"/>
          </a:xfrm>
        </p:grpSpPr>
        <p:sp>
          <p:nvSpPr>
            <p:cNvPr id="527" name="Google Shape;527;p54"/>
            <p:cNvSpPr/>
            <p:nvPr/>
          </p:nvSpPr>
          <p:spPr>
            <a:xfrm>
              <a:off x="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8" name="Google Shape;528;p54"/>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529" name="Google Shape;529;p54"/>
            <p:cNvSpPr/>
            <p:nvPr/>
          </p:nvSpPr>
          <p:spPr>
            <a:xfrm>
              <a:off x="1579661"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0" name="Google Shape;530;p54"/>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531" name="Google Shape;531;p54"/>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2" name="Google Shape;532;p54"/>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533" name="Google Shape;533;p54"/>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4" name="Google Shape;534;p54"/>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535" name="Google Shape;535;p54"/>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6" name="Google Shape;536;p54"/>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537" name="Google Shape;537;p54"/>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8" name="Google Shape;538;p54"/>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539" name="Google Shape;539;p54"/>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0" name="Google Shape;540;p54"/>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541" name="Google Shape;541;p5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55" descr="A picture containing wall, indoor, food, table&#10;&#10;Description generated with very high confidence"/>
          <p:cNvPicPr preferRelativeResize="0">
            <a:picLocks noGrp="1"/>
          </p:cNvPicPr>
          <p:nvPr>
            <p:ph type="body" idx="1"/>
          </p:nvPr>
        </p:nvPicPr>
        <p:blipFill rotWithShape="1">
          <a:blip r:embed="rId3">
            <a:alphaModFix/>
          </a:blip>
          <a:srcRect/>
          <a:stretch/>
        </p:blipFill>
        <p:spPr>
          <a:xfrm>
            <a:off x="7947077" y="3862957"/>
            <a:ext cx="4121150" cy="2317750"/>
          </a:xfrm>
          <a:prstGeom prst="rect">
            <a:avLst/>
          </a:prstGeom>
          <a:noFill/>
          <a:ln>
            <a:noFill/>
          </a:ln>
          <a:effectLst>
            <a:outerShdw blurRad="292100" dist="139700" dir="2700000" algn="tl" rotWithShape="0">
              <a:srgbClr val="333333">
                <a:alpha val="64705"/>
              </a:srgbClr>
            </a:outerShdw>
          </a:effectLst>
        </p:spPr>
      </p:pic>
      <p:pic>
        <p:nvPicPr>
          <p:cNvPr id="550" name="Google Shape;550;p55" descr="Sharpbox3"/>
          <p:cNvPicPr preferRelativeResize="0"/>
          <p:nvPr/>
        </p:nvPicPr>
        <p:blipFill rotWithShape="1">
          <a:blip r:embed="rId4">
            <a:alphaModFix/>
          </a:blip>
          <a:srcRect/>
          <a:stretch/>
        </p:blipFill>
        <p:spPr>
          <a:xfrm>
            <a:off x="553821" y="3552608"/>
            <a:ext cx="1861937" cy="3000813"/>
          </a:xfrm>
          <a:prstGeom prst="rect">
            <a:avLst/>
          </a:prstGeom>
          <a:noFill/>
          <a:ln>
            <a:noFill/>
          </a:ln>
          <a:effectLst>
            <a:outerShdw blurRad="292100" dist="139700" dir="2700000" algn="tl" rotWithShape="0">
              <a:srgbClr val="333333">
                <a:alpha val="64705"/>
              </a:srgbClr>
            </a:outerShdw>
          </a:effectLst>
        </p:spPr>
      </p:pic>
      <p:pic>
        <p:nvPicPr>
          <p:cNvPr id="551" name="Google Shape;551;p55" descr="Sharps Box&#10;Sharps Box"/>
          <p:cNvPicPr preferRelativeResize="0"/>
          <p:nvPr/>
        </p:nvPicPr>
        <p:blipFill rotWithShape="1">
          <a:blip r:embed="rId5">
            <a:alphaModFix/>
          </a:blip>
          <a:srcRect r="8864"/>
          <a:stretch/>
        </p:blipFill>
        <p:spPr>
          <a:xfrm>
            <a:off x="2694262" y="3584938"/>
            <a:ext cx="2220130" cy="2873787"/>
          </a:xfrm>
          <a:prstGeom prst="rect">
            <a:avLst/>
          </a:prstGeom>
          <a:noFill/>
          <a:ln>
            <a:noFill/>
          </a:ln>
          <a:effectLst>
            <a:outerShdw blurRad="292100" dist="139700" dir="2700000" algn="tl" rotWithShape="0">
              <a:srgbClr val="333333">
                <a:alpha val="64705"/>
              </a:srgbClr>
            </a:outerShdw>
          </a:effectLst>
        </p:spPr>
      </p:pic>
      <p:pic>
        <p:nvPicPr>
          <p:cNvPr id="552" name="Google Shape;552;p55" descr="Sharpbox4"/>
          <p:cNvPicPr preferRelativeResize="0"/>
          <p:nvPr/>
        </p:nvPicPr>
        <p:blipFill rotWithShape="1">
          <a:blip r:embed="rId6">
            <a:alphaModFix/>
          </a:blip>
          <a:srcRect/>
          <a:stretch/>
        </p:blipFill>
        <p:spPr>
          <a:xfrm>
            <a:off x="5384164" y="3715956"/>
            <a:ext cx="2248926" cy="2611749"/>
          </a:xfrm>
          <a:prstGeom prst="rect">
            <a:avLst/>
          </a:prstGeom>
          <a:noFill/>
          <a:ln>
            <a:noFill/>
          </a:ln>
          <a:effectLst>
            <a:outerShdw blurRad="292100" dist="139700" dir="2700000" algn="tl" rotWithShape="0">
              <a:srgbClr val="333333">
                <a:alpha val="64705"/>
              </a:srgbClr>
            </a:outerShdw>
          </a:effectLst>
        </p:spPr>
      </p:pic>
      <p:sp>
        <p:nvSpPr>
          <p:cNvPr id="553" name="Google Shape;553;p55"/>
          <p:cNvSpPr txBox="1"/>
          <p:nvPr/>
        </p:nvSpPr>
        <p:spPr>
          <a:xfrm>
            <a:off x="1249723" y="1686059"/>
            <a:ext cx="2884524" cy="92987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b="1">
                <a:solidFill>
                  <a:schemeClr val="dk1"/>
                </a:solidFill>
                <a:latin typeface="Arial"/>
                <a:ea typeface="Arial"/>
                <a:cs typeface="Arial"/>
                <a:sym typeface="Arial"/>
              </a:rPr>
              <a:t>Caja de cartón para objetos punzocortantes</a:t>
            </a:r>
            <a:r>
              <a:rPr lang="es" sz="1814">
                <a:solidFill>
                  <a:schemeClr val="dk1"/>
                </a:solidFill>
                <a:latin typeface="Arial"/>
                <a:ea typeface="Arial"/>
                <a:cs typeface="Arial"/>
                <a:sym typeface="Arial"/>
              </a:rPr>
              <a:t> (normativa de las Naciones Unidas)</a:t>
            </a:r>
            <a:endParaRPr/>
          </a:p>
          <a:p>
            <a:pPr marL="0" marR="0" lvl="0" indent="0" algn="ctr" rtl="0">
              <a:spcBef>
                <a:spcPts val="0"/>
              </a:spcBef>
              <a:spcAft>
                <a:spcPts val="0"/>
              </a:spcAft>
              <a:buNone/>
            </a:pPr>
            <a:r>
              <a:rPr lang="es" sz="1814">
                <a:solidFill>
                  <a:schemeClr val="dk1"/>
                </a:solidFill>
                <a:latin typeface="Arial"/>
                <a:ea typeface="Arial"/>
                <a:cs typeface="Arial"/>
                <a:sym typeface="Arial"/>
              </a:rPr>
              <a:t>Contenedor de plástico de objetos punzocortantes </a:t>
            </a:r>
            <a:endParaRPr/>
          </a:p>
        </p:txBody>
      </p:sp>
      <p:sp>
        <p:nvSpPr>
          <p:cNvPr id="554" name="Google Shape;554;p55"/>
          <p:cNvSpPr txBox="1"/>
          <p:nvPr/>
        </p:nvSpPr>
        <p:spPr>
          <a:xfrm>
            <a:off x="5139529" y="1682047"/>
            <a:ext cx="2436971" cy="1923563"/>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700" b="1" dirty="0">
                <a:solidFill>
                  <a:schemeClr val="dk1"/>
                </a:solidFill>
                <a:latin typeface="Arial"/>
                <a:ea typeface="Arial"/>
                <a:cs typeface="Arial"/>
                <a:sym typeface="Arial"/>
              </a:rPr>
              <a:t>Destructor de agujas</a:t>
            </a:r>
            <a:endParaRPr sz="1700" dirty="0"/>
          </a:p>
          <a:p>
            <a:pPr marL="0" marR="0" lvl="0" indent="0" algn="ctr" rtl="0">
              <a:spcBef>
                <a:spcPts val="0"/>
              </a:spcBef>
              <a:spcAft>
                <a:spcPts val="0"/>
              </a:spcAft>
              <a:buNone/>
            </a:pPr>
            <a:r>
              <a:rPr lang="es" sz="1700" dirty="0">
                <a:solidFill>
                  <a:schemeClr val="dk1"/>
                </a:solidFill>
                <a:latin typeface="Arial"/>
                <a:ea typeface="Arial"/>
                <a:cs typeface="Arial"/>
                <a:sym typeface="Arial"/>
              </a:rPr>
              <a:t>Corta la aguja y la separa de la jeringa, de modo que el contenedor de objetos punzocortantes puede usarse más tiempo.</a:t>
            </a:r>
            <a:endParaRPr sz="1700" dirty="0"/>
          </a:p>
        </p:txBody>
      </p:sp>
      <p:sp>
        <p:nvSpPr>
          <p:cNvPr id="555" name="Google Shape;555;p55"/>
          <p:cNvSpPr txBox="1"/>
          <p:nvPr/>
        </p:nvSpPr>
        <p:spPr>
          <a:xfrm>
            <a:off x="8282922" y="1722687"/>
            <a:ext cx="3785305" cy="1923563"/>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700" b="1" dirty="0">
                <a:solidFill>
                  <a:schemeClr val="dk1"/>
                </a:solidFill>
                <a:latin typeface="Arial"/>
                <a:ea typeface="Arial"/>
                <a:cs typeface="Arial"/>
                <a:sym typeface="Arial"/>
              </a:rPr>
              <a:t>Opción de bajos recursos</a:t>
            </a:r>
            <a:endParaRPr sz="1700" dirty="0"/>
          </a:p>
          <a:p>
            <a:pPr marL="0" marR="0" lvl="0" indent="0" algn="ctr" rtl="0">
              <a:spcBef>
                <a:spcPts val="0"/>
              </a:spcBef>
              <a:spcAft>
                <a:spcPts val="0"/>
              </a:spcAft>
              <a:buNone/>
            </a:pPr>
            <a:r>
              <a:rPr lang="es" sz="1700" dirty="0">
                <a:solidFill>
                  <a:schemeClr val="dk1"/>
                </a:solidFill>
                <a:latin typeface="Arial"/>
                <a:ea typeface="Arial"/>
                <a:cs typeface="Arial"/>
                <a:sym typeface="Arial"/>
              </a:rPr>
              <a:t>Sustituir los contenedores de objetos punzocortantes por botellas de plástico. </a:t>
            </a:r>
            <a:endParaRPr sz="1700" dirty="0"/>
          </a:p>
          <a:p>
            <a:pPr marL="0" marR="0" lvl="0" indent="0" algn="ctr" rtl="0">
              <a:spcBef>
                <a:spcPts val="0"/>
              </a:spcBef>
              <a:spcAft>
                <a:spcPts val="0"/>
              </a:spcAft>
              <a:buNone/>
            </a:pPr>
            <a:r>
              <a:rPr lang="es" sz="1700" dirty="0">
                <a:solidFill>
                  <a:schemeClr val="dk1"/>
                </a:solidFill>
                <a:latin typeface="Arial"/>
                <a:ea typeface="Arial"/>
                <a:cs typeface="Arial"/>
                <a:sym typeface="Arial"/>
              </a:rPr>
              <a:t>Poner el contenedor de objetos punzocortantes en el carrito para moverlo por el pabellón. </a:t>
            </a:r>
            <a:endParaRPr sz="1700" dirty="0"/>
          </a:p>
        </p:txBody>
      </p:sp>
      <p:grpSp>
        <p:nvGrpSpPr>
          <p:cNvPr id="556" name="Google Shape;556;p55"/>
          <p:cNvGrpSpPr/>
          <p:nvPr/>
        </p:nvGrpSpPr>
        <p:grpSpPr>
          <a:xfrm>
            <a:off x="623888" y="843556"/>
            <a:ext cx="11233149" cy="702071"/>
            <a:chOff x="0" y="259357"/>
            <a:chExt cx="11233149" cy="702071"/>
          </a:xfrm>
        </p:grpSpPr>
        <p:sp>
          <p:nvSpPr>
            <p:cNvPr id="557" name="Google Shape;557;p55"/>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8" name="Google Shape;558;p55"/>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559" name="Google Shape;559;p55"/>
            <p:cNvSpPr/>
            <p:nvPr/>
          </p:nvSpPr>
          <p:spPr>
            <a:xfrm>
              <a:off x="1579661"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0" name="Google Shape;560;p55"/>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561" name="Google Shape;561;p55"/>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2" name="Google Shape;562;p55"/>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563" name="Google Shape;563;p55"/>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4" name="Google Shape;564;p55"/>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565" name="Google Shape;565;p55"/>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6" name="Google Shape;566;p55"/>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567" name="Google Shape;567;p55"/>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8" name="Google Shape;568;p55"/>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569" name="Google Shape;569;p55"/>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70" name="Google Shape;570;p55"/>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571" name="Google Shape;571;p55"/>
          <p:cNvSpPr txBox="1"/>
          <p:nvPr/>
        </p:nvSpPr>
        <p:spPr>
          <a:xfrm>
            <a:off x="1899349" y="34552"/>
            <a:ext cx="8917333" cy="615513"/>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3400" b="1" dirty="0">
                <a:solidFill>
                  <a:srgbClr val="00B0F0"/>
                </a:solidFill>
                <a:latin typeface="Arial Narrow"/>
                <a:ea typeface="Arial Narrow"/>
                <a:cs typeface="Arial Narrow"/>
                <a:sym typeface="Arial Narrow"/>
              </a:rPr>
              <a:t>Separar los desechos infecciosos y punzocortantes</a:t>
            </a:r>
            <a:endParaRPr sz="3400" b="1" dirty="0">
              <a:solidFill>
                <a:srgbClr val="00B0F0"/>
              </a:solidFill>
              <a:latin typeface="Arial Narrow"/>
              <a:ea typeface="Arial Narrow"/>
              <a:cs typeface="Arial Narrow"/>
              <a:sym typeface="Arial Narrow"/>
            </a:endParaRPr>
          </a:p>
        </p:txBody>
      </p:sp>
      <p:sp>
        <p:nvSpPr>
          <p:cNvPr id="572" name="Google Shape;572;p5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6"/>
          <p:cNvSpPr txBox="1">
            <a:spLocks noGrp="1"/>
          </p:cNvSpPr>
          <p:nvPr>
            <p:ph type="title"/>
          </p:nvPr>
        </p:nvSpPr>
        <p:spPr>
          <a:xfrm>
            <a:off x="838199" y="134889"/>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Recogida y transporte</a:t>
            </a:r>
            <a:endParaRPr/>
          </a:p>
        </p:txBody>
      </p:sp>
      <p:sp>
        <p:nvSpPr>
          <p:cNvPr id="579" name="Google Shape;579;p56"/>
          <p:cNvSpPr txBox="1"/>
          <p:nvPr/>
        </p:nvSpPr>
        <p:spPr>
          <a:xfrm>
            <a:off x="370664" y="957181"/>
            <a:ext cx="7965741" cy="3963635"/>
          </a:xfrm>
          <a:prstGeom prst="rect">
            <a:avLst/>
          </a:prstGeom>
          <a:noFill/>
          <a:ln>
            <a:noFill/>
          </a:ln>
        </p:spPr>
        <p:txBody>
          <a:bodyPr spcFirstLastPara="1" wrap="square" lIns="91425" tIns="45700" rIns="91425" bIns="45700" rtlCol="0" anchor="t" anchorCtr="0">
            <a:noAutofit/>
          </a:bodyPr>
          <a:lstStyle/>
          <a:p>
            <a:pPr marL="342900" marR="0" lvl="0" indent="-342900" algn="l" rtl="0">
              <a:spcBef>
                <a:spcPts val="0"/>
              </a:spcBef>
              <a:spcAft>
                <a:spcPts val="0"/>
              </a:spcAft>
              <a:buClr>
                <a:srgbClr val="390F23"/>
              </a:buClr>
              <a:buSzPts val="2177"/>
              <a:buFont typeface="Arial"/>
              <a:buChar char="•"/>
            </a:pPr>
            <a:r>
              <a:rPr lang="es" sz="1800" dirty="0">
                <a:solidFill>
                  <a:srgbClr val="09164D"/>
                </a:solidFill>
                <a:latin typeface="Arial"/>
                <a:ea typeface="Arial"/>
                <a:cs typeface="Arial"/>
                <a:sym typeface="Arial"/>
              </a:rPr>
              <a:t>Cerrar las bolsas firmemente y reemplazarlas una vez retiradas </a:t>
            </a:r>
            <a:endParaRPr sz="1800" dirty="0"/>
          </a:p>
          <a:p>
            <a:pPr marL="342900" marR="0" lvl="0" indent="-342900" algn="l" rtl="0">
              <a:spcBef>
                <a:spcPts val="1635"/>
              </a:spcBef>
              <a:spcAft>
                <a:spcPts val="0"/>
              </a:spcAft>
              <a:buClr>
                <a:srgbClr val="390F23"/>
              </a:buClr>
              <a:buSzPts val="2177"/>
              <a:buFont typeface="Arial"/>
              <a:buChar char="•"/>
            </a:pPr>
            <a:r>
              <a:rPr lang="es" sz="1800" dirty="0">
                <a:solidFill>
                  <a:srgbClr val="09164D"/>
                </a:solidFill>
                <a:latin typeface="Arial"/>
                <a:ea typeface="Arial"/>
                <a:cs typeface="Arial"/>
                <a:sym typeface="Arial"/>
              </a:rPr>
              <a:t>Recoger según lo programado o cuando se hayan llenado hasta las ¾ partes. </a:t>
            </a:r>
            <a:endParaRPr sz="1800" dirty="0"/>
          </a:p>
          <a:p>
            <a:pPr marL="342900" marR="0" lvl="0" indent="-342900" algn="l" rtl="0">
              <a:spcBef>
                <a:spcPts val="1635"/>
              </a:spcBef>
              <a:spcAft>
                <a:spcPts val="0"/>
              </a:spcAft>
              <a:buClr>
                <a:srgbClr val="390F23"/>
              </a:buClr>
              <a:buSzPts val="2177"/>
              <a:buFont typeface="Arial"/>
              <a:buChar char="•"/>
            </a:pPr>
            <a:r>
              <a:rPr lang="es" sz="1800" dirty="0">
                <a:solidFill>
                  <a:srgbClr val="09164D"/>
                </a:solidFill>
                <a:latin typeface="Arial"/>
                <a:ea typeface="Arial"/>
                <a:cs typeface="Arial"/>
                <a:sym typeface="Arial"/>
              </a:rPr>
              <a:t>Equipos de protección personal (EPP) adecuados para los encargados de manipular los desechos  </a:t>
            </a:r>
            <a:endParaRPr sz="1800" dirty="0"/>
          </a:p>
          <a:p>
            <a:pPr marL="342900" marR="0" lvl="0" indent="-342900" algn="l" rtl="0">
              <a:spcBef>
                <a:spcPts val="1635"/>
              </a:spcBef>
              <a:spcAft>
                <a:spcPts val="0"/>
              </a:spcAft>
              <a:buClr>
                <a:srgbClr val="390F23"/>
              </a:buClr>
              <a:buSzPts val="2177"/>
              <a:buFont typeface="Arial"/>
              <a:buChar char="•"/>
            </a:pPr>
            <a:r>
              <a:rPr lang="es" sz="1800" dirty="0">
                <a:solidFill>
                  <a:srgbClr val="09164D"/>
                </a:solidFill>
                <a:latin typeface="Arial"/>
                <a:ea typeface="Arial"/>
                <a:cs typeface="Arial"/>
                <a:sym typeface="Arial"/>
              </a:rPr>
              <a:t>Lavarse las manos después de manipular desechos</a:t>
            </a:r>
            <a:endParaRPr sz="1800" dirty="0"/>
          </a:p>
          <a:p>
            <a:pPr marL="342900" marR="0" lvl="0" indent="-342900" algn="l" rtl="0">
              <a:spcBef>
                <a:spcPts val="1635"/>
              </a:spcBef>
              <a:spcAft>
                <a:spcPts val="0"/>
              </a:spcAft>
              <a:buClr>
                <a:srgbClr val="390F23"/>
              </a:buClr>
              <a:buSzPts val="2177"/>
              <a:buFont typeface="Arial"/>
              <a:buChar char="•"/>
            </a:pPr>
            <a:r>
              <a:rPr lang="es" sz="1800" dirty="0">
                <a:solidFill>
                  <a:srgbClr val="09164D"/>
                </a:solidFill>
                <a:latin typeface="Arial"/>
                <a:ea typeface="Arial"/>
                <a:cs typeface="Arial"/>
                <a:sym typeface="Arial"/>
              </a:rPr>
              <a:t>Recoger y transportar los desechos peligrosos y no peligrosos por separado </a:t>
            </a:r>
            <a:endParaRPr sz="1800" dirty="0"/>
          </a:p>
          <a:p>
            <a:pPr marL="342900" marR="0" lvl="0" indent="-342900" algn="l" rtl="0">
              <a:spcBef>
                <a:spcPts val="1635"/>
              </a:spcBef>
              <a:spcAft>
                <a:spcPts val="0"/>
              </a:spcAft>
              <a:buClr>
                <a:srgbClr val="390F23"/>
              </a:buClr>
              <a:buSzPts val="2177"/>
              <a:buFont typeface="Arial"/>
              <a:buChar char="•"/>
            </a:pPr>
            <a:r>
              <a:rPr lang="es" sz="1800" dirty="0">
                <a:solidFill>
                  <a:srgbClr val="09164D"/>
                </a:solidFill>
                <a:latin typeface="Arial"/>
                <a:ea typeface="Arial"/>
                <a:cs typeface="Arial"/>
                <a:sym typeface="Arial"/>
              </a:rPr>
              <a:t>Usar un carrito con tapa, una carretilla, o un contenedor o cubo con ruedas: </a:t>
            </a:r>
            <a:endParaRPr sz="1800" dirty="0"/>
          </a:p>
          <a:p>
            <a:pPr marL="742950" marR="0" lvl="1" indent="-285750" algn="l" rtl="0">
              <a:spcBef>
                <a:spcPts val="1635"/>
              </a:spcBef>
              <a:spcAft>
                <a:spcPts val="0"/>
              </a:spcAft>
              <a:buClr>
                <a:srgbClr val="390F23"/>
              </a:buClr>
              <a:buSzPts val="2177"/>
              <a:buFont typeface="Arial"/>
              <a:buChar char="•"/>
            </a:pPr>
            <a:r>
              <a:rPr lang="es" sz="1800" b="0" i="0" u="none" strike="noStrike" cap="none" dirty="0">
                <a:solidFill>
                  <a:srgbClr val="09164D"/>
                </a:solidFill>
                <a:latin typeface="Arial"/>
                <a:ea typeface="Arial"/>
                <a:cs typeface="Arial"/>
                <a:sym typeface="Arial"/>
              </a:rPr>
              <a:t>solo</a:t>
            </a:r>
            <a:r>
              <a:rPr lang="es" sz="1800" b="0" i="0" u="sng" strike="noStrike" cap="none" dirty="0">
                <a:solidFill>
                  <a:srgbClr val="09164D"/>
                </a:solidFill>
                <a:latin typeface="Arial"/>
                <a:ea typeface="Arial"/>
                <a:cs typeface="Arial"/>
                <a:sym typeface="Arial"/>
              </a:rPr>
              <a:t> debe usarse para transportar desechos;</a:t>
            </a:r>
            <a:endParaRPr sz="1800" dirty="0"/>
          </a:p>
          <a:p>
            <a:pPr marL="742950" marR="0" lvl="1" indent="-285750" algn="l" rtl="0">
              <a:spcBef>
                <a:spcPts val="1635"/>
              </a:spcBef>
              <a:spcAft>
                <a:spcPts val="0"/>
              </a:spcAft>
              <a:buClr>
                <a:srgbClr val="390F23"/>
              </a:buClr>
              <a:buSzPts val="2177"/>
              <a:buFont typeface="Arial"/>
              <a:buChar char="•"/>
            </a:pPr>
            <a:r>
              <a:rPr lang="es" sz="1800" b="0" i="0" u="none" strike="noStrike" cap="none" dirty="0">
                <a:solidFill>
                  <a:srgbClr val="09164D"/>
                </a:solidFill>
                <a:latin typeface="Arial"/>
                <a:ea typeface="Arial"/>
                <a:cs typeface="Arial"/>
                <a:sym typeface="Arial"/>
              </a:rPr>
              <a:t>se ha de limpiar y desinfectar el equipo al final de cada jornada laboral.</a:t>
            </a:r>
            <a:endParaRPr sz="1800" dirty="0"/>
          </a:p>
        </p:txBody>
      </p:sp>
      <p:pic>
        <p:nvPicPr>
          <p:cNvPr id="580" name="Google Shape;580;p56"/>
          <p:cNvPicPr preferRelativeResize="0"/>
          <p:nvPr/>
        </p:nvPicPr>
        <p:blipFill rotWithShape="1">
          <a:blip r:embed="rId3">
            <a:alphaModFix/>
          </a:blip>
          <a:srcRect/>
          <a:stretch/>
        </p:blipFill>
        <p:spPr>
          <a:xfrm>
            <a:off x="8135167" y="2523496"/>
            <a:ext cx="2619237" cy="1723934"/>
          </a:xfrm>
          <a:prstGeom prst="rect">
            <a:avLst/>
          </a:prstGeom>
          <a:noFill/>
          <a:ln>
            <a:noFill/>
          </a:ln>
        </p:spPr>
      </p:pic>
      <p:pic>
        <p:nvPicPr>
          <p:cNvPr id="581" name="Google Shape;581;p56"/>
          <p:cNvPicPr preferRelativeResize="0"/>
          <p:nvPr/>
        </p:nvPicPr>
        <p:blipFill rotWithShape="1">
          <a:blip r:embed="rId4">
            <a:alphaModFix/>
          </a:blip>
          <a:srcRect/>
          <a:stretch/>
        </p:blipFill>
        <p:spPr>
          <a:xfrm>
            <a:off x="7321783" y="941587"/>
            <a:ext cx="1988793" cy="1258837"/>
          </a:xfrm>
          <a:prstGeom prst="rect">
            <a:avLst/>
          </a:prstGeom>
          <a:noFill/>
          <a:ln>
            <a:noFill/>
          </a:ln>
        </p:spPr>
      </p:pic>
      <p:pic>
        <p:nvPicPr>
          <p:cNvPr id="582" name="Google Shape;582;p56"/>
          <p:cNvPicPr preferRelativeResize="0"/>
          <p:nvPr/>
        </p:nvPicPr>
        <p:blipFill rotWithShape="1">
          <a:blip r:embed="rId5">
            <a:alphaModFix/>
          </a:blip>
          <a:srcRect t="14819"/>
          <a:stretch/>
        </p:blipFill>
        <p:spPr>
          <a:xfrm>
            <a:off x="9467970" y="317218"/>
            <a:ext cx="2446445" cy="2174099"/>
          </a:xfrm>
          <a:prstGeom prst="rect">
            <a:avLst/>
          </a:prstGeom>
          <a:noFill/>
          <a:ln>
            <a:noFill/>
          </a:ln>
        </p:spPr>
      </p:pic>
      <p:pic>
        <p:nvPicPr>
          <p:cNvPr id="583" name="Google Shape;583;p56" descr="mgb"/>
          <p:cNvPicPr preferRelativeResize="0"/>
          <p:nvPr/>
        </p:nvPicPr>
        <p:blipFill rotWithShape="1">
          <a:blip r:embed="rId6">
            <a:alphaModFix/>
          </a:blip>
          <a:srcRect l="37268" r="31144"/>
          <a:stretch/>
        </p:blipFill>
        <p:spPr>
          <a:xfrm rot="76060">
            <a:off x="10583291" y="3994808"/>
            <a:ext cx="1236833" cy="1951796"/>
          </a:xfrm>
          <a:prstGeom prst="rect">
            <a:avLst/>
          </a:prstGeom>
          <a:noFill/>
          <a:ln>
            <a:noFill/>
          </a:ln>
        </p:spPr>
      </p:pic>
      <p:grpSp>
        <p:nvGrpSpPr>
          <p:cNvPr id="584" name="Google Shape;584;p56"/>
          <p:cNvGrpSpPr/>
          <p:nvPr/>
        </p:nvGrpSpPr>
        <p:grpSpPr>
          <a:xfrm>
            <a:off x="608413" y="6026864"/>
            <a:ext cx="11233149" cy="702071"/>
            <a:chOff x="0" y="259357"/>
            <a:chExt cx="11233149" cy="702071"/>
          </a:xfrm>
        </p:grpSpPr>
        <p:sp>
          <p:nvSpPr>
            <p:cNvPr id="585" name="Google Shape;585;p56"/>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6" name="Google Shape;586;p56"/>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587" name="Google Shape;587;p56"/>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8" name="Google Shape;588;p56"/>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589" name="Google Shape;589;p56"/>
            <p:cNvSpPr/>
            <p:nvPr/>
          </p:nvSpPr>
          <p:spPr>
            <a:xfrm>
              <a:off x="3159323"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0" name="Google Shape;590;p56"/>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591" name="Google Shape;591;p56"/>
            <p:cNvSpPr/>
            <p:nvPr/>
          </p:nvSpPr>
          <p:spPr>
            <a:xfrm>
              <a:off x="4738985"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2" name="Google Shape;592;p56"/>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593" name="Google Shape;593;p56"/>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4" name="Google Shape;594;p56"/>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595" name="Google Shape;595;p56"/>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6" name="Google Shape;596;p56"/>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597" name="Google Shape;597;p56"/>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8" name="Google Shape;598;p56"/>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599" name="Google Shape;599;p5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7"/>
          <p:cNvSpPr txBox="1">
            <a:spLocks noGrp="1"/>
          </p:cNvSpPr>
          <p:nvPr>
            <p:ph type="body" idx="1"/>
          </p:nvPr>
        </p:nvSpPr>
        <p:spPr>
          <a:xfrm>
            <a:off x="326832" y="1061767"/>
            <a:ext cx="5076825" cy="2714368"/>
          </a:xfrm>
          <a:prstGeom prst="rect">
            <a:avLst/>
          </a:prstGeom>
          <a:noFill/>
          <a:ln>
            <a:noFill/>
          </a:ln>
        </p:spPr>
        <p:txBody>
          <a:bodyPr spcFirstLastPara="1" wrap="square" lIns="91425" tIns="45700" rIns="91425" bIns="45700" rtlCol="0" anchor="t" anchorCtr="0">
            <a:normAutofit/>
          </a:bodyPr>
          <a:lstStyle/>
          <a:p>
            <a:pPr marL="414635" lvl="0" indent="-414635" algn="l" rtl="0">
              <a:lnSpc>
                <a:spcPct val="90000"/>
              </a:lnSpc>
              <a:spcBef>
                <a:spcPts val="0"/>
              </a:spcBef>
              <a:spcAft>
                <a:spcPts val="0"/>
              </a:spcAft>
              <a:buClr>
                <a:srgbClr val="09164D"/>
              </a:buClr>
              <a:buSzPts val="2400"/>
              <a:buFont typeface="Arial"/>
              <a:buChar char="•"/>
            </a:pPr>
            <a:r>
              <a:rPr lang="es" dirty="0">
                <a:solidFill>
                  <a:srgbClr val="09164D"/>
                </a:solidFill>
              </a:rPr>
              <a:t>Guantes reforzados</a:t>
            </a:r>
            <a:endParaRPr dirty="0"/>
          </a:p>
          <a:p>
            <a:pPr marL="414635" lvl="0" indent="-414635" algn="l" rtl="0">
              <a:lnSpc>
                <a:spcPct val="90000"/>
              </a:lnSpc>
              <a:spcBef>
                <a:spcPts val="1000"/>
              </a:spcBef>
              <a:spcAft>
                <a:spcPts val="0"/>
              </a:spcAft>
              <a:buClr>
                <a:srgbClr val="09164D"/>
              </a:buClr>
              <a:buSzPts val="2400"/>
              <a:buFont typeface="Arial"/>
              <a:buChar char="•"/>
            </a:pPr>
            <a:r>
              <a:rPr lang="es" dirty="0">
                <a:solidFill>
                  <a:srgbClr val="09164D"/>
                </a:solidFill>
              </a:rPr>
              <a:t>Máscaras, guantes o pantallas de protección facial</a:t>
            </a:r>
            <a:endParaRPr dirty="0"/>
          </a:p>
          <a:p>
            <a:pPr marL="414635" lvl="0" indent="-414635" algn="l" rtl="0">
              <a:lnSpc>
                <a:spcPct val="90000"/>
              </a:lnSpc>
              <a:spcBef>
                <a:spcPts val="1000"/>
              </a:spcBef>
              <a:spcAft>
                <a:spcPts val="0"/>
              </a:spcAft>
              <a:buClr>
                <a:srgbClr val="09164D"/>
              </a:buClr>
              <a:buSzPts val="2400"/>
              <a:buFont typeface="Arial"/>
              <a:buChar char="•"/>
            </a:pPr>
            <a:r>
              <a:rPr lang="es" dirty="0">
                <a:solidFill>
                  <a:srgbClr val="09164D"/>
                </a:solidFill>
              </a:rPr>
              <a:t>Uniformes o delantales de manga larga</a:t>
            </a:r>
            <a:endParaRPr dirty="0"/>
          </a:p>
          <a:p>
            <a:pPr marL="414635" lvl="0" indent="-414635" algn="l" rtl="0">
              <a:lnSpc>
                <a:spcPct val="90000"/>
              </a:lnSpc>
              <a:spcBef>
                <a:spcPts val="1000"/>
              </a:spcBef>
              <a:spcAft>
                <a:spcPts val="0"/>
              </a:spcAft>
              <a:buClr>
                <a:srgbClr val="09164D"/>
              </a:buClr>
              <a:buSzPts val="2400"/>
              <a:buFont typeface="Arial"/>
              <a:buChar char="•"/>
            </a:pPr>
            <a:r>
              <a:rPr lang="es" dirty="0">
                <a:solidFill>
                  <a:srgbClr val="09164D"/>
                </a:solidFill>
              </a:rPr>
              <a:t>Calzado cerrado</a:t>
            </a:r>
            <a:endParaRPr dirty="0"/>
          </a:p>
          <a:p>
            <a:pPr marL="414635" lvl="0" indent="-414635" algn="l" rtl="0">
              <a:lnSpc>
                <a:spcPct val="90000"/>
              </a:lnSpc>
              <a:spcBef>
                <a:spcPts val="1000"/>
              </a:spcBef>
              <a:spcAft>
                <a:spcPts val="0"/>
              </a:spcAft>
              <a:buClr>
                <a:srgbClr val="09164D"/>
              </a:buClr>
              <a:buSzPts val="2400"/>
              <a:buFont typeface="Arial"/>
              <a:buChar char="•"/>
            </a:pPr>
            <a:r>
              <a:rPr lang="es" dirty="0">
                <a:solidFill>
                  <a:srgbClr val="09164D"/>
                </a:solidFill>
              </a:rPr>
              <a:t>Dependiendo de la tarea, podría ser necesario llevar casco</a:t>
            </a:r>
            <a:endParaRPr dirty="0"/>
          </a:p>
          <a:p>
            <a:pPr marL="0" lvl="0" indent="0" algn="l" rtl="0">
              <a:lnSpc>
                <a:spcPct val="90000"/>
              </a:lnSpc>
              <a:spcBef>
                <a:spcPts val="1000"/>
              </a:spcBef>
              <a:spcAft>
                <a:spcPts val="0"/>
              </a:spcAft>
              <a:buClr>
                <a:schemeClr val="dk1"/>
              </a:buClr>
              <a:buSzPts val="2400"/>
              <a:buNone/>
            </a:pPr>
            <a:endParaRPr sz="2400" b="1" dirty="0">
              <a:solidFill>
                <a:srgbClr val="09164D"/>
              </a:solidFill>
            </a:endParaRPr>
          </a:p>
        </p:txBody>
      </p:sp>
      <p:sp>
        <p:nvSpPr>
          <p:cNvPr id="606" name="Google Shape;606;p57"/>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EPP para los encargados de manipular desechos</a:t>
            </a:r>
            <a:endParaRPr/>
          </a:p>
        </p:txBody>
      </p:sp>
      <p:pic>
        <p:nvPicPr>
          <p:cNvPr id="607" name="Google Shape;607;p57"/>
          <p:cNvPicPr preferRelativeResize="0"/>
          <p:nvPr/>
        </p:nvPicPr>
        <p:blipFill rotWithShape="1">
          <a:blip r:embed="rId3">
            <a:alphaModFix/>
          </a:blip>
          <a:srcRect/>
          <a:stretch/>
        </p:blipFill>
        <p:spPr>
          <a:xfrm>
            <a:off x="7954399" y="940644"/>
            <a:ext cx="4003558" cy="4215604"/>
          </a:xfrm>
          <a:prstGeom prst="rect">
            <a:avLst/>
          </a:prstGeom>
          <a:noFill/>
          <a:ln>
            <a:noFill/>
          </a:ln>
          <a:effectLst>
            <a:outerShdw blurRad="292100" dist="139700" dir="2700000" algn="tl" rotWithShape="0">
              <a:srgbClr val="333333">
                <a:alpha val="64705"/>
              </a:srgbClr>
            </a:outerShdw>
          </a:effectLst>
        </p:spPr>
      </p:pic>
      <p:sp>
        <p:nvSpPr>
          <p:cNvPr id="608" name="Google Shape;608;p57"/>
          <p:cNvSpPr txBox="1"/>
          <p:nvPr/>
        </p:nvSpPr>
        <p:spPr>
          <a:xfrm>
            <a:off x="8164324" y="5145645"/>
            <a:ext cx="4334836" cy="31559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51" i="1">
                <a:solidFill>
                  <a:schemeClr val="lt1"/>
                </a:solidFill>
                <a:latin typeface="Arial Narrow"/>
                <a:ea typeface="Arial Narrow"/>
                <a:cs typeface="Arial Narrow"/>
                <a:sym typeface="Arial Narrow"/>
              </a:rPr>
              <a:t>Encargado de manipular desechos sanitarios utilizando el EPP (Kenya).</a:t>
            </a:r>
            <a:endParaRPr/>
          </a:p>
        </p:txBody>
      </p:sp>
      <p:sp>
        <p:nvSpPr>
          <p:cNvPr id="609" name="Google Shape;609;p57"/>
          <p:cNvSpPr/>
          <p:nvPr/>
        </p:nvSpPr>
        <p:spPr>
          <a:xfrm>
            <a:off x="1589761" y="3733784"/>
            <a:ext cx="4652146" cy="1938992"/>
          </a:xfrm>
          <a:custGeom>
            <a:avLst/>
            <a:gdLst/>
            <a:ahLst/>
            <a:cxnLst/>
            <a:rect l="l" t="t" r="r" b="b"/>
            <a:pathLst>
              <a:path w="4003559" h="1569660" extrusionOk="0">
                <a:moveTo>
                  <a:pt x="0" y="0"/>
                </a:moveTo>
                <a:cubicBezTo>
                  <a:pt x="200178" y="30389"/>
                  <a:pt x="331523" y="2465"/>
                  <a:pt x="627224" y="0"/>
                </a:cubicBezTo>
                <a:cubicBezTo>
                  <a:pt x="922925" y="-2465"/>
                  <a:pt x="983792" y="-24516"/>
                  <a:pt x="1174377" y="0"/>
                </a:cubicBezTo>
                <a:cubicBezTo>
                  <a:pt x="1364962" y="24516"/>
                  <a:pt x="1692923" y="-12659"/>
                  <a:pt x="1881673" y="0"/>
                </a:cubicBezTo>
                <a:cubicBezTo>
                  <a:pt x="2070423" y="12659"/>
                  <a:pt x="2405241" y="-23833"/>
                  <a:pt x="2629004" y="0"/>
                </a:cubicBezTo>
                <a:cubicBezTo>
                  <a:pt x="2852767" y="23833"/>
                  <a:pt x="3048380" y="-25950"/>
                  <a:pt x="3176157" y="0"/>
                </a:cubicBezTo>
                <a:cubicBezTo>
                  <a:pt x="3303934" y="25950"/>
                  <a:pt x="3743566" y="-37522"/>
                  <a:pt x="4003559" y="0"/>
                </a:cubicBezTo>
                <a:cubicBezTo>
                  <a:pt x="3985185" y="259161"/>
                  <a:pt x="4024797" y="335806"/>
                  <a:pt x="4003559" y="523220"/>
                </a:cubicBezTo>
                <a:cubicBezTo>
                  <a:pt x="3982321" y="710634"/>
                  <a:pt x="3986259" y="874952"/>
                  <a:pt x="4003559" y="1030743"/>
                </a:cubicBezTo>
                <a:cubicBezTo>
                  <a:pt x="4020859" y="1186534"/>
                  <a:pt x="4009341" y="1320042"/>
                  <a:pt x="4003559" y="1569660"/>
                </a:cubicBezTo>
                <a:cubicBezTo>
                  <a:pt x="3762333" y="1553175"/>
                  <a:pt x="3674139" y="1548896"/>
                  <a:pt x="3456406" y="1569660"/>
                </a:cubicBezTo>
                <a:cubicBezTo>
                  <a:pt x="3238673" y="1590424"/>
                  <a:pt x="3002246" y="1548764"/>
                  <a:pt x="2829182" y="1569660"/>
                </a:cubicBezTo>
                <a:cubicBezTo>
                  <a:pt x="2656118" y="1590556"/>
                  <a:pt x="2534376" y="1557744"/>
                  <a:pt x="2241993" y="1569660"/>
                </a:cubicBezTo>
                <a:cubicBezTo>
                  <a:pt x="1949610" y="1581576"/>
                  <a:pt x="1808480" y="1543521"/>
                  <a:pt x="1654804" y="1569660"/>
                </a:cubicBezTo>
                <a:cubicBezTo>
                  <a:pt x="1501128" y="1595799"/>
                  <a:pt x="1232985" y="1546040"/>
                  <a:pt x="1107651" y="1569660"/>
                </a:cubicBezTo>
                <a:cubicBezTo>
                  <a:pt x="982317" y="1593280"/>
                  <a:pt x="281349" y="1570888"/>
                  <a:pt x="0" y="1569660"/>
                </a:cubicBezTo>
                <a:cubicBezTo>
                  <a:pt x="6761" y="1383290"/>
                  <a:pt x="7295" y="1280292"/>
                  <a:pt x="0" y="1077833"/>
                </a:cubicBezTo>
                <a:cubicBezTo>
                  <a:pt x="-7295" y="875374"/>
                  <a:pt x="-17038" y="818341"/>
                  <a:pt x="0" y="586006"/>
                </a:cubicBezTo>
                <a:cubicBezTo>
                  <a:pt x="17038" y="353671"/>
                  <a:pt x="-18842" y="26554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2400" b="1" dirty="0">
                <a:solidFill>
                  <a:srgbClr val="09164D"/>
                </a:solidFill>
                <a:latin typeface="Arial"/>
                <a:ea typeface="Arial"/>
                <a:cs typeface="Arial"/>
                <a:sym typeface="Arial"/>
              </a:rPr>
              <a:t>¡Y RECUERDE! </a:t>
            </a:r>
            <a:endParaRPr dirty="0"/>
          </a:p>
          <a:p>
            <a:pPr marL="0" marR="0" lvl="0" indent="0" algn="ctr" rtl="0">
              <a:spcBef>
                <a:spcPts val="0"/>
              </a:spcBef>
              <a:spcAft>
                <a:spcPts val="0"/>
              </a:spcAft>
              <a:buNone/>
            </a:pPr>
            <a:endParaRPr sz="2400" b="1" dirty="0">
              <a:solidFill>
                <a:srgbClr val="09164D"/>
              </a:solidFill>
              <a:latin typeface="Arial"/>
              <a:ea typeface="Arial"/>
              <a:cs typeface="Arial"/>
              <a:sym typeface="Arial"/>
            </a:endParaRPr>
          </a:p>
          <a:p>
            <a:pPr marL="0" marR="0" lvl="0" indent="0" algn="ctr" rtl="0">
              <a:spcBef>
                <a:spcPts val="0"/>
              </a:spcBef>
              <a:spcAft>
                <a:spcPts val="0"/>
              </a:spcAft>
              <a:buNone/>
            </a:pPr>
            <a:r>
              <a:rPr lang="es" sz="2000" dirty="0">
                <a:solidFill>
                  <a:srgbClr val="09164D"/>
                </a:solidFill>
                <a:latin typeface="Arial"/>
                <a:ea typeface="Arial"/>
                <a:cs typeface="Arial"/>
                <a:sym typeface="Arial"/>
              </a:rPr>
              <a:t>Lávese siempre las manos inmediatamente después de quitarse el equipo de protección personal. </a:t>
            </a:r>
            <a:endParaRPr sz="2000" dirty="0">
              <a:solidFill>
                <a:srgbClr val="09164D"/>
              </a:solidFill>
              <a:latin typeface="Arial"/>
              <a:ea typeface="Arial"/>
              <a:cs typeface="Arial"/>
              <a:sym typeface="Arial"/>
            </a:endParaRPr>
          </a:p>
        </p:txBody>
      </p:sp>
      <p:grpSp>
        <p:nvGrpSpPr>
          <p:cNvPr id="610" name="Google Shape;610;p57"/>
          <p:cNvGrpSpPr/>
          <p:nvPr/>
        </p:nvGrpSpPr>
        <p:grpSpPr>
          <a:xfrm>
            <a:off x="724807" y="5615585"/>
            <a:ext cx="11233149" cy="702071"/>
            <a:chOff x="0" y="259357"/>
            <a:chExt cx="11233149" cy="702071"/>
          </a:xfrm>
        </p:grpSpPr>
        <p:sp>
          <p:nvSpPr>
            <p:cNvPr id="611" name="Google Shape;611;p57"/>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2" name="Google Shape;612;p57"/>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613" name="Google Shape;613;p57"/>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4" name="Google Shape;614;p57"/>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615" name="Google Shape;615;p57"/>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6" name="Google Shape;616;p57"/>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617" name="Google Shape;617;p57"/>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8" name="Google Shape;618;p57"/>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619" name="Google Shape;619;p57"/>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0" name="Google Shape;620;p57"/>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621" name="Google Shape;621;p57"/>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2" name="Google Shape;622;p57"/>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623" name="Google Shape;623;p57"/>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4" name="Google Shape;624;p57"/>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pic>
        <p:nvPicPr>
          <p:cNvPr id="625" name="Google Shape;625;p57"/>
          <p:cNvPicPr preferRelativeResize="0"/>
          <p:nvPr/>
        </p:nvPicPr>
        <p:blipFill rotWithShape="1">
          <a:blip r:embed="rId4">
            <a:alphaModFix/>
          </a:blip>
          <a:srcRect/>
          <a:stretch/>
        </p:blipFill>
        <p:spPr>
          <a:xfrm>
            <a:off x="724807" y="3929154"/>
            <a:ext cx="732997" cy="1171184"/>
          </a:xfrm>
          <a:prstGeom prst="rect">
            <a:avLst/>
          </a:prstGeom>
          <a:noFill/>
          <a:ln>
            <a:noFill/>
          </a:ln>
        </p:spPr>
      </p:pic>
      <p:sp>
        <p:nvSpPr>
          <p:cNvPr id="626" name="Google Shape;626;p5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58" descr="A picture containing ground, person, outdoor, container&#10;&#10;Description automatically generated"/>
          <p:cNvPicPr preferRelativeResize="0">
            <a:picLocks noGrp="1"/>
          </p:cNvPicPr>
          <p:nvPr>
            <p:ph type="body" idx="1"/>
          </p:nvPr>
        </p:nvPicPr>
        <p:blipFill rotWithShape="1">
          <a:blip r:embed="rId3">
            <a:alphaModFix/>
          </a:blip>
          <a:srcRect r="-1"/>
          <a:stretch/>
        </p:blipFill>
        <p:spPr>
          <a:xfrm>
            <a:off x="18" y="189"/>
            <a:ext cx="12191982" cy="6857631"/>
          </a:xfrm>
          <a:prstGeom prst="rect">
            <a:avLst/>
          </a:prstGeom>
          <a:noFill/>
          <a:ln>
            <a:noFill/>
          </a:ln>
        </p:spPr>
      </p:pic>
      <p:sp>
        <p:nvSpPr>
          <p:cNvPr id="635" name="Google Shape;635;p58"/>
          <p:cNvSpPr txBox="1"/>
          <p:nvPr/>
        </p:nvSpPr>
        <p:spPr>
          <a:xfrm>
            <a:off x="1" y="5430644"/>
            <a:ext cx="12191982" cy="1569660"/>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3200" b="1">
                <a:solidFill>
                  <a:schemeClr val="lt1"/>
                </a:solidFill>
                <a:latin typeface="Arial"/>
                <a:ea typeface="Arial"/>
                <a:cs typeface="Arial"/>
                <a:sym typeface="Arial"/>
              </a:rPr>
              <a:t>Uso racional de los EPP: ¿Qué EPP necesita este trabajador para protegerse de la COVID-19? ¿Cuáles son las consecuencias de usar demasiado EPP?</a:t>
            </a:r>
            <a:endParaRPr/>
          </a:p>
        </p:txBody>
      </p:sp>
      <p:grpSp>
        <p:nvGrpSpPr>
          <p:cNvPr id="636" name="Google Shape;636;p58"/>
          <p:cNvGrpSpPr/>
          <p:nvPr/>
        </p:nvGrpSpPr>
        <p:grpSpPr>
          <a:xfrm>
            <a:off x="374944" y="189"/>
            <a:ext cx="1458601" cy="1556638"/>
            <a:chOff x="10475415" y="275913"/>
            <a:chExt cx="1458677" cy="1556719"/>
          </a:xfrm>
        </p:grpSpPr>
        <p:pic>
          <p:nvPicPr>
            <p:cNvPr id="637" name="Google Shape;637;p58"/>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638" name="Google Shape;638;p58"/>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s" sz="2800" b="1">
                  <a:solidFill>
                    <a:schemeClr val="dk1"/>
                  </a:solidFill>
                  <a:latin typeface="Arial"/>
                  <a:ea typeface="Arial"/>
                  <a:cs typeface="Arial"/>
                  <a:sym typeface="Arial"/>
                </a:rPr>
                <a:t>2 min.</a:t>
              </a:r>
              <a:endParaRPr/>
            </a:p>
          </p:txBody>
        </p:sp>
      </p:grpSp>
      <p:pic>
        <p:nvPicPr>
          <p:cNvPr id="639" name="Google Shape;639;p58"/>
          <p:cNvPicPr preferRelativeResize="0"/>
          <p:nvPr/>
        </p:nvPicPr>
        <p:blipFill rotWithShape="1">
          <a:blip r:embed="rId5">
            <a:alphaModFix/>
          </a:blip>
          <a:srcRect/>
          <a:stretch/>
        </p:blipFill>
        <p:spPr>
          <a:xfrm>
            <a:off x="1833545" y="198641"/>
            <a:ext cx="1092696" cy="9529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9"/>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lnSpcReduction="10000"/>
          </a:bodyPr>
          <a:lstStyle/>
          <a:p>
            <a:pPr marL="342900" lvl="0" indent="-342900" algn="l" rtl="0">
              <a:lnSpc>
                <a:spcPct val="90000"/>
              </a:lnSpc>
              <a:spcBef>
                <a:spcPts val="0"/>
              </a:spcBef>
              <a:spcAft>
                <a:spcPts val="0"/>
              </a:spcAft>
              <a:buClr>
                <a:srgbClr val="09164D"/>
              </a:buClr>
              <a:buSzPts val="2177"/>
              <a:buFont typeface="Arial"/>
              <a:buChar char="•"/>
            </a:pPr>
            <a:r>
              <a:rPr lang="es" sz="2177" b="1">
                <a:solidFill>
                  <a:srgbClr val="09164D"/>
                </a:solidFill>
              </a:rPr>
              <a:t>Tamaño de la zona de almacenamiento:</a:t>
            </a:r>
            <a:r>
              <a:rPr lang="es" sz="2177">
                <a:solidFill>
                  <a:srgbClr val="09164D"/>
                </a:solidFill>
              </a:rPr>
              <a:t> en función del volumen de desechos generados y de la frecuencia de recogida.</a:t>
            </a:r>
            <a:endParaRPr/>
          </a:p>
          <a:p>
            <a:pPr marL="342900" lvl="0" indent="-342900" algn="l" rtl="0">
              <a:lnSpc>
                <a:spcPct val="90000"/>
              </a:lnSpc>
              <a:spcBef>
                <a:spcPts val="2200"/>
              </a:spcBef>
              <a:spcAft>
                <a:spcPts val="0"/>
              </a:spcAft>
              <a:buClr>
                <a:srgbClr val="09164D"/>
              </a:buClr>
              <a:buSzPts val="2177"/>
              <a:buFont typeface="Arial"/>
              <a:buChar char="•"/>
            </a:pPr>
            <a:r>
              <a:rPr lang="es" sz="2177" b="1">
                <a:solidFill>
                  <a:srgbClr val="09164D"/>
                </a:solidFill>
              </a:rPr>
              <a:t>Vallado</a:t>
            </a:r>
            <a:r>
              <a:rPr lang="es" sz="2177">
                <a:solidFill>
                  <a:srgbClr val="09164D"/>
                </a:solidFill>
              </a:rPr>
              <a:t>, para prevenir el acceso no autorizado (personas que recolectan desechos, animales), y también pavimentado.</a:t>
            </a:r>
            <a:endParaRPr/>
          </a:p>
          <a:p>
            <a:pPr marL="342900" lvl="0" indent="-342900" algn="l" rtl="0">
              <a:lnSpc>
                <a:spcPct val="90000"/>
              </a:lnSpc>
              <a:spcBef>
                <a:spcPts val="2200"/>
              </a:spcBef>
              <a:spcAft>
                <a:spcPts val="0"/>
              </a:spcAft>
              <a:buClr>
                <a:srgbClr val="09164D"/>
              </a:buClr>
              <a:buSzPts val="2177"/>
              <a:buFont typeface="Arial"/>
              <a:buChar char="•"/>
            </a:pPr>
            <a:r>
              <a:rPr lang="es" sz="2177">
                <a:solidFill>
                  <a:srgbClr val="09164D"/>
                </a:solidFill>
              </a:rPr>
              <a:t>Con acceso fácil para los camiones municipales de recogida de desechos.</a:t>
            </a:r>
            <a:endParaRPr/>
          </a:p>
          <a:p>
            <a:pPr marL="342900" lvl="0" indent="-342900" algn="l" rtl="0">
              <a:lnSpc>
                <a:spcPct val="90000"/>
              </a:lnSpc>
              <a:spcBef>
                <a:spcPts val="2200"/>
              </a:spcBef>
              <a:spcAft>
                <a:spcPts val="0"/>
              </a:spcAft>
              <a:buClr>
                <a:srgbClr val="09164D"/>
              </a:buClr>
              <a:buSzPts val="2177"/>
              <a:buFont typeface="Arial"/>
              <a:buChar char="•"/>
            </a:pPr>
            <a:r>
              <a:rPr lang="es" sz="2177">
                <a:solidFill>
                  <a:srgbClr val="09164D"/>
                </a:solidFill>
              </a:rPr>
              <a:t>En lugares donde se recicle, debe haber zonas separadas para los materiales de reciclaje.</a:t>
            </a:r>
            <a:endParaRPr/>
          </a:p>
          <a:p>
            <a:pPr marL="342900" lvl="0" indent="-215900" algn="l" rtl="0">
              <a:lnSpc>
                <a:spcPct val="90000"/>
              </a:lnSpc>
              <a:spcBef>
                <a:spcPts val="2200"/>
              </a:spcBef>
              <a:spcAft>
                <a:spcPts val="0"/>
              </a:spcAft>
              <a:buClr>
                <a:schemeClr val="dk1"/>
              </a:buClr>
              <a:buSzPts val="2000"/>
              <a:buFont typeface="Arial"/>
              <a:buNone/>
            </a:pPr>
            <a:endParaRPr/>
          </a:p>
        </p:txBody>
      </p:sp>
      <p:sp>
        <p:nvSpPr>
          <p:cNvPr id="648" name="Google Shape;648;p59"/>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Almacenamiento de desechos no peligrosos</a:t>
            </a:r>
            <a:endParaRPr/>
          </a:p>
        </p:txBody>
      </p:sp>
      <p:pic>
        <p:nvPicPr>
          <p:cNvPr id="649" name="Google Shape;649;p59" descr="CIMG2539"/>
          <p:cNvPicPr preferRelativeResize="0"/>
          <p:nvPr/>
        </p:nvPicPr>
        <p:blipFill rotWithShape="1">
          <a:blip r:embed="rId3">
            <a:alphaModFix/>
          </a:blip>
          <a:srcRect/>
          <a:stretch/>
        </p:blipFill>
        <p:spPr>
          <a:xfrm>
            <a:off x="6843246" y="3518210"/>
            <a:ext cx="5057751" cy="2475534"/>
          </a:xfrm>
          <a:prstGeom prst="rect">
            <a:avLst/>
          </a:prstGeom>
          <a:noFill/>
          <a:ln>
            <a:noFill/>
          </a:ln>
        </p:spPr>
      </p:pic>
      <p:sp>
        <p:nvSpPr>
          <p:cNvPr id="650" name="Google Shape;650;p59"/>
          <p:cNvSpPr txBox="1"/>
          <p:nvPr/>
        </p:nvSpPr>
        <p:spPr>
          <a:xfrm>
            <a:off x="8094828" y="6178648"/>
            <a:ext cx="3806169"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lt1"/>
                </a:solidFill>
                <a:latin typeface="Arial Narrow"/>
                <a:ea typeface="Arial Narrow"/>
                <a:cs typeface="Arial Narrow"/>
                <a:sym typeface="Arial Narrow"/>
              </a:rPr>
              <a:t>Almacenamiento de desechos (Tayikistán). </a:t>
            </a:r>
            <a:endParaRPr/>
          </a:p>
        </p:txBody>
      </p:sp>
      <p:sp>
        <p:nvSpPr>
          <p:cNvPr id="651" name="Google Shape;651;p5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0"/>
          <p:cNvSpPr txBox="1">
            <a:spLocks noGrp="1"/>
          </p:cNvSpPr>
          <p:nvPr>
            <p:ph type="title"/>
          </p:nvPr>
        </p:nvSpPr>
        <p:spPr>
          <a:xfrm>
            <a:off x="838199" y="61769"/>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chemeClr val="dk2"/>
              </a:buClr>
              <a:buSzPts val="4400"/>
              <a:buFont typeface="Arial Narrow"/>
              <a:buNone/>
            </a:pPr>
            <a:r>
              <a:rPr lang="es" dirty="0"/>
              <a:t>Almacenamiento de desechos infecciosos y punzocortantes</a:t>
            </a:r>
            <a:endParaRPr dirty="0"/>
          </a:p>
        </p:txBody>
      </p:sp>
      <p:grpSp>
        <p:nvGrpSpPr>
          <p:cNvPr id="660" name="Google Shape;660;p60"/>
          <p:cNvGrpSpPr/>
          <p:nvPr/>
        </p:nvGrpSpPr>
        <p:grpSpPr>
          <a:xfrm>
            <a:off x="602166" y="5597974"/>
            <a:ext cx="11233149" cy="702071"/>
            <a:chOff x="0" y="259357"/>
            <a:chExt cx="11233149" cy="702071"/>
          </a:xfrm>
        </p:grpSpPr>
        <p:sp>
          <p:nvSpPr>
            <p:cNvPr id="661" name="Google Shape;661;p60"/>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2" name="Google Shape;662;p60"/>
            <p:cNvSpPr txBox="1"/>
            <p:nvPr/>
          </p:nvSpPr>
          <p:spPr>
            <a:xfrm>
              <a:off x="351036"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Reducción al mínimo</a:t>
              </a:r>
              <a:endParaRPr sz="1400">
                <a:solidFill>
                  <a:schemeClr val="lt1"/>
                </a:solidFill>
                <a:latin typeface="Calibri"/>
                <a:ea typeface="Calibri"/>
                <a:cs typeface="Calibri"/>
                <a:sym typeface="Calibri"/>
              </a:endParaRPr>
            </a:p>
          </p:txBody>
        </p:sp>
        <p:sp>
          <p:nvSpPr>
            <p:cNvPr id="663" name="Google Shape;663;p60"/>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4" name="Google Shape;664;p60"/>
            <p:cNvSpPr txBox="1"/>
            <p:nvPr/>
          </p:nvSpPr>
          <p:spPr>
            <a:xfrm>
              <a:off x="1930697"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Separación</a:t>
              </a:r>
              <a:endParaRPr/>
            </a:p>
          </p:txBody>
        </p:sp>
        <p:sp>
          <p:nvSpPr>
            <p:cNvPr id="665" name="Google Shape;665;p60"/>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6" name="Google Shape;666;p60"/>
            <p:cNvSpPr txBox="1"/>
            <p:nvPr/>
          </p:nvSpPr>
          <p:spPr>
            <a:xfrm>
              <a:off x="3510359"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Recogida</a:t>
              </a:r>
              <a:endParaRPr/>
            </a:p>
          </p:txBody>
        </p:sp>
        <p:sp>
          <p:nvSpPr>
            <p:cNvPr id="667" name="Google Shape;667;p60"/>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8" name="Google Shape;668;p60"/>
            <p:cNvSpPr txBox="1"/>
            <p:nvPr/>
          </p:nvSpPr>
          <p:spPr>
            <a:xfrm>
              <a:off x="5090021"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Transporte</a:t>
              </a:r>
              <a:endParaRPr/>
            </a:p>
          </p:txBody>
        </p:sp>
        <p:sp>
          <p:nvSpPr>
            <p:cNvPr id="669" name="Google Shape;669;p60"/>
            <p:cNvSpPr/>
            <p:nvPr/>
          </p:nvSpPr>
          <p:spPr>
            <a:xfrm>
              <a:off x="6318646"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0" name="Google Shape;670;p60"/>
            <p:cNvSpPr txBox="1"/>
            <p:nvPr/>
          </p:nvSpPr>
          <p:spPr>
            <a:xfrm>
              <a:off x="6669682"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Almacenamiento</a:t>
              </a:r>
              <a:endParaRPr/>
            </a:p>
          </p:txBody>
        </p:sp>
        <p:sp>
          <p:nvSpPr>
            <p:cNvPr id="671" name="Google Shape;671;p60"/>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2" name="Google Shape;672;p60"/>
            <p:cNvSpPr txBox="1"/>
            <p:nvPr/>
          </p:nvSpPr>
          <p:spPr>
            <a:xfrm>
              <a:off x="8249344"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Tratamiento</a:t>
              </a:r>
              <a:endParaRPr/>
            </a:p>
          </p:txBody>
        </p:sp>
        <p:sp>
          <p:nvSpPr>
            <p:cNvPr id="673" name="Google Shape;673;p60"/>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4" name="Google Shape;674;p60"/>
            <p:cNvSpPr txBox="1"/>
            <p:nvPr/>
          </p:nvSpPr>
          <p:spPr>
            <a:xfrm>
              <a:off x="9829006" y="259357"/>
              <a:ext cx="1053108" cy="702071"/>
            </a:xfrm>
            <a:prstGeom prst="rect">
              <a:avLst/>
            </a:prstGeom>
            <a:noFill/>
            <a:ln>
              <a:noFill/>
            </a:ln>
          </p:spPr>
          <p:txBody>
            <a:bodyPr spcFirstLastPara="1" wrap="square" lIns="56000" tIns="18650" rIns="18650" bIns="18650" rtlCol="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 sz="1400">
                  <a:solidFill>
                    <a:schemeClr val="lt1"/>
                  </a:solidFill>
                  <a:latin typeface="Calibri"/>
                  <a:ea typeface="Calibri"/>
                  <a:cs typeface="Calibri"/>
                  <a:sym typeface="Calibri"/>
                </a:rPr>
                <a:t>Eliminación definitiva</a:t>
              </a:r>
              <a:endParaRPr/>
            </a:p>
          </p:txBody>
        </p:sp>
      </p:grpSp>
      <p:pic>
        <p:nvPicPr>
          <p:cNvPr id="675" name="Google Shape;675;p60"/>
          <p:cNvPicPr preferRelativeResize="0"/>
          <p:nvPr/>
        </p:nvPicPr>
        <p:blipFill rotWithShape="1">
          <a:blip r:embed="rId3">
            <a:alphaModFix/>
          </a:blip>
          <a:srcRect/>
          <a:stretch/>
        </p:blipFill>
        <p:spPr>
          <a:xfrm>
            <a:off x="5405304" y="1526237"/>
            <a:ext cx="3255001" cy="2819387"/>
          </a:xfrm>
          <a:prstGeom prst="rect">
            <a:avLst/>
          </a:prstGeom>
          <a:solidFill>
            <a:srgbClr val="FFFFFF"/>
          </a:solidFill>
          <a:ln>
            <a:noFill/>
          </a:ln>
        </p:spPr>
      </p:pic>
      <p:sp>
        <p:nvSpPr>
          <p:cNvPr id="676" name="Google Shape;676;p60"/>
          <p:cNvSpPr/>
          <p:nvPr/>
        </p:nvSpPr>
        <p:spPr>
          <a:xfrm>
            <a:off x="145234" y="1339697"/>
            <a:ext cx="5338826" cy="4609312"/>
          </a:xfrm>
          <a:prstGeom prst="rect">
            <a:avLst/>
          </a:prstGeom>
          <a:noFill/>
          <a:ln>
            <a:noFill/>
          </a:ln>
        </p:spPr>
        <p:txBody>
          <a:bodyPr spcFirstLastPara="1" wrap="square" lIns="91425" tIns="45700" rIns="91425" bIns="45700" rtlCol="0" anchor="t" anchorCtr="0">
            <a:noAutofit/>
          </a:bodyPr>
          <a:lstStyle/>
          <a:p>
            <a:pPr marL="342900" marR="0" lvl="0" indent="-342900" algn="l" rtl="0">
              <a:spcBef>
                <a:spcPts val="0"/>
              </a:spcBef>
              <a:spcAft>
                <a:spcPts val="0"/>
              </a:spcAft>
              <a:buClr>
                <a:srgbClr val="390F23"/>
              </a:buClr>
              <a:buSzPts val="2200"/>
              <a:buFont typeface="Arial"/>
              <a:buChar char="•"/>
            </a:pPr>
            <a:r>
              <a:rPr lang="es" sz="2200" dirty="0">
                <a:solidFill>
                  <a:srgbClr val="002060"/>
                </a:solidFill>
                <a:latin typeface="Arial"/>
                <a:ea typeface="Arial"/>
                <a:cs typeface="Arial"/>
                <a:sym typeface="Arial"/>
              </a:rPr>
              <a:t>El suelo y las paredes deben estar sellados o alicatados para facilitar la desinfección </a:t>
            </a:r>
            <a:endParaRPr dirty="0"/>
          </a:p>
          <a:p>
            <a:pPr marL="342900" marR="0" lvl="0" indent="-342900" algn="l" rtl="0">
              <a:spcBef>
                <a:spcPts val="1640"/>
              </a:spcBef>
              <a:spcAft>
                <a:spcPts val="0"/>
              </a:spcAft>
              <a:buClr>
                <a:srgbClr val="390F23"/>
              </a:buClr>
              <a:buSzPts val="2200"/>
              <a:buFont typeface="Arial"/>
              <a:buChar char="•"/>
            </a:pPr>
            <a:r>
              <a:rPr lang="es" sz="2200" dirty="0">
                <a:solidFill>
                  <a:srgbClr val="002060"/>
                </a:solidFill>
                <a:latin typeface="Arial"/>
                <a:ea typeface="Arial"/>
                <a:cs typeface="Arial"/>
                <a:sym typeface="Arial"/>
              </a:rPr>
              <a:t>Bien ventilado y protegido de la lluvia </a:t>
            </a:r>
            <a:endParaRPr dirty="0"/>
          </a:p>
          <a:p>
            <a:pPr marL="342900" marR="0" lvl="0" indent="-342900" algn="l" rtl="0">
              <a:spcBef>
                <a:spcPts val="1640"/>
              </a:spcBef>
              <a:spcAft>
                <a:spcPts val="0"/>
              </a:spcAft>
              <a:buClr>
                <a:srgbClr val="390F23"/>
              </a:buClr>
              <a:buSzPts val="2200"/>
              <a:buFont typeface="Arial"/>
              <a:buChar char="•"/>
            </a:pPr>
            <a:r>
              <a:rPr lang="es" sz="2200" dirty="0">
                <a:solidFill>
                  <a:srgbClr val="002060"/>
                </a:solidFill>
                <a:latin typeface="Arial"/>
                <a:ea typeface="Arial"/>
                <a:cs typeface="Arial"/>
                <a:sym typeface="Arial"/>
              </a:rPr>
              <a:t>No se deben almacenar otro tipo de desechos (p. ej., desechos generales) </a:t>
            </a:r>
            <a:endParaRPr dirty="0"/>
          </a:p>
          <a:p>
            <a:pPr marL="342900" marR="0" lvl="0" indent="-342900" algn="l" rtl="0">
              <a:spcBef>
                <a:spcPts val="1640"/>
              </a:spcBef>
              <a:spcAft>
                <a:spcPts val="0"/>
              </a:spcAft>
              <a:buClr>
                <a:srgbClr val="390F23"/>
              </a:buClr>
              <a:buSzPts val="2200"/>
              <a:buFont typeface="Arial"/>
              <a:buChar char="•"/>
            </a:pPr>
            <a:r>
              <a:rPr lang="es" sz="2200" dirty="0">
                <a:solidFill>
                  <a:srgbClr val="002060"/>
                </a:solidFill>
                <a:latin typeface="Arial"/>
                <a:ea typeface="Arial"/>
                <a:cs typeface="Arial"/>
                <a:sym typeface="Arial"/>
              </a:rPr>
              <a:t>No se debe exceder el tiempo máximo de almacenamiento</a:t>
            </a:r>
            <a:endParaRPr dirty="0"/>
          </a:p>
          <a:p>
            <a:pPr marL="0" marR="0" lvl="0" indent="0" algn="l" rtl="0">
              <a:spcBef>
                <a:spcPts val="1640"/>
              </a:spcBef>
              <a:spcAft>
                <a:spcPts val="0"/>
              </a:spcAft>
              <a:buClr>
                <a:srgbClr val="390F23"/>
              </a:buClr>
              <a:buSzPts val="2200"/>
              <a:buFont typeface="Noto Sans Symbols"/>
              <a:buNone/>
            </a:pPr>
            <a:r>
              <a:rPr lang="es" sz="2200" dirty="0">
                <a:solidFill>
                  <a:srgbClr val="002060"/>
                </a:solidFill>
                <a:latin typeface="Arial"/>
                <a:ea typeface="Arial"/>
                <a:cs typeface="Arial"/>
                <a:sym typeface="Arial"/>
              </a:rPr>
              <a:t> </a:t>
            </a:r>
            <a:endParaRPr dirty="0"/>
          </a:p>
        </p:txBody>
      </p:sp>
      <p:pic>
        <p:nvPicPr>
          <p:cNvPr id="677" name="Google Shape;677;p60"/>
          <p:cNvPicPr preferRelativeResize="0"/>
          <p:nvPr/>
        </p:nvPicPr>
        <p:blipFill rotWithShape="1">
          <a:blip r:embed="rId4">
            <a:alphaModFix/>
          </a:blip>
          <a:srcRect/>
          <a:stretch/>
        </p:blipFill>
        <p:spPr>
          <a:xfrm>
            <a:off x="9076560" y="1513333"/>
            <a:ext cx="2606931" cy="2606931"/>
          </a:xfrm>
          <a:prstGeom prst="rect">
            <a:avLst/>
          </a:prstGeom>
          <a:solidFill>
            <a:srgbClr val="FFFFFF"/>
          </a:solidFill>
          <a:ln>
            <a:noFill/>
          </a:ln>
        </p:spPr>
      </p:pic>
      <p:sp>
        <p:nvSpPr>
          <p:cNvPr id="678" name="Google Shape;678;p60"/>
          <p:cNvSpPr txBox="1"/>
          <p:nvPr/>
        </p:nvSpPr>
        <p:spPr>
          <a:xfrm>
            <a:off x="8726782" y="4078974"/>
            <a:ext cx="3465218" cy="1015663"/>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2060"/>
                </a:solidFill>
                <a:latin typeface="Arial"/>
                <a:ea typeface="Arial"/>
                <a:cs typeface="Arial"/>
                <a:sym typeface="Arial"/>
              </a:rPr>
              <a:t>Debe ser inaccesible para personas no autorizadas y niños, animales, insectos y pájaros</a:t>
            </a:r>
            <a:endParaRPr/>
          </a:p>
        </p:txBody>
      </p:sp>
      <p:sp>
        <p:nvSpPr>
          <p:cNvPr id="679" name="Google Shape;679;p60"/>
          <p:cNvSpPr txBox="1"/>
          <p:nvPr/>
        </p:nvSpPr>
        <p:spPr>
          <a:xfrm>
            <a:off x="5300195" y="4413938"/>
            <a:ext cx="3465218"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2060"/>
                </a:solidFill>
                <a:latin typeface="Arial"/>
                <a:ea typeface="Arial"/>
                <a:cs typeface="Arial"/>
                <a:sym typeface="Arial"/>
              </a:rPr>
              <a:t>Etiquetado con el símbolo de riesgo biológico </a:t>
            </a:r>
            <a:endParaRPr/>
          </a:p>
        </p:txBody>
      </p:sp>
      <p:sp>
        <p:nvSpPr>
          <p:cNvPr id="680" name="Google Shape;680;p6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1"/>
          <p:cNvSpPr txBox="1">
            <a:spLocks noGrp="1"/>
          </p:cNvSpPr>
          <p:nvPr>
            <p:ph type="title"/>
          </p:nvPr>
        </p:nvSpPr>
        <p:spPr>
          <a:xfrm>
            <a:off x="392291" y="961039"/>
            <a:ext cx="4854474"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sz="3000" dirty="0"/>
              <a:t>¿Qué volumen de desechos infecciosos se genera en un establecimiento de salud corriente, a lo largo de un día?</a:t>
            </a:r>
            <a:endParaRPr sz="3000" dirty="0"/>
          </a:p>
        </p:txBody>
      </p:sp>
      <p:sp>
        <p:nvSpPr>
          <p:cNvPr id="689" name="Google Shape;689;p61"/>
          <p:cNvSpPr txBox="1">
            <a:spLocks noGrp="1"/>
          </p:cNvSpPr>
          <p:nvPr>
            <p:ph type="body" idx="3"/>
          </p:nvPr>
        </p:nvSpPr>
        <p:spPr>
          <a:xfrm>
            <a:off x="378004" y="296022"/>
            <a:ext cx="4116387" cy="710698"/>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4400"/>
              <a:buNone/>
            </a:pPr>
            <a:r>
              <a:rPr lang="es" sz="4400"/>
              <a:t>TEST  </a:t>
            </a:r>
            <a:endParaRPr/>
          </a:p>
        </p:txBody>
      </p:sp>
      <p:grpSp>
        <p:nvGrpSpPr>
          <p:cNvPr id="690" name="Google Shape;690;p61"/>
          <p:cNvGrpSpPr/>
          <p:nvPr/>
        </p:nvGrpSpPr>
        <p:grpSpPr>
          <a:xfrm>
            <a:off x="712244" y="3758199"/>
            <a:ext cx="9698313" cy="2281180"/>
            <a:chOff x="0" y="2523011"/>
            <a:chExt cx="10693400" cy="2515239"/>
          </a:xfrm>
        </p:grpSpPr>
        <p:pic>
          <p:nvPicPr>
            <p:cNvPr id="691" name="Google Shape;691;p61"/>
            <p:cNvPicPr preferRelativeResize="0"/>
            <p:nvPr/>
          </p:nvPicPr>
          <p:blipFill rotWithShape="1">
            <a:blip r:embed="rId3">
              <a:alphaModFix/>
            </a:blip>
            <a:srcRect/>
            <a:stretch/>
          </p:blipFill>
          <p:spPr>
            <a:xfrm>
              <a:off x="0" y="2523011"/>
              <a:ext cx="10693400" cy="2515239"/>
            </a:xfrm>
            <a:prstGeom prst="rect">
              <a:avLst/>
            </a:prstGeom>
            <a:noFill/>
            <a:ln>
              <a:noFill/>
            </a:ln>
          </p:spPr>
        </p:pic>
        <p:sp>
          <p:nvSpPr>
            <p:cNvPr id="692" name="Google Shape;692;p61"/>
            <p:cNvSpPr/>
            <p:nvPr/>
          </p:nvSpPr>
          <p:spPr>
            <a:xfrm>
              <a:off x="5726931" y="3112313"/>
              <a:ext cx="684761" cy="349956"/>
            </a:xfrm>
            <a:prstGeom prst="rect">
              <a:avLst/>
            </a:prstGeom>
            <a:solidFill>
              <a:schemeClr val="lt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2">
                <a:solidFill>
                  <a:schemeClr val="lt1"/>
                </a:solidFill>
                <a:latin typeface="Calibri"/>
                <a:ea typeface="Calibri"/>
                <a:cs typeface="Calibri"/>
                <a:sym typeface="Calibri"/>
              </a:endParaRPr>
            </a:p>
          </p:txBody>
        </p:sp>
        <p:sp>
          <p:nvSpPr>
            <p:cNvPr id="693" name="Google Shape;693;p61"/>
            <p:cNvSpPr/>
            <p:nvPr/>
          </p:nvSpPr>
          <p:spPr>
            <a:xfrm>
              <a:off x="5726931" y="3592189"/>
              <a:ext cx="589203" cy="349956"/>
            </a:xfrm>
            <a:prstGeom prst="rect">
              <a:avLst/>
            </a:prstGeom>
            <a:solidFill>
              <a:schemeClr val="lt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2">
                <a:solidFill>
                  <a:schemeClr val="lt1"/>
                </a:solidFill>
                <a:latin typeface="Calibri"/>
                <a:ea typeface="Calibri"/>
                <a:cs typeface="Calibri"/>
                <a:sym typeface="Calibri"/>
              </a:endParaRPr>
            </a:p>
          </p:txBody>
        </p:sp>
        <p:sp>
          <p:nvSpPr>
            <p:cNvPr id="694" name="Google Shape;694;p61"/>
            <p:cNvSpPr/>
            <p:nvPr/>
          </p:nvSpPr>
          <p:spPr>
            <a:xfrm>
              <a:off x="5726931" y="4084397"/>
              <a:ext cx="589203" cy="349956"/>
            </a:xfrm>
            <a:prstGeom prst="rect">
              <a:avLst/>
            </a:prstGeom>
            <a:solidFill>
              <a:schemeClr val="lt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2">
                <a:solidFill>
                  <a:schemeClr val="lt1"/>
                </a:solidFill>
                <a:latin typeface="Calibri"/>
                <a:ea typeface="Calibri"/>
                <a:cs typeface="Calibri"/>
                <a:sym typeface="Calibri"/>
              </a:endParaRPr>
            </a:p>
          </p:txBody>
        </p:sp>
      </p:grpSp>
      <p:sp>
        <p:nvSpPr>
          <p:cNvPr id="695" name="Google Shape;695;p61"/>
          <p:cNvSpPr txBox="1"/>
          <p:nvPr/>
        </p:nvSpPr>
        <p:spPr>
          <a:xfrm>
            <a:off x="5965410" y="4271353"/>
            <a:ext cx="502061" cy="427361"/>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2177">
                <a:solidFill>
                  <a:schemeClr val="dk1"/>
                </a:solidFill>
                <a:latin typeface="Arial Narrow"/>
                <a:ea typeface="Arial Narrow"/>
                <a:cs typeface="Arial Narrow"/>
                <a:sym typeface="Arial Narrow"/>
              </a:rPr>
              <a:t>0,5</a:t>
            </a:r>
            <a:endParaRPr sz="2177">
              <a:solidFill>
                <a:schemeClr val="dk1"/>
              </a:solidFill>
              <a:latin typeface="Arial Narrow"/>
              <a:ea typeface="Arial Narrow"/>
              <a:cs typeface="Arial Narrow"/>
              <a:sym typeface="Arial Narrow"/>
            </a:endParaRPr>
          </a:p>
        </p:txBody>
      </p:sp>
      <p:sp>
        <p:nvSpPr>
          <p:cNvPr id="696" name="Google Shape;696;p61"/>
          <p:cNvSpPr txBox="1"/>
          <p:nvPr/>
        </p:nvSpPr>
        <p:spPr>
          <a:xfrm>
            <a:off x="5887225" y="5148854"/>
            <a:ext cx="611065" cy="413318"/>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2086">
                <a:solidFill>
                  <a:schemeClr val="dk1"/>
                </a:solidFill>
                <a:latin typeface="Arial Narrow"/>
                <a:ea typeface="Arial Narrow"/>
                <a:cs typeface="Arial Narrow"/>
                <a:sym typeface="Arial Narrow"/>
              </a:rPr>
              <a:t>0,01</a:t>
            </a:r>
            <a:endParaRPr sz="2086">
              <a:solidFill>
                <a:schemeClr val="dk1"/>
              </a:solidFill>
              <a:latin typeface="Arial Narrow"/>
              <a:ea typeface="Arial Narrow"/>
              <a:cs typeface="Arial Narrow"/>
              <a:sym typeface="Arial Narrow"/>
            </a:endParaRPr>
          </a:p>
        </p:txBody>
      </p:sp>
      <p:sp>
        <p:nvSpPr>
          <p:cNvPr id="697" name="Google Shape;697;p61"/>
          <p:cNvSpPr txBox="1"/>
          <p:nvPr/>
        </p:nvSpPr>
        <p:spPr>
          <a:xfrm>
            <a:off x="5867903" y="4702058"/>
            <a:ext cx="611065" cy="413318"/>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2086">
                <a:solidFill>
                  <a:schemeClr val="dk1"/>
                </a:solidFill>
                <a:latin typeface="Arial Narrow"/>
                <a:ea typeface="Arial Narrow"/>
                <a:cs typeface="Arial Narrow"/>
                <a:sym typeface="Arial Narrow"/>
              </a:rPr>
              <a:t>0,07</a:t>
            </a:r>
            <a:endParaRPr sz="2086">
              <a:solidFill>
                <a:schemeClr val="dk1"/>
              </a:solidFill>
              <a:latin typeface="Arial Narrow"/>
              <a:ea typeface="Arial Narrow"/>
              <a:cs typeface="Arial Narrow"/>
              <a:sym typeface="Arial Narrow"/>
            </a:endParaRPr>
          </a:p>
        </p:txBody>
      </p:sp>
      <p:grpSp>
        <p:nvGrpSpPr>
          <p:cNvPr id="698" name="Google Shape;698;p61"/>
          <p:cNvGrpSpPr/>
          <p:nvPr/>
        </p:nvGrpSpPr>
        <p:grpSpPr>
          <a:xfrm>
            <a:off x="10529941" y="194001"/>
            <a:ext cx="1458601" cy="1556638"/>
            <a:chOff x="10475415" y="275913"/>
            <a:chExt cx="1458677" cy="1556719"/>
          </a:xfrm>
        </p:grpSpPr>
        <p:pic>
          <p:nvPicPr>
            <p:cNvPr id="699" name="Google Shape;699;p61"/>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700" name="Google Shape;700;p61"/>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5 min.</a:t>
              </a:r>
              <a:endParaRPr/>
            </a:p>
          </p:txBody>
        </p:sp>
      </p:grpSp>
      <p:sp>
        <p:nvSpPr>
          <p:cNvPr id="701" name="Google Shape;701;p61"/>
          <p:cNvSpPr txBox="1"/>
          <p:nvPr/>
        </p:nvSpPr>
        <p:spPr>
          <a:xfrm>
            <a:off x="8174673" y="2058093"/>
            <a:ext cx="3889717" cy="1655325"/>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2539" dirty="0">
                <a:solidFill>
                  <a:schemeClr val="dk1"/>
                </a:solidFill>
                <a:latin typeface="Arial Narrow"/>
                <a:ea typeface="Arial Narrow"/>
                <a:cs typeface="Arial Narrow"/>
                <a:sym typeface="Arial Narrow"/>
              </a:rPr>
              <a:t>Durante la COVID-19, el volumen de desechos aumentó de forma drástica. ¿Cuáles fueron las razones? </a:t>
            </a:r>
            <a:endParaRPr dirty="0"/>
          </a:p>
        </p:txBody>
      </p:sp>
      <p:pic>
        <p:nvPicPr>
          <p:cNvPr id="702" name="Google Shape;702;p61"/>
          <p:cNvPicPr preferRelativeResize="0"/>
          <p:nvPr/>
        </p:nvPicPr>
        <p:blipFill rotWithShape="1">
          <a:blip r:embed="rId5">
            <a:alphaModFix/>
          </a:blip>
          <a:srcRect/>
          <a:stretch/>
        </p:blipFill>
        <p:spPr>
          <a:xfrm>
            <a:off x="5533679" y="617108"/>
            <a:ext cx="2354080" cy="3065136"/>
          </a:xfrm>
          <a:prstGeom prst="rect">
            <a:avLst/>
          </a:prstGeom>
          <a:noFill/>
          <a:ln>
            <a:noFill/>
          </a:ln>
          <a:effectLst>
            <a:outerShdw blurRad="292100" dist="139700" dir="2700000" algn="tl" rotWithShape="0">
              <a:srgbClr val="333333">
                <a:alpha val="64705"/>
              </a:srgbClr>
            </a:outerShdw>
          </a:effectLst>
        </p:spPr>
      </p:pic>
      <p:cxnSp>
        <p:nvCxnSpPr>
          <p:cNvPr id="703" name="Google Shape;703;p61"/>
          <p:cNvCxnSpPr/>
          <p:nvPr/>
        </p:nvCxnSpPr>
        <p:spPr>
          <a:xfrm rot="10800000">
            <a:off x="7793830" y="1938625"/>
            <a:ext cx="1769718" cy="20587"/>
          </a:xfrm>
          <a:prstGeom prst="straightConnector1">
            <a:avLst/>
          </a:prstGeom>
          <a:noFill/>
          <a:ln w="76200" cap="flat" cmpd="sng">
            <a:solidFill>
              <a:srgbClr val="C00000"/>
            </a:solidFill>
            <a:prstDash val="solid"/>
            <a:miter lim="800000"/>
            <a:headEnd type="none" w="sm" len="sm"/>
            <a:tailEnd type="triangle" w="med" len="med"/>
          </a:ln>
        </p:spPr>
      </p:cxnSp>
      <p:grpSp>
        <p:nvGrpSpPr>
          <p:cNvPr id="704" name="Google Shape;704;p61"/>
          <p:cNvGrpSpPr/>
          <p:nvPr/>
        </p:nvGrpSpPr>
        <p:grpSpPr>
          <a:xfrm>
            <a:off x="9160706" y="160866"/>
            <a:ext cx="1161098" cy="1171184"/>
            <a:chOff x="9555224" y="5116370"/>
            <a:chExt cx="1161098" cy="1171184"/>
          </a:xfrm>
        </p:grpSpPr>
        <p:pic>
          <p:nvPicPr>
            <p:cNvPr id="705" name="Google Shape;705;p61"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706" name="Google Shape;706;p61"/>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07" name="Google Shape;707;p6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708" name="Google Shape;708;p61"/>
          <p:cNvSpPr txBox="1"/>
          <p:nvPr/>
        </p:nvSpPr>
        <p:spPr>
          <a:xfrm>
            <a:off x="488565" y="5889043"/>
            <a:ext cx="11499977" cy="769401"/>
          </a:xfrm>
          <a:prstGeom prst="rect">
            <a:avLst/>
          </a:prstGeom>
          <a:solidFill>
            <a:schemeClr val="lt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200" dirty="0">
                <a:solidFill>
                  <a:schemeClr val="dk1"/>
                </a:solidFill>
                <a:latin typeface="Arial Narrow"/>
                <a:ea typeface="Arial Narrow"/>
                <a:cs typeface="Arial Narrow"/>
                <a:sym typeface="Arial Narrow"/>
              </a:rPr>
              <a:t>¿Qué cantidad de desechos generaría un hospital con 200 camas y un nivel de ocupación del 80% en un solo día? ¿Y en un mes? ¿Y en un año? ¿Cuántos de estos desechos serían peligrosos?</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Gestión ecológica y sin riesgos de los desechos de salud </a:t>
            </a:r>
            <a:endParaRPr/>
          </a:p>
        </p:txBody>
      </p:sp>
      <p:sp>
        <p:nvSpPr>
          <p:cNvPr id="330" name="Google Shape;330;p44"/>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3200"/>
              <a:buNone/>
            </a:pPr>
            <a:r>
              <a:rPr lang="es" sz="3200"/>
              <a:t>Módulo técnico del WASH FIT </a:t>
            </a:r>
            <a:endParaRPr/>
          </a:p>
          <a:p>
            <a:pPr marL="0" lvl="0" indent="0" algn="ctr" rtl="0">
              <a:lnSpc>
                <a:spcPct val="90000"/>
              </a:lnSpc>
              <a:spcBef>
                <a:spcPts val="1000"/>
              </a:spcBef>
              <a:spcAft>
                <a:spcPts val="0"/>
              </a:spcAft>
              <a:buClr>
                <a:schemeClr val="lt2"/>
              </a:buClr>
              <a:buSzPts val="3200"/>
              <a:buNone/>
            </a:pPr>
            <a:endParaRPr sz="3200"/>
          </a:p>
        </p:txBody>
      </p:sp>
      <p:sp>
        <p:nvSpPr>
          <p:cNvPr id="331" name="Google Shape;331;p4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332" name="Google Shape;332;p44"/>
          <p:cNvSpPr txBox="1"/>
          <p:nvPr/>
        </p:nvSpPr>
        <p:spPr>
          <a:xfrm>
            <a:off x="838200" y="5376103"/>
            <a:ext cx="10515600" cy="1759461"/>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lt2"/>
              </a:buClr>
              <a:buSzPts val="2400"/>
              <a:buFont typeface="Arial"/>
              <a:buNone/>
            </a:pPr>
            <a:r>
              <a:rPr lang="es" sz="2400" b="1" i="0" u="none" strike="noStrike" cap="none">
                <a:solidFill>
                  <a:schemeClr val="lt2"/>
                </a:solidFill>
                <a:latin typeface="Arial"/>
                <a:ea typeface="Arial"/>
                <a:cs typeface="Arial"/>
                <a:sym typeface="Arial"/>
              </a:rPr>
              <a:t>Añadir fecha y ubicación</a:t>
            </a:r>
            <a:endParaRPr sz="2400" b="1" i="0" u="none" strike="noStrike" cap="non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2"/>
          <p:cNvSpPr txBox="1">
            <a:spLocks noGrp="1"/>
          </p:cNvSpPr>
          <p:nvPr>
            <p:ph type="title"/>
          </p:nvPr>
        </p:nvSpPr>
        <p:spPr>
          <a:xfrm>
            <a:off x="392291" y="961039"/>
            <a:ext cx="4854474" cy="2029587"/>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000"/>
              <a:buFont typeface="Arial Narrow"/>
              <a:buNone/>
            </a:pPr>
            <a:r>
              <a:rPr lang="es" sz="4000"/>
              <a:t>¿Qué volumen de desechos infecciosos genera un establecimiento de salud corriente, a lo largo de un año?</a:t>
            </a:r>
            <a:endParaRPr/>
          </a:p>
        </p:txBody>
      </p:sp>
      <p:sp>
        <p:nvSpPr>
          <p:cNvPr id="717" name="Google Shape;717;p62"/>
          <p:cNvSpPr txBox="1">
            <a:spLocks noGrp="1"/>
          </p:cNvSpPr>
          <p:nvPr>
            <p:ph type="body" idx="3"/>
          </p:nvPr>
        </p:nvSpPr>
        <p:spPr>
          <a:xfrm>
            <a:off x="378004" y="296022"/>
            <a:ext cx="4116387" cy="710698"/>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4400"/>
              <a:buNone/>
            </a:pPr>
            <a:r>
              <a:rPr lang="es" sz="4400"/>
              <a:t>RESPUESTA  </a:t>
            </a:r>
            <a:endParaRPr/>
          </a:p>
        </p:txBody>
      </p:sp>
      <p:sp>
        <p:nvSpPr>
          <p:cNvPr id="718" name="Google Shape;718;p6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719" name="Google Shape;719;p62"/>
          <p:cNvSpPr txBox="1"/>
          <p:nvPr/>
        </p:nvSpPr>
        <p:spPr>
          <a:xfrm>
            <a:off x="5871369" y="685622"/>
            <a:ext cx="6320630" cy="5172057"/>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endParaRPr sz="2539">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 sz="2539">
                <a:solidFill>
                  <a:schemeClr val="dk1"/>
                </a:solidFill>
                <a:latin typeface="Arial Narrow"/>
                <a:ea typeface="Arial Narrow"/>
                <a:cs typeface="Arial Narrow"/>
                <a:sym typeface="Arial Narrow"/>
              </a:rPr>
              <a:t>200 camas x 0,5 kg/cama x 0,80= 80 kg/día</a:t>
            </a:r>
            <a:endParaRPr/>
          </a:p>
          <a:p>
            <a:pPr marL="0" marR="0" lvl="0" indent="0" algn="l" rtl="0">
              <a:spcBef>
                <a:spcPts val="0"/>
              </a:spcBef>
              <a:spcAft>
                <a:spcPts val="0"/>
              </a:spcAft>
              <a:buNone/>
            </a:pPr>
            <a:r>
              <a:rPr lang="es" sz="2539">
                <a:solidFill>
                  <a:schemeClr val="dk1"/>
                </a:solidFill>
                <a:latin typeface="Arial Narrow"/>
                <a:ea typeface="Arial Narrow"/>
                <a:cs typeface="Arial Narrow"/>
                <a:sym typeface="Arial Narrow"/>
              </a:rPr>
              <a:t> </a:t>
            </a:r>
            <a:endParaRPr/>
          </a:p>
          <a:p>
            <a:pPr marL="0" marR="0" lvl="0" indent="0" algn="l" rtl="0">
              <a:spcBef>
                <a:spcPts val="0"/>
              </a:spcBef>
              <a:spcAft>
                <a:spcPts val="0"/>
              </a:spcAft>
              <a:buNone/>
            </a:pPr>
            <a:r>
              <a:rPr lang="es" sz="2539">
                <a:solidFill>
                  <a:schemeClr val="dk1"/>
                </a:solidFill>
                <a:latin typeface="Arial Narrow"/>
                <a:ea typeface="Arial Narrow"/>
                <a:cs typeface="Arial Narrow"/>
                <a:sym typeface="Arial Narrow"/>
              </a:rPr>
              <a:t>80 kg/día x 30 días/mes= 2,400 kg/mes</a:t>
            </a:r>
            <a:endParaRPr/>
          </a:p>
          <a:p>
            <a:pPr marL="0" marR="0" lvl="0" indent="0" algn="l" rtl="0">
              <a:spcBef>
                <a:spcPts val="0"/>
              </a:spcBef>
              <a:spcAft>
                <a:spcPts val="0"/>
              </a:spcAft>
              <a:buNone/>
            </a:pPr>
            <a:endParaRPr sz="2539">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 sz="2539">
                <a:solidFill>
                  <a:schemeClr val="dk1"/>
                </a:solidFill>
                <a:latin typeface="Arial Narrow"/>
                <a:ea typeface="Arial Narrow"/>
                <a:cs typeface="Arial Narrow"/>
                <a:sym typeface="Arial Narrow"/>
              </a:rPr>
              <a:t>2.400 kg/mes x 12 meses/año= 28.800 kg/año (28,8 toneladas)</a:t>
            </a:r>
            <a:endParaRPr/>
          </a:p>
          <a:p>
            <a:pPr marL="0" marR="0" lvl="0" indent="0" algn="l" rtl="0">
              <a:spcBef>
                <a:spcPts val="0"/>
              </a:spcBef>
              <a:spcAft>
                <a:spcPts val="0"/>
              </a:spcAft>
              <a:buNone/>
            </a:pPr>
            <a:endParaRPr sz="2539">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 sz="2539">
                <a:solidFill>
                  <a:schemeClr val="dk1"/>
                </a:solidFill>
                <a:latin typeface="Arial Narrow"/>
                <a:ea typeface="Arial Narrow"/>
                <a:cs typeface="Arial Narrow"/>
                <a:sym typeface="Arial Narrow"/>
              </a:rPr>
              <a:t>Si los desechos se separasen, solo 4.320 kg (4,32 toneladas) serían desechos peligrosos que exigirían tratamiento.</a:t>
            </a:r>
            <a:endParaRPr/>
          </a:p>
          <a:p>
            <a:pPr marL="0" marR="0" lvl="0" indent="0" algn="l" rtl="0">
              <a:spcBef>
                <a:spcPts val="0"/>
              </a:spcBef>
              <a:spcAft>
                <a:spcPts val="0"/>
              </a:spcAft>
              <a:buNone/>
            </a:pPr>
            <a:endParaRPr sz="2539">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 sz="2539">
                <a:solidFill>
                  <a:schemeClr val="dk1"/>
                </a:solidFill>
                <a:latin typeface="Arial Narrow"/>
                <a:ea typeface="Arial Narrow"/>
                <a:cs typeface="Arial Narrow"/>
                <a:sym typeface="Arial Narrow"/>
              </a:rPr>
              <a:t>De media, el 40% de los desechos de salud son reciclables.</a:t>
            </a:r>
            <a:endParaRPr/>
          </a:p>
        </p:txBody>
      </p:sp>
      <p:pic>
        <p:nvPicPr>
          <p:cNvPr id="720" name="Google Shape;720;p62"/>
          <p:cNvPicPr preferRelativeResize="0"/>
          <p:nvPr/>
        </p:nvPicPr>
        <p:blipFill rotWithShape="1">
          <a:blip r:embed="rId3">
            <a:alphaModFix/>
          </a:blip>
          <a:srcRect/>
          <a:stretch/>
        </p:blipFill>
        <p:spPr>
          <a:xfrm>
            <a:off x="610879" y="3775934"/>
            <a:ext cx="4778701" cy="29469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3"/>
          <p:cNvSpPr txBox="1">
            <a:spLocks noGrp="1"/>
          </p:cNvSpPr>
          <p:nvPr>
            <p:ph type="title"/>
          </p:nvPr>
        </p:nvSpPr>
        <p:spPr>
          <a:xfrm>
            <a:off x="838199" y="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Los desechos de salud en el contexto de la COVID-19</a:t>
            </a:r>
            <a:endParaRPr/>
          </a:p>
        </p:txBody>
      </p:sp>
      <p:sp>
        <p:nvSpPr>
          <p:cNvPr id="729" name="Google Shape;729;p63"/>
          <p:cNvSpPr txBox="1">
            <a:spLocks noGrp="1"/>
          </p:cNvSpPr>
          <p:nvPr>
            <p:ph type="body" idx="1"/>
          </p:nvPr>
        </p:nvSpPr>
        <p:spPr>
          <a:xfrm>
            <a:off x="615176" y="1213927"/>
            <a:ext cx="5092602" cy="28397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rmAutofit fontScale="85000" lnSpcReduction="10000"/>
          </a:bodyPr>
          <a:lstStyle/>
          <a:p>
            <a:pPr marL="342900" lvl="0" indent="-342900" algn="l" rtl="0">
              <a:lnSpc>
                <a:spcPct val="90000"/>
              </a:lnSpc>
              <a:spcBef>
                <a:spcPts val="0"/>
              </a:spcBef>
              <a:spcAft>
                <a:spcPts val="0"/>
              </a:spcAft>
              <a:buClr>
                <a:srgbClr val="09164D"/>
              </a:buClr>
              <a:buSzPct val="100000"/>
              <a:buFont typeface="Arial"/>
              <a:buChar char="•"/>
            </a:pPr>
            <a:r>
              <a:rPr lang="es">
                <a:solidFill>
                  <a:srgbClr val="09164D"/>
                </a:solidFill>
              </a:rPr>
              <a:t>Los desechos generados en establecimientos que atienden a pacientes de COVID-19 no precisan tratamiento especial o adicional:</a:t>
            </a:r>
            <a:endParaRPr/>
          </a:p>
          <a:p>
            <a:pPr marL="0" lvl="0" indent="0" algn="l" rtl="0">
              <a:lnSpc>
                <a:spcPct val="90000"/>
              </a:lnSpc>
              <a:spcBef>
                <a:spcPts val="1000"/>
              </a:spcBef>
              <a:spcAft>
                <a:spcPts val="0"/>
              </a:spcAft>
              <a:buClr>
                <a:srgbClr val="09164D"/>
              </a:buClr>
              <a:buSzPct val="100000"/>
              <a:buFont typeface="Arial"/>
              <a:buNone/>
            </a:pPr>
            <a:r>
              <a:rPr lang="es">
                <a:solidFill>
                  <a:srgbClr val="09164D"/>
                </a:solidFill>
              </a:rPr>
              <a:t>	🡪 se deben seguir y aplicar 	las mejores prácticas habituales.</a:t>
            </a:r>
            <a:endParaRPr/>
          </a:p>
          <a:p>
            <a:pPr marL="342900" lvl="0" indent="-342900" algn="l" rtl="0">
              <a:lnSpc>
                <a:spcPct val="90000"/>
              </a:lnSpc>
              <a:spcBef>
                <a:spcPts val="1000"/>
              </a:spcBef>
              <a:spcAft>
                <a:spcPts val="0"/>
              </a:spcAft>
              <a:buClr>
                <a:srgbClr val="09164D"/>
              </a:buClr>
              <a:buSzPct val="100000"/>
              <a:buFont typeface="Arial"/>
              <a:buChar char="•"/>
            </a:pPr>
            <a:r>
              <a:rPr lang="es" b="1">
                <a:solidFill>
                  <a:srgbClr val="09164D"/>
                </a:solidFill>
              </a:rPr>
              <a:t>Riesgo muy bajo de transmisión del SARS-CoV-2 a través de fómites. No existen pruebas</a:t>
            </a:r>
            <a:r>
              <a:rPr lang="es">
                <a:solidFill>
                  <a:srgbClr val="09164D"/>
                </a:solidFill>
              </a:rPr>
              <a:t> de que el contacto humano directo y sin protección durante la manipulación de desechos de salud haya dado lugar a la transmisión del virus de la COVID-19. </a:t>
            </a:r>
            <a:endParaRPr/>
          </a:p>
        </p:txBody>
      </p:sp>
      <p:sp>
        <p:nvSpPr>
          <p:cNvPr id="730" name="Google Shape;730;p63"/>
          <p:cNvSpPr txBox="1">
            <a:spLocks noGrp="1"/>
          </p:cNvSpPr>
          <p:nvPr>
            <p:ph type="body" idx="2"/>
          </p:nvPr>
        </p:nvSpPr>
        <p:spPr>
          <a:xfrm>
            <a:off x="5930802" y="1213927"/>
            <a:ext cx="5790988" cy="497363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09164D"/>
              </a:buClr>
              <a:buSzPts val="2000"/>
              <a:buFont typeface="Arial"/>
              <a:buChar char="•"/>
            </a:pPr>
            <a:r>
              <a:rPr lang="es" sz="1500" b="1" dirty="0">
                <a:solidFill>
                  <a:srgbClr val="09164D"/>
                </a:solidFill>
              </a:rPr>
              <a:t>Desechos generales:</a:t>
            </a:r>
            <a:r>
              <a:rPr lang="es" sz="1500" dirty="0">
                <a:solidFill>
                  <a:srgbClr val="09164D"/>
                </a:solidFill>
              </a:rPr>
              <a:t> se deben separar de los infecciosos en contenedores claramente señalizados; han de ser embolsados y atados, y se deben eliminar como desechos municipales generales. </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b="1" dirty="0">
                <a:solidFill>
                  <a:srgbClr val="09164D"/>
                </a:solidFill>
              </a:rPr>
              <a:t>Desechos infecciosos:</a:t>
            </a:r>
            <a:r>
              <a:rPr lang="es" sz="1500" dirty="0">
                <a:solidFill>
                  <a:srgbClr val="09164D"/>
                </a:solidFill>
              </a:rPr>
              <a:t> se generan al atender a pacientes, incluidos los pacientes diagnosticados con infección por COVID-19 (p. ej., objetos punzocortantes, apósitos adhesivos, desechos patológicos):  </a:t>
            </a:r>
            <a:endParaRPr sz="1500" dirty="0"/>
          </a:p>
          <a:p>
            <a:pPr marL="703211" lvl="1" indent="-342900" algn="l" rtl="0">
              <a:lnSpc>
                <a:spcPct val="90000"/>
              </a:lnSpc>
              <a:spcBef>
                <a:spcPts val="500"/>
              </a:spcBef>
              <a:spcAft>
                <a:spcPts val="0"/>
              </a:spcAft>
              <a:buClr>
                <a:srgbClr val="09164D"/>
              </a:buClr>
              <a:buSzPts val="2000"/>
              <a:buFont typeface="Arial"/>
              <a:buChar char="•"/>
            </a:pPr>
            <a:r>
              <a:rPr lang="es" sz="1500" dirty="0">
                <a:solidFill>
                  <a:srgbClr val="09164D"/>
                </a:solidFill>
                <a:latin typeface="Arial"/>
                <a:ea typeface="Arial"/>
                <a:cs typeface="Arial"/>
                <a:sym typeface="Arial"/>
              </a:rPr>
              <a:t>se deben recoger de forma segura, bien en contenedores con revestimiento claramente señalados o bien en cajas para objetos punzocortantes; </a:t>
            </a:r>
            <a:endParaRPr sz="1500" dirty="0"/>
          </a:p>
          <a:p>
            <a:pPr marL="703211" lvl="1" indent="-342900" algn="l" rtl="0">
              <a:lnSpc>
                <a:spcPct val="90000"/>
              </a:lnSpc>
              <a:spcBef>
                <a:spcPts val="500"/>
              </a:spcBef>
              <a:spcAft>
                <a:spcPts val="0"/>
              </a:spcAft>
              <a:buClr>
                <a:srgbClr val="09164D"/>
              </a:buClr>
              <a:buSzPts val="2000"/>
              <a:buFont typeface="Arial"/>
              <a:buChar char="•"/>
            </a:pPr>
            <a:r>
              <a:rPr lang="es" sz="1500" dirty="0">
                <a:solidFill>
                  <a:srgbClr val="09164D"/>
                </a:solidFill>
                <a:latin typeface="Arial"/>
                <a:ea typeface="Arial"/>
                <a:cs typeface="Arial"/>
                <a:sym typeface="Arial"/>
              </a:rPr>
              <a:t>han de someterse a tratamiento (idealmente in situ) mediante tecnologías de tratamiento alternativas, como esterilización en autoclave o en incineradores de alta temperatura, tras lo cual se deben eliminar en condiciones de seguridad. </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En el caso de desechos transportados fuera del establecimiento, es fundamental saber dónde y cómo serán</a:t>
            </a:r>
            <a:r>
              <a:rPr lang="es" sz="1500" b="1" dirty="0">
                <a:solidFill>
                  <a:srgbClr val="09164D"/>
                </a:solidFill>
              </a:rPr>
              <a:t> tratados </a:t>
            </a:r>
            <a:r>
              <a:rPr lang="es" sz="1500" dirty="0">
                <a:solidFill>
                  <a:srgbClr val="09164D"/>
                </a:solidFill>
              </a:rPr>
              <a:t>y </a:t>
            </a:r>
            <a:r>
              <a:rPr lang="es" sz="1500" b="1" dirty="0">
                <a:solidFill>
                  <a:srgbClr val="09164D"/>
                </a:solidFill>
              </a:rPr>
              <a:t>eliminados</a:t>
            </a:r>
            <a:r>
              <a:rPr lang="es" sz="1500" dirty="0">
                <a:solidFill>
                  <a:srgbClr val="09164D"/>
                </a:solidFill>
              </a:rPr>
              <a:t>. </a:t>
            </a:r>
            <a:endParaRPr sz="1500" dirty="0">
              <a:solidFill>
                <a:srgbClr val="09164D"/>
              </a:solidFill>
            </a:endParaRPr>
          </a:p>
          <a:p>
            <a:pPr marL="0" lvl="0" indent="0" algn="l" rtl="0">
              <a:lnSpc>
                <a:spcPct val="90000"/>
              </a:lnSpc>
              <a:spcBef>
                <a:spcPts val="1000"/>
              </a:spcBef>
              <a:spcAft>
                <a:spcPts val="0"/>
              </a:spcAft>
              <a:buClr>
                <a:schemeClr val="dk1"/>
              </a:buClr>
              <a:buSzPts val="2000"/>
              <a:buNone/>
            </a:pPr>
            <a:endParaRPr dirty="0"/>
          </a:p>
        </p:txBody>
      </p:sp>
      <p:pic>
        <p:nvPicPr>
          <p:cNvPr id="731" name="Google Shape;731;p63" descr="Covid 19 Pictures | Download Free Images on Unsplash"/>
          <p:cNvPicPr preferRelativeResize="0"/>
          <p:nvPr/>
        </p:nvPicPr>
        <p:blipFill rotWithShape="1">
          <a:blip r:embed="rId3">
            <a:alphaModFix/>
          </a:blip>
          <a:srcRect/>
          <a:stretch/>
        </p:blipFill>
        <p:spPr>
          <a:xfrm>
            <a:off x="1473820" y="4224206"/>
            <a:ext cx="3165088" cy="2503891"/>
          </a:xfrm>
          <a:prstGeom prst="rect">
            <a:avLst/>
          </a:prstGeom>
          <a:noFill/>
          <a:ln>
            <a:noFill/>
          </a:ln>
        </p:spPr>
      </p:pic>
      <p:sp>
        <p:nvSpPr>
          <p:cNvPr id="732" name="Google Shape;732;p6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64"/>
          <p:cNvSpPr txBox="1">
            <a:spLocks noGrp="1"/>
          </p:cNvSpPr>
          <p:nvPr>
            <p:ph type="title"/>
          </p:nvPr>
        </p:nvSpPr>
        <p:spPr>
          <a:xfrm>
            <a:off x="99147" y="221339"/>
            <a:ext cx="8830364"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Lidiar con grandes cantidades de desechos</a:t>
            </a:r>
            <a:endParaRPr dirty="0"/>
          </a:p>
        </p:txBody>
      </p:sp>
      <p:sp>
        <p:nvSpPr>
          <p:cNvPr id="741" name="Google Shape;741;p64"/>
          <p:cNvSpPr txBox="1">
            <a:spLocks noGrp="1"/>
          </p:cNvSpPr>
          <p:nvPr>
            <p:ph type="body" idx="1"/>
          </p:nvPr>
        </p:nvSpPr>
        <p:spPr>
          <a:xfrm>
            <a:off x="838993" y="1649986"/>
            <a:ext cx="10514013" cy="4973466"/>
          </a:xfrm>
          <a:prstGeom prst="rect">
            <a:avLst/>
          </a:prstGeom>
          <a:noFill/>
          <a:ln>
            <a:noFill/>
          </a:ln>
        </p:spPr>
        <p:txBody>
          <a:bodyPr spcFirstLastPara="1" wrap="square" lIns="91425" tIns="45700" rIns="91425" bIns="45700" rtlCol="0" anchor="t" anchorCtr="0">
            <a:normAutofit fontScale="92500" lnSpcReduction="20000"/>
          </a:bodyPr>
          <a:lstStyle/>
          <a:p>
            <a:pPr marL="342900" lvl="0" indent="-342900" algn="l" rtl="0">
              <a:lnSpc>
                <a:spcPct val="90000"/>
              </a:lnSpc>
              <a:spcBef>
                <a:spcPts val="0"/>
              </a:spcBef>
              <a:spcAft>
                <a:spcPts val="0"/>
              </a:spcAft>
              <a:buClr>
                <a:srgbClr val="09164D"/>
              </a:buClr>
              <a:buSzPct val="100000"/>
              <a:buFont typeface="Arial"/>
              <a:buChar char="•"/>
            </a:pPr>
            <a:r>
              <a:rPr lang="es" sz="2400" dirty="0">
                <a:solidFill>
                  <a:srgbClr val="09164D"/>
                </a:solidFill>
              </a:rPr>
              <a:t>Desechos generados en las </a:t>
            </a:r>
            <a:r>
              <a:rPr lang="es" sz="2400" b="1" dirty="0">
                <a:solidFill>
                  <a:srgbClr val="09164D"/>
                </a:solidFill>
              </a:rPr>
              <a:t>zonas de espera de los establecimientos de salud</a:t>
            </a:r>
            <a:r>
              <a:rPr lang="es" sz="2400" dirty="0">
                <a:solidFill>
                  <a:srgbClr val="09164D"/>
                </a:solidFill>
              </a:rPr>
              <a:t> o en los </a:t>
            </a:r>
            <a:r>
              <a:rPr lang="es" sz="2400" b="1" dirty="0">
                <a:solidFill>
                  <a:srgbClr val="09164D"/>
                </a:solidFill>
              </a:rPr>
              <a:t>hogares</a:t>
            </a:r>
            <a:r>
              <a:rPr lang="es" sz="2400" dirty="0">
                <a:solidFill>
                  <a:srgbClr val="09164D"/>
                </a:solidFill>
              </a:rPr>
              <a:t> durante la cuarentena: se consideran </a:t>
            </a:r>
            <a:r>
              <a:rPr lang="es" sz="2400" b="1" dirty="0">
                <a:solidFill>
                  <a:srgbClr val="D4B01A"/>
                </a:solidFill>
              </a:rPr>
              <a:t>no peligrosos.</a:t>
            </a:r>
            <a:endParaRPr dirty="0"/>
          </a:p>
          <a:p>
            <a:pPr marL="703211" lvl="1" indent="-342899" algn="l" rtl="0">
              <a:lnSpc>
                <a:spcPct val="90000"/>
              </a:lnSpc>
              <a:spcBef>
                <a:spcPts val="500"/>
              </a:spcBef>
              <a:spcAft>
                <a:spcPts val="0"/>
              </a:spcAft>
              <a:buClr>
                <a:srgbClr val="09164D"/>
              </a:buClr>
              <a:buSzPct val="100000"/>
              <a:buFont typeface="Arial"/>
              <a:buChar char="•"/>
            </a:pPr>
            <a:r>
              <a:rPr lang="es" sz="2400" dirty="0">
                <a:solidFill>
                  <a:srgbClr val="09164D"/>
                </a:solidFill>
                <a:latin typeface="Arial"/>
                <a:ea typeface="Arial"/>
                <a:cs typeface="Arial"/>
                <a:sym typeface="Arial"/>
              </a:rPr>
              <a:t>Deben introducirse en bolsas negras resistentes, que se han de cerrar o atar firmemente antes de que los servicios municipales de desechos se ocupen de eliminarlos. </a:t>
            </a:r>
            <a:endParaRPr dirty="0"/>
          </a:p>
          <a:p>
            <a:pPr marL="703211" lvl="1" indent="-342899" algn="l" rtl="0">
              <a:lnSpc>
                <a:spcPct val="90000"/>
              </a:lnSpc>
              <a:spcBef>
                <a:spcPts val="500"/>
              </a:spcBef>
              <a:spcAft>
                <a:spcPts val="0"/>
              </a:spcAft>
              <a:buClr>
                <a:srgbClr val="09164D"/>
              </a:buClr>
              <a:buSzPct val="100000"/>
              <a:buFont typeface="Arial"/>
              <a:buChar char="•"/>
            </a:pPr>
            <a:r>
              <a:rPr lang="es" sz="2400" dirty="0">
                <a:solidFill>
                  <a:srgbClr val="09164D"/>
                </a:solidFill>
                <a:latin typeface="Arial"/>
                <a:ea typeface="Arial"/>
                <a:cs typeface="Arial"/>
                <a:sym typeface="Arial"/>
              </a:rPr>
              <a:t>Si no se dispone de servicios de gestión de desechos: estudie soluciones provisionales (enterrarlos sin riesgos o incinerarlos de forma controlada).</a:t>
            </a:r>
            <a:endParaRPr dirty="0"/>
          </a:p>
          <a:p>
            <a:pPr marL="342900" lvl="0" indent="-342900" algn="l" rtl="0">
              <a:lnSpc>
                <a:spcPct val="90000"/>
              </a:lnSpc>
              <a:spcBef>
                <a:spcPts val="1000"/>
              </a:spcBef>
              <a:spcAft>
                <a:spcPts val="0"/>
              </a:spcAft>
              <a:buClr>
                <a:srgbClr val="09164D"/>
              </a:buClr>
              <a:buSzPct val="100000"/>
              <a:buFont typeface="Arial"/>
              <a:buChar char="•"/>
            </a:pPr>
            <a:r>
              <a:rPr lang="es" sz="2400" dirty="0">
                <a:solidFill>
                  <a:srgbClr val="09164D"/>
                </a:solidFill>
              </a:rPr>
              <a:t>Es importante </a:t>
            </a:r>
            <a:r>
              <a:rPr lang="es" sz="2400" b="1" dirty="0">
                <a:solidFill>
                  <a:srgbClr val="09164D"/>
                </a:solidFill>
              </a:rPr>
              <a:t>evaluar </a:t>
            </a:r>
            <a:r>
              <a:rPr lang="es" sz="2400" dirty="0">
                <a:solidFill>
                  <a:srgbClr val="09164D"/>
                </a:solidFill>
              </a:rPr>
              <a:t>de qué capacidad de tratamiento de desechos se dispone, ya que el volumen de desechos aumentará (sobre todo el de EPP) durante los brotes epidémicos, y se podría necesitar más capacidad de manipulación, almacenamiento y tratamiento. </a:t>
            </a:r>
            <a:endParaRPr dirty="0"/>
          </a:p>
          <a:p>
            <a:pPr marL="342900" lvl="0" indent="-342900" algn="l" rtl="0">
              <a:lnSpc>
                <a:spcPct val="90000"/>
              </a:lnSpc>
              <a:spcBef>
                <a:spcPts val="1000"/>
              </a:spcBef>
              <a:spcAft>
                <a:spcPts val="0"/>
              </a:spcAft>
              <a:buClr>
                <a:srgbClr val="09164D"/>
              </a:buClr>
              <a:buSzPct val="100000"/>
              <a:buFont typeface="Arial"/>
              <a:buChar char="•"/>
            </a:pPr>
            <a:r>
              <a:rPr lang="es" sz="2400" dirty="0">
                <a:solidFill>
                  <a:srgbClr val="09164D"/>
                </a:solidFill>
              </a:rPr>
              <a:t>Se han de aprovechar al máximo los equipos disponibles de tratamiento de desechos </a:t>
            </a:r>
            <a:r>
              <a:rPr lang="es" sz="2400" b="1" dirty="0">
                <a:solidFill>
                  <a:srgbClr val="09164D"/>
                </a:solidFill>
              </a:rPr>
              <a:t>aumentando los tiempos de funcionamiento.</a:t>
            </a:r>
            <a:endParaRPr dirty="0"/>
          </a:p>
          <a:p>
            <a:pPr marL="342900" lvl="0" indent="-342900" algn="l" rtl="0">
              <a:lnSpc>
                <a:spcPct val="90000"/>
              </a:lnSpc>
              <a:spcBef>
                <a:spcPts val="1000"/>
              </a:spcBef>
              <a:spcAft>
                <a:spcPts val="0"/>
              </a:spcAft>
              <a:buClr>
                <a:srgbClr val="09164D"/>
              </a:buClr>
              <a:buSzPct val="100000"/>
              <a:buFont typeface="Arial"/>
              <a:buChar char="•"/>
            </a:pPr>
            <a:r>
              <a:rPr lang="es" sz="2400" dirty="0">
                <a:solidFill>
                  <a:srgbClr val="09164D"/>
                </a:solidFill>
              </a:rPr>
              <a:t>Se debe proporcionar o adquirir mayor capacidad de tratamiento, como autoclaves e incineradores de alta temperatura, así como lograr que funcionen de forma continua, bien destinando suficientes recursos humanos y financieros o bien mediante el tratamiento centralizado. </a:t>
            </a:r>
            <a:endParaRPr dirty="0"/>
          </a:p>
        </p:txBody>
      </p:sp>
      <p:sp>
        <p:nvSpPr>
          <p:cNvPr id="742" name="Google Shape;742;p6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22</a:t>
            </a:fld>
            <a:endParaRPr/>
          </a:p>
        </p:txBody>
      </p:sp>
      <p:grpSp>
        <p:nvGrpSpPr>
          <p:cNvPr id="743" name="Google Shape;743;p64"/>
          <p:cNvGrpSpPr/>
          <p:nvPr/>
        </p:nvGrpSpPr>
        <p:grpSpPr>
          <a:xfrm>
            <a:off x="9415465" y="57341"/>
            <a:ext cx="1276345" cy="1326958"/>
            <a:chOff x="10475415" y="275913"/>
            <a:chExt cx="1458677" cy="1556719"/>
          </a:xfrm>
        </p:grpSpPr>
        <p:pic>
          <p:nvPicPr>
            <p:cNvPr id="744" name="Google Shape;744;p64"/>
            <p:cNvPicPr preferRelativeResize="0"/>
            <p:nvPr/>
          </p:nvPicPr>
          <p:blipFill rotWithShape="1">
            <a:blip r:embed="rId3">
              <a:alphaModFix/>
            </a:blip>
            <a:srcRect/>
            <a:stretch/>
          </p:blipFill>
          <p:spPr>
            <a:xfrm>
              <a:off x="10727487" y="275913"/>
              <a:ext cx="1030462" cy="1030462"/>
            </a:xfrm>
            <a:prstGeom prst="rect">
              <a:avLst/>
            </a:prstGeom>
            <a:noFill/>
            <a:ln>
              <a:noFill/>
            </a:ln>
          </p:spPr>
        </p:pic>
        <p:sp>
          <p:nvSpPr>
            <p:cNvPr id="745" name="Google Shape;745;p64"/>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s" sz="2400" b="1">
                  <a:solidFill>
                    <a:schemeClr val="dk1"/>
                  </a:solidFill>
                  <a:latin typeface="Arial"/>
                  <a:ea typeface="Arial"/>
                  <a:cs typeface="Arial"/>
                  <a:sym typeface="Arial"/>
                </a:rPr>
                <a:t>2 min.</a:t>
              </a:r>
              <a:endParaRPr/>
            </a:p>
          </p:txBody>
        </p:sp>
      </p:grpSp>
      <p:pic>
        <p:nvPicPr>
          <p:cNvPr id="746" name="Google Shape;746;p64"/>
          <p:cNvPicPr preferRelativeResize="0"/>
          <p:nvPr/>
        </p:nvPicPr>
        <p:blipFill rotWithShape="1">
          <a:blip r:embed="rId4">
            <a:alphaModFix/>
          </a:blip>
          <a:srcRect/>
          <a:stretch/>
        </p:blipFill>
        <p:spPr>
          <a:xfrm>
            <a:off x="10691810" y="198641"/>
            <a:ext cx="1092696" cy="9529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65"/>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Parte 2: tecnologías de tratamiento de desechos</a:t>
            </a:r>
            <a:endParaRPr/>
          </a:p>
        </p:txBody>
      </p:sp>
      <p:sp>
        <p:nvSpPr>
          <p:cNvPr id="753" name="Google Shape;753;p65"/>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754" name="Google Shape;754;p65"/>
          <p:cNvSpPr txBox="1"/>
          <p:nvPr/>
        </p:nvSpPr>
        <p:spPr>
          <a:xfrm>
            <a:off x="518288" y="3171554"/>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Jerarquía de las opciones de tratamiento de desechos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Cómo seleccionar la tecnología más adecuada</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Tecnologías con combustión y sin combustión </a:t>
            </a:r>
            <a:endParaRPr/>
          </a:p>
        </p:txBody>
      </p:sp>
      <p:pic>
        <p:nvPicPr>
          <p:cNvPr id="755" name="Google Shape;755;p65" descr="A picture containing outdoor, sky, ground, building&#10;&#10;Description automatically generated"/>
          <p:cNvPicPr preferRelativeResize="0"/>
          <p:nvPr/>
        </p:nvPicPr>
        <p:blipFill rotWithShape="1">
          <a:blip r:embed="rId3">
            <a:alphaModFix/>
          </a:blip>
          <a:srcRect/>
          <a:stretch/>
        </p:blipFill>
        <p:spPr>
          <a:xfrm>
            <a:off x="7244577" y="3090727"/>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66"/>
          <p:cNvSpPr txBox="1">
            <a:spLocks noGrp="1"/>
          </p:cNvSpPr>
          <p:nvPr>
            <p:ph type="title"/>
          </p:nvPr>
        </p:nvSpPr>
        <p:spPr>
          <a:xfrm>
            <a:off x="838200" y="231516"/>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Jerarquía de las opciones de tratamiento de desechos</a:t>
            </a:r>
            <a:endParaRPr sz="3500" dirty="0"/>
          </a:p>
        </p:txBody>
      </p:sp>
      <p:pic>
        <p:nvPicPr>
          <p:cNvPr id="764" name="Google Shape;764;p66"/>
          <p:cNvPicPr preferRelativeResize="0"/>
          <p:nvPr/>
        </p:nvPicPr>
        <p:blipFill rotWithShape="1">
          <a:blip r:embed="rId3">
            <a:alphaModFix/>
          </a:blip>
          <a:srcRect/>
          <a:stretch/>
        </p:blipFill>
        <p:spPr>
          <a:xfrm>
            <a:off x="1393594" y="949564"/>
            <a:ext cx="5236526" cy="5024754"/>
          </a:xfrm>
          <a:prstGeom prst="rect">
            <a:avLst/>
          </a:prstGeom>
          <a:noFill/>
          <a:ln>
            <a:noFill/>
          </a:ln>
        </p:spPr>
      </p:pic>
      <p:pic>
        <p:nvPicPr>
          <p:cNvPr id="765" name="Google Shape;765;p66"/>
          <p:cNvPicPr preferRelativeResize="0"/>
          <p:nvPr/>
        </p:nvPicPr>
        <p:blipFill rotWithShape="1">
          <a:blip r:embed="rId4">
            <a:alphaModFix/>
          </a:blip>
          <a:srcRect/>
          <a:stretch/>
        </p:blipFill>
        <p:spPr>
          <a:xfrm>
            <a:off x="7262283" y="2726182"/>
            <a:ext cx="1910730" cy="1447583"/>
          </a:xfrm>
          <a:prstGeom prst="rect">
            <a:avLst/>
          </a:prstGeom>
          <a:noFill/>
          <a:ln>
            <a:noFill/>
          </a:ln>
          <a:effectLst>
            <a:outerShdw blurRad="292100" dist="139700" dir="2700000" algn="tl" rotWithShape="0">
              <a:srgbClr val="333333">
                <a:alpha val="64705"/>
              </a:srgbClr>
            </a:outerShdw>
          </a:effectLst>
        </p:spPr>
      </p:pic>
      <p:pic>
        <p:nvPicPr>
          <p:cNvPr id="766" name="Google Shape;766;p66"/>
          <p:cNvPicPr preferRelativeResize="0"/>
          <p:nvPr/>
        </p:nvPicPr>
        <p:blipFill rotWithShape="1">
          <a:blip r:embed="rId5">
            <a:alphaModFix/>
          </a:blip>
          <a:srcRect/>
          <a:stretch/>
        </p:blipFill>
        <p:spPr>
          <a:xfrm>
            <a:off x="7387474" y="883496"/>
            <a:ext cx="1476056" cy="1750218"/>
          </a:xfrm>
          <a:prstGeom prst="rect">
            <a:avLst/>
          </a:prstGeom>
          <a:noFill/>
          <a:ln>
            <a:noFill/>
          </a:ln>
          <a:effectLst>
            <a:outerShdw blurRad="292100" dist="139700" dir="2700000" algn="tl" rotWithShape="0">
              <a:srgbClr val="333333">
                <a:alpha val="64705"/>
              </a:srgbClr>
            </a:outerShdw>
          </a:effectLst>
        </p:spPr>
      </p:pic>
      <p:pic>
        <p:nvPicPr>
          <p:cNvPr id="767" name="Google Shape;767;p66"/>
          <p:cNvPicPr preferRelativeResize="0"/>
          <p:nvPr/>
        </p:nvPicPr>
        <p:blipFill rotWithShape="1">
          <a:blip r:embed="rId6">
            <a:alphaModFix/>
          </a:blip>
          <a:srcRect/>
          <a:stretch/>
        </p:blipFill>
        <p:spPr>
          <a:xfrm>
            <a:off x="7262283" y="4638281"/>
            <a:ext cx="1894522" cy="1254381"/>
          </a:xfrm>
          <a:prstGeom prst="rect">
            <a:avLst/>
          </a:prstGeom>
          <a:noFill/>
          <a:ln>
            <a:noFill/>
          </a:ln>
          <a:effectLst>
            <a:outerShdw blurRad="292100" dist="139700" dir="2700000" algn="tl" rotWithShape="0">
              <a:srgbClr val="333333">
                <a:alpha val="64705"/>
              </a:srgbClr>
            </a:outerShdw>
          </a:effectLst>
        </p:spPr>
      </p:pic>
      <p:cxnSp>
        <p:nvCxnSpPr>
          <p:cNvPr id="768" name="Google Shape;768;p66"/>
          <p:cNvCxnSpPr/>
          <p:nvPr/>
        </p:nvCxnSpPr>
        <p:spPr>
          <a:xfrm>
            <a:off x="6427148" y="5252473"/>
            <a:ext cx="777544" cy="12998"/>
          </a:xfrm>
          <a:prstGeom prst="straightConnector1">
            <a:avLst/>
          </a:prstGeom>
          <a:noFill/>
          <a:ln w="57150" cap="flat" cmpd="sng">
            <a:solidFill>
              <a:srgbClr val="C00000"/>
            </a:solidFill>
            <a:prstDash val="solid"/>
            <a:miter lim="800000"/>
            <a:headEnd type="none" w="sm" len="sm"/>
            <a:tailEnd type="triangle" w="med" len="med"/>
          </a:ln>
        </p:spPr>
      </p:cxnSp>
      <p:cxnSp>
        <p:nvCxnSpPr>
          <p:cNvPr id="769" name="Google Shape;769;p66"/>
          <p:cNvCxnSpPr/>
          <p:nvPr/>
        </p:nvCxnSpPr>
        <p:spPr>
          <a:xfrm>
            <a:off x="6427148" y="3416002"/>
            <a:ext cx="777544" cy="12998"/>
          </a:xfrm>
          <a:prstGeom prst="straightConnector1">
            <a:avLst/>
          </a:prstGeom>
          <a:noFill/>
          <a:ln w="57150" cap="flat" cmpd="sng">
            <a:solidFill>
              <a:srgbClr val="FABA27"/>
            </a:solidFill>
            <a:prstDash val="solid"/>
            <a:miter lim="800000"/>
            <a:headEnd type="none" w="sm" len="sm"/>
            <a:tailEnd type="triangle" w="med" len="med"/>
          </a:ln>
        </p:spPr>
      </p:cxnSp>
      <p:cxnSp>
        <p:nvCxnSpPr>
          <p:cNvPr id="770" name="Google Shape;770;p66"/>
          <p:cNvCxnSpPr/>
          <p:nvPr/>
        </p:nvCxnSpPr>
        <p:spPr>
          <a:xfrm>
            <a:off x="6427147" y="1654259"/>
            <a:ext cx="777544" cy="12998"/>
          </a:xfrm>
          <a:prstGeom prst="straightConnector1">
            <a:avLst/>
          </a:prstGeom>
          <a:noFill/>
          <a:ln w="57150" cap="flat" cmpd="sng">
            <a:solidFill>
              <a:srgbClr val="4DA23E"/>
            </a:solidFill>
            <a:prstDash val="solid"/>
            <a:miter lim="800000"/>
            <a:headEnd type="none" w="sm" len="sm"/>
            <a:tailEnd type="triangle" w="med" len="med"/>
          </a:ln>
        </p:spPr>
      </p:cxnSp>
      <p:grpSp>
        <p:nvGrpSpPr>
          <p:cNvPr id="771" name="Google Shape;771;p66"/>
          <p:cNvGrpSpPr/>
          <p:nvPr/>
        </p:nvGrpSpPr>
        <p:grpSpPr>
          <a:xfrm>
            <a:off x="602166" y="6087773"/>
            <a:ext cx="11233149" cy="702071"/>
            <a:chOff x="0" y="259357"/>
            <a:chExt cx="11233149" cy="702071"/>
          </a:xfrm>
        </p:grpSpPr>
        <p:sp>
          <p:nvSpPr>
            <p:cNvPr id="772" name="Google Shape;772;p66"/>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3" name="Google Shape;773;p66"/>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774" name="Google Shape;774;p66"/>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776" name="Google Shape;776;p66"/>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7" name="Google Shape;777;p66"/>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778" name="Google Shape;778;p66"/>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9" name="Google Shape;779;p66"/>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780" name="Google Shape;780;p66"/>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1" name="Google Shape;781;p66"/>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782" name="Google Shape;782;p66"/>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3" name="Google Shape;783;p66"/>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784" name="Google Shape;784;p66"/>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5" name="Google Shape;785;p66"/>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786" name="Google Shape;786;p6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67"/>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Seleccionar la tecnología más adecuada</a:t>
            </a:r>
            <a:endParaRPr/>
          </a:p>
        </p:txBody>
      </p:sp>
      <p:sp>
        <p:nvSpPr>
          <p:cNvPr id="795" name="Google Shape;795;p67"/>
          <p:cNvSpPr/>
          <p:nvPr/>
        </p:nvSpPr>
        <p:spPr>
          <a:xfrm>
            <a:off x="1676633" y="-193672"/>
            <a:ext cx="184720" cy="692491"/>
          </a:xfrm>
          <a:prstGeom prst="rect">
            <a:avLst/>
          </a:prstGeom>
          <a:noFill/>
          <a:ln>
            <a:noFill/>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3900" b="1">
              <a:solidFill>
                <a:srgbClr val="000066"/>
              </a:solidFill>
              <a:latin typeface="Arial"/>
              <a:ea typeface="Arial"/>
              <a:cs typeface="Arial"/>
              <a:sym typeface="Arial"/>
            </a:endParaRPr>
          </a:p>
        </p:txBody>
      </p:sp>
      <p:sp>
        <p:nvSpPr>
          <p:cNvPr id="796" name="Google Shape;796;p67"/>
          <p:cNvSpPr txBox="1"/>
          <p:nvPr/>
        </p:nvSpPr>
        <p:spPr>
          <a:xfrm>
            <a:off x="565561" y="1297730"/>
            <a:ext cx="5946751" cy="5211514"/>
          </a:xfrm>
          <a:prstGeom prst="rect">
            <a:avLst/>
          </a:prstGeom>
          <a:noFill/>
          <a:ln>
            <a:noFill/>
          </a:ln>
        </p:spPr>
        <p:txBody>
          <a:bodyPr spcFirstLastPara="1" wrap="square" lIns="91425" tIns="45700" rIns="91425" bIns="45700" rtlCol="0" anchor="t" anchorCtr="0">
            <a:spAutoFit/>
          </a:bodyPr>
          <a:lstStyle/>
          <a:p>
            <a:pPr marL="0" marR="0" lvl="0" indent="0" algn="l" rtl="0">
              <a:lnSpc>
                <a:spcPct val="150000"/>
              </a:lnSpc>
              <a:spcBef>
                <a:spcPts val="0"/>
              </a:spcBef>
              <a:spcAft>
                <a:spcPts val="0"/>
              </a:spcAft>
              <a:buNone/>
            </a:pPr>
            <a:r>
              <a:rPr lang="es" sz="2000" b="1" dirty="0">
                <a:solidFill>
                  <a:srgbClr val="09164D"/>
                </a:solidFill>
                <a:latin typeface="Arial"/>
                <a:ea typeface="Arial"/>
                <a:cs typeface="Arial"/>
                <a:sym typeface="Arial"/>
              </a:rPr>
              <a:t>En función de: </a:t>
            </a:r>
            <a:endParaRPr sz="2000" dirty="0"/>
          </a:p>
          <a:p>
            <a:pPr marL="310976" marR="0" lvl="0" indent="-310976" algn="l" rtl="0">
              <a:lnSpc>
                <a:spcPct val="150000"/>
              </a:lnSpc>
              <a:spcBef>
                <a:spcPts val="0"/>
              </a:spcBef>
              <a:spcAft>
                <a:spcPts val="0"/>
              </a:spcAft>
              <a:buClr>
                <a:srgbClr val="09164D"/>
              </a:buClr>
              <a:buSzPts val="2177"/>
              <a:buFont typeface="Arial"/>
              <a:buChar char="•"/>
            </a:pPr>
            <a:r>
              <a:rPr lang="es" sz="2000" dirty="0">
                <a:solidFill>
                  <a:srgbClr val="09164D"/>
                </a:solidFill>
                <a:latin typeface="Arial"/>
                <a:ea typeface="Arial"/>
                <a:cs typeface="Arial"/>
                <a:sym typeface="Arial"/>
              </a:rPr>
              <a:t>las normativas nacionales e internacionales; </a:t>
            </a:r>
            <a:endParaRPr sz="2000" dirty="0"/>
          </a:p>
          <a:p>
            <a:pPr marL="310976" marR="0" lvl="0" indent="-310976" algn="l" rtl="0">
              <a:lnSpc>
                <a:spcPct val="150000"/>
              </a:lnSpc>
              <a:spcBef>
                <a:spcPts val="0"/>
              </a:spcBef>
              <a:spcAft>
                <a:spcPts val="0"/>
              </a:spcAft>
              <a:buClr>
                <a:srgbClr val="09164D"/>
              </a:buClr>
              <a:buSzPts val="2177"/>
              <a:buFont typeface="Arial"/>
              <a:buChar char="•"/>
            </a:pPr>
            <a:r>
              <a:rPr lang="es" sz="2000" dirty="0">
                <a:solidFill>
                  <a:srgbClr val="09164D"/>
                </a:solidFill>
                <a:latin typeface="Arial"/>
                <a:ea typeface="Arial"/>
                <a:cs typeface="Arial"/>
                <a:sym typeface="Arial"/>
              </a:rPr>
              <a:t>el presupuesto disponible (inversión inicial y mantenimiento ininterrumpido); </a:t>
            </a:r>
            <a:endParaRPr sz="2000" dirty="0"/>
          </a:p>
          <a:p>
            <a:pPr marL="310976" marR="0" lvl="0" indent="-310976" algn="l" rtl="0">
              <a:lnSpc>
                <a:spcPct val="150000"/>
              </a:lnSpc>
              <a:spcBef>
                <a:spcPts val="0"/>
              </a:spcBef>
              <a:spcAft>
                <a:spcPts val="0"/>
              </a:spcAft>
              <a:buClr>
                <a:srgbClr val="09164D"/>
              </a:buClr>
              <a:buSzPts val="2177"/>
              <a:buFont typeface="Arial"/>
              <a:buChar char="•"/>
            </a:pPr>
            <a:r>
              <a:rPr lang="es" sz="2000" dirty="0">
                <a:solidFill>
                  <a:srgbClr val="09164D"/>
                </a:solidFill>
                <a:latin typeface="Arial"/>
                <a:ea typeface="Arial"/>
                <a:cs typeface="Arial"/>
                <a:sym typeface="Arial"/>
              </a:rPr>
              <a:t>la infraestructura (espacio);</a:t>
            </a:r>
            <a:endParaRPr sz="2000" dirty="0"/>
          </a:p>
          <a:p>
            <a:pPr marL="310976" marR="0" lvl="0" indent="-310976" algn="l" rtl="0">
              <a:lnSpc>
                <a:spcPct val="150000"/>
              </a:lnSpc>
              <a:spcBef>
                <a:spcPts val="0"/>
              </a:spcBef>
              <a:spcAft>
                <a:spcPts val="0"/>
              </a:spcAft>
              <a:buClr>
                <a:srgbClr val="09164D"/>
              </a:buClr>
              <a:buSzPts val="2177"/>
              <a:buFont typeface="Arial"/>
              <a:buChar char="•"/>
            </a:pPr>
            <a:r>
              <a:rPr lang="es" sz="2000" dirty="0">
                <a:solidFill>
                  <a:srgbClr val="09164D"/>
                </a:solidFill>
                <a:latin typeface="Arial"/>
                <a:ea typeface="Arial"/>
                <a:cs typeface="Arial"/>
                <a:sym typeface="Arial"/>
              </a:rPr>
              <a:t>la energía disponible (electricidad, agua, combustible, etc.); </a:t>
            </a:r>
            <a:endParaRPr sz="2000" dirty="0"/>
          </a:p>
          <a:p>
            <a:pPr marL="310976" marR="0" lvl="0" indent="-310976" algn="l" rtl="0">
              <a:lnSpc>
                <a:spcPct val="150000"/>
              </a:lnSpc>
              <a:spcBef>
                <a:spcPts val="0"/>
              </a:spcBef>
              <a:spcAft>
                <a:spcPts val="0"/>
              </a:spcAft>
              <a:buClr>
                <a:srgbClr val="09164D"/>
              </a:buClr>
              <a:buSzPts val="2177"/>
              <a:buFont typeface="Arial"/>
              <a:buChar char="•"/>
            </a:pPr>
            <a:r>
              <a:rPr lang="es" sz="2000" dirty="0">
                <a:solidFill>
                  <a:srgbClr val="09164D"/>
                </a:solidFill>
                <a:latin typeface="Arial"/>
                <a:ea typeface="Arial"/>
                <a:cs typeface="Arial"/>
                <a:sym typeface="Arial"/>
              </a:rPr>
              <a:t>el tipo y la cantidad de desechos generados; y</a:t>
            </a:r>
            <a:endParaRPr sz="2000" dirty="0"/>
          </a:p>
          <a:p>
            <a:pPr marL="310976" marR="0" lvl="0" indent="-310976" algn="l" rtl="0">
              <a:lnSpc>
                <a:spcPct val="150000"/>
              </a:lnSpc>
              <a:spcBef>
                <a:spcPts val="0"/>
              </a:spcBef>
              <a:spcAft>
                <a:spcPts val="0"/>
              </a:spcAft>
              <a:buClr>
                <a:srgbClr val="09164D"/>
              </a:buClr>
              <a:buSzPts val="2177"/>
              <a:buFont typeface="Arial"/>
              <a:buChar char="•"/>
            </a:pPr>
            <a:r>
              <a:rPr lang="es" sz="2000" dirty="0">
                <a:solidFill>
                  <a:srgbClr val="09164D"/>
                </a:solidFill>
                <a:latin typeface="Arial"/>
                <a:ea typeface="Arial"/>
                <a:cs typeface="Arial"/>
                <a:sym typeface="Arial"/>
              </a:rPr>
              <a:t>las opciones de eliminación definitiva disponibles (reciclaje, vertederos).</a:t>
            </a:r>
            <a:endParaRPr sz="2000" dirty="0"/>
          </a:p>
          <a:p>
            <a:pPr marL="310976" marR="0" lvl="0" indent="-172736" algn="l" rtl="0">
              <a:lnSpc>
                <a:spcPct val="150000"/>
              </a:lnSpc>
              <a:spcBef>
                <a:spcPts val="0"/>
              </a:spcBef>
              <a:spcAft>
                <a:spcPts val="0"/>
              </a:spcAft>
              <a:buClr>
                <a:schemeClr val="dk1"/>
              </a:buClr>
              <a:buSzPts val="2177"/>
              <a:buFont typeface="Arial"/>
              <a:buNone/>
            </a:pPr>
            <a:endParaRPr sz="2177" dirty="0">
              <a:solidFill>
                <a:srgbClr val="09164D"/>
              </a:solidFill>
              <a:latin typeface="Arial"/>
              <a:ea typeface="Arial"/>
              <a:cs typeface="Arial"/>
              <a:sym typeface="Arial"/>
            </a:endParaRPr>
          </a:p>
        </p:txBody>
      </p:sp>
      <p:pic>
        <p:nvPicPr>
          <p:cNvPr id="797" name="Google Shape;797;p67">
            <a:hlinkClick r:id="rId3"/>
          </p:cNvPr>
          <p:cNvPicPr preferRelativeResize="0"/>
          <p:nvPr/>
        </p:nvPicPr>
        <p:blipFill rotWithShape="1">
          <a:blip r:embed="rId4">
            <a:alphaModFix/>
          </a:blip>
          <a:srcRect/>
          <a:stretch/>
        </p:blipFill>
        <p:spPr>
          <a:xfrm>
            <a:off x="8362723" y="1206994"/>
            <a:ext cx="3263716" cy="4621422"/>
          </a:xfrm>
          <a:prstGeom prst="rect">
            <a:avLst/>
          </a:prstGeom>
          <a:noFill/>
          <a:ln>
            <a:noFill/>
          </a:ln>
        </p:spPr>
      </p:pic>
      <p:grpSp>
        <p:nvGrpSpPr>
          <p:cNvPr id="798" name="Google Shape;798;p67"/>
          <p:cNvGrpSpPr/>
          <p:nvPr/>
        </p:nvGrpSpPr>
        <p:grpSpPr>
          <a:xfrm>
            <a:off x="602166" y="6087773"/>
            <a:ext cx="11233149" cy="702071"/>
            <a:chOff x="0" y="259357"/>
            <a:chExt cx="11233149" cy="702071"/>
          </a:xfrm>
        </p:grpSpPr>
        <p:sp>
          <p:nvSpPr>
            <p:cNvPr id="799" name="Google Shape;799;p67"/>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0" name="Google Shape;800;p67"/>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801" name="Google Shape;801;p67"/>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2" name="Google Shape;802;p67"/>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803" name="Google Shape;803;p67"/>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4" name="Google Shape;804;p67"/>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805" name="Google Shape;805;p67"/>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6" name="Google Shape;806;p67"/>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807" name="Google Shape;807;p67"/>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8" name="Google Shape;808;p67"/>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809" name="Google Shape;809;p67"/>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0" name="Google Shape;810;p67"/>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811" name="Google Shape;811;p67"/>
            <p:cNvSpPr/>
            <p:nvPr/>
          </p:nvSpPr>
          <p:spPr>
            <a:xfrm>
              <a:off x="947797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2" name="Google Shape;812;p67"/>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813" name="Google Shape;813;p6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68"/>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ctr" anchorCtr="0">
            <a:normAutofit/>
          </a:bodyPr>
          <a:lstStyle/>
          <a:p>
            <a:pPr marL="310976" lvl="0" indent="-310995" algn="l" rtl="0">
              <a:lnSpc>
                <a:spcPct val="120000"/>
              </a:lnSpc>
              <a:spcBef>
                <a:spcPts val="0"/>
              </a:spcBef>
              <a:spcAft>
                <a:spcPts val="0"/>
              </a:spcAft>
              <a:buClr>
                <a:srgbClr val="09164D"/>
              </a:buClr>
              <a:buSzPct val="100000"/>
              <a:buFont typeface="Noto Sans Symbols"/>
              <a:buChar char="▪"/>
            </a:pPr>
            <a:r>
              <a:rPr lang="es" sz="1500" dirty="0">
                <a:solidFill>
                  <a:srgbClr val="09164D"/>
                </a:solidFill>
              </a:rPr>
              <a:t>Tratamiento por vapor ~121 ºC o ~134 ºC </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dirty="0">
                <a:solidFill>
                  <a:srgbClr val="09164D"/>
                </a:solidFill>
              </a:rPr>
              <a:t>Sin emisiones peligrosas o cenizas</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dirty="0">
                <a:solidFill>
                  <a:srgbClr val="09164D"/>
                </a:solidFill>
              </a:rPr>
              <a:t>Solo desechos infecciosos o punzocortantes</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dirty="0">
                <a:solidFill>
                  <a:srgbClr val="09164D"/>
                </a:solidFill>
              </a:rPr>
              <a:t>Tras el tratamiento, los desechos pasarán a ser no peligrosos y algunos se podrán reciclar</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dirty="0">
                <a:solidFill>
                  <a:srgbClr val="09164D"/>
                </a:solidFill>
              </a:rPr>
              <a:t>La mayoría serán inocuos para el medio ambiente </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dirty="0">
                <a:solidFill>
                  <a:srgbClr val="09164D"/>
                </a:solidFill>
              </a:rPr>
              <a:t>Se recomienda comprobar que los desechos se han vuelto estériles, empleando un indicador químico o biológico</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dirty="0">
                <a:solidFill>
                  <a:srgbClr val="09164D"/>
                </a:solidFill>
              </a:rPr>
              <a:t>El tamaño suele oscilar entre 35 y 200 litros de capacidad de tratamiento</a:t>
            </a:r>
            <a:endParaRPr sz="1500" dirty="0"/>
          </a:p>
          <a:p>
            <a:pPr marL="310976" lvl="0" indent="-310995" algn="l" rtl="0">
              <a:lnSpc>
                <a:spcPct val="120000"/>
              </a:lnSpc>
              <a:spcBef>
                <a:spcPts val="401"/>
              </a:spcBef>
              <a:spcAft>
                <a:spcPts val="0"/>
              </a:spcAft>
              <a:buClr>
                <a:srgbClr val="09164D"/>
              </a:buClr>
              <a:buSzPct val="100000"/>
              <a:buFont typeface="Noto Sans Symbols"/>
              <a:buChar char="▪"/>
            </a:pPr>
            <a:r>
              <a:rPr lang="es" sz="1500" b="1" dirty="0">
                <a:solidFill>
                  <a:srgbClr val="D4B01A"/>
                </a:solidFill>
              </a:rPr>
              <a:t>Requiere un suministro continuo de agua y energía</a:t>
            </a:r>
            <a:endParaRPr sz="1500" dirty="0">
              <a:solidFill>
                <a:srgbClr val="000000"/>
              </a:solidFill>
            </a:endParaRPr>
          </a:p>
        </p:txBody>
      </p:sp>
      <p:sp>
        <p:nvSpPr>
          <p:cNvPr id="822" name="Google Shape;822;p68"/>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sz="4400" dirty="0"/>
              <a:t>Opciones de tratamiento sin combustión </a:t>
            </a:r>
            <a:endParaRPr dirty="0"/>
          </a:p>
          <a:p>
            <a:pPr marL="0" lvl="0" indent="0" algn="ctr" rtl="0">
              <a:lnSpc>
                <a:spcPct val="90000"/>
              </a:lnSpc>
              <a:spcBef>
                <a:spcPts val="1000"/>
              </a:spcBef>
              <a:spcAft>
                <a:spcPts val="0"/>
              </a:spcAft>
              <a:buClr>
                <a:schemeClr val="dk2"/>
              </a:buClr>
              <a:buSzPts val="4400"/>
              <a:buNone/>
            </a:pPr>
            <a:endParaRPr dirty="0"/>
          </a:p>
        </p:txBody>
      </p:sp>
      <p:pic>
        <p:nvPicPr>
          <p:cNvPr id="823" name="Google Shape;823;p68"/>
          <p:cNvPicPr preferRelativeResize="0"/>
          <p:nvPr/>
        </p:nvPicPr>
        <p:blipFill rotWithShape="1">
          <a:blip r:embed="rId3">
            <a:alphaModFix/>
          </a:blip>
          <a:srcRect/>
          <a:stretch/>
        </p:blipFill>
        <p:spPr>
          <a:xfrm>
            <a:off x="7208874" y="1117658"/>
            <a:ext cx="4380960" cy="4710758"/>
          </a:xfrm>
          <a:prstGeom prst="rect">
            <a:avLst/>
          </a:prstGeom>
          <a:noFill/>
          <a:ln>
            <a:noFill/>
          </a:ln>
          <a:effectLst>
            <a:outerShdw blurRad="292100" dist="139700" dir="2700000" algn="tl" rotWithShape="0">
              <a:srgbClr val="333333">
                <a:alpha val="64705"/>
              </a:srgbClr>
            </a:outerShdw>
          </a:effectLst>
        </p:spPr>
      </p:pic>
      <p:grpSp>
        <p:nvGrpSpPr>
          <p:cNvPr id="824" name="Google Shape;824;p68"/>
          <p:cNvGrpSpPr/>
          <p:nvPr/>
        </p:nvGrpSpPr>
        <p:grpSpPr>
          <a:xfrm>
            <a:off x="602166" y="6087773"/>
            <a:ext cx="11233149" cy="702071"/>
            <a:chOff x="0" y="259357"/>
            <a:chExt cx="11233149" cy="702071"/>
          </a:xfrm>
        </p:grpSpPr>
        <p:sp>
          <p:nvSpPr>
            <p:cNvPr id="825" name="Google Shape;825;p68"/>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6" name="Google Shape;826;p68"/>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827" name="Google Shape;827;p68"/>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8" name="Google Shape;828;p68"/>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829" name="Google Shape;829;p68"/>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0" name="Google Shape;830;p68"/>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831" name="Google Shape;831;p68"/>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2" name="Google Shape;832;p68"/>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833" name="Google Shape;833;p68"/>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4" name="Google Shape;834;p68"/>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835" name="Google Shape;835;p68"/>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6" name="Google Shape;836;p68"/>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837" name="Google Shape;837;p68"/>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8" name="Google Shape;838;p68"/>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839" name="Google Shape;839;p6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840" name="Google Shape;840;p68"/>
          <p:cNvSpPr txBox="1"/>
          <p:nvPr/>
        </p:nvSpPr>
        <p:spPr>
          <a:xfrm>
            <a:off x="839788" y="1091116"/>
            <a:ext cx="8472487" cy="553957"/>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500" dirty="0">
                <a:solidFill>
                  <a:schemeClr val="dk1"/>
                </a:solidFill>
                <a:latin typeface="Calibri"/>
                <a:ea typeface="Calibri"/>
                <a:cs typeface="Calibri"/>
                <a:sym typeface="Calibri"/>
              </a:rPr>
              <a:t>Vídeo de un proyecto del Programa de las Naciones Unidas para el Desarrollo (PNUD) en Jordania: </a:t>
            </a:r>
            <a:r>
              <a:rPr lang="es" sz="1500" u="sng" dirty="0">
                <a:solidFill>
                  <a:schemeClr val="hlink"/>
                </a:solidFill>
                <a:latin typeface="Calibri"/>
                <a:ea typeface="Calibri"/>
                <a:cs typeface="Calibri"/>
                <a:sym typeface="Calibri"/>
                <a:hlinkClick r:id="rId4"/>
              </a:rPr>
              <a:t>https://www.youtube.com/watch?v=E2Na8-G7NUQ</a:t>
            </a:r>
            <a:r>
              <a:rPr lang="es" sz="1500" dirty="0">
                <a:solidFill>
                  <a:srgbClr val="FF0000"/>
                </a:solidFill>
                <a:latin typeface="Calibri"/>
                <a:ea typeface="Calibri"/>
                <a:cs typeface="Calibri"/>
                <a:sym typeface="Calibri"/>
              </a:rPr>
              <a:t>   </a:t>
            </a:r>
            <a:endParaRPr sz="1500" dirty="0">
              <a:solidFill>
                <a:srgbClr val="09164D"/>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9"/>
          <p:cNvSpPr txBox="1">
            <a:spLocks noGrp="1"/>
          </p:cNvSpPr>
          <p:nvPr>
            <p:ph type="body" idx="1"/>
          </p:nvPr>
        </p:nvSpPr>
        <p:spPr>
          <a:xfrm>
            <a:off x="6213275" y="202623"/>
            <a:ext cx="5781501" cy="3768462"/>
          </a:xfrm>
          <a:prstGeom prst="rect">
            <a:avLst/>
          </a:prstGeom>
          <a:noFill/>
          <a:ln>
            <a:noFill/>
          </a:ln>
        </p:spPr>
        <p:txBody>
          <a:bodyPr spcFirstLastPara="1" wrap="square" lIns="91425" tIns="45700" rIns="91425" bIns="45700" rtlCol="0" anchor="t" anchorCtr="0">
            <a:normAutofit fontScale="92500" lnSpcReduction="20000"/>
          </a:bodyPr>
          <a:lstStyle/>
          <a:p>
            <a:pPr marL="342900" lvl="0" indent="-342900" algn="l" rtl="0">
              <a:lnSpc>
                <a:spcPct val="90000"/>
              </a:lnSpc>
              <a:spcBef>
                <a:spcPts val="0"/>
              </a:spcBef>
              <a:spcAft>
                <a:spcPts val="0"/>
              </a:spcAft>
              <a:buClr>
                <a:srgbClr val="09164D"/>
              </a:buClr>
              <a:buSzPct val="100000"/>
              <a:buFont typeface="Arial"/>
              <a:buChar char="•"/>
            </a:pPr>
            <a:r>
              <a:rPr lang="es" sz="2400" dirty="0">
                <a:solidFill>
                  <a:srgbClr val="09164D"/>
                </a:solidFill>
              </a:rPr>
              <a:t>Debe cumplir lo establecido en el Convenio de Estocolmo.</a:t>
            </a:r>
            <a:endParaRPr dirty="0"/>
          </a:p>
          <a:p>
            <a:pPr marL="342900" lvl="0" indent="-342900" algn="l" rtl="0">
              <a:lnSpc>
                <a:spcPct val="90000"/>
              </a:lnSpc>
              <a:spcBef>
                <a:spcPts val="444"/>
              </a:spcBef>
              <a:spcAft>
                <a:spcPts val="0"/>
              </a:spcAft>
              <a:buClr>
                <a:srgbClr val="09164D"/>
              </a:buClr>
              <a:buSzPct val="100000"/>
              <a:buFont typeface="Arial"/>
              <a:buChar char="•"/>
            </a:pPr>
            <a:r>
              <a:rPr lang="es" sz="2400" dirty="0">
                <a:solidFill>
                  <a:srgbClr val="09164D"/>
                </a:solidFill>
              </a:rPr>
              <a:t>Exige altas temperaturas para evitar que se liberen contaminantes orgánicos persistentes (dioxanos y furanos). </a:t>
            </a:r>
            <a:endParaRPr dirty="0"/>
          </a:p>
          <a:p>
            <a:pPr marL="703211" lvl="1" indent="-342899" algn="l" rtl="0">
              <a:lnSpc>
                <a:spcPct val="90000"/>
              </a:lnSpc>
              <a:spcBef>
                <a:spcPts val="444"/>
              </a:spcBef>
              <a:spcAft>
                <a:spcPts val="0"/>
              </a:spcAft>
              <a:buClr>
                <a:srgbClr val="09164D"/>
              </a:buClr>
              <a:buSzPct val="100000"/>
              <a:buFont typeface="Arial"/>
              <a:buChar char="•"/>
            </a:pPr>
            <a:r>
              <a:rPr lang="es" sz="2400" dirty="0">
                <a:solidFill>
                  <a:srgbClr val="09164D"/>
                </a:solidFill>
                <a:latin typeface="Arial"/>
                <a:ea typeface="Arial"/>
                <a:cs typeface="Arial"/>
                <a:sym typeface="Arial"/>
              </a:rPr>
              <a:t>Dos cámaras: 850 </a:t>
            </a:r>
            <a:r>
              <a:rPr lang="es" sz="2400" b="0" i="0" dirty="0">
                <a:solidFill>
                  <a:srgbClr val="09164D"/>
                </a:solidFill>
                <a:latin typeface="arial"/>
                <a:ea typeface="arial"/>
                <a:cs typeface="arial"/>
                <a:sym typeface="arial"/>
              </a:rPr>
              <a:t>ºC </a:t>
            </a:r>
            <a:r>
              <a:rPr lang="es" sz="2400" dirty="0">
                <a:solidFill>
                  <a:srgbClr val="09164D"/>
                </a:solidFill>
                <a:latin typeface="Arial"/>
                <a:ea typeface="Arial"/>
                <a:cs typeface="Arial"/>
                <a:sym typeface="Arial"/>
              </a:rPr>
              <a:t>y 1100 </a:t>
            </a:r>
            <a:r>
              <a:rPr lang="es" sz="2400" b="0" i="0" dirty="0">
                <a:solidFill>
                  <a:srgbClr val="09164D"/>
                </a:solidFill>
                <a:latin typeface="arial"/>
                <a:ea typeface="arial"/>
                <a:cs typeface="arial"/>
                <a:sym typeface="arial"/>
              </a:rPr>
              <a:t>ºC.</a:t>
            </a:r>
            <a:endParaRPr dirty="0"/>
          </a:p>
          <a:p>
            <a:pPr marL="342900" lvl="0" indent="-342900" algn="l" rtl="0">
              <a:lnSpc>
                <a:spcPct val="90000"/>
              </a:lnSpc>
              <a:spcBef>
                <a:spcPts val="444"/>
              </a:spcBef>
              <a:spcAft>
                <a:spcPts val="0"/>
              </a:spcAft>
              <a:buClr>
                <a:srgbClr val="09164D"/>
              </a:buClr>
              <a:buSzPct val="100000"/>
              <a:buFont typeface="Arial"/>
              <a:buChar char="•"/>
            </a:pPr>
            <a:r>
              <a:rPr lang="es" sz="2400" dirty="0">
                <a:solidFill>
                  <a:srgbClr val="09164D"/>
                </a:solidFill>
                <a:latin typeface="arial"/>
                <a:ea typeface="arial"/>
                <a:cs typeface="arial"/>
                <a:sym typeface="arial"/>
              </a:rPr>
              <a:t>En entornos con pocos recursos, los incineradores construidos en el ámbito local representan una opción provisional.</a:t>
            </a:r>
            <a:endParaRPr dirty="0"/>
          </a:p>
          <a:p>
            <a:pPr marL="342900" lvl="0" indent="-342900" algn="l" rtl="0">
              <a:lnSpc>
                <a:spcPct val="90000"/>
              </a:lnSpc>
              <a:spcBef>
                <a:spcPts val="444"/>
              </a:spcBef>
              <a:spcAft>
                <a:spcPts val="0"/>
              </a:spcAft>
              <a:buClr>
                <a:srgbClr val="09164D"/>
              </a:buClr>
              <a:buSzPct val="100000"/>
              <a:buFont typeface="Arial"/>
              <a:buChar char="•"/>
            </a:pPr>
            <a:r>
              <a:rPr lang="es" sz="2400" dirty="0">
                <a:solidFill>
                  <a:srgbClr val="09164D"/>
                </a:solidFill>
                <a:latin typeface="arial"/>
                <a:ea typeface="arial"/>
                <a:cs typeface="arial"/>
                <a:sym typeface="arial"/>
              </a:rPr>
              <a:t>El precalentamiento, el uso de arcilla de alta calidad y las puertas correderas (en lugar de con bisagras) pueden mejorar el rendimiento de los incineradores construidos en el ámbito local.</a:t>
            </a:r>
            <a:endParaRPr sz="2400" dirty="0">
              <a:solidFill>
                <a:srgbClr val="09164D"/>
              </a:solidFill>
            </a:endParaRPr>
          </a:p>
          <a:p>
            <a:pPr marL="342900" lvl="0" indent="-201930" algn="l" rtl="0">
              <a:lnSpc>
                <a:spcPct val="90000"/>
              </a:lnSpc>
              <a:spcBef>
                <a:spcPts val="444"/>
              </a:spcBef>
              <a:spcAft>
                <a:spcPts val="0"/>
              </a:spcAft>
              <a:buClr>
                <a:srgbClr val="09164D"/>
              </a:buClr>
              <a:buSzPct val="100000"/>
              <a:buFont typeface="Arial"/>
              <a:buNone/>
            </a:pPr>
            <a:endParaRPr sz="2400" dirty="0">
              <a:solidFill>
                <a:srgbClr val="09164D"/>
              </a:solidFill>
            </a:endParaRPr>
          </a:p>
        </p:txBody>
      </p:sp>
      <p:sp>
        <p:nvSpPr>
          <p:cNvPr id="847" name="Google Shape;847;p69"/>
          <p:cNvSpPr txBox="1">
            <a:spLocks noGrp="1"/>
          </p:cNvSpPr>
          <p:nvPr>
            <p:ph type="body" idx="2"/>
          </p:nvPr>
        </p:nvSpPr>
        <p:spPr>
          <a:xfrm>
            <a:off x="784167" y="4851977"/>
            <a:ext cx="10623666" cy="1803400"/>
          </a:xfrm>
          <a:prstGeom prst="rect">
            <a:avLst/>
          </a:prstGeom>
          <a:noFill/>
          <a:ln>
            <a:noFill/>
          </a:ln>
        </p:spPr>
        <p:txBody>
          <a:bodyPr spcFirstLastPara="1" wrap="square" lIns="91425" tIns="45700" rIns="91425" bIns="45700" rtlCol="0" anchor="t" anchorCtr="0">
            <a:normAutofit fontScale="77500" lnSpcReduction="20000"/>
          </a:bodyPr>
          <a:lstStyle/>
          <a:p>
            <a:pPr marL="0" lvl="0" indent="0" algn="l" rtl="0">
              <a:lnSpc>
                <a:spcPct val="90000"/>
              </a:lnSpc>
              <a:spcBef>
                <a:spcPts val="0"/>
              </a:spcBef>
              <a:spcAft>
                <a:spcPts val="0"/>
              </a:spcAft>
              <a:buClr>
                <a:schemeClr val="lt1"/>
              </a:buClr>
              <a:buSzPts val="2000"/>
              <a:buFont typeface="Arial"/>
              <a:buNone/>
            </a:pPr>
            <a:r>
              <a:rPr lang="es" sz="2000" b="0"/>
              <a:t>contenedores de gas comprimido;</a:t>
            </a:r>
            <a:endParaRPr/>
          </a:p>
          <a:p>
            <a:pPr marL="0" lvl="0" indent="0" algn="l" rtl="0">
              <a:lnSpc>
                <a:spcPct val="90000"/>
              </a:lnSpc>
              <a:spcBef>
                <a:spcPts val="1000"/>
              </a:spcBef>
              <a:spcAft>
                <a:spcPts val="0"/>
              </a:spcAft>
              <a:buClr>
                <a:schemeClr val="lt1"/>
              </a:buClr>
              <a:buSzPts val="2000"/>
              <a:buFont typeface="Arial"/>
              <a:buNone/>
            </a:pPr>
            <a:r>
              <a:rPr lang="es" sz="2000" b="0"/>
              <a:t>ampollas o frascos sellados (explotan en la cámara);</a:t>
            </a:r>
            <a:endParaRPr/>
          </a:p>
          <a:p>
            <a:pPr marL="0" lvl="0" indent="0" algn="l" rtl="0">
              <a:lnSpc>
                <a:spcPct val="90000"/>
              </a:lnSpc>
              <a:spcBef>
                <a:spcPts val="1000"/>
              </a:spcBef>
              <a:spcAft>
                <a:spcPts val="0"/>
              </a:spcAft>
              <a:buClr>
                <a:schemeClr val="lt1"/>
              </a:buClr>
              <a:buSzPts val="2000"/>
              <a:buFont typeface="Arial"/>
              <a:buNone/>
            </a:pPr>
            <a:r>
              <a:rPr lang="es" sz="2000" b="0"/>
              <a:t>desechos químicos (p. ej., sustancias químicas reactivas, aldehídos); </a:t>
            </a:r>
            <a:endParaRPr/>
          </a:p>
          <a:p>
            <a:pPr marL="0" lvl="0" indent="0" algn="l" rtl="0">
              <a:lnSpc>
                <a:spcPct val="90000"/>
              </a:lnSpc>
              <a:spcBef>
                <a:spcPts val="1000"/>
              </a:spcBef>
              <a:spcAft>
                <a:spcPts val="0"/>
              </a:spcAft>
              <a:buClr>
                <a:schemeClr val="lt1"/>
              </a:buClr>
              <a:buSzPts val="2000"/>
              <a:buFont typeface="Arial"/>
              <a:buNone/>
            </a:pPr>
            <a:r>
              <a:rPr lang="es" sz="2000" b="0"/>
              <a:t>materiales halogenados (p. ej., plásticos de PVC);</a:t>
            </a:r>
            <a:endParaRPr/>
          </a:p>
          <a:p>
            <a:pPr marL="0" lvl="0" indent="0" algn="l" rtl="0">
              <a:lnSpc>
                <a:spcPct val="90000"/>
              </a:lnSpc>
              <a:spcBef>
                <a:spcPts val="1000"/>
              </a:spcBef>
              <a:spcAft>
                <a:spcPts val="0"/>
              </a:spcAft>
              <a:buClr>
                <a:schemeClr val="lt1"/>
              </a:buClr>
              <a:buSzPts val="2000"/>
              <a:buFont typeface="Arial"/>
              <a:buNone/>
            </a:pPr>
            <a:r>
              <a:rPr lang="es" sz="2000" b="0"/>
              <a:t>desechos que contienen mercurio, cadmio y otros metales pesados; </a:t>
            </a:r>
            <a:endParaRPr/>
          </a:p>
          <a:p>
            <a:pPr marL="0" lvl="0" indent="0" algn="l" rtl="0">
              <a:lnSpc>
                <a:spcPct val="90000"/>
              </a:lnSpc>
              <a:spcBef>
                <a:spcPts val="1000"/>
              </a:spcBef>
              <a:spcAft>
                <a:spcPts val="0"/>
              </a:spcAft>
              <a:buClr>
                <a:schemeClr val="lt1"/>
              </a:buClr>
              <a:buSzPts val="2000"/>
              <a:buFont typeface="Arial"/>
              <a:buNone/>
            </a:pPr>
            <a:r>
              <a:rPr lang="es" sz="2000" b="0"/>
              <a:t>desechos radioactivos. </a:t>
            </a:r>
            <a:endParaRPr/>
          </a:p>
          <a:p>
            <a:pPr marL="0" lvl="0" indent="0" algn="l" rtl="0">
              <a:lnSpc>
                <a:spcPct val="90000"/>
              </a:lnSpc>
              <a:spcBef>
                <a:spcPts val="1000"/>
              </a:spcBef>
              <a:spcAft>
                <a:spcPts val="0"/>
              </a:spcAft>
              <a:buClr>
                <a:schemeClr val="lt1"/>
              </a:buClr>
              <a:buSzPts val="2000"/>
              <a:buFont typeface="Arial"/>
              <a:buNone/>
            </a:pPr>
            <a:endParaRPr sz="2000" b="0"/>
          </a:p>
        </p:txBody>
      </p:sp>
      <p:sp>
        <p:nvSpPr>
          <p:cNvPr id="848" name="Google Shape;848;p69"/>
          <p:cNvSpPr txBox="1">
            <a:spLocks noGrp="1"/>
          </p:cNvSpPr>
          <p:nvPr>
            <p:ph type="title"/>
          </p:nvPr>
        </p:nvSpPr>
        <p:spPr>
          <a:xfrm>
            <a:off x="839788" y="4038600"/>
            <a:ext cx="10515600" cy="533400"/>
          </a:xfrm>
          <a:prstGeom prst="rect">
            <a:avLst/>
          </a:prstGeom>
          <a:solidFill>
            <a:schemeClr val="dk2"/>
          </a:solidFill>
          <a:ln>
            <a:noFill/>
          </a:ln>
        </p:spPr>
        <p:txBody>
          <a:bodyPr spcFirstLastPara="1" wrap="square" lIns="16325" tIns="0" rIns="326500" bIns="0" rtlCol="0" anchor="b" anchorCtr="0">
            <a:noAutofit/>
          </a:bodyPr>
          <a:lstStyle/>
          <a:p>
            <a:pPr marL="0" lvl="0" indent="0" algn="l" rtl="0">
              <a:lnSpc>
                <a:spcPct val="90000"/>
              </a:lnSpc>
              <a:spcBef>
                <a:spcPts val="0"/>
              </a:spcBef>
              <a:spcAft>
                <a:spcPts val="0"/>
              </a:spcAft>
              <a:buClr>
                <a:schemeClr val="lt1"/>
              </a:buClr>
              <a:buSzPts val="1400"/>
              <a:buFont typeface="Arial"/>
              <a:buNone/>
            </a:pPr>
            <a:br>
              <a:rPr lang="en-US"/>
            </a:br>
            <a:r>
              <a:rPr lang="es" sz="2400">
                <a:latin typeface="Arial Narrow"/>
                <a:ea typeface="Arial Narrow"/>
                <a:cs typeface="Arial Narrow"/>
                <a:sym typeface="Arial Narrow"/>
              </a:rPr>
              <a:t>No se deben incinerar:</a:t>
            </a:r>
            <a:endParaRPr>
              <a:latin typeface="Arial Narrow"/>
              <a:ea typeface="Arial Narrow"/>
              <a:cs typeface="Arial Narrow"/>
              <a:sym typeface="Arial Narrow"/>
            </a:endParaRPr>
          </a:p>
        </p:txBody>
      </p:sp>
      <p:pic>
        <p:nvPicPr>
          <p:cNvPr id="849" name="Google Shape;849;p69"/>
          <p:cNvPicPr preferRelativeResize="0"/>
          <p:nvPr/>
        </p:nvPicPr>
        <p:blipFill rotWithShape="1">
          <a:blip r:embed="rId3">
            <a:alphaModFix/>
          </a:blip>
          <a:srcRect/>
          <a:stretch/>
        </p:blipFill>
        <p:spPr>
          <a:xfrm>
            <a:off x="3378821" y="1411651"/>
            <a:ext cx="2834454" cy="2017350"/>
          </a:xfrm>
          <a:prstGeom prst="rect">
            <a:avLst/>
          </a:prstGeom>
          <a:noFill/>
          <a:ln>
            <a:noFill/>
          </a:ln>
          <a:effectLst>
            <a:outerShdw blurRad="292100" dist="139700" dir="2700000" algn="tl" rotWithShape="0">
              <a:srgbClr val="333333">
                <a:alpha val="64705"/>
              </a:srgbClr>
            </a:outerShdw>
          </a:effectLst>
        </p:spPr>
      </p:pic>
      <p:pic>
        <p:nvPicPr>
          <p:cNvPr id="850" name="Google Shape;850;p69"/>
          <p:cNvPicPr preferRelativeResize="0"/>
          <p:nvPr/>
        </p:nvPicPr>
        <p:blipFill rotWithShape="1">
          <a:blip r:embed="rId4">
            <a:alphaModFix/>
          </a:blip>
          <a:srcRect/>
          <a:stretch/>
        </p:blipFill>
        <p:spPr>
          <a:xfrm>
            <a:off x="356838" y="1011797"/>
            <a:ext cx="2903554" cy="2199753"/>
          </a:xfrm>
          <a:prstGeom prst="rect">
            <a:avLst/>
          </a:prstGeom>
          <a:noFill/>
          <a:ln>
            <a:noFill/>
          </a:ln>
          <a:effectLst>
            <a:outerShdw blurRad="292100" dist="139700" dir="2700000" algn="tl" rotWithShape="0">
              <a:srgbClr val="333333">
                <a:alpha val="64705"/>
              </a:srgbClr>
            </a:outerShdw>
          </a:effectLst>
        </p:spPr>
      </p:pic>
      <p:sp>
        <p:nvSpPr>
          <p:cNvPr id="851" name="Google Shape;851;p69"/>
          <p:cNvSpPr txBox="1"/>
          <p:nvPr/>
        </p:nvSpPr>
        <p:spPr>
          <a:xfrm>
            <a:off x="185388" y="134386"/>
            <a:ext cx="6858000" cy="76944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a:solidFill>
                  <a:srgbClr val="00B0F0"/>
                </a:solidFill>
                <a:latin typeface="Arial Narrow"/>
                <a:ea typeface="Arial Narrow"/>
                <a:cs typeface="Arial Narrow"/>
                <a:sym typeface="Arial Narrow"/>
              </a:rPr>
              <a:t>Incineración  </a:t>
            </a:r>
            <a:endParaRPr/>
          </a:p>
        </p:txBody>
      </p:sp>
      <p:sp>
        <p:nvSpPr>
          <p:cNvPr id="852" name="Google Shape;852;p6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0"/>
          <p:cNvSpPr txBox="1">
            <a:spLocks noGrp="1"/>
          </p:cNvSpPr>
          <p:nvPr>
            <p:ph type="title"/>
          </p:nvPr>
        </p:nvSpPr>
        <p:spPr>
          <a:xfrm>
            <a:off x="838199" y="268326"/>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sz="4400">
                <a:solidFill>
                  <a:srgbClr val="00B0F0"/>
                </a:solidFill>
              </a:rPr>
              <a:t>Eliminación: desechos generales</a:t>
            </a:r>
            <a:endParaRPr>
              <a:solidFill>
                <a:srgbClr val="00B0F0"/>
              </a:solidFill>
            </a:endParaRPr>
          </a:p>
        </p:txBody>
      </p:sp>
      <p:pic>
        <p:nvPicPr>
          <p:cNvPr id="859" name="Google Shape;859;p70"/>
          <p:cNvPicPr preferRelativeResize="0"/>
          <p:nvPr/>
        </p:nvPicPr>
        <p:blipFill rotWithShape="1">
          <a:blip r:embed="rId3">
            <a:alphaModFix/>
          </a:blip>
          <a:srcRect/>
          <a:stretch/>
        </p:blipFill>
        <p:spPr>
          <a:xfrm>
            <a:off x="356684" y="2743724"/>
            <a:ext cx="6027895" cy="3146024"/>
          </a:xfrm>
          <a:prstGeom prst="rect">
            <a:avLst/>
          </a:prstGeom>
          <a:noFill/>
          <a:ln>
            <a:noFill/>
          </a:ln>
        </p:spPr>
      </p:pic>
      <p:pic>
        <p:nvPicPr>
          <p:cNvPr id="860" name="Google Shape;860;p70"/>
          <p:cNvPicPr preferRelativeResize="0"/>
          <p:nvPr/>
        </p:nvPicPr>
        <p:blipFill rotWithShape="1">
          <a:blip r:embed="rId4">
            <a:alphaModFix/>
          </a:blip>
          <a:srcRect/>
          <a:stretch/>
        </p:blipFill>
        <p:spPr>
          <a:xfrm>
            <a:off x="6400828" y="1881973"/>
            <a:ext cx="5602733" cy="3993059"/>
          </a:xfrm>
          <a:prstGeom prst="rect">
            <a:avLst/>
          </a:prstGeom>
          <a:noFill/>
          <a:ln>
            <a:noFill/>
          </a:ln>
        </p:spPr>
      </p:pic>
      <p:grpSp>
        <p:nvGrpSpPr>
          <p:cNvPr id="861" name="Google Shape;861;p70"/>
          <p:cNvGrpSpPr/>
          <p:nvPr/>
        </p:nvGrpSpPr>
        <p:grpSpPr>
          <a:xfrm>
            <a:off x="602166" y="6087773"/>
            <a:ext cx="11233149" cy="702071"/>
            <a:chOff x="0" y="259357"/>
            <a:chExt cx="11233149" cy="702071"/>
          </a:xfrm>
        </p:grpSpPr>
        <p:sp>
          <p:nvSpPr>
            <p:cNvPr id="862" name="Google Shape;862;p70"/>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3" name="Google Shape;863;p70"/>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864" name="Google Shape;864;p70"/>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5" name="Google Shape;865;p70"/>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866" name="Google Shape;866;p70"/>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7" name="Google Shape;867;p70"/>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868" name="Google Shape;868;p70"/>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9" name="Google Shape;869;p70"/>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870" name="Google Shape;870;p70"/>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1" name="Google Shape;871;p70"/>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872" name="Google Shape;872;p70"/>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3" name="Google Shape;873;p70"/>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874" name="Google Shape;874;p70"/>
            <p:cNvSpPr/>
            <p:nvPr/>
          </p:nvSpPr>
          <p:spPr>
            <a:xfrm>
              <a:off x="9477970" y="259357"/>
              <a:ext cx="1755179" cy="702071"/>
            </a:xfrm>
            <a:prstGeom prst="chevron">
              <a:avLst>
                <a:gd name="adj" fmla="val 50000"/>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5" name="Google Shape;875;p70"/>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876" name="Google Shape;876;p70"/>
          <p:cNvSpPr txBox="1"/>
          <p:nvPr/>
        </p:nvSpPr>
        <p:spPr>
          <a:xfrm>
            <a:off x="8452396" y="1063005"/>
            <a:ext cx="3735659" cy="738664"/>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400" b="1">
                <a:solidFill>
                  <a:schemeClr val="lt1"/>
                </a:solidFill>
                <a:latin typeface="Arial"/>
                <a:ea typeface="Arial"/>
                <a:cs typeface="Arial"/>
                <a:sym typeface="Arial"/>
              </a:rPr>
              <a:t>Pozo cubierto</a:t>
            </a:r>
            <a:endParaRPr/>
          </a:p>
          <a:p>
            <a:pPr marL="0" marR="0" lvl="0" indent="0" algn="l" rtl="0">
              <a:spcBef>
                <a:spcPts val="0"/>
              </a:spcBef>
              <a:spcAft>
                <a:spcPts val="0"/>
              </a:spcAft>
              <a:buNone/>
            </a:pPr>
            <a:r>
              <a:rPr lang="es" sz="1800">
                <a:solidFill>
                  <a:schemeClr val="lt1"/>
                </a:solidFill>
                <a:latin typeface="Arial"/>
                <a:ea typeface="Arial"/>
                <a:cs typeface="Arial"/>
                <a:sym typeface="Arial"/>
              </a:rPr>
              <a:t>En el recinto del establecimiento</a:t>
            </a:r>
            <a:endParaRPr/>
          </a:p>
        </p:txBody>
      </p:sp>
      <p:sp>
        <p:nvSpPr>
          <p:cNvPr id="877" name="Google Shape;877;p70"/>
          <p:cNvSpPr txBox="1"/>
          <p:nvPr/>
        </p:nvSpPr>
        <p:spPr>
          <a:xfrm>
            <a:off x="3946" y="1225657"/>
            <a:ext cx="3735659" cy="129266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400" b="1">
                <a:solidFill>
                  <a:schemeClr val="lt1"/>
                </a:solidFill>
                <a:latin typeface="Arial"/>
                <a:ea typeface="Arial"/>
                <a:cs typeface="Arial"/>
                <a:sym typeface="Arial"/>
              </a:rPr>
              <a:t>Vertedero municipal </a:t>
            </a:r>
            <a:endParaRPr/>
          </a:p>
          <a:p>
            <a:pPr marL="0" marR="0" lvl="0" indent="0" algn="l" rtl="0">
              <a:spcBef>
                <a:spcPts val="0"/>
              </a:spcBef>
              <a:spcAft>
                <a:spcPts val="0"/>
              </a:spcAft>
              <a:buNone/>
            </a:pPr>
            <a:r>
              <a:rPr lang="es" sz="1800">
                <a:solidFill>
                  <a:schemeClr val="lt1"/>
                </a:solidFill>
                <a:latin typeface="Arial"/>
                <a:ea typeface="Arial"/>
                <a:cs typeface="Arial"/>
                <a:sym typeface="Arial"/>
              </a:rPr>
              <a:t>Los vertederos con revestimiento evitan que los lixiviados contaminen el medio ambiente (preferible)</a:t>
            </a:r>
            <a:endParaRPr/>
          </a:p>
        </p:txBody>
      </p:sp>
      <p:sp>
        <p:nvSpPr>
          <p:cNvPr id="878" name="Google Shape;878;p7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71"/>
          <p:cNvSpPr txBox="1">
            <a:spLocks noGrp="1"/>
          </p:cNvSpPr>
          <p:nvPr>
            <p:ph type="title"/>
          </p:nvPr>
        </p:nvSpPr>
        <p:spPr>
          <a:xfrm>
            <a:off x="838200" y="365125"/>
            <a:ext cx="10515600" cy="714375"/>
          </a:xfrm>
          <a:prstGeom prst="rect">
            <a:avLst/>
          </a:prstGeom>
          <a:noFill/>
          <a:ln>
            <a:noFill/>
          </a:ln>
        </p:spPr>
        <p:txBody>
          <a:bodyPr spcFirstLastPara="1" wrap="square" lIns="89975" tIns="46775" rIns="89975" bIns="46775" rtlCol="0" anchor="ctr" anchorCtr="0">
            <a:noAutofit/>
          </a:bodyPr>
          <a:lstStyle/>
          <a:p>
            <a:pPr marL="0" lvl="0" indent="0" algn="ctr" rtl="0">
              <a:lnSpc>
                <a:spcPct val="90000"/>
              </a:lnSpc>
              <a:spcBef>
                <a:spcPts val="0"/>
              </a:spcBef>
              <a:spcAft>
                <a:spcPts val="0"/>
              </a:spcAft>
              <a:buClr>
                <a:srgbClr val="00B0F0"/>
              </a:buClr>
              <a:buSzPts val="4400"/>
              <a:buFont typeface="Arial Narrow"/>
              <a:buNone/>
            </a:pPr>
            <a:r>
              <a:rPr lang="es" sz="3500" dirty="0">
                <a:solidFill>
                  <a:srgbClr val="00B0F0"/>
                </a:solidFill>
              </a:rPr>
              <a:t>Eliminación: pozos de desechos para ceniza y placenta </a:t>
            </a:r>
            <a:endParaRPr sz="3500" dirty="0"/>
          </a:p>
        </p:txBody>
      </p:sp>
      <p:pic>
        <p:nvPicPr>
          <p:cNvPr id="887" name="Google Shape;887;p71"/>
          <p:cNvPicPr preferRelativeResize="0"/>
          <p:nvPr/>
        </p:nvPicPr>
        <p:blipFill rotWithShape="1">
          <a:blip r:embed="rId3">
            <a:alphaModFix/>
          </a:blip>
          <a:srcRect/>
          <a:stretch/>
        </p:blipFill>
        <p:spPr>
          <a:xfrm>
            <a:off x="1708956" y="1068622"/>
            <a:ext cx="4071463" cy="5267854"/>
          </a:xfrm>
          <a:prstGeom prst="rect">
            <a:avLst/>
          </a:prstGeom>
          <a:noFill/>
          <a:ln>
            <a:noFill/>
          </a:ln>
        </p:spPr>
      </p:pic>
      <p:sp>
        <p:nvSpPr>
          <p:cNvPr id="888" name="Google Shape;888;p71"/>
          <p:cNvSpPr/>
          <p:nvPr/>
        </p:nvSpPr>
        <p:spPr>
          <a:xfrm>
            <a:off x="1524241" y="-346064"/>
            <a:ext cx="184720" cy="692491"/>
          </a:xfrm>
          <a:prstGeom prst="rect">
            <a:avLst/>
          </a:prstGeom>
          <a:noFill/>
          <a:ln>
            <a:noFill/>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3900">
              <a:solidFill>
                <a:schemeClr val="dk1"/>
              </a:solidFill>
              <a:latin typeface="Calibri"/>
              <a:ea typeface="Calibri"/>
              <a:cs typeface="Calibri"/>
              <a:sym typeface="Calibri"/>
            </a:endParaRPr>
          </a:p>
        </p:txBody>
      </p:sp>
      <p:pic>
        <p:nvPicPr>
          <p:cNvPr id="889" name="Google Shape;889;p71"/>
          <p:cNvPicPr preferRelativeResize="0"/>
          <p:nvPr/>
        </p:nvPicPr>
        <p:blipFill rotWithShape="1">
          <a:blip r:embed="rId4">
            <a:alphaModFix/>
          </a:blip>
          <a:srcRect/>
          <a:stretch/>
        </p:blipFill>
        <p:spPr>
          <a:xfrm>
            <a:off x="6411583" y="1068622"/>
            <a:ext cx="3976201" cy="5145283"/>
          </a:xfrm>
          <a:prstGeom prst="rect">
            <a:avLst/>
          </a:prstGeom>
          <a:noFill/>
          <a:ln>
            <a:noFill/>
          </a:ln>
        </p:spPr>
      </p:pic>
      <p:sp>
        <p:nvSpPr>
          <p:cNvPr id="890" name="Google Shape;890;p71"/>
          <p:cNvSpPr txBox="1"/>
          <p:nvPr/>
        </p:nvSpPr>
        <p:spPr>
          <a:xfrm>
            <a:off x="6215102" y="5802426"/>
            <a:ext cx="4542013" cy="307777"/>
          </a:xfrm>
          <a:prstGeom prst="rect">
            <a:avLst/>
          </a:prstGeom>
          <a:solidFill>
            <a:schemeClr val="lt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400">
                <a:solidFill>
                  <a:schemeClr val="dk1"/>
                </a:solidFill>
                <a:latin typeface="Arial Narrow"/>
                <a:ea typeface="Arial Narrow"/>
                <a:cs typeface="Arial Narrow"/>
                <a:sym typeface="Arial Narrow"/>
              </a:rPr>
              <a:t>Fuente: Technical Specifications, Health Care Without Harm / Médecins sans Frontières</a:t>
            </a:r>
            <a:endParaRPr/>
          </a:p>
        </p:txBody>
      </p:sp>
      <p:grpSp>
        <p:nvGrpSpPr>
          <p:cNvPr id="891" name="Google Shape;891;p71"/>
          <p:cNvGrpSpPr/>
          <p:nvPr/>
        </p:nvGrpSpPr>
        <p:grpSpPr>
          <a:xfrm>
            <a:off x="602166" y="6083462"/>
            <a:ext cx="11233149" cy="702071"/>
            <a:chOff x="0" y="259357"/>
            <a:chExt cx="11233149" cy="702071"/>
          </a:xfrm>
        </p:grpSpPr>
        <p:sp>
          <p:nvSpPr>
            <p:cNvPr id="892" name="Google Shape;892;p71"/>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3" name="Google Shape;893;p71"/>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894" name="Google Shape;894;p71"/>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5" name="Google Shape;895;p71"/>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896" name="Google Shape;896;p71"/>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7" name="Google Shape;897;p71"/>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898" name="Google Shape;898;p71"/>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9" name="Google Shape;899;p71"/>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900" name="Google Shape;900;p71"/>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01" name="Google Shape;901;p71"/>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902" name="Google Shape;902;p71"/>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03" name="Google Shape;903;p71"/>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904" name="Google Shape;904;p71"/>
            <p:cNvSpPr/>
            <p:nvPr/>
          </p:nvSpPr>
          <p:spPr>
            <a:xfrm>
              <a:off x="947797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05" name="Google Shape;905;p71"/>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906" name="Google Shape;906;p7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Objetivos de aprendizaje </a:t>
            </a:r>
            <a:endParaRPr/>
          </a:p>
        </p:txBody>
      </p:sp>
      <p:sp>
        <p:nvSpPr>
          <p:cNvPr id="339" name="Google Shape;339;p4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340" name="Google Shape;340;p45"/>
          <p:cNvSpPr txBox="1">
            <a:spLocks noGrp="1"/>
          </p:cNvSpPr>
          <p:nvPr>
            <p:ph type="body" idx="1"/>
          </p:nvPr>
        </p:nvSpPr>
        <p:spPr>
          <a:xfrm>
            <a:off x="838200" y="1367516"/>
            <a:ext cx="8703752" cy="4973466"/>
          </a:xfrm>
          <a:prstGeom prst="rect">
            <a:avLst/>
          </a:prstGeom>
          <a:noFill/>
          <a:ln>
            <a:noFill/>
          </a:ln>
        </p:spPr>
        <p:txBody>
          <a:bodyPr spcFirstLastPara="1" wrap="square" lIns="91425" tIns="45700" rIns="91425" bIns="45700" rtlCol="0" anchor="t" anchorCtr="0">
            <a:normAutofit lnSpcReduction="10000"/>
          </a:bodyPr>
          <a:lstStyle/>
          <a:p>
            <a:pPr marL="0" lvl="0" indent="0" algn="l" rtl="0">
              <a:lnSpc>
                <a:spcPct val="90000"/>
              </a:lnSpc>
              <a:spcBef>
                <a:spcPts val="0"/>
              </a:spcBef>
              <a:spcAft>
                <a:spcPts val="0"/>
              </a:spcAft>
              <a:buClr>
                <a:schemeClr val="dk1"/>
              </a:buClr>
              <a:buSzPts val="2400"/>
              <a:buNone/>
            </a:pPr>
            <a:r>
              <a:rPr lang="es" sz="2400" dirty="0"/>
              <a:t>Al terminar esta sesión, los participantes:</a:t>
            </a:r>
            <a:endParaRPr dirty="0"/>
          </a:p>
          <a:p>
            <a:pPr marL="509588" lvl="0" indent="-509588" algn="l" rtl="0">
              <a:lnSpc>
                <a:spcPct val="90000"/>
              </a:lnSpc>
              <a:spcBef>
                <a:spcPts val="1000"/>
              </a:spcBef>
              <a:spcAft>
                <a:spcPts val="0"/>
              </a:spcAft>
              <a:buClr>
                <a:srgbClr val="09164D"/>
              </a:buClr>
              <a:buSzPts val="2400"/>
              <a:buAutoNum type="arabicPeriod"/>
            </a:pPr>
            <a:r>
              <a:rPr lang="es" sz="2400" dirty="0"/>
              <a:t>conocerán los riesgos que entrañan las prácticas peligrosas de gestión de desechos de salud, en los establecimientos de salud; </a:t>
            </a:r>
            <a:endParaRPr dirty="0"/>
          </a:p>
          <a:p>
            <a:pPr marL="509588" lvl="0" indent="-509588" algn="l" rtl="0">
              <a:lnSpc>
                <a:spcPct val="90000"/>
              </a:lnSpc>
              <a:spcBef>
                <a:spcPts val="1000"/>
              </a:spcBef>
              <a:spcAft>
                <a:spcPts val="0"/>
              </a:spcAft>
              <a:buClr>
                <a:srgbClr val="09164D"/>
              </a:buClr>
              <a:buSzPts val="2400"/>
              <a:buAutoNum type="arabicPeriod"/>
            </a:pPr>
            <a:r>
              <a:rPr lang="es" sz="2400" dirty="0"/>
              <a:t>conocerán el proceso de gestión de los desechos de salud, desde que se generan hasta que se procede a su tratamiento y eliminación;</a:t>
            </a:r>
            <a:endParaRPr dirty="0"/>
          </a:p>
          <a:p>
            <a:pPr marL="509588" lvl="0" indent="-509588" algn="l" rtl="0">
              <a:lnSpc>
                <a:spcPct val="90000"/>
              </a:lnSpc>
              <a:spcBef>
                <a:spcPts val="1000"/>
              </a:spcBef>
              <a:spcAft>
                <a:spcPts val="0"/>
              </a:spcAft>
              <a:buClr>
                <a:srgbClr val="09164D"/>
              </a:buClr>
              <a:buSzPts val="2400"/>
              <a:buAutoNum type="arabicPeriod"/>
            </a:pPr>
            <a:r>
              <a:rPr lang="es" sz="2400" dirty="0"/>
              <a:t>adquirirán conocimientos generales sobre las directrices de gestión de desechos en el contexto de la COVID-19; </a:t>
            </a:r>
            <a:endParaRPr dirty="0"/>
          </a:p>
          <a:p>
            <a:pPr marL="509588" lvl="0" indent="-509588" algn="l" rtl="0">
              <a:lnSpc>
                <a:spcPct val="90000"/>
              </a:lnSpc>
              <a:spcBef>
                <a:spcPts val="1000"/>
              </a:spcBef>
              <a:spcAft>
                <a:spcPts val="0"/>
              </a:spcAft>
              <a:buClr>
                <a:srgbClr val="09164D"/>
              </a:buClr>
              <a:buSzPts val="2400"/>
              <a:buAutoNum type="arabicPeriod"/>
            </a:pPr>
            <a:r>
              <a:rPr lang="es" sz="2400" dirty="0"/>
              <a:t>sabrán qué opciones de tratamiento de desechos son las más ecológicas y conocerán medidas de mitigación contra el cambio climático; y </a:t>
            </a:r>
            <a:endParaRPr dirty="0"/>
          </a:p>
          <a:p>
            <a:pPr marL="509588" lvl="0" indent="-509588" algn="l" rtl="0">
              <a:lnSpc>
                <a:spcPct val="90000"/>
              </a:lnSpc>
              <a:spcBef>
                <a:spcPts val="1000"/>
              </a:spcBef>
              <a:spcAft>
                <a:spcPts val="0"/>
              </a:spcAft>
              <a:buClr>
                <a:srgbClr val="09164D"/>
              </a:buClr>
              <a:buSzPts val="2400"/>
              <a:buAutoNum type="arabicPeriod"/>
            </a:pPr>
            <a:r>
              <a:rPr lang="es" sz="2400" dirty="0"/>
              <a:t>serán capaces de aplicar un enfoque de mejora paulatina. </a:t>
            </a:r>
            <a:endParaRPr sz="2400" dirty="0"/>
          </a:p>
          <a:p>
            <a:pPr marL="525194" lvl="1" indent="0" algn="l" rtl="0">
              <a:lnSpc>
                <a:spcPct val="90000"/>
              </a:lnSpc>
              <a:spcBef>
                <a:spcPts val="5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000"/>
              <a:buFont typeface="Arial"/>
              <a:buNone/>
            </a:pPr>
            <a:endParaRPr dirty="0"/>
          </a:p>
        </p:txBody>
      </p:sp>
      <p:sp>
        <p:nvSpPr>
          <p:cNvPr id="341" name="Google Shape;341;p45"/>
          <p:cNvSpPr txBox="1"/>
          <p:nvPr/>
        </p:nvSpPr>
        <p:spPr>
          <a:xfrm>
            <a:off x="10050512" y="4088243"/>
            <a:ext cx="1414782"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Trabajo </a:t>
            </a:r>
            <a:endParaRPr/>
          </a:p>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en equipo </a:t>
            </a:r>
            <a:endParaRPr/>
          </a:p>
        </p:txBody>
      </p:sp>
      <p:sp>
        <p:nvSpPr>
          <p:cNvPr id="342" name="Google Shape;342;p45"/>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b="0" i="0" u="none" strike="noStrike" cap="none">
                <a:solidFill>
                  <a:schemeClr val="lt1"/>
                </a:solidFill>
                <a:latin typeface="Arial"/>
                <a:ea typeface="Arial"/>
                <a:cs typeface="Arial"/>
                <a:sym typeface="Arial"/>
              </a:rPr>
              <a:t>Presten atención a estos iconos </a:t>
            </a:r>
            <a:endParaRPr/>
          </a:p>
        </p:txBody>
      </p:sp>
      <p:pic>
        <p:nvPicPr>
          <p:cNvPr id="343" name="Google Shape;343;p45"/>
          <p:cNvPicPr preferRelativeResize="0"/>
          <p:nvPr/>
        </p:nvPicPr>
        <p:blipFill rotWithShape="1">
          <a:blip r:embed="rId3">
            <a:alphaModFix/>
          </a:blip>
          <a:srcRect/>
          <a:stretch/>
        </p:blipFill>
        <p:spPr>
          <a:xfrm>
            <a:off x="10390966" y="4926745"/>
            <a:ext cx="733874" cy="749591"/>
          </a:xfrm>
          <a:prstGeom prst="rect">
            <a:avLst/>
          </a:prstGeom>
          <a:noFill/>
          <a:ln>
            <a:noFill/>
          </a:ln>
        </p:spPr>
      </p:pic>
      <p:sp>
        <p:nvSpPr>
          <p:cNvPr id="344" name="Google Shape;344;p45"/>
          <p:cNvSpPr txBox="1"/>
          <p:nvPr/>
        </p:nvSpPr>
        <p:spPr>
          <a:xfrm>
            <a:off x="10075275" y="5672969"/>
            <a:ext cx="1414782" cy="92333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Relacionado con la resiliencia </a:t>
            </a:r>
            <a:endParaRPr/>
          </a:p>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climática</a:t>
            </a:r>
            <a:endParaRPr/>
          </a:p>
        </p:txBody>
      </p:sp>
      <p:grpSp>
        <p:nvGrpSpPr>
          <p:cNvPr id="345" name="Google Shape;345;p45"/>
          <p:cNvGrpSpPr/>
          <p:nvPr/>
        </p:nvGrpSpPr>
        <p:grpSpPr>
          <a:xfrm>
            <a:off x="10411098" y="3304577"/>
            <a:ext cx="743136" cy="734102"/>
            <a:chOff x="9555224" y="5116370"/>
            <a:chExt cx="1161098" cy="1171184"/>
          </a:xfrm>
        </p:grpSpPr>
        <p:pic>
          <p:nvPicPr>
            <p:cNvPr id="346" name="Google Shape;346;p45"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347" name="Google Shape;347;p45"/>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348" name="Google Shape;348;p45"/>
          <p:cNvPicPr preferRelativeResize="0"/>
          <p:nvPr/>
        </p:nvPicPr>
        <p:blipFill rotWithShape="1">
          <a:blip r:embed="rId5">
            <a:alphaModFix/>
          </a:blip>
          <a:srcRect/>
          <a:stretch/>
        </p:blipFill>
        <p:spPr>
          <a:xfrm>
            <a:off x="10832028" y="228362"/>
            <a:ext cx="896712" cy="1171184"/>
          </a:xfrm>
          <a:prstGeom prst="rect">
            <a:avLst/>
          </a:prstGeom>
          <a:noFill/>
          <a:ln>
            <a:noFill/>
          </a:ln>
        </p:spPr>
      </p:pic>
      <p:pic>
        <p:nvPicPr>
          <p:cNvPr id="349" name="Google Shape;349;p45"/>
          <p:cNvPicPr preferRelativeResize="0"/>
          <p:nvPr/>
        </p:nvPicPr>
        <p:blipFill rotWithShape="1">
          <a:blip r:embed="rId5">
            <a:alphaModFix/>
          </a:blip>
          <a:srcRect/>
          <a:stretch/>
        </p:blipFill>
        <p:spPr>
          <a:xfrm>
            <a:off x="295058" y="179547"/>
            <a:ext cx="896712" cy="1171184"/>
          </a:xfrm>
          <a:prstGeom prst="rect">
            <a:avLst/>
          </a:prstGeom>
          <a:noFill/>
          <a:ln>
            <a:noFill/>
          </a:ln>
        </p:spPr>
      </p:pic>
      <p:grpSp>
        <p:nvGrpSpPr>
          <p:cNvPr id="350" name="Google Shape;350;p45"/>
          <p:cNvGrpSpPr/>
          <p:nvPr/>
        </p:nvGrpSpPr>
        <p:grpSpPr>
          <a:xfrm>
            <a:off x="10050512" y="1661765"/>
            <a:ext cx="1414782" cy="1488083"/>
            <a:chOff x="10279282" y="4028379"/>
            <a:chExt cx="1414782" cy="1488083"/>
          </a:xfrm>
        </p:grpSpPr>
        <p:pic>
          <p:nvPicPr>
            <p:cNvPr id="351" name="Google Shape;351;p45"/>
            <p:cNvPicPr preferRelativeResize="0"/>
            <p:nvPr/>
          </p:nvPicPr>
          <p:blipFill rotWithShape="1">
            <a:blip r:embed="rId6">
              <a:alphaModFix/>
            </a:blip>
            <a:srcRect/>
            <a:stretch/>
          </p:blipFill>
          <p:spPr>
            <a:xfrm>
              <a:off x="10465088" y="4028379"/>
              <a:ext cx="1092696" cy="952952"/>
            </a:xfrm>
            <a:prstGeom prst="rect">
              <a:avLst/>
            </a:prstGeom>
            <a:noFill/>
            <a:ln>
              <a:noFill/>
            </a:ln>
          </p:spPr>
        </p:pic>
        <p:sp>
          <p:nvSpPr>
            <p:cNvPr id="352" name="Google Shape;352;p45"/>
            <p:cNvSpPr txBox="1"/>
            <p:nvPr/>
          </p:nvSpPr>
          <p:spPr>
            <a:xfrm>
              <a:off x="10279282" y="4870131"/>
              <a:ext cx="1414782"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Discusión en grupo</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2"/>
          <p:cNvSpPr txBox="1">
            <a:spLocks noGrp="1"/>
          </p:cNvSpPr>
          <p:nvPr>
            <p:ph type="body" idx="2"/>
          </p:nvPr>
        </p:nvSpPr>
        <p:spPr>
          <a:xfrm>
            <a:off x="5485918" y="925256"/>
            <a:ext cx="5929313" cy="57277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2000"/>
              <a:buFont typeface="Arial"/>
              <a:buNone/>
            </a:pPr>
            <a:endParaRPr b="1" dirty="0">
              <a:solidFill>
                <a:srgbClr val="09164D"/>
              </a:solidFill>
            </a:endParaRPr>
          </a:p>
          <a:p>
            <a:pPr marL="310976" lvl="0" indent="-310976" algn="l" rtl="0">
              <a:lnSpc>
                <a:spcPct val="90000"/>
              </a:lnSpc>
              <a:spcBef>
                <a:spcPts val="1000"/>
              </a:spcBef>
              <a:spcAft>
                <a:spcPts val="0"/>
              </a:spcAft>
              <a:buClr>
                <a:srgbClr val="09164D"/>
              </a:buClr>
              <a:buSzPts val="2000"/>
              <a:buNone/>
            </a:pPr>
            <a:r>
              <a:rPr lang="es" dirty="0">
                <a:solidFill>
                  <a:srgbClr val="09164D"/>
                </a:solidFill>
              </a:rPr>
              <a:t>Es usted el responsable de la gestión de desechos en un establecimiento. </a:t>
            </a:r>
            <a:endParaRPr dirty="0"/>
          </a:p>
          <a:p>
            <a:pPr marL="310976" lvl="0" indent="-310976" algn="l" rtl="0">
              <a:lnSpc>
                <a:spcPct val="90000"/>
              </a:lnSpc>
              <a:spcBef>
                <a:spcPts val="1000"/>
              </a:spcBef>
              <a:spcAft>
                <a:spcPts val="0"/>
              </a:spcAft>
              <a:buClr>
                <a:srgbClr val="09164D"/>
              </a:buClr>
              <a:buSzPts val="2000"/>
              <a:buNone/>
            </a:pPr>
            <a:r>
              <a:rPr lang="es" dirty="0">
                <a:solidFill>
                  <a:srgbClr val="09164D"/>
                </a:solidFill>
              </a:rPr>
              <a:t>El director del establecimiento ha recibido quejas por parte de la comunidad local sobre el humo que sale del incinerador con el que se tratan los desechos infecciosos y punzocortantes, de modo que le pide que ponga remedio a la situación.</a:t>
            </a:r>
            <a:endParaRPr dirty="0"/>
          </a:p>
          <a:p>
            <a:pPr marL="310976" lvl="0" indent="-310976" algn="l" rtl="0">
              <a:lnSpc>
                <a:spcPct val="90000"/>
              </a:lnSpc>
              <a:spcBef>
                <a:spcPts val="1000"/>
              </a:spcBef>
              <a:spcAft>
                <a:spcPts val="0"/>
              </a:spcAft>
              <a:buClr>
                <a:srgbClr val="09164D"/>
              </a:buClr>
              <a:buSzPts val="2000"/>
              <a:buNone/>
            </a:pPr>
            <a:r>
              <a:rPr lang="es" dirty="0">
                <a:solidFill>
                  <a:srgbClr val="09164D"/>
                </a:solidFill>
              </a:rPr>
              <a:t>¿Cuáles son las ventajas y desventajas de utilizar la incineración? </a:t>
            </a:r>
            <a:endParaRPr dirty="0"/>
          </a:p>
          <a:p>
            <a:pPr marL="310976" lvl="0" indent="-310976" algn="l" rtl="0">
              <a:lnSpc>
                <a:spcPct val="90000"/>
              </a:lnSpc>
              <a:spcBef>
                <a:spcPts val="1000"/>
              </a:spcBef>
              <a:spcAft>
                <a:spcPts val="0"/>
              </a:spcAft>
              <a:buClr>
                <a:srgbClr val="09164D"/>
              </a:buClr>
              <a:buSzPts val="2000"/>
              <a:buNone/>
            </a:pPr>
            <a:r>
              <a:rPr lang="es" dirty="0">
                <a:solidFill>
                  <a:srgbClr val="09164D"/>
                </a:solidFill>
              </a:rPr>
              <a:t>¿Qué medidas debería adoptar para atender las preocupaciones de la comunidad? ¿Qué medidas tienen prioridad? </a:t>
            </a:r>
            <a:endParaRPr dirty="0"/>
          </a:p>
          <a:p>
            <a:pPr marL="310976" lvl="0" indent="-310976" algn="l" rtl="0">
              <a:lnSpc>
                <a:spcPct val="90000"/>
              </a:lnSpc>
              <a:spcBef>
                <a:spcPts val="1000"/>
              </a:spcBef>
              <a:spcAft>
                <a:spcPts val="0"/>
              </a:spcAft>
              <a:buClr>
                <a:srgbClr val="09164D"/>
              </a:buClr>
              <a:buSzPts val="2000"/>
              <a:buNone/>
            </a:pPr>
            <a:r>
              <a:rPr lang="es" dirty="0">
                <a:solidFill>
                  <a:srgbClr val="09164D"/>
                </a:solidFill>
              </a:rPr>
              <a:t>¿Qué mejoras podría aplicar a lo largo de la cadena de desechos?  </a:t>
            </a:r>
            <a:endParaRPr dirty="0"/>
          </a:p>
          <a:p>
            <a:pPr marL="0" lvl="0" indent="0" algn="l" rtl="0">
              <a:lnSpc>
                <a:spcPct val="90000"/>
              </a:lnSpc>
              <a:spcBef>
                <a:spcPts val="1000"/>
              </a:spcBef>
              <a:spcAft>
                <a:spcPts val="0"/>
              </a:spcAft>
              <a:buClr>
                <a:schemeClr val="dk1"/>
              </a:buClr>
              <a:buSzPts val="2000"/>
              <a:buFont typeface="Arial"/>
              <a:buNone/>
            </a:pPr>
            <a:endParaRPr dirty="0"/>
          </a:p>
        </p:txBody>
      </p:sp>
      <p:sp>
        <p:nvSpPr>
          <p:cNvPr id="915" name="Google Shape;915;p72"/>
          <p:cNvSpPr txBox="1">
            <a:spLocks noGrp="1"/>
          </p:cNvSpPr>
          <p:nvPr>
            <p:ph type="body" idx="3"/>
          </p:nvPr>
        </p:nvSpPr>
        <p:spPr>
          <a:xfrm>
            <a:off x="839788" y="495300"/>
            <a:ext cx="4324281" cy="630973"/>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2"/>
              </a:buClr>
              <a:buSzPts val="4400"/>
              <a:buNone/>
            </a:pPr>
            <a:r>
              <a:rPr lang="es" sz="4400"/>
              <a:t>TRABAJO EN GRUPO</a:t>
            </a:r>
            <a:endParaRPr/>
          </a:p>
        </p:txBody>
      </p:sp>
      <p:grpSp>
        <p:nvGrpSpPr>
          <p:cNvPr id="916" name="Google Shape;916;p72"/>
          <p:cNvGrpSpPr/>
          <p:nvPr/>
        </p:nvGrpSpPr>
        <p:grpSpPr>
          <a:xfrm>
            <a:off x="10559737" y="168561"/>
            <a:ext cx="1294892" cy="1427967"/>
            <a:chOff x="10475415" y="275913"/>
            <a:chExt cx="1458677" cy="1556719"/>
          </a:xfrm>
        </p:grpSpPr>
        <p:pic>
          <p:nvPicPr>
            <p:cNvPr id="917" name="Google Shape;917;p72"/>
            <p:cNvPicPr preferRelativeResize="0"/>
            <p:nvPr/>
          </p:nvPicPr>
          <p:blipFill rotWithShape="1">
            <a:blip r:embed="rId3">
              <a:alphaModFix/>
            </a:blip>
            <a:srcRect/>
            <a:stretch/>
          </p:blipFill>
          <p:spPr>
            <a:xfrm>
              <a:off x="10727487" y="275913"/>
              <a:ext cx="1030462" cy="1030462"/>
            </a:xfrm>
            <a:prstGeom prst="rect">
              <a:avLst/>
            </a:prstGeom>
            <a:noFill/>
            <a:ln>
              <a:noFill/>
            </a:ln>
          </p:spPr>
        </p:pic>
        <p:sp>
          <p:nvSpPr>
            <p:cNvPr id="918" name="Google Shape;918;p72"/>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177"/>
                <a:buFont typeface="Arial"/>
                <a:buNone/>
              </a:pPr>
              <a:r>
                <a:rPr lang="es" sz="2177">
                  <a:solidFill>
                    <a:srgbClr val="002060"/>
                  </a:solidFill>
                  <a:latin typeface="Arial"/>
                  <a:ea typeface="Arial"/>
                  <a:cs typeface="Arial"/>
                  <a:sym typeface="Arial"/>
                </a:rPr>
                <a:t>10 min.</a:t>
              </a:r>
              <a:endParaRPr/>
            </a:p>
          </p:txBody>
        </p:sp>
      </p:grpSp>
      <p:pic>
        <p:nvPicPr>
          <p:cNvPr id="919" name="Google Shape;919;p72" descr="CIMG0531"/>
          <p:cNvPicPr preferRelativeResize="0"/>
          <p:nvPr/>
        </p:nvPicPr>
        <p:blipFill rotWithShape="1">
          <a:blip r:embed="rId4">
            <a:alphaModFix/>
          </a:blip>
          <a:srcRect/>
          <a:stretch/>
        </p:blipFill>
        <p:spPr>
          <a:xfrm>
            <a:off x="501473" y="2465782"/>
            <a:ext cx="4482790" cy="3362634"/>
          </a:xfrm>
          <a:prstGeom prst="rect">
            <a:avLst/>
          </a:prstGeom>
          <a:noFill/>
          <a:ln>
            <a:noFill/>
          </a:ln>
          <a:effectLst>
            <a:outerShdw blurRad="292100" dist="139700" dir="2700000" algn="tl" rotWithShape="0">
              <a:srgbClr val="333333">
                <a:alpha val="64705"/>
              </a:srgbClr>
            </a:outerShdw>
          </a:effectLst>
        </p:spPr>
      </p:pic>
      <p:grpSp>
        <p:nvGrpSpPr>
          <p:cNvPr id="920" name="Google Shape;920;p72"/>
          <p:cNvGrpSpPr/>
          <p:nvPr/>
        </p:nvGrpSpPr>
        <p:grpSpPr>
          <a:xfrm>
            <a:off x="602166" y="6087773"/>
            <a:ext cx="11233149" cy="702071"/>
            <a:chOff x="0" y="259357"/>
            <a:chExt cx="11233149" cy="702071"/>
          </a:xfrm>
        </p:grpSpPr>
        <p:sp>
          <p:nvSpPr>
            <p:cNvPr id="921" name="Google Shape;921;p72"/>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2" name="Google Shape;922;p72"/>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923" name="Google Shape;923;p72"/>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4" name="Google Shape;924;p72"/>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925" name="Google Shape;925;p72"/>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6" name="Google Shape;926;p72"/>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927" name="Google Shape;927;p72"/>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8" name="Google Shape;928;p72"/>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929" name="Google Shape;929;p72"/>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0" name="Google Shape;930;p72"/>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931" name="Google Shape;931;p72"/>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2" name="Google Shape;932;p72"/>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933" name="Google Shape;933;p72"/>
            <p:cNvSpPr/>
            <p:nvPr/>
          </p:nvSpPr>
          <p:spPr>
            <a:xfrm>
              <a:off x="947797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4" name="Google Shape;934;p72"/>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grpSp>
        <p:nvGrpSpPr>
          <p:cNvPr id="935" name="Google Shape;935;p72"/>
          <p:cNvGrpSpPr/>
          <p:nvPr/>
        </p:nvGrpSpPr>
        <p:grpSpPr>
          <a:xfrm>
            <a:off x="9160706" y="160866"/>
            <a:ext cx="1161098" cy="1171184"/>
            <a:chOff x="9555224" y="5116370"/>
            <a:chExt cx="1161098" cy="1171184"/>
          </a:xfrm>
        </p:grpSpPr>
        <p:pic>
          <p:nvPicPr>
            <p:cNvPr id="936" name="Google Shape;936;p72"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937" name="Google Shape;937;p72"/>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8" name="Google Shape;938;p7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7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Parte 3: </a:t>
            </a:r>
            <a:r>
              <a:rPr lang="es" sz="8000">
                <a:solidFill>
                  <a:srgbClr val="FFFFFF"/>
                </a:solidFill>
              </a:rPr>
              <a:t>el cambio climático y los desechos</a:t>
            </a:r>
            <a:endParaRPr/>
          </a:p>
        </p:txBody>
      </p:sp>
      <p:sp>
        <p:nvSpPr>
          <p:cNvPr id="945" name="Google Shape;945;p7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946" name="Google Shape;946;p73"/>
          <p:cNvSpPr txBox="1"/>
          <p:nvPr/>
        </p:nvSpPr>
        <p:spPr>
          <a:xfrm>
            <a:off x="518288" y="3171554"/>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La conexión entre los desechos de salud y el cambio climático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Mejoras resilientes frente al clima</a:t>
            </a:r>
            <a:endParaRPr/>
          </a:p>
          <a:p>
            <a:pPr marL="457200" marR="0" lvl="0" indent="-304800" algn="l" rtl="0">
              <a:lnSpc>
                <a:spcPct val="90000"/>
              </a:lnSpc>
              <a:spcBef>
                <a:spcPts val="1000"/>
              </a:spcBef>
              <a:spcAft>
                <a:spcPts val="0"/>
              </a:spcAft>
              <a:buClr>
                <a:schemeClr val="lt1"/>
              </a:buClr>
              <a:buSzPts val="2400"/>
              <a:buFont typeface="Calibri"/>
              <a:buNone/>
            </a:pPr>
            <a:endParaRPr sz="2400" b="0" i="0">
              <a:solidFill>
                <a:schemeClr val="lt1"/>
              </a:solidFill>
              <a:latin typeface="Arial"/>
              <a:ea typeface="Arial"/>
              <a:cs typeface="Arial"/>
              <a:sym typeface="Arial"/>
            </a:endParaRPr>
          </a:p>
        </p:txBody>
      </p:sp>
      <p:pic>
        <p:nvPicPr>
          <p:cNvPr id="947" name="Google Shape;947;p73" descr="A high angle view of a swimming pool&#10;&#10;Description automatically generated with medium confidence"/>
          <p:cNvPicPr preferRelativeResize="0"/>
          <p:nvPr/>
        </p:nvPicPr>
        <p:blipFill rotWithShape="1">
          <a:blip r:embed="rId3">
            <a:alphaModFix/>
          </a:blip>
          <a:srcRect/>
          <a:stretch/>
        </p:blipFill>
        <p:spPr>
          <a:xfrm>
            <a:off x="6574817" y="2957087"/>
            <a:ext cx="5098895" cy="33992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4"/>
          <p:cNvSpPr txBox="1">
            <a:spLocks noGrp="1"/>
          </p:cNvSpPr>
          <p:nvPr>
            <p:ph type="title"/>
          </p:nvPr>
        </p:nvSpPr>
        <p:spPr>
          <a:xfrm>
            <a:off x="838200" y="365125"/>
            <a:ext cx="10515600" cy="714375"/>
          </a:xfrm>
          <a:prstGeom prst="rect">
            <a:avLst/>
          </a:prstGeom>
          <a:noFill/>
          <a:ln>
            <a:noFill/>
          </a:ln>
        </p:spPr>
        <p:txBody>
          <a:bodyPr spcFirstLastPara="1" wrap="square" lIns="89975" tIns="46775" rIns="89975" bIns="46775" rtlCol="0" anchor="ctr"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El cambio climático y los desechos</a:t>
            </a:r>
            <a:endParaRPr dirty="0"/>
          </a:p>
        </p:txBody>
      </p:sp>
      <p:sp>
        <p:nvSpPr>
          <p:cNvPr id="956" name="Google Shape;956;p74"/>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p>
            <a:pPr marL="457135" lvl="0" indent="-457135" algn="l" rtl="0">
              <a:lnSpc>
                <a:spcPct val="90000"/>
              </a:lnSpc>
              <a:spcBef>
                <a:spcPts val="0"/>
              </a:spcBef>
              <a:spcAft>
                <a:spcPts val="0"/>
              </a:spcAft>
              <a:buClr>
                <a:srgbClr val="09164D"/>
              </a:buClr>
              <a:buSzPts val="2177"/>
              <a:buFont typeface="Arial"/>
              <a:buChar char="•"/>
            </a:pPr>
            <a:r>
              <a:rPr lang="es" sz="2177">
                <a:solidFill>
                  <a:srgbClr val="09164D"/>
                </a:solidFill>
              </a:rPr>
              <a:t>Los envíos, embalajes y artículos sanitarios (EPP, vacunas, pruebas diagnósticas, medicamentos) que acaban convirtiéndose en desechos aumentan considerablemente las emisiones de carbono del sector sanitario.</a:t>
            </a:r>
            <a:endParaRPr/>
          </a:p>
          <a:p>
            <a:pPr marL="457135" lvl="0" indent="-457135" algn="l" rtl="0">
              <a:lnSpc>
                <a:spcPct val="90000"/>
              </a:lnSpc>
              <a:spcBef>
                <a:spcPts val="1000"/>
              </a:spcBef>
              <a:spcAft>
                <a:spcPts val="0"/>
              </a:spcAft>
              <a:buClr>
                <a:srgbClr val="09164D"/>
              </a:buClr>
              <a:buSzPts val="2177"/>
              <a:buFont typeface="Arial"/>
              <a:buChar char="•"/>
            </a:pPr>
            <a:r>
              <a:rPr lang="es" sz="2177">
                <a:solidFill>
                  <a:srgbClr val="09164D"/>
                </a:solidFill>
              </a:rPr>
              <a:t>La incineración y la descarga en vertederos generan </a:t>
            </a:r>
            <a:r>
              <a:rPr lang="es">
                <a:solidFill>
                  <a:srgbClr val="09164D"/>
                </a:solidFill>
              </a:rPr>
              <a:t>emisiones</a:t>
            </a:r>
            <a:r>
              <a:rPr lang="es" sz="2177">
                <a:solidFill>
                  <a:srgbClr val="09164D"/>
                </a:solidFill>
              </a:rPr>
              <a:t> de gases de efecto invernadero (</a:t>
            </a:r>
            <a:r>
              <a:rPr lang="es">
                <a:solidFill>
                  <a:srgbClr val="09164D"/>
                </a:solidFill>
              </a:rPr>
              <a:t>CO</a:t>
            </a:r>
            <a:r>
              <a:rPr lang="es" baseline="-25000">
                <a:solidFill>
                  <a:srgbClr val="09164D"/>
                </a:solidFill>
              </a:rPr>
              <a:t>2</a:t>
            </a:r>
            <a:r>
              <a:rPr lang="es" sz="2177">
                <a:solidFill>
                  <a:srgbClr val="09164D"/>
                </a:solidFill>
              </a:rPr>
              <a:t>, CH</a:t>
            </a:r>
            <a:r>
              <a:rPr lang="es" sz="2177" baseline="-25000">
                <a:solidFill>
                  <a:srgbClr val="09164D"/>
                </a:solidFill>
              </a:rPr>
              <a:t>4</a:t>
            </a:r>
            <a:r>
              <a:rPr lang="es" sz="2177">
                <a:solidFill>
                  <a:srgbClr val="09164D"/>
                </a:solidFill>
              </a:rPr>
              <a:t>, N</a:t>
            </a:r>
            <a:r>
              <a:rPr lang="es" baseline="-25000">
                <a:solidFill>
                  <a:srgbClr val="09164D"/>
                </a:solidFill>
              </a:rPr>
              <a:t>2</a:t>
            </a:r>
            <a:r>
              <a:rPr lang="es" sz="2177">
                <a:solidFill>
                  <a:srgbClr val="09164D"/>
                </a:solidFill>
              </a:rPr>
              <a:t>O):</a:t>
            </a:r>
            <a:endParaRPr/>
          </a:p>
          <a:p>
            <a:pPr marL="742950" lvl="1" indent="-285750" algn="l" rtl="0">
              <a:lnSpc>
                <a:spcPct val="90000"/>
              </a:lnSpc>
              <a:spcBef>
                <a:spcPts val="500"/>
              </a:spcBef>
              <a:spcAft>
                <a:spcPts val="0"/>
              </a:spcAft>
              <a:buClr>
                <a:srgbClr val="09164D"/>
              </a:buClr>
              <a:buSzPts val="1800"/>
              <a:buFont typeface="Arial"/>
              <a:buChar char="•"/>
            </a:pPr>
            <a:r>
              <a:rPr lang="es">
                <a:solidFill>
                  <a:srgbClr val="09164D"/>
                </a:solidFill>
                <a:latin typeface="Arial"/>
                <a:ea typeface="Arial"/>
                <a:cs typeface="Arial"/>
                <a:sym typeface="Arial"/>
              </a:rPr>
              <a:t>🡪 metano (</a:t>
            </a:r>
            <a:r>
              <a:rPr lang="es" sz="2177">
                <a:solidFill>
                  <a:srgbClr val="09164D"/>
                </a:solidFill>
                <a:latin typeface="Arial"/>
                <a:ea typeface="Arial"/>
                <a:cs typeface="Arial"/>
                <a:sym typeface="Arial"/>
              </a:rPr>
              <a:t>CH</a:t>
            </a:r>
            <a:r>
              <a:rPr lang="es" sz="2177" baseline="-25000">
                <a:solidFill>
                  <a:srgbClr val="09164D"/>
                </a:solidFill>
                <a:latin typeface="Arial"/>
                <a:ea typeface="Arial"/>
                <a:cs typeface="Arial"/>
                <a:sym typeface="Arial"/>
              </a:rPr>
              <a:t>4</a:t>
            </a:r>
            <a:r>
              <a:rPr lang="es">
                <a:solidFill>
                  <a:srgbClr val="09164D"/>
                </a:solidFill>
                <a:latin typeface="Arial"/>
                <a:ea typeface="Arial"/>
                <a:cs typeface="Arial"/>
                <a:sym typeface="Arial"/>
              </a:rPr>
              <a:t>): tiene 28 veces el potencial de calentamiento atmosférico del CO</a:t>
            </a:r>
            <a:r>
              <a:rPr lang="es" baseline="-25000">
                <a:solidFill>
                  <a:srgbClr val="09164D"/>
                </a:solidFill>
                <a:latin typeface="Arial"/>
                <a:ea typeface="Arial"/>
                <a:cs typeface="Arial"/>
                <a:sym typeface="Arial"/>
              </a:rPr>
              <a:t>2.</a:t>
            </a:r>
            <a:endParaRPr>
              <a:solidFill>
                <a:srgbClr val="09164D"/>
              </a:solidFill>
              <a:latin typeface="Arial"/>
              <a:ea typeface="Arial"/>
              <a:cs typeface="Arial"/>
              <a:sym typeface="Arial"/>
            </a:endParaRPr>
          </a:p>
          <a:p>
            <a:pPr marL="457135" lvl="0" indent="-457135" algn="l" rtl="0">
              <a:lnSpc>
                <a:spcPct val="90000"/>
              </a:lnSpc>
              <a:spcBef>
                <a:spcPts val="1000"/>
              </a:spcBef>
              <a:spcAft>
                <a:spcPts val="0"/>
              </a:spcAft>
              <a:buClr>
                <a:srgbClr val="09164D"/>
              </a:buClr>
              <a:buSzPts val="2177"/>
              <a:buFont typeface="Arial"/>
              <a:buChar char="•"/>
            </a:pPr>
            <a:r>
              <a:rPr lang="es" sz="2177">
                <a:solidFill>
                  <a:srgbClr val="09164D"/>
                </a:solidFill>
              </a:rPr>
              <a:t>Los cambios en las condiciones hidrológicas y la temperatura afectan a la estabilidad de las estructuras de contención de los desechos.</a:t>
            </a:r>
            <a:endParaRPr/>
          </a:p>
          <a:p>
            <a:pPr marL="457135" lvl="0" indent="-457135" algn="l" rtl="0">
              <a:lnSpc>
                <a:spcPct val="90000"/>
              </a:lnSpc>
              <a:spcBef>
                <a:spcPts val="1000"/>
              </a:spcBef>
              <a:spcAft>
                <a:spcPts val="0"/>
              </a:spcAft>
              <a:buClr>
                <a:srgbClr val="09164D"/>
              </a:buClr>
              <a:buSzPts val="2177"/>
              <a:buFont typeface="Arial"/>
              <a:buChar char="•"/>
            </a:pPr>
            <a:r>
              <a:rPr lang="es" sz="2177">
                <a:solidFill>
                  <a:srgbClr val="09164D"/>
                </a:solidFill>
              </a:rPr>
              <a:t>Tanto el aumento de las precipitaciones como las inundaciones repercuten en los contenedores de desechos: </a:t>
            </a:r>
            <a:endParaRPr/>
          </a:p>
          <a:p>
            <a:pPr marL="742950" lvl="1" indent="-285750" algn="l" rtl="0">
              <a:lnSpc>
                <a:spcPct val="90000"/>
              </a:lnSpc>
              <a:spcBef>
                <a:spcPts val="500"/>
              </a:spcBef>
              <a:spcAft>
                <a:spcPts val="0"/>
              </a:spcAft>
              <a:buClr>
                <a:srgbClr val="09164D"/>
              </a:buClr>
              <a:buSzPts val="1800"/>
              <a:buFont typeface="Arial"/>
              <a:buChar char="•"/>
            </a:pPr>
            <a:r>
              <a:rPr lang="es">
                <a:solidFill>
                  <a:srgbClr val="09164D"/>
                </a:solidFill>
                <a:latin typeface="Arial"/>
                <a:ea typeface="Arial"/>
                <a:cs typeface="Arial"/>
                <a:sym typeface="Arial"/>
              </a:rPr>
              <a:t>🡪 propagación de contaminantes.</a:t>
            </a:r>
            <a:endParaRPr/>
          </a:p>
          <a:p>
            <a:pPr marL="457135" lvl="0" indent="-457135" algn="l" rtl="0">
              <a:lnSpc>
                <a:spcPct val="90000"/>
              </a:lnSpc>
              <a:spcBef>
                <a:spcPts val="1000"/>
              </a:spcBef>
              <a:spcAft>
                <a:spcPts val="0"/>
              </a:spcAft>
              <a:buClr>
                <a:srgbClr val="09164D"/>
              </a:buClr>
              <a:buSzPts val="2177"/>
              <a:buFont typeface="Arial"/>
              <a:buChar char="•"/>
            </a:pPr>
            <a:r>
              <a:rPr lang="es" sz="2177">
                <a:solidFill>
                  <a:srgbClr val="09164D"/>
                </a:solidFill>
              </a:rPr>
              <a:t>Interrupción de la cadena de gestión de desechos debido a las inundaciones locales. </a:t>
            </a:r>
            <a:endParaRPr/>
          </a:p>
        </p:txBody>
      </p:sp>
      <p:sp>
        <p:nvSpPr>
          <p:cNvPr id="957" name="Google Shape;957;p7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32</a:t>
            </a:fld>
            <a:endParaRPr/>
          </a:p>
        </p:txBody>
      </p:sp>
      <p:pic>
        <p:nvPicPr>
          <p:cNvPr id="958" name="Google Shape;958;p74"/>
          <p:cNvPicPr preferRelativeResize="0"/>
          <p:nvPr/>
        </p:nvPicPr>
        <p:blipFill rotWithShape="1">
          <a:blip r:embed="rId3">
            <a:alphaModFix/>
          </a:blip>
          <a:srcRect/>
          <a:stretch/>
        </p:blipFill>
        <p:spPr>
          <a:xfrm>
            <a:off x="9712712" y="4549591"/>
            <a:ext cx="1809465" cy="18482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75"/>
          <p:cNvSpPr txBox="1">
            <a:spLocks noGrp="1"/>
          </p:cNvSpPr>
          <p:nvPr>
            <p:ph type="body" idx="1"/>
          </p:nvPr>
        </p:nvSpPr>
        <p:spPr>
          <a:xfrm>
            <a:off x="523558" y="1400432"/>
            <a:ext cx="5393056" cy="4761053"/>
          </a:xfrm>
          <a:prstGeom prst="rect">
            <a:avLst/>
          </a:prstGeom>
          <a:noFill/>
          <a:ln>
            <a:noFill/>
          </a:ln>
        </p:spPr>
        <p:txBody>
          <a:bodyPr spcFirstLastPara="1" wrap="square" lIns="91425" tIns="45700" rIns="91425" bIns="45700" rtlCol="0" anchor="t" anchorCtr="0">
            <a:normAutofit fontScale="92500" lnSpcReduction="10000"/>
          </a:bodyPr>
          <a:lstStyle/>
          <a:p>
            <a:pPr marL="457135" lvl="0" indent="-457135" algn="l" rtl="0">
              <a:lnSpc>
                <a:spcPct val="90000"/>
              </a:lnSpc>
              <a:spcBef>
                <a:spcPts val="0"/>
              </a:spcBef>
              <a:spcAft>
                <a:spcPts val="0"/>
              </a:spcAft>
              <a:buClr>
                <a:srgbClr val="09164D"/>
              </a:buClr>
              <a:buSzPts val="2177"/>
              <a:buNone/>
            </a:pPr>
            <a:r>
              <a:rPr lang="es" sz="2177">
                <a:solidFill>
                  <a:srgbClr val="09164D"/>
                </a:solidFill>
              </a:rPr>
              <a:t>Prevención y reducción</a:t>
            </a:r>
            <a:r>
              <a:rPr lang="es" sz="2177" b="1">
                <a:solidFill>
                  <a:srgbClr val="09164D"/>
                </a:solidFill>
              </a:rPr>
              <a:t> de la producción de desechos: emplear estrategias que permitan reducir la cantidad de desechos generados.</a:t>
            </a:r>
            <a:endParaRPr/>
          </a:p>
          <a:p>
            <a:pPr marL="457135" lvl="0" indent="-457135" algn="l" rtl="0">
              <a:lnSpc>
                <a:spcPct val="90000"/>
              </a:lnSpc>
              <a:spcBef>
                <a:spcPts val="1000"/>
              </a:spcBef>
              <a:spcAft>
                <a:spcPts val="0"/>
              </a:spcAft>
              <a:buClr>
                <a:srgbClr val="09164D"/>
              </a:buClr>
              <a:buSzPts val="2177"/>
              <a:buNone/>
            </a:pPr>
            <a:r>
              <a:rPr lang="es" sz="2177">
                <a:solidFill>
                  <a:srgbClr val="09164D"/>
                </a:solidFill>
              </a:rPr>
              <a:t>Reciclaje </a:t>
            </a:r>
            <a:r>
              <a:rPr lang="es" sz="2177" b="1">
                <a:solidFill>
                  <a:srgbClr val="09164D"/>
                </a:solidFill>
              </a:rPr>
              <a:t>de desechos:</a:t>
            </a:r>
            <a:r>
              <a:rPr lang="es" sz="2177">
                <a:solidFill>
                  <a:srgbClr val="09164D"/>
                </a:solidFill>
              </a:rPr>
              <a:t> se reciclan los desechos no peligrosos en condiciones de seguridad</a:t>
            </a:r>
            <a:endParaRPr/>
          </a:p>
          <a:p>
            <a:pPr marL="457135" lvl="0" indent="-457135" algn="l" rtl="0">
              <a:lnSpc>
                <a:spcPct val="90000"/>
              </a:lnSpc>
              <a:spcBef>
                <a:spcPts val="1000"/>
              </a:spcBef>
              <a:spcAft>
                <a:spcPts val="0"/>
              </a:spcAft>
              <a:buClr>
                <a:srgbClr val="09164D"/>
              </a:buClr>
              <a:buSzPts val="2177"/>
              <a:buNone/>
            </a:pPr>
            <a:r>
              <a:rPr lang="es" sz="2177">
                <a:solidFill>
                  <a:srgbClr val="09164D"/>
                </a:solidFill>
              </a:rPr>
              <a:t>Disponer de suficientes </a:t>
            </a:r>
            <a:r>
              <a:rPr lang="es" sz="2177" b="1">
                <a:solidFill>
                  <a:srgbClr val="09164D"/>
                </a:solidFill>
              </a:rPr>
              <a:t>contenedores de desechos</a:t>
            </a:r>
            <a:r>
              <a:rPr lang="es" sz="2177">
                <a:solidFill>
                  <a:srgbClr val="09164D"/>
                </a:solidFill>
              </a:rPr>
              <a:t> y programar la frecuencia de vaciado, proporcionando los recursos necesarios, en caso de que aumente la demanda del establecimiento sanitario.</a:t>
            </a:r>
            <a:endParaRPr/>
          </a:p>
          <a:p>
            <a:pPr marL="457135" lvl="0" indent="-457135" algn="l" rtl="0">
              <a:lnSpc>
                <a:spcPct val="90000"/>
              </a:lnSpc>
              <a:spcBef>
                <a:spcPts val="1000"/>
              </a:spcBef>
              <a:spcAft>
                <a:spcPts val="0"/>
              </a:spcAft>
              <a:buClr>
                <a:srgbClr val="09164D"/>
              </a:buClr>
              <a:buSzPts val="2177"/>
              <a:buNone/>
            </a:pPr>
            <a:r>
              <a:rPr lang="es" sz="2177">
                <a:solidFill>
                  <a:srgbClr val="09164D"/>
                </a:solidFill>
              </a:rPr>
              <a:t>Disponer de suficiente capacidad de </a:t>
            </a:r>
            <a:r>
              <a:rPr lang="es" sz="2177" b="1">
                <a:solidFill>
                  <a:srgbClr val="09164D"/>
                </a:solidFill>
              </a:rPr>
              <a:t>almacenamiento</a:t>
            </a:r>
            <a:r>
              <a:rPr lang="es" sz="2177">
                <a:solidFill>
                  <a:srgbClr val="09164D"/>
                </a:solidFill>
              </a:rPr>
              <a:t> sin riesgos para los desechos extraordinarios que se generen durante fenómenos climáticos y emergencias.</a:t>
            </a:r>
            <a:endParaRPr/>
          </a:p>
          <a:p>
            <a:pPr marL="0" lvl="0" indent="0" algn="l" rtl="0">
              <a:lnSpc>
                <a:spcPct val="90000"/>
              </a:lnSpc>
              <a:spcBef>
                <a:spcPts val="1000"/>
              </a:spcBef>
              <a:spcAft>
                <a:spcPts val="0"/>
              </a:spcAft>
              <a:buClr>
                <a:schemeClr val="dk1"/>
              </a:buClr>
              <a:buSzPts val="2177"/>
              <a:buNone/>
            </a:pPr>
            <a:endParaRPr sz="2177" b="1">
              <a:solidFill>
                <a:srgbClr val="09164D"/>
              </a:solidFill>
            </a:endParaRPr>
          </a:p>
        </p:txBody>
      </p:sp>
      <p:sp>
        <p:nvSpPr>
          <p:cNvPr id="967" name="Google Shape;967;p75"/>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Estrategias para mitigar el cambio climático </a:t>
            </a:r>
            <a:endParaRPr/>
          </a:p>
        </p:txBody>
      </p:sp>
      <p:pic>
        <p:nvPicPr>
          <p:cNvPr id="968" name="Google Shape;968;p75"/>
          <p:cNvPicPr preferRelativeResize="0"/>
          <p:nvPr/>
        </p:nvPicPr>
        <p:blipFill rotWithShape="1">
          <a:blip r:embed="rId3">
            <a:alphaModFix/>
          </a:blip>
          <a:srcRect/>
          <a:stretch/>
        </p:blipFill>
        <p:spPr>
          <a:xfrm>
            <a:off x="7108549" y="2748810"/>
            <a:ext cx="4559894" cy="3412675"/>
          </a:xfrm>
          <a:prstGeom prst="rect">
            <a:avLst/>
          </a:prstGeom>
          <a:noFill/>
          <a:ln>
            <a:noFill/>
          </a:ln>
        </p:spPr>
      </p:pic>
      <p:sp>
        <p:nvSpPr>
          <p:cNvPr id="969" name="Google Shape;969;p75"/>
          <p:cNvSpPr txBox="1"/>
          <p:nvPr/>
        </p:nvSpPr>
        <p:spPr>
          <a:xfrm>
            <a:off x="6735338" y="6270896"/>
            <a:ext cx="4933106" cy="538865"/>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51" i="1">
                <a:solidFill>
                  <a:schemeClr val="lt1"/>
                </a:solidFill>
                <a:latin typeface="Arial Narrow"/>
                <a:ea typeface="Arial Narrow"/>
                <a:cs typeface="Arial Narrow"/>
                <a:sym typeface="Arial Narrow"/>
              </a:rPr>
              <a:t>Reparación de un vertedero tras un derrumbamiento causado por lluvias intensas. </a:t>
            </a:r>
            <a:endParaRPr/>
          </a:p>
          <a:p>
            <a:pPr marL="0" marR="0" lvl="0" indent="0" algn="ctr" rtl="0">
              <a:spcBef>
                <a:spcPts val="0"/>
              </a:spcBef>
              <a:spcAft>
                <a:spcPts val="0"/>
              </a:spcAft>
              <a:buNone/>
            </a:pPr>
            <a:r>
              <a:rPr lang="es" sz="1451" i="1">
                <a:solidFill>
                  <a:schemeClr val="lt1"/>
                </a:solidFill>
                <a:latin typeface="Arial Narrow"/>
                <a:ea typeface="Arial Narrow"/>
                <a:cs typeface="Arial Narrow"/>
                <a:sym typeface="Arial Narrow"/>
              </a:rPr>
              <a:t>Colombo (Sri Lanka) </a:t>
            </a:r>
            <a:endParaRPr/>
          </a:p>
        </p:txBody>
      </p:sp>
      <p:sp>
        <p:nvSpPr>
          <p:cNvPr id="970" name="Google Shape;970;p7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33</a:t>
            </a:fld>
            <a:endParaRPr/>
          </a:p>
        </p:txBody>
      </p:sp>
      <p:pic>
        <p:nvPicPr>
          <p:cNvPr id="971" name="Google Shape;971;p75"/>
          <p:cNvPicPr preferRelativeResize="0"/>
          <p:nvPr/>
        </p:nvPicPr>
        <p:blipFill rotWithShape="1">
          <a:blip r:embed="rId4">
            <a:alphaModFix/>
          </a:blip>
          <a:srcRect/>
          <a:stretch/>
        </p:blipFill>
        <p:spPr>
          <a:xfrm>
            <a:off x="10058400" y="813723"/>
            <a:ext cx="1809465" cy="18482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76"/>
          <p:cNvSpPr txBox="1">
            <a:spLocks noGrp="1"/>
          </p:cNvSpPr>
          <p:nvPr>
            <p:ph type="body" idx="1"/>
          </p:nvPr>
        </p:nvSpPr>
        <p:spPr>
          <a:xfrm>
            <a:off x="449636" y="1400432"/>
            <a:ext cx="5466978" cy="4761053"/>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9164D"/>
              </a:buClr>
              <a:buSzPts val="2400"/>
              <a:buNone/>
            </a:pPr>
            <a:r>
              <a:rPr lang="es" sz="2200" b="1" dirty="0">
                <a:solidFill>
                  <a:srgbClr val="09164D"/>
                </a:solidFill>
              </a:rPr>
              <a:t>Eliminar gradualmente la incineración e implantar tecnologías sin combustión</a:t>
            </a:r>
            <a:endParaRPr sz="2200" dirty="0">
              <a:solidFill>
                <a:srgbClr val="09164D"/>
              </a:solidFill>
            </a:endParaRPr>
          </a:p>
          <a:p>
            <a:pPr marL="817446" lvl="1" indent="-457135" algn="l" rtl="0">
              <a:lnSpc>
                <a:spcPct val="90000"/>
              </a:lnSpc>
              <a:spcBef>
                <a:spcPts val="500"/>
              </a:spcBef>
              <a:spcAft>
                <a:spcPts val="0"/>
              </a:spcAft>
              <a:buClr>
                <a:srgbClr val="09164D"/>
              </a:buClr>
              <a:buSzPts val="2400"/>
              <a:buFont typeface="Arial"/>
              <a:buChar char="•"/>
            </a:pPr>
            <a:r>
              <a:rPr lang="es" sz="2200" dirty="0">
                <a:solidFill>
                  <a:srgbClr val="09164D"/>
                </a:solidFill>
                <a:latin typeface="Arial"/>
                <a:ea typeface="Arial"/>
                <a:cs typeface="Arial"/>
                <a:sym typeface="Arial"/>
              </a:rPr>
              <a:t>Las tecnologías sin combustión son capaces de desinfectar, neutralizar o contener los desechos de forma segura (p. ej., las autoclaves).</a:t>
            </a:r>
            <a:endParaRPr sz="2200" dirty="0"/>
          </a:p>
          <a:p>
            <a:pPr marL="0" lvl="0" indent="0" algn="l" rtl="0">
              <a:lnSpc>
                <a:spcPct val="90000"/>
              </a:lnSpc>
              <a:spcBef>
                <a:spcPts val="1000"/>
              </a:spcBef>
              <a:spcAft>
                <a:spcPts val="0"/>
              </a:spcAft>
              <a:buClr>
                <a:srgbClr val="09164D"/>
              </a:buClr>
              <a:buSzPts val="2400"/>
              <a:buNone/>
            </a:pPr>
            <a:r>
              <a:rPr lang="es" sz="2200" b="1" dirty="0">
                <a:solidFill>
                  <a:srgbClr val="09164D"/>
                </a:solidFill>
              </a:rPr>
              <a:t>Zonas inundables</a:t>
            </a:r>
            <a:endParaRPr sz="2200" dirty="0"/>
          </a:p>
          <a:p>
            <a:pPr marL="457135" lvl="0" indent="-457135" algn="l" rtl="0">
              <a:lnSpc>
                <a:spcPct val="90000"/>
              </a:lnSpc>
              <a:spcBef>
                <a:spcPts val="1000"/>
              </a:spcBef>
              <a:spcAft>
                <a:spcPts val="0"/>
              </a:spcAft>
              <a:buClr>
                <a:srgbClr val="09164D"/>
              </a:buClr>
              <a:buSzPts val="2400"/>
              <a:buFont typeface="Arial"/>
              <a:buChar char="•"/>
            </a:pPr>
            <a:r>
              <a:rPr lang="es" sz="2200" dirty="0">
                <a:solidFill>
                  <a:srgbClr val="09164D"/>
                </a:solidFill>
              </a:rPr>
              <a:t>Almacenamiento alternativo en contenedores elevados o transporte de los desechos fuera del establecimiento. </a:t>
            </a:r>
            <a:endParaRPr sz="2200" dirty="0"/>
          </a:p>
          <a:p>
            <a:pPr marL="457135" lvl="0" indent="-457135" algn="l" rtl="0">
              <a:lnSpc>
                <a:spcPct val="90000"/>
              </a:lnSpc>
              <a:spcBef>
                <a:spcPts val="1000"/>
              </a:spcBef>
              <a:spcAft>
                <a:spcPts val="0"/>
              </a:spcAft>
              <a:buClr>
                <a:srgbClr val="09164D"/>
              </a:buClr>
              <a:buSzPts val="2400"/>
              <a:buFont typeface="Arial"/>
              <a:buChar char="•"/>
            </a:pPr>
            <a:r>
              <a:rPr lang="es" sz="2200" dirty="0">
                <a:solidFill>
                  <a:srgbClr val="09164D"/>
                </a:solidFill>
              </a:rPr>
              <a:t>Los pozos de ceniza son estancos al agua y no se llenan en exceso</a:t>
            </a:r>
            <a:endParaRPr sz="2200" dirty="0"/>
          </a:p>
          <a:p>
            <a:pPr marL="457135" lvl="0" indent="-457135" algn="l" rtl="0">
              <a:lnSpc>
                <a:spcPct val="90000"/>
              </a:lnSpc>
              <a:spcBef>
                <a:spcPts val="1000"/>
              </a:spcBef>
              <a:spcAft>
                <a:spcPts val="0"/>
              </a:spcAft>
              <a:buClr>
                <a:srgbClr val="09164D"/>
              </a:buClr>
              <a:buSzPts val="2400"/>
              <a:buFont typeface="Arial"/>
              <a:buChar char="•"/>
            </a:pPr>
            <a:r>
              <a:rPr lang="es" sz="2200" dirty="0">
                <a:solidFill>
                  <a:srgbClr val="09164D"/>
                </a:solidFill>
              </a:rPr>
              <a:t>Los pozos y zonas de tratamiento de desechos están elevados para prevenir inundaciones</a:t>
            </a:r>
            <a:endParaRPr sz="2200" dirty="0"/>
          </a:p>
          <a:p>
            <a:pPr marL="457135" lvl="0" indent="-304735" algn="l" rtl="0">
              <a:lnSpc>
                <a:spcPct val="90000"/>
              </a:lnSpc>
              <a:spcBef>
                <a:spcPts val="1000"/>
              </a:spcBef>
              <a:spcAft>
                <a:spcPts val="0"/>
              </a:spcAft>
              <a:buClr>
                <a:schemeClr val="dk1"/>
              </a:buClr>
              <a:buSzPts val="2400"/>
              <a:buFont typeface="Arial"/>
              <a:buNone/>
            </a:pPr>
            <a:endParaRPr sz="2400" dirty="0">
              <a:solidFill>
                <a:srgbClr val="09164D"/>
              </a:solidFill>
            </a:endParaRPr>
          </a:p>
        </p:txBody>
      </p:sp>
      <p:sp>
        <p:nvSpPr>
          <p:cNvPr id="980" name="Google Shape;980;p76"/>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Mejoras resilientes frente al clima</a:t>
            </a:r>
            <a:endParaRPr/>
          </a:p>
        </p:txBody>
      </p:sp>
      <p:sp>
        <p:nvSpPr>
          <p:cNvPr id="981" name="Google Shape;981;p76"/>
          <p:cNvSpPr txBox="1"/>
          <p:nvPr/>
        </p:nvSpPr>
        <p:spPr>
          <a:xfrm>
            <a:off x="8197808" y="4018897"/>
            <a:ext cx="3452837" cy="31559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51" i="1">
                <a:solidFill>
                  <a:schemeClr val="dk1"/>
                </a:solidFill>
                <a:latin typeface="Calibri"/>
                <a:ea typeface="Calibri"/>
                <a:cs typeface="Calibri"/>
                <a:sym typeface="Calibri"/>
              </a:rPr>
              <a:t>Tratamiento de desechos médicos con autoclave</a:t>
            </a:r>
            <a:endParaRPr/>
          </a:p>
        </p:txBody>
      </p:sp>
      <p:pic>
        <p:nvPicPr>
          <p:cNvPr id="982" name="Google Shape;982;p76"/>
          <p:cNvPicPr preferRelativeResize="0"/>
          <p:nvPr/>
        </p:nvPicPr>
        <p:blipFill rotWithShape="1">
          <a:blip r:embed="rId3">
            <a:alphaModFix/>
          </a:blip>
          <a:srcRect/>
          <a:stretch/>
        </p:blipFill>
        <p:spPr>
          <a:xfrm>
            <a:off x="7111353" y="2703307"/>
            <a:ext cx="4157061" cy="3050722"/>
          </a:xfrm>
          <a:prstGeom prst="rect">
            <a:avLst/>
          </a:prstGeom>
          <a:noFill/>
          <a:ln>
            <a:noFill/>
          </a:ln>
        </p:spPr>
      </p:pic>
      <p:sp>
        <p:nvSpPr>
          <p:cNvPr id="983" name="Google Shape;983;p7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34</a:t>
            </a:fld>
            <a:endParaRPr/>
          </a:p>
        </p:txBody>
      </p:sp>
      <p:pic>
        <p:nvPicPr>
          <p:cNvPr id="984" name="Google Shape;984;p76"/>
          <p:cNvPicPr preferRelativeResize="0"/>
          <p:nvPr/>
        </p:nvPicPr>
        <p:blipFill rotWithShape="1">
          <a:blip r:embed="rId4">
            <a:alphaModFix/>
          </a:blip>
          <a:srcRect/>
          <a:stretch/>
        </p:blipFill>
        <p:spPr>
          <a:xfrm>
            <a:off x="9932900" y="455655"/>
            <a:ext cx="1809465" cy="1848218"/>
          </a:xfrm>
          <a:prstGeom prst="rect">
            <a:avLst/>
          </a:prstGeom>
          <a:noFill/>
          <a:ln>
            <a:noFill/>
          </a:ln>
        </p:spPr>
      </p:pic>
      <p:sp>
        <p:nvSpPr>
          <p:cNvPr id="985" name="Google Shape;985;p76"/>
          <p:cNvSpPr txBox="1"/>
          <p:nvPr/>
        </p:nvSpPr>
        <p:spPr>
          <a:xfrm>
            <a:off x="6725021" y="5929217"/>
            <a:ext cx="5466978" cy="830997"/>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a:solidFill>
                  <a:schemeClr val="lt1"/>
                </a:solidFill>
                <a:latin typeface="Arial Narrow"/>
                <a:ea typeface="Arial Narrow"/>
                <a:cs typeface="Arial Narrow"/>
                <a:sym typeface="Arial Narrow"/>
              </a:rPr>
              <a:t>Ilustración de una autoclave de gran tamaño: una tecnología sin combustión y más ecológica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77"/>
          <p:cNvSpPr txBox="1">
            <a:spLocks noGrp="1"/>
          </p:cNvSpPr>
          <p:nvPr>
            <p:ph type="body" idx="1"/>
          </p:nvPr>
        </p:nvSpPr>
        <p:spPr>
          <a:xfrm>
            <a:off x="299029" y="1344780"/>
            <a:ext cx="5875860" cy="4761053"/>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09164D"/>
              </a:buClr>
              <a:buSzPts val="2400"/>
              <a:buFont typeface="Arial"/>
              <a:buChar char="•"/>
            </a:pPr>
            <a:r>
              <a:rPr lang="es" sz="2400" dirty="0">
                <a:solidFill>
                  <a:srgbClr val="09164D"/>
                </a:solidFill>
              </a:rPr>
              <a:t>A fecha de 2022, más de 50 países se ha comprometido a transitar hacia sistemas sanitarios sostenibles y bajos en emisiones de carbono, como parte de sus compromisos de la CP 26.</a:t>
            </a:r>
            <a:endParaRPr dirty="0"/>
          </a:p>
          <a:p>
            <a:pPr marL="817446" lvl="1" indent="-457135" algn="l" rtl="0">
              <a:lnSpc>
                <a:spcPct val="90000"/>
              </a:lnSpc>
              <a:spcBef>
                <a:spcPts val="50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Gestionar los desechos de forma más sostenible representa una medida tangible para el cumplimiento de estos compromisos.</a:t>
            </a:r>
            <a:endParaRPr dirty="0"/>
          </a:p>
          <a:p>
            <a:pPr marL="342900" lvl="0" indent="-342900" algn="l" rtl="0">
              <a:lnSpc>
                <a:spcPct val="90000"/>
              </a:lnSpc>
              <a:spcBef>
                <a:spcPts val="1000"/>
              </a:spcBef>
              <a:spcAft>
                <a:spcPts val="0"/>
              </a:spcAft>
              <a:buClr>
                <a:srgbClr val="09164D"/>
              </a:buClr>
              <a:buSzPts val="2400"/>
              <a:buFont typeface="Arial"/>
              <a:buChar char="•"/>
            </a:pPr>
            <a:r>
              <a:rPr lang="es" sz="2400" dirty="0">
                <a:solidFill>
                  <a:srgbClr val="09164D"/>
                </a:solidFill>
              </a:rPr>
              <a:t>Todos los planes de acción nacionales en virtud de la CP 26, relativos al sector sanitario, deben prever el seguimiento de los desechos y la dotación de recursos y financiación en este ámbito.</a:t>
            </a:r>
            <a:endParaRPr dirty="0"/>
          </a:p>
          <a:p>
            <a:pPr marL="457135" lvl="0" indent="-304735" algn="l" rtl="0">
              <a:lnSpc>
                <a:spcPct val="90000"/>
              </a:lnSpc>
              <a:spcBef>
                <a:spcPts val="1000"/>
              </a:spcBef>
              <a:spcAft>
                <a:spcPts val="0"/>
              </a:spcAft>
              <a:buClr>
                <a:schemeClr val="dk1"/>
              </a:buClr>
              <a:buSzPts val="2400"/>
              <a:buFont typeface="Arial"/>
              <a:buNone/>
            </a:pPr>
            <a:endParaRPr sz="2400" dirty="0">
              <a:solidFill>
                <a:srgbClr val="09164D"/>
              </a:solidFill>
            </a:endParaRPr>
          </a:p>
        </p:txBody>
      </p:sp>
      <p:sp>
        <p:nvSpPr>
          <p:cNvPr id="994" name="Google Shape;994;p77"/>
          <p:cNvSpPr txBox="1">
            <a:spLocks noGrp="1"/>
          </p:cNvSpPr>
          <p:nvPr>
            <p:ph type="body" idx="3"/>
          </p:nvPr>
        </p:nvSpPr>
        <p:spPr>
          <a:xfrm>
            <a:off x="839786" y="218529"/>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sz="3500" dirty="0"/>
              <a:t>Los compromisos del 26º período de sesiones de la Conferencia de las Partes (CP) de las Naciones Unidas</a:t>
            </a:r>
            <a:endParaRPr sz="3500" dirty="0"/>
          </a:p>
        </p:txBody>
      </p:sp>
      <p:sp>
        <p:nvSpPr>
          <p:cNvPr id="995" name="Google Shape;995;p7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35</a:t>
            </a:fld>
            <a:endParaRPr/>
          </a:p>
        </p:txBody>
      </p:sp>
      <p:pic>
        <p:nvPicPr>
          <p:cNvPr id="996" name="Google Shape;996;p77"/>
          <p:cNvPicPr preferRelativeResize="0"/>
          <p:nvPr/>
        </p:nvPicPr>
        <p:blipFill rotWithShape="1">
          <a:blip r:embed="rId3">
            <a:alphaModFix/>
          </a:blip>
          <a:srcRect/>
          <a:stretch/>
        </p:blipFill>
        <p:spPr>
          <a:xfrm>
            <a:off x="7043172" y="1708318"/>
            <a:ext cx="4849799" cy="3441364"/>
          </a:xfrm>
          <a:prstGeom prst="rect">
            <a:avLst/>
          </a:prstGeom>
          <a:noFill/>
          <a:ln>
            <a:noFill/>
          </a:ln>
        </p:spPr>
      </p:pic>
      <p:sp>
        <p:nvSpPr>
          <p:cNvPr id="997" name="Google Shape;997;p77"/>
          <p:cNvSpPr txBox="1"/>
          <p:nvPr/>
        </p:nvSpPr>
        <p:spPr>
          <a:xfrm>
            <a:off x="6556917" y="5476591"/>
            <a:ext cx="5635083" cy="120032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a:solidFill>
                  <a:schemeClr val="lt1"/>
                </a:solidFill>
                <a:latin typeface="Arial"/>
                <a:ea typeface="Arial"/>
                <a:cs typeface="Arial"/>
                <a:sym typeface="Arial"/>
              </a:rPr>
              <a:t>¡Infórmese sobre la situación de su país y promueva la adopción de medidas! </a:t>
            </a:r>
            <a:endParaRPr/>
          </a:p>
          <a:p>
            <a:pPr marL="0" marR="0" lvl="0" indent="0" algn="ctr" rtl="0">
              <a:spcBef>
                <a:spcPts val="0"/>
              </a:spcBef>
              <a:spcAft>
                <a:spcPts val="0"/>
              </a:spcAft>
              <a:buNone/>
            </a:pPr>
            <a:r>
              <a:rPr lang="es" sz="1800" b="1">
                <a:solidFill>
                  <a:schemeClr val="lt1"/>
                </a:solidFill>
                <a:latin typeface="Arial"/>
                <a:ea typeface="Arial"/>
                <a:cs typeface="Arial"/>
                <a:sym typeface="Arial"/>
              </a:rPr>
              <a:t>Hacer frente a los desechos ha de ser una parte fundamental de la acción climática.</a:t>
            </a:r>
            <a:endParaRPr/>
          </a:p>
        </p:txBody>
      </p:sp>
      <p:pic>
        <p:nvPicPr>
          <p:cNvPr id="998" name="Google Shape;998;p77"/>
          <p:cNvPicPr preferRelativeResize="0"/>
          <p:nvPr/>
        </p:nvPicPr>
        <p:blipFill rotWithShape="1">
          <a:blip r:embed="rId4">
            <a:alphaModFix/>
          </a:blip>
          <a:srcRect/>
          <a:stretch/>
        </p:blipFill>
        <p:spPr>
          <a:xfrm>
            <a:off x="10329863" y="121910"/>
            <a:ext cx="1369640" cy="13989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78"/>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sz="4500" dirty="0"/>
              <a:t>Parte 4: mejorar las prácticas relacionadas con los desechos de salud</a:t>
            </a:r>
            <a:endParaRPr sz="4500" dirty="0"/>
          </a:p>
        </p:txBody>
      </p:sp>
      <p:sp>
        <p:nvSpPr>
          <p:cNvPr id="1005" name="Google Shape;1005;p78"/>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36</a:t>
            </a:fld>
            <a:endParaRPr/>
          </a:p>
        </p:txBody>
      </p:sp>
      <p:sp>
        <p:nvSpPr>
          <p:cNvPr id="1006" name="Google Shape;1006;p78"/>
          <p:cNvSpPr txBox="1"/>
          <p:nvPr/>
        </p:nvSpPr>
        <p:spPr>
          <a:xfrm>
            <a:off x="518288" y="3171554"/>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Ejemplos de mejoras sencillas y de bajo costo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Mejoras a largo plazo que exigen mayores recursos</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Mejorar la sostenibilidad de las prácticas de gestión de desechos </a:t>
            </a:r>
            <a:endParaRPr/>
          </a:p>
        </p:txBody>
      </p:sp>
      <p:pic>
        <p:nvPicPr>
          <p:cNvPr id="1007" name="Google Shape;1007;p78" descr="A picture containing text, indoor&#10;&#10;Description automatically generated"/>
          <p:cNvPicPr preferRelativeResize="0"/>
          <p:nvPr/>
        </p:nvPicPr>
        <p:blipFill rotWithShape="1">
          <a:blip r:embed="rId3">
            <a:alphaModFix/>
          </a:blip>
          <a:srcRect/>
          <a:stretch/>
        </p:blipFill>
        <p:spPr>
          <a:xfrm>
            <a:off x="7103327" y="3171554"/>
            <a:ext cx="4738028" cy="266514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79"/>
          <p:cNvSpPr txBox="1">
            <a:spLocks noGrp="1"/>
          </p:cNvSpPr>
          <p:nvPr>
            <p:ph type="title"/>
          </p:nvPr>
        </p:nvSpPr>
        <p:spPr>
          <a:xfrm>
            <a:off x="726049" y="275196"/>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Mejoras sencillas y de bajo costo </a:t>
            </a:r>
            <a:endParaRPr/>
          </a:p>
        </p:txBody>
      </p:sp>
      <p:sp>
        <p:nvSpPr>
          <p:cNvPr id="1016" name="Google Shape;1016;p79"/>
          <p:cNvSpPr txBox="1">
            <a:spLocks noGrp="1"/>
          </p:cNvSpPr>
          <p:nvPr>
            <p:ph type="body" idx="2"/>
          </p:nvPr>
        </p:nvSpPr>
        <p:spPr>
          <a:xfrm>
            <a:off x="5422899" y="495300"/>
            <a:ext cx="5929313" cy="4400085"/>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09164D"/>
              </a:buClr>
              <a:buSzPts val="2000"/>
              <a:buFont typeface="Arial"/>
              <a:buChar char="•"/>
            </a:pPr>
            <a:r>
              <a:rPr lang="es" sz="1500" dirty="0">
                <a:solidFill>
                  <a:srgbClr val="09164D"/>
                </a:solidFill>
              </a:rPr>
              <a:t>De manera frecuente, impartir formación al personal y realizar actividades de asesoramiento y concienciación (tanto para personal del ámbito clínico como ajeno a este)</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Adquisición de contenedores para mejorar la separación</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Reducción de los desechos al mínimo: compostaje, reciclaje, uso racional de los EPP </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Mantener un registro de la cantidad de desechos generados </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Vallar las zonas de almacenamiento de desechos y hacerlas resistentes a la climatología </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Trabajar con el gobierno municipal para mejorar la recogida de desechos</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Cavar pozos de desechos nuevos una vez se llenen los existentes </a:t>
            </a:r>
            <a:endParaRPr sz="1500" dirty="0"/>
          </a:p>
          <a:p>
            <a:pPr marL="342900" lvl="0" indent="-342900" algn="l" rtl="0">
              <a:lnSpc>
                <a:spcPct val="90000"/>
              </a:lnSpc>
              <a:spcBef>
                <a:spcPts val="1000"/>
              </a:spcBef>
              <a:spcAft>
                <a:spcPts val="0"/>
              </a:spcAft>
              <a:buClr>
                <a:srgbClr val="09164D"/>
              </a:buClr>
              <a:buSzPts val="2000"/>
              <a:buFont typeface="Arial"/>
              <a:buChar char="•"/>
            </a:pPr>
            <a:r>
              <a:rPr lang="es" sz="1500" dirty="0">
                <a:solidFill>
                  <a:srgbClr val="09164D"/>
                </a:solidFill>
              </a:rPr>
              <a:t>Planear mejoras nuevas, contando con un presupuesto específico</a:t>
            </a:r>
            <a:endParaRPr sz="1500" dirty="0"/>
          </a:p>
          <a:p>
            <a:pPr marL="342900" lvl="0" indent="-215900" algn="l" rtl="0">
              <a:lnSpc>
                <a:spcPct val="90000"/>
              </a:lnSpc>
              <a:spcBef>
                <a:spcPts val="1000"/>
              </a:spcBef>
              <a:spcAft>
                <a:spcPts val="0"/>
              </a:spcAft>
              <a:buClr>
                <a:schemeClr val="dk1"/>
              </a:buClr>
              <a:buSzPts val="2000"/>
              <a:buFont typeface="Arial"/>
              <a:buNone/>
            </a:pPr>
            <a:endParaRPr dirty="0">
              <a:solidFill>
                <a:srgbClr val="09164D"/>
              </a:solidFill>
            </a:endParaRPr>
          </a:p>
          <a:p>
            <a:pPr marL="342900" lvl="0" indent="-215900" algn="l" rtl="0">
              <a:lnSpc>
                <a:spcPct val="90000"/>
              </a:lnSpc>
              <a:spcBef>
                <a:spcPts val="1000"/>
              </a:spcBef>
              <a:spcAft>
                <a:spcPts val="0"/>
              </a:spcAft>
              <a:buClr>
                <a:schemeClr val="dk1"/>
              </a:buClr>
              <a:buSzPts val="2000"/>
              <a:buFont typeface="Arial"/>
              <a:buNone/>
            </a:pPr>
            <a:endParaRPr dirty="0">
              <a:solidFill>
                <a:srgbClr val="09164D"/>
              </a:solidFill>
            </a:endParaRPr>
          </a:p>
          <a:p>
            <a:pPr marL="342900" lvl="0" indent="-215900" algn="l" rtl="0">
              <a:lnSpc>
                <a:spcPct val="90000"/>
              </a:lnSpc>
              <a:spcBef>
                <a:spcPts val="1000"/>
              </a:spcBef>
              <a:spcAft>
                <a:spcPts val="0"/>
              </a:spcAft>
              <a:buClr>
                <a:schemeClr val="dk1"/>
              </a:buClr>
              <a:buSzPts val="2000"/>
              <a:buFont typeface="Arial"/>
              <a:buNone/>
            </a:pPr>
            <a:endParaRPr dirty="0"/>
          </a:p>
        </p:txBody>
      </p:sp>
      <p:sp>
        <p:nvSpPr>
          <p:cNvPr id="1017" name="Google Shape;1017;p79"/>
          <p:cNvSpPr txBox="1"/>
          <p:nvPr/>
        </p:nvSpPr>
        <p:spPr>
          <a:xfrm>
            <a:off x="5976274" y="5452696"/>
            <a:ext cx="3432420" cy="650691"/>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lt1"/>
                </a:solidFill>
                <a:latin typeface="Arial"/>
                <a:ea typeface="Arial"/>
                <a:cs typeface="Arial"/>
                <a:sym typeface="Arial"/>
              </a:rPr>
              <a:t>Será necesario aplicar un enfoque de mejora paulatina</a:t>
            </a:r>
            <a:endParaRPr/>
          </a:p>
        </p:txBody>
      </p:sp>
      <p:pic>
        <p:nvPicPr>
          <p:cNvPr id="1018" name="Google Shape;1018;p79"/>
          <p:cNvPicPr preferRelativeResize="0"/>
          <p:nvPr/>
        </p:nvPicPr>
        <p:blipFill rotWithShape="1">
          <a:blip r:embed="rId3">
            <a:alphaModFix/>
          </a:blip>
          <a:srcRect/>
          <a:stretch/>
        </p:blipFill>
        <p:spPr>
          <a:xfrm>
            <a:off x="387109" y="2059220"/>
            <a:ext cx="4669969" cy="4481109"/>
          </a:xfrm>
          <a:prstGeom prst="rect">
            <a:avLst/>
          </a:prstGeom>
          <a:noFill/>
          <a:ln>
            <a:noFill/>
          </a:ln>
          <a:effectLst>
            <a:outerShdw blurRad="292100" dist="139700" dir="2700000" algn="tl" rotWithShape="0">
              <a:srgbClr val="333333">
                <a:alpha val="64705"/>
              </a:srgbClr>
            </a:outerShdw>
          </a:effectLst>
        </p:spPr>
      </p:pic>
      <p:sp>
        <p:nvSpPr>
          <p:cNvPr id="1019" name="Google Shape;1019;p7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37</a:t>
            </a:fld>
            <a:endParaRPr/>
          </a:p>
        </p:txBody>
      </p:sp>
      <p:cxnSp>
        <p:nvCxnSpPr>
          <p:cNvPr id="1020" name="Google Shape;1020;p79"/>
          <p:cNvCxnSpPr/>
          <p:nvPr/>
        </p:nvCxnSpPr>
        <p:spPr>
          <a:xfrm rot="10800000">
            <a:off x="5057078" y="5006898"/>
            <a:ext cx="919196" cy="791736"/>
          </a:xfrm>
          <a:prstGeom prst="straightConnector1">
            <a:avLst/>
          </a:prstGeom>
          <a:noFill/>
          <a:ln w="76200" cap="flat" cmpd="sng">
            <a:solidFill>
              <a:schemeClr val="dk1"/>
            </a:solidFill>
            <a:prstDash val="solid"/>
            <a:miter lim="800000"/>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pic>
        <p:nvPicPr>
          <p:cNvPr id="1028" name="Google Shape;1028;p80" descr="A picture containing indoor, wall, tiled, kitchen appliance&#10;&#10;Description automatically generated"/>
          <p:cNvPicPr preferRelativeResize="0"/>
          <p:nvPr/>
        </p:nvPicPr>
        <p:blipFill rotWithShape="1">
          <a:blip r:embed="rId3">
            <a:alphaModFix/>
          </a:blip>
          <a:srcRect/>
          <a:stretch/>
        </p:blipFill>
        <p:spPr>
          <a:xfrm rot="5400000">
            <a:off x="9510943" y="3920661"/>
            <a:ext cx="2737792" cy="2290068"/>
          </a:xfrm>
          <a:prstGeom prst="rect">
            <a:avLst/>
          </a:prstGeom>
          <a:noFill/>
          <a:ln>
            <a:noFill/>
          </a:ln>
        </p:spPr>
      </p:pic>
      <p:grpSp>
        <p:nvGrpSpPr>
          <p:cNvPr id="1029" name="Google Shape;1029;p80"/>
          <p:cNvGrpSpPr/>
          <p:nvPr/>
        </p:nvGrpSpPr>
        <p:grpSpPr>
          <a:xfrm>
            <a:off x="2091219" y="359946"/>
            <a:ext cx="9468078" cy="5906716"/>
            <a:chOff x="-17332" y="140165"/>
            <a:chExt cx="9468078" cy="5906716"/>
          </a:xfrm>
        </p:grpSpPr>
        <p:sp>
          <p:nvSpPr>
            <p:cNvPr id="1030" name="Google Shape;1030;p80"/>
            <p:cNvSpPr/>
            <p:nvPr/>
          </p:nvSpPr>
          <p:spPr>
            <a:xfrm>
              <a:off x="0" y="140165"/>
              <a:ext cx="9450746" cy="5906716"/>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BF6E7"/>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1" name="Google Shape;1031;p80"/>
            <p:cNvSpPr/>
            <p:nvPr/>
          </p:nvSpPr>
          <p:spPr>
            <a:xfrm>
              <a:off x="1200244" y="4230861"/>
              <a:ext cx="245719" cy="245719"/>
            </a:xfrm>
            <a:prstGeom prst="ellipse">
              <a:avLst/>
            </a:prstGeom>
            <a:solidFill>
              <a:srgbClr val="F6EBB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2" name="Google Shape;1032;p80"/>
            <p:cNvSpPr/>
            <p:nvPr/>
          </p:nvSpPr>
          <p:spPr>
            <a:xfrm>
              <a:off x="33158" y="4620182"/>
              <a:ext cx="3244329" cy="754836"/>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3" name="Google Shape;1033;p80"/>
            <p:cNvSpPr txBox="1"/>
            <p:nvPr/>
          </p:nvSpPr>
          <p:spPr>
            <a:xfrm>
              <a:off x="-17332" y="4351273"/>
              <a:ext cx="3244329" cy="754836"/>
            </a:xfrm>
            <a:prstGeom prst="rect">
              <a:avLst/>
            </a:prstGeom>
            <a:noFill/>
            <a:ln>
              <a:noFill/>
            </a:ln>
          </p:spPr>
          <p:txBody>
            <a:bodyPr spcFirstLastPara="1" wrap="square" lIns="130200" tIns="0" rIns="0" bIns="0" rtlCol="0" anchor="t" anchorCtr="0">
              <a:noAutofit/>
            </a:bodyPr>
            <a:lstStyle/>
            <a:p>
              <a:pPr marL="0" marR="0" lvl="0" indent="0" algn="l" rtl="0">
                <a:lnSpc>
                  <a:spcPct val="90000"/>
                </a:lnSpc>
                <a:spcBef>
                  <a:spcPts val="0"/>
                </a:spcBef>
                <a:spcAft>
                  <a:spcPts val="0"/>
                </a:spcAft>
                <a:buClr>
                  <a:srgbClr val="8690DB"/>
                </a:buClr>
                <a:buSzPts val="2000"/>
                <a:buFont typeface="Arial"/>
                <a:buNone/>
              </a:pPr>
              <a:r>
                <a:rPr lang="es" sz="2000">
                  <a:solidFill>
                    <a:srgbClr val="8690DB"/>
                  </a:solidFill>
                  <a:latin typeface="Arial"/>
                  <a:ea typeface="Arial"/>
                  <a:cs typeface="Arial"/>
                  <a:sym typeface="Arial"/>
                </a:rPr>
                <a:t>Impartir capacitación sobre la separación de desechos y el uso racional de los EPP </a:t>
              </a:r>
              <a:endParaRPr/>
            </a:p>
            <a:p>
              <a:pPr marL="0" marR="0" lvl="0" indent="0" algn="l" rtl="0">
                <a:lnSpc>
                  <a:spcPct val="90000"/>
                </a:lnSpc>
                <a:spcBef>
                  <a:spcPts val="700"/>
                </a:spcBef>
                <a:spcAft>
                  <a:spcPts val="0"/>
                </a:spcAft>
                <a:buClr>
                  <a:srgbClr val="8690DB"/>
                </a:buClr>
                <a:buSzPts val="2000"/>
                <a:buFont typeface="Arial"/>
                <a:buNone/>
              </a:pPr>
              <a:br>
                <a:rPr lang="en-US" sz="2000">
                  <a:solidFill>
                    <a:srgbClr val="8690DB"/>
                  </a:solidFill>
                  <a:latin typeface="Arial"/>
                  <a:ea typeface="Arial"/>
                  <a:cs typeface="Arial"/>
                  <a:sym typeface="Arial"/>
                </a:rPr>
              </a:br>
              <a:r>
                <a:rPr lang="es" sz="2000">
                  <a:solidFill>
                    <a:srgbClr val="8690DB"/>
                  </a:solidFill>
                  <a:latin typeface="Arial"/>
                  <a:ea typeface="Arial"/>
                  <a:cs typeface="Arial"/>
                  <a:sym typeface="Arial"/>
                </a:rPr>
                <a:t>Recordatorios en los puntos de atención</a:t>
              </a:r>
              <a:endParaRPr/>
            </a:p>
          </p:txBody>
        </p:sp>
        <p:sp>
          <p:nvSpPr>
            <p:cNvPr id="1034" name="Google Shape;1034;p80"/>
            <p:cNvSpPr/>
            <p:nvPr/>
          </p:nvSpPr>
          <p:spPr>
            <a:xfrm>
              <a:off x="3369190" y="2625416"/>
              <a:ext cx="444185" cy="444185"/>
            </a:xfrm>
            <a:prstGeom prst="ellipse">
              <a:avLst/>
            </a:prstGeom>
            <a:solidFill>
              <a:srgbClr val="F6EBB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5" name="Google Shape;1035;p80"/>
            <p:cNvSpPr/>
            <p:nvPr/>
          </p:nvSpPr>
          <p:spPr>
            <a:xfrm>
              <a:off x="2696917" y="1662011"/>
              <a:ext cx="2268179" cy="3213253"/>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6" name="Google Shape;1036;p80"/>
            <p:cNvSpPr txBox="1"/>
            <p:nvPr/>
          </p:nvSpPr>
          <p:spPr>
            <a:xfrm>
              <a:off x="2217975" y="1602592"/>
              <a:ext cx="3190799" cy="3213253"/>
            </a:xfrm>
            <a:prstGeom prst="rect">
              <a:avLst/>
            </a:prstGeom>
            <a:noFill/>
            <a:ln>
              <a:noFill/>
            </a:ln>
          </p:spPr>
          <p:txBody>
            <a:bodyPr spcFirstLastPara="1" wrap="square" lIns="235350" tIns="0" rIns="0" bIns="0" rtlCol="0" anchor="t" anchorCtr="0">
              <a:noAutofit/>
            </a:bodyPr>
            <a:lstStyle/>
            <a:p>
              <a:pPr marL="0" marR="0" lvl="0" indent="0" algn="l" rtl="0">
                <a:lnSpc>
                  <a:spcPct val="90000"/>
                </a:lnSpc>
                <a:spcBef>
                  <a:spcPts val="0"/>
                </a:spcBef>
                <a:spcAft>
                  <a:spcPts val="0"/>
                </a:spcAft>
                <a:buClr>
                  <a:schemeClr val="dk2"/>
                </a:buClr>
                <a:buSzPts val="2000"/>
                <a:buFont typeface="Arial"/>
                <a:buNone/>
              </a:pPr>
              <a:r>
                <a:rPr lang="es" sz="2000" dirty="0">
                  <a:solidFill>
                    <a:schemeClr val="dk2"/>
                  </a:solidFill>
                  <a:latin typeface="Arial"/>
                  <a:ea typeface="Arial"/>
                  <a:cs typeface="Arial"/>
                  <a:sym typeface="Arial"/>
                </a:rPr>
                <a:t>Construir zonas de almacenamiento con cubierta y cierre</a:t>
              </a:r>
              <a:endParaRPr dirty="0"/>
            </a:p>
            <a:p>
              <a:pPr marL="0" marR="0" lvl="0" indent="0" algn="l" rtl="0">
                <a:lnSpc>
                  <a:spcPct val="90000"/>
                </a:lnSpc>
                <a:spcBef>
                  <a:spcPts val="700"/>
                </a:spcBef>
                <a:spcAft>
                  <a:spcPts val="0"/>
                </a:spcAft>
                <a:buClr>
                  <a:schemeClr val="dk2"/>
                </a:buClr>
                <a:buSzPts val="2000"/>
                <a:buFont typeface="Arial"/>
                <a:buNone/>
              </a:pPr>
              <a:r>
                <a:rPr lang="es" sz="2000" dirty="0">
                  <a:solidFill>
                    <a:schemeClr val="dk2"/>
                  </a:solidFill>
                  <a:latin typeface="Arial"/>
                  <a:ea typeface="Arial"/>
                  <a:cs typeface="Arial"/>
                  <a:sym typeface="Arial"/>
                </a:rPr>
                <a:t> </a:t>
              </a:r>
              <a:br>
                <a:rPr lang="en-US" sz="2000" dirty="0">
                  <a:solidFill>
                    <a:schemeClr val="dk2"/>
                  </a:solidFill>
                  <a:latin typeface="Arial"/>
                  <a:ea typeface="Arial"/>
                  <a:cs typeface="Arial"/>
                  <a:sym typeface="Arial"/>
                </a:rPr>
              </a:br>
              <a:r>
                <a:rPr lang="es" sz="2000" dirty="0">
                  <a:solidFill>
                    <a:schemeClr val="dk2"/>
                  </a:solidFill>
                  <a:latin typeface="Arial"/>
                  <a:ea typeface="Arial"/>
                  <a:cs typeface="Arial"/>
                  <a:sym typeface="Arial"/>
                </a:rPr>
                <a:t>Como solución temporal, construir un incinerador de bajo costo </a:t>
              </a:r>
              <a:endParaRPr dirty="0"/>
            </a:p>
          </p:txBody>
        </p:sp>
        <p:sp>
          <p:nvSpPr>
            <p:cNvPr id="1037" name="Google Shape;1037;p80"/>
            <p:cNvSpPr/>
            <p:nvPr/>
          </p:nvSpPr>
          <p:spPr>
            <a:xfrm>
              <a:off x="5977596" y="1648445"/>
              <a:ext cx="614298" cy="614298"/>
            </a:xfrm>
            <a:prstGeom prst="ellipse">
              <a:avLst/>
            </a:prstGeom>
            <a:solidFill>
              <a:srgbClr val="F6EBB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8" name="Google Shape;1038;p80"/>
            <p:cNvSpPr/>
            <p:nvPr/>
          </p:nvSpPr>
          <p:spPr>
            <a:xfrm>
              <a:off x="5707728" y="1208002"/>
              <a:ext cx="3743017" cy="1989774"/>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9" name="Google Shape;1039;p80"/>
            <p:cNvSpPr txBox="1"/>
            <p:nvPr/>
          </p:nvSpPr>
          <p:spPr>
            <a:xfrm>
              <a:off x="5707728" y="1208002"/>
              <a:ext cx="3743017" cy="1989774"/>
            </a:xfrm>
            <a:prstGeom prst="rect">
              <a:avLst/>
            </a:prstGeom>
            <a:noFill/>
            <a:ln>
              <a:noFill/>
            </a:ln>
          </p:spPr>
          <p:txBody>
            <a:bodyPr spcFirstLastPara="1" wrap="square" lIns="325500" tIns="0" rIns="0" bIns="0" rtlCol="0" anchor="t" anchorCtr="0">
              <a:noAutofit/>
            </a:bodyPr>
            <a:lstStyle/>
            <a:p>
              <a:pPr marL="0" marR="0" lvl="0" indent="0" algn="l" rtl="0">
                <a:lnSpc>
                  <a:spcPct val="90000"/>
                </a:lnSpc>
                <a:spcBef>
                  <a:spcPts val="0"/>
                </a:spcBef>
                <a:spcAft>
                  <a:spcPts val="0"/>
                </a:spcAft>
                <a:buClr>
                  <a:srgbClr val="0E122F"/>
                </a:buClr>
                <a:buSzPts val="2000"/>
                <a:buFont typeface="Arial"/>
                <a:buNone/>
              </a:pPr>
              <a:r>
                <a:rPr lang="es" sz="2000" dirty="0">
                  <a:solidFill>
                    <a:srgbClr val="0E122F"/>
                  </a:solidFill>
                  <a:latin typeface="Arial"/>
                  <a:ea typeface="Arial"/>
                  <a:cs typeface="Arial"/>
                  <a:sym typeface="Arial"/>
                </a:rPr>
                <a:t>Elaborar un sistema de logística inversa: </a:t>
              </a:r>
              <a:endParaRPr dirty="0"/>
            </a:p>
            <a:p>
              <a:pPr marL="0" marR="0" lvl="0" indent="0" algn="l" rtl="0">
                <a:lnSpc>
                  <a:spcPct val="90000"/>
                </a:lnSpc>
                <a:spcBef>
                  <a:spcPts val="700"/>
                </a:spcBef>
                <a:spcAft>
                  <a:spcPts val="0"/>
                </a:spcAft>
                <a:buClr>
                  <a:srgbClr val="0E122F"/>
                </a:buClr>
                <a:buSzPts val="2000"/>
                <a:buFont typeface="Arial"/>
                <a:buNone/>
              </a:pPr>
              <a:r>
                <a:rPr lang="es" sz="2000" dirty="0">
                  <a:solidFill>
                    <a:srgbClr val="0E122F"/>
                  </a:solidFill>
                  <a:latin typeface="Arial"/>
                  <a:ea typeface="Arial"/>
                  <a:cs typeface="Arial"/>
                  <a:sym typeface="Arial"/>
                </a:rPr>
                <a:t>los desechos se transportan regularmente y de forma segura hasta una planta centralizada con tecnología sin combustión </a:t>
              </a:r>
              <a:endParaRPr dirty="0"/>
            </a:p>
          </p:txBody>
        </p:sp>
      </p:grpSp>
      <p:sp>
        <p:nvSpPr>
          <p:cNvPr id="1040" name="Google Shape;1040;p80"/>
          <p:cNvSpPr txBox="1"/>
          <p:nvPr/>
        </p:nvSpPr>
        <p:spPr>
          <a:xfrm>
            <a:off x="356350" y="2482524"/>
            <a:ext cx="2232756" cy="1097416"/>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Clr>
                <a:srgbClr val="8690DB"/>
              </a:buClr>
              <a:buSzPts val="2177"/>
              <a:buFont typeface="Arial"/>
              <a:buNone/>
            </a:pPr>
            <a:r>
              <a:rPr lang="es" sz="2177" b="1" i="0" u="none" strike="noStrike" cap="none" dirty="0">
                <a:solidFill>
                  <a:srgbClr val="8690DB"/>
                </a:solidFill>
                <a:latin typeface="Arial"/>
                <a:ea typeface="Arial"/>
                <a:cs typeface="Arial"/>
                <a:sym typeface="Arial"/>
              </a:rPr>
              <a:t>Mejoras urgentes con un costo mínimo </a:t>
            </a:r>
            <a:endParaRPr dirty="0"/>
          </a:p>
        </p:txBody>
      </p:sp>
      <p:sp>
        <p:nvSpPr>
          <p:cNvPr id="1041" name="Google Shape;1041;p80"/>
          <p:cNvSpPr txBox="1"/>
          <p:nvPr/>
        </p:nvSpPr>
        <p:spPr>
          <a:xfrm>
            <a:off x="4657725" y="1384246"/>
            <a:ext cx="2425700" cy="427361"/>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chemeClr val="dk2"/>
              </a:buClr>
              <a:buSzPts val="2177"/>
              <a:buFont typeface="Arial"/>
              <a:buNone/>
            </a:pPr>
            <a:r>
              <a:rPr lang="es" sz="2177" b="1" i="0" u="none" strike="noStrike" cap="none">
                <a:solidFill>
                  <a:schemeClr val="dk2"/>
                </a:solidFill>
                <a:latin typeface="Arial"/>
                <a:ea typeface="Arial"/>
                <a:cs typeface="Arial"/>
                <a:sym typeface="Arial"/>
              </a:rPr>
              <a:t>A mediano plazo</a:t>
            </a:r>
            <a:endParaRPr/>
          </a:p>
        </p:txBody>
      </p:sp>
      <p:sp>
        <p:nvSpPr>
          <p:cNvPr id="1042" name="Google Shape;1042;p80"/>
          <p:cNvSpPr txBox="1"/>
          <p:nvPr/>
        </p:nvSpPr>
        <p:spPr>
          <a:xfrm>
            <a:off x="8027838" y="420863"/>
            <a:ext cx="2290067" cy="762388"/>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Clr>
                <a:srgbClr val="0E122F"/>
              </a:buClr>
              <a:buSzPts val="2177"/>
              <a:buFont typeface="Arial"/>
              <a:buNone/>
            </a:pPr>
            <a:r>
              <a:rPr lang="es" sz="2177" b="1" i="0" u="none" strike="noStrike" cap="none">
                <a:solidFill>
                  <a:srgbClr val="0E122F"/>
                </a:solidFill>
                <a:latin typeface="Arial"/>
                <a:ea typeface="Arial"/>
                <a:cs typeface="Arial"/>
                <a:sym typeface="Arial"/>
              </a:rPr>
              <a:t>A más largo plazo, más caras </a:t>
            </a:r>
            <a:endParaRPr/>
          </a:p>
        </p:txBody>
      </p:sp>
      <p:pic>
        <p:nvPicPr>
          <p:cNvPr id="1043" name="Google Shape;1043;p80" descr="A picture containing text, indoor, green, cluttered&#10;&#10;Description automatically generated"/>
          <p:cNvPicPr preferRelativeResize="0"/>
          <p:nvPr/>
        </p:nvPicPr>
        <p:blipFill rotWithShape="1">
          <a:blip r:embed="rId4">
            <a:alphaModFix/>
          </a:blip>
          <a:srcRect/>
          <a:stretch/>
        </p:blipFill>
        <p:spPr>
          <a:xfrm rot="5400000">
            <a:off x="6079" y="4296372"/>
            <a:ext cx="2502141" cy="1774297"/>
          </a:xfrm>
          <a:prstGeom prst="rect">
            <a:avLst/>
          </a:prstGeom>
          <a:noFill/>
          <a:ln>
            <a:noFill/>
          </a:ln>
        </p:spPr>
      </p:pic>
      <p:pic>
        <p:nvPicPr>
          <p:cNvPr id="1044" name="Google Shape;1044;p80" descr="A picture containing person, building, standing, gate&#10;&#10;Description automatically generated"/>
          <p:cNvPicPr preferRelativeResize="0"/>
          <p:nvPr/>
        </p:nvPicPr>
        <p:blipFill rotWithShape="1">
          <a:blip r:embed="rId5">
            <a:alphaModFix/>
          </a:blip>
          <a:srcRect/>
          <a:stretch/>
        </p:blipFill>
        <p:spPr>
          <a:xfrm>
            <a:off x="5645079" y="3897083"/>
            <a:ext cx="3390601" cy="2260400"/>
          </a:xfrm>
          <a:prstGeom prst="rect">
            <a:avLst/>
          </a:prstGeom>
          <a:noFill/>
          <a:ln>
            <a:noFill/>
          </a:ln>
        </p:spPr>
      </p:pic>
      <p:sp>
        <p:nvSpPr>
          <p:cNvPr id="1045" name="Google Shape;1045;p80"/>
          <p:cNvSpPr txBox="1">
            <a:spLocks noGrp="1"/>
          </p:cNvSpPr>
          <p:nvPr>
            <p:ph type="title"/>
          </p:nvPr>
        </p:nvSpPr>
        <p:spPr>
          <a:xfrm>
            <a:off x="-842963" y="150060"/>
            <a:ext cx="8615363" cy="27080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Cómo llevar a cabo mejoras paulatinas</a:t>
            </a:r>
            <a:endParaRPr/>
          </a:p>
        </p:txBody>
      </p:sp>
      <p:sp>
        <p:nvSpPr>
          <p:cNvPr id="1046" name="Google Shape;1046;p8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9EE3"/>
              </a:buClr>
              <a:buSzPts val="1000"/>
              <a:buFont typeface="Arial"/>
              <a:buNone/>
            </a:pPr>
            <a:fld id="{00000000-1234-1234-1234-123412341234}" type="slidenum">
              <a:rPr lang="en-US" sz="1000" b="0" i="0" u="none" strike="noStrike" cap="none">
                <a:solidFill>
                  <a:srgbClr val="009EE3"/>
                </a:solidFill>
                <a:latin typeface="Arial"/>
                <a:ea typeface="Arial"/>
                <a:cs typeface="Arial"/>
                <a:sym typeface="Arial"/>
              </a:rPr>
              <a:t>38</a:t>
            </a:fld>
            <a:endParaRPr sz="1000" b="0" i="0" u="none" strike="noStrike" cap="none">
              <a:solidFill>
                <a:srgbClr val="009EE3"/>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pic>
        <p:nvPicPr>
          <p:cNvPr id="1054" name="Google Shape;1054;p81" descr="A close up of a rock&#10;&#10;Description generated with high confidence"/>
          <p:cNvPicPr preferRelativeResize="0"/>
          <p:nvPr/>
        </p:nvPicPr>
        <p:blipFill rotWithShape="1">
          <a:blip r:embed="rId3">
            <a:alphaModFix/>
          </a:blip>
          <a:srcRect/>
          <a:stretch/>
        </p:blipFill>
        <p:spPr>
          <a:xfrm>
            <a:off x="382794" y="2986011"/>
            <a:ext cx="2408946" cy="3687600"/>
          </a:xfrm>
          <a:prstGeom prst="rect">
            <a:avLst/>
          </a:prstGeom>
          <a:noFill/>
          <a:ln>
            <a:noFill/>
          </a:ln>
        </p:spPr>
      </p:pic>
      <p:pic>
        <p:nvPicPr>
          <p:cNvPr id="1055" name="Google Shape;1055;p81" descr="A house with a green door&#10;&#10;Description generated with very high confidence"/>
          <p:cNvPicPr preferRelativeResize="0"/>
          <p:nvPr/>
        </p:nvPicPr>
        <p:blipFill rotWithShape="1">
          <a:blip r:embed="rId4">
            <a:alphaModFix/>
          </a:blip>
          <a:srcRect/>
          <a:stretch/>
        </p:blipFill>
        <p:spPr>
          <a:xfrm>
            <a:off x="7936778" y="172762"/>
            <a:ext cx="2634808" cy="3513077"/>
          </a:xfrm>
          <a:prstGeom prst="rect">
            <a:avLst/>
          </a:prstGeom>
          <a:noFill/>
          <a:ln>
            <a:noFill/>
          </a:ln>
        </p:spPr>
      </p:pic>
      <p:pic>
        <p:nvPicPr>
          <p:cNvPr id="1056" name="Google Shape;1056;p81" descr="A close up of a flower garden&#10;&#10;Description generated with very high confidence"/>
          <p:cNvPicPr preferRelativeResize="0"/>
          <p:nvPr/>
        </p:nvPicPr>
        <p:blipFill rotWithShape="1">
          <a:blip r:embed="rId5">
            <a:alphaModFix/>
          </a:blip>
          <a:srcRect/>
          <a:stretch/>
        </p:blipFill>
        <p:spPr>
          <a:xfrm>
            <a:off x="3727668" y="2120018"/>
            <a:ext cx="2634807" cy="3513076"/>
          </a:xfrm>
          <a:prstGeom prst="rect">
            <a:avLst/>
          </a:prstGeom>
          <a:noFill/>
          <a:ln>
            <a:noFill/>
          </a:ln>
        </p:spPr>
      </p:pic>
      <p:cxnSp>
        <p:nvCxnSpPr>
          <p:cNvPr id="1057" name="Google Shape;1057;p81"/>
          <p:cNvCxnSpPr/>
          <p:nvPr/>
        </p:nvCxnSpPr>
        <p:spPr>
          <a:xfrm rot="10800000" flipH="1">
            <a:off x="2791740" y="4309051"/>
            <a:ext cx="935928" cy="802369"/>
          </a:xfrm>
          <a:prstGeom prst="straightConnector1">
            <a:avLst/>
          </a:prstGeom>
          <a:noFill/>
          <a:ln w="76200" cap="flat" cmpd="sng">
            <a:solidFill>
              <a:srgbClr val="D4B01A"/>
            </a:solidFill>
            <a:prstDash val="solid"/>
            <a:miter lim="800000"/>
            <a:headEnd type="none" w="sm" len="sm"/>
            <a:tailEnd type="triangle" w="med" len="med"/>
          </a:ln>
        </p:spPr>
      </p:cxnSp>
      <p:sp>
        <p:nvSpPr>
          <p:cNvPr id="1058" name="Google Shape;1058;p81"/>
          <p:cNvSpPr txBox="1"/>
          <p:nvPr/>
        </p:nvSpPr>
        <p:spPr>
          <a:xfrm>
            <a:off x="6612011" y="4055348"/>
            <a:ext cx="5438216" cy="2308284"/>
          </a:xfrm>
          <a:prstGeom prst="rect">
            <a:avLst/>
          </a:prstGeom>
          <a:noFill/>
          <a:ln>
            <a:noFill/>
          </a:ln>
        </p:spPr>
        <p:txBody>
          <a:bodyPr spcFirstLastPara="1" wrap="square" lIns="91425" tIns="45700" rIns="91425" bIns="45700" rtlCol="0" anchor="t" anchorCtr="0">
            <a:spAutoFit/>
          </a:bodyPr>
          <a:lstStyle/>
          <a:p>
            <a:pPr marL="310976" marR="0" lvl="0" indent="-310976" algn="l" rtl="0">
              <a:lnSpc>
                <a:spcPct val="100000"/>
              </a:lnSpc>
              <a:spcBef>
                <a:spcPts val="0"/>
              </a:spcBef>
              <a:spcAft>
                <a:spcPts val="0"/>
              </a:spcAft>
              <a:buClr>
                <a:srgbClr val="FFFFFF"/>
              </a:buClr>
              <a:buSzPts val="2177"/>
              <a:buFont typeface="Arial"/>
              <a:buChar char="•"/>
            </a:pPr>
            <a:r>
              <a:rPr lang="es" sz="1800" b="0" i="0" u="none" strike="noStrike" cap="none" dirty="0">
                <a:solidFill>
                  <a:srgbClr val="FFFFFF"/>
                </a:solidFill>
                <a:latin typeface="Arial"/>
                <a:ea typeface="Arial"/>
                <a:cs typeface="Arial"/>
                <a:sym typeface="Arial"/>
              </a:rPr>
              <a:t>Se descubrió que los desechos a las afueras de una clínica de nutrición eran un grave problema</a:t>
            </a:r>
            <a:endParaRPr sz="1800" dirty="0"/>
          </a:p>
          <a:p>
            <a:pPr marL="310976" marR="0" lvl="0" indent="-310976" algn="l" rtl="0">
              <a:lnSpc>
                <a:spcPct val="100000"/>
              </a:lnSpc>
              <a:spcBef>
                <a:spcPts val="0"/>
              </a:spcBef>
              <a:spcAft>
                <a:spcPts val="0"/>
              </a:spcAft>
              <a:buClr>
                <a:srgbClr val="FFFFFF"/>
              </a:buClr>
              <a:buSzPts val="2177"/>
              <a:buFont typeface="Arial"/>
              <a:buChar char="•"/>
            </a:pPr>
            <a:r>
              <a:rPr lang="es" sz="1800" b="0" i="0" u="none" strike="noStrike" cap="none" dirty="0">
                <a:solidFill>
                  <a:srgbClr val="FFFFFF"/>
                </a:solidFill>
                <a:latin typeface="Arial"/>
                <a:ea typeface="Arial"/>
                <a:cs typeface="Arial"/>
                <a:sym typeface="Arial"/>
              </a:rPr>
              <a:t>La campaña de limpieza duró un mes</a:t>
            </a:r>
            <a:endParaRPr sz="1800" dirty="0"/>
          </a:p>
          <a:p>
            <a:pPr marL="310976" marR="0" lvl="0" indent="-310976" algn="l" rtl="0">
              <a:lnSpc>
                <a:spcPct val="100000"/>
              </a:lnSpc>
              <a:spcBef>
                <a:spcPts val="0"/>
              </a:spcBef>
              <a:spcAft>
                <a:spcPts val="0"/>
              </a:spcAft>
              <a:buClr>
                <a:srgbClr val="FFFFFF"/>
              </a:buClr>
              <a:buSzPts val="2177"/>
              <a:buFont typeface="Arial"/>
              <a:buChar char="•"/>
            </a:pPr>
            <a:r>
              <a:rPr lang="es" sz="1800" b="0" i="0" u="none" strike="noStrike" cap="none" dirty="0">
                <a:solidFill>
                  <a:srgbClr val="FFFFFF"/>
                </a:solidFill>
                <a:latin typeface="Arial"/>
                <a:ea typeface="Arial"/>
                <a:cs typeface="Arial"/>
                <a:sym typeface="Arial"/>
              </a:rPr>
              <a:t>Se colocaron en el recinto cubos de basura para desechos generales</a:t>
            </a:r>
            <a:endParaRPr sz="1800" dirty="0"/>
          </a:p>
          <a:p>
            <a:pPr marL="310976" marR="0" lvl="0" indent="-310976" algn="l" rtl="0">
              <a:lnSpc>
                <a:spcPct val="100000"/>
              </a:lnSpc>
              <a:spcBef>
                <a:spcPts val="0"/>
              </a:spcBef>
              <a:spcAft>
                <a:spcPts val="0"/>
              </a:spcAft>
              <a:buClr>
                <a:srgbClr val="FFFFFF"/>
              </a:buClr>
              <a:buSzPts val="2177"/>
              <a:buFont typeface="Arial"/>
              <a:buChar char="•"/>
            </a:pPr>
            <a:r>
              <a:rPr lang="es" sz="1800" b="0" i="0" u="none" strike="noStrike" cap="none" dirty="0">
                <a:solidFill>
                  <a:srgbClr val="FFFFFF"/>
                </a:solidFill>
                <a:latin typeface="Arial"/>
                <a:ea typeface="Arial"/>
                <a:cs typeface="Arial"/>
                <a:sym typeface="Arial"/>
              </a:rPr>
              <a:t>Los alrededores de la clínica pasaron a estar limpios y el riesgo de infecciones y lesiones disminuyó</a:t>
            </a:r>
            <a:endParaRPr sz="1800" dirty="0"/>
          </a:p>
        </p:txBody>
      </p:sp>
      <p:sp>
        <p:nvSpPr>
          <p:cNvPr id="1059" name="Google Shape;1059;p81"/>
          <p:cNvSpPr txBox="1"/>
          <p:nvPr/>
        </p:nvSpPr>
        <p:spPr>
          <a:xfrm>
            <a:off x="9860081" y="2078278"/>
            <a:ext cx="2634808" cy="511037"/>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D4B01A"/>
              </a:buClr>
              <a:buSzPts val="2721"/>
              <a:buFont typeface="Arial"/>
              <a:buNone/>
            </a:pPr>
            <a:r>
              <a:rPr lang="es" sz="2721" b="1" i="0" u="none" strike="noStrike" cap="none">
                <a:solidFill>
                  <a:srgbClr val="D4B01A"/>
                </a:solidFill>
                <a:latin typeface="Arial"/>
                <a:ea typeface="Arial"/>
                <a:cs typeface="Arial"/>
                <a:sym typeface="Arial"/>
              </a:rPr>
              <a:t>Después</a:t>
            </a:r>
            <a:endParaRPr/>
          </a:p>
        </p:txBody>
      </p:sp>
      <p:sp>
        <p:nvSpPr>
          <p:cNvPr id="1060" name="Google Shape;1060;p81"/>
          <p:cNvSpPr txBox="1"/>
          <p:nvPr/>
        </p:nvSpPr>
        <p:spPr>
          <a:xfrm>
            <a:off x="-111631" y="2441578"/>
            <a:ext cx="2408946" cy="511037"/>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D4B01A"/>
              </a:buClr>
              <a:buSzPts val="2721"/>
              <a:buFont typeface="Arial"/>
              <a:buNone/>
            </a:pPr>
            <a:r>
              <a:rPr lang="es" sz="2721" b="1" i="0" u="none" strike="noStrike" cap="none">
                <a:solidFill>
                  <a:srgbClr val="D4B01A"/>
                </a:solidFill>
                <a:latin typeface="Arial"/>
                <a:ea typeface="Arial"/>
                <a:cs typeface="Arial"/>
                <a:sym typeface="Arial"/>
              </a:rPr>
              <a:t>Antes</a:t>
            </a:r>
            <a:endParaRPr/>
          </a:p>
        </p:txBody>
      </p:sp>
      <p:sp>
        <p:nvSpPr>
          <p:cNvPr id="1061" name="Google Shape;1061;p8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9EE3"/>
              </a:buClr>
              <a:buSzPts val="1000"/>
              <a:buFont typeface="Arial"/>
              <a:buNone/>
            </a:pPr>
            <a:fld id="{00000000-1234-1234-1234-123412341234}" type="slidenum">
              <a:rPr lang="en-US" sz="1000" b="0" i="0" u="none" strike="noStrike" cap="none">
                <a:solidFill>
                  <a:srgbClr val="009EE3"/>
                </a:solidFill>
                <a:latin typeface="Arial"/>
                <a:ea typeface="Arial"/>
                <a:cs typeface="Arial"/>
                <a:sym typeface="Arial"/>
              </a:rPr>
              <a:t>39</a:t>
            </a:fld>
            <a:endParaRPr sz="1000" b="0" i="0" u="none" strike="noStrike" cap="none">
              <a:solidFill>
                <a:srgbClr val="009EE3"/>
              </a:solidFill>
              <a:latin typeface="Arial"/>
              <a:ea typeface="Arial"/>
              <a:cs typeface="Arial"/>
              <a:sym typeface="Arial"/>
            </a:endParaRPr>
          </a:p>
        </p:txBody>
      </p:sp>
      <p:cxnSp>
        <p:nvCxnSpPr>
          <p:cNvPr id="1062" name="Google Shape;1062;p81"/>
          <p:cNvCxnSpPr/>
          <p:nvPr/>
        </p:nvCxnSpPr>
        <p:spPr>
          <a:xfrm rot="10800000" flipH="1">
            <a:off x="6450439" y="2115927"/>
            <a:ext cx="935928" cy="802369"/>
          </a:xfrm>
          <a:prstGeom prst="straightConnector1">
            <a:avLst/>
          </a:prstGeom>
          <a:noFill/>
          <a:ln w="76200" cap="flat" cmpd="sng">
            <a:solidFill>
              <a:srgbClr val="D4B01A"/>
            </a:solidFill>
            <a:prstDash val="solid"/>
            <a:miter lim="800000"/>
            <a:headEnd type="none" w="sm" len="sm"/>
            <a:tailEnd type="triangle" w="med" len="med"/>
          </a:ln>
        </p:spPr>
      </p:cxnSp>
      <p:sp>
        <p:nvSpPr>
          <p:cNvPr id="1063" name="Google Shape;1063;p81"/>
          <p:cNvSpPr txBox="1"/>
          <p:nvPr/>
        </p:nvSpPr>
        <p:spPr>
          <a:xfrm>
            <a:off x="374012" y="143844"/>
            <a:ext cx="7208817"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B0F0"/>
              </a:buClr>
              <a:buSzPts val="4400"/>
              <a:buFont typeface="Arial Narrow"/>
              <a:buNone/>
            </a:pPr>
            <a:r>
              <a:rPr lang="es" sz="4400" b="1" i="0">
                <a:solidFill>
                  <a:srgbClr val="00B0F0"/>
                </a:solidFill>
                <a:latin typeface="Arial Narrow"/>
                <a:ea typeface="Arial Narrow"/>
                <a:cs typeface="Arial Narrow"/>
                <a:sym typeface="Arial Narrow"/>
              </a:rPr>
              <a:t>Ejemplo de </a:t>
            </a:r>
            <a:r>
              <a:rPr lang="es" sz="4400" b="1" i="0" u="none" strike="noStrike" cap="none">
                <a:solidFill>
                  <a:srgbClr val="00B0F0"/>
                </a:solidFill>
                <a:latin typeface="Arial Narrow"/>
                <a:ea typeface="Arial Narrow"/>
                <a:cs typeface="Arial Narrow"/>
                <a:sym typeface="Arial Narrow"/>
              </a:rPr>
              <a:t>mejoras de bajo costo en Indonesia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Parte 1: tecnologías de tratamiento de desechos</a:t>
            </a:r>
            <a:endParaRPr/>
          </a:p>
        </p:txBody>
      </p:sp>
      <p:sp>
        <p:nvSpPr>
          <p:cNvPr id="359" name="Google Shape;359;p4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360" name="Google Shape;360;p46"/>
          <p:cNvSpPr txBox="1"/>
          <p:nvPr/>
        </p:nvSpPr>
        <p:spPr>
          <a:xfrm>
            <a:off x="518288" y="3171554"/>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Gestión de desechos: desde que se generan hasta su eliminación definitiva</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Separar y reducir al mínimo los desechos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Recogida y almacenamiento</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Los desechos en el contexto de la COVID-19 </a:t>
            </a:r>
            <a:endParaRPr/>
          </a:p>
        </p:txBody>
      </p:sp>
      <p:pic>
        <p:nvPicPr>
          <p:cNvPr id="361" name="Google Shape;361;p46"/>
          <p:cNvPicPr preferRelativeResize="0"/>
          <p:nvPr/>
        </p:nvPicPr>
        <p:blipFill rotWithShape="1">
          <a:blip r:embed="rId3">
            <a:alphaModFix/>
          </a:blip>
          <a:srcRect/>
          <a:stretch/>
        </p:blipFill>
        <p:spPr>
          <a:xfrm>
            <a:off x="6767513" y="3126368"/>
            <a:ext cx="4691839" cy="312946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2"/>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fontScale="92500" lnSpcReduction="10000"/>
          </a:bodyPr>
          <a:lstStyle/>
          <a:p>
            <a:pPr marL="310976" lvl="0" indent="-310976" algn="l" rtl="0">
              <a:lnSpc>
                <a:spcPct val="90000"/>
              </a:lnSpc>
              <a:spcBef>
                <a:spcPts val="0"/>
              </a:spcBef>
              <a:spcAft>
                <a:spcPts val="0"/>
              </a:spcAft>
              <a:buClr>
                <a:srgbClr val="09164D"/>
              </a:buClr>
              <a:buSzPts val="2400"/>
              <a:buNone/>
            </a:pPr>
            <a:r>
              <a:rPr lang="es" sz="2400" b="1">
                <a:solidFill>
                  <a:srgbClr val="09164D"/>
                </a:solidFill>
              </a:rPr>
              <a:t>Mejorar </a:t>
            </a:r>
            <a:r>
              <a:rPr lang="es" sz="2400">
                <a:solidFill>
                  <a:srgbClr val="09164D"/>
                </a:solidFill>
              </a:rPr>
              <a:t>la incineración, pasando de bajas a altas temperaturas y controlando la contaminación del aire </a:t>
            </a:r>
            <a:endParaRPr/>
          </a:p>
          <a:p>
            <a:pPr marL="310976" lvl="0" indent="-310976" algn="l" rtl="0">
              <a:lnSpc>
                <a:spcPct val="90000"/>
              </a:lnSpc>
              <a:spcBef>
                <a:spcPts val="1000"/>
              </a:spcBef>
              <a:spcAft>
                <a:spcPts val="0"/>
              </a:spcAft>
              <a:buClr>
                <a:srgbClr val="09164D"/>
              </a:buClr>
              <a:buSzPts val="2400"/>
              <a:buNone/>
            </a:pPr>
            <a:r>
              <a:rPr lang="es" sz="2400" b="1">
                <a:solidFill>
                  <a:srgbClr val="09164D"/>
                </a:solidFill>
              </a:rPr>
              <a:t>Transitar</a:t>
            </a:r>
            <a:r>
              <a:rPr lang="es" sz="2400">
                <a:solidFill>
                  <a:srgbClr val="09164D"/>
                </a:solidFill>
              </a:rPr>
              <a:t> de las tecnologías con combustión a las tecnologías sin combustión </a:t>
            </a:r>
            <a:endParaRPr/>
          </a:p>
          <a:p>
            <a:pPr marL="310976" lvl="0" indent="-310976" algn="l" rtl="0">
              <a:lnSpc>
                <a:spcPct val="90000"/>
              </a:lnSpc>
              <a:spcBef>
                <a:spcPts val="1000"/>
              </a:spcBef>
              <a:spcAft>
                <a:spcPts val="0"/>
              </a:spcAft>
              <a:buClr>
                <a:srgbClr val="09164D"/>
              </a:buClr>
              <a:buSzPts val="2400"/>
              <a:buNone/>
            </a:pPr>
            <a:r>
              <a:rPr lang="es" sz="2400" b="1">
                <a:solidFill>
                  <a:srgbClr val="09164D"/>
                </a:solidFill>
              </a:rPr>
              <a:t>Tecnologías de desechos alimentadas por </a:t>
            </a:r>
            <a:r>
              <a:rPr lang="es" sz="2400">
                <a:solidFill>
                  <a:srgbClr val="09164D"/>
                </a:solidFill>
              </a:rPr>
              <a:t>energía solar </a:t>
            </a:r>
            <a:endParaRPr/>
          </a:p>
          <a:p>
            <a:pPr marL="310976" lvl="0" indent="-310976" algn="l" rtl="0">
              <a:lnSpc>
                <a:spcPct val="90000"/>
              </a:lnSpc>
              <a:spcBef>
                <a:spcPts val="1000"/>
              </a:spcBef>
              <a:spcAft>
                <a:spcPts val="0"/>
              </a:spcAft>
              <a:buClr>
                <a:srgbClr val="09164D"/>
              </a:buClr>
              <a:buSzPts val="2400"/>
              <a:buNone/>
            </a:pPr>
            <a:r>
              <a:rPr lang="es" sz="2400" b="1">
                <a:solidFill>
                  <a:srgbClr val="09164D"/>
                </a:solidFill>
              </a:rPr>
              <a:t>Tratamiento centralizado</a:t>
            </a:r>
            <a:r>
              <a:rPr lang="es" sz="2400">
                <a:solidFill>
                  <a:srgbClr val="09164D"/>
                </a:solidFill>
              </a:rPr>
              <a:t> y logística inversa</a:t>
            </a:r>
            <a:endParaRPr/>
          </a:p>
          <a:p>
            <a:pPr marL="310976" lvl="0" indent="-310976" algn="l" rtl="0">
              <a:lnSpc>
                <a:spcPct val="90000"/>
              </a:lnSpc>
              <a:spcBef>
                <a:spcPts val="1000"/>
              </a:spcBef>
              <a:spcAft>
                <a:spcPts val="0"/>
              </a:spcAft>
              <a:buClr>
                <a:srgbClr val="09164D"/>
              </a:buClr>
              <a:buSzPts val="2400"/>
              <a:buNone/>
            </a:pPr>
            <a:r>
              <a:rPr lang="es" sz="2400">
                <a:solidFill>
                  <a:srgbClr val="09164D"/>
                </a:solidFill>
              </a:rPr>
              <a:t>Adquirir </a:t>
            </a:r>
            <a:r>
              <a:rPr lang="es" sz="2400" b="1">
                <a:solidFill>
                  <a:srgbClr val="09164D"/>
                </a:solidFill>
              </a:rPr>
              <a:t>materiales de origen biológico o renovables</a:t>
            </a:r>
            <a:r>
              <a:rPr lang="es" sz="2400">
                <a:solidFill>
                  <a:srgbClr val="09164D"/>
                </a:solidFill>
              </a:rPr>
              <a:t>, y EPP seguros y reutilizables con embalajes más ecológicos </a:t>
            </a:r>
            <a:endParaRPr/>
          </a:p>
          <a:p>
            <a:pPr marL="310976" lvl="0" indent="-310976" algn="l" rtl="0">
              <a:lnSpc>
                <a:spcPct val="90000"/>
              </a:lnSpc>
              <a:spcBef>
                <a:spcPts val="1000"/>
              </a:spcBef>
              <a:spcAft>
                <a:spcPts val="0"/>
              </a:spcAft>
              <a:buClr>
                <a:schemeClr val="dk1"/>
              </a:buClr>
              <a:buSzPts val="2400"/>
              <a:buNone/>
            </a:pPr>
            <a:endParaRPr sz="2400">
              <a:solidFill>
                <a:srgbClr val="09164D"/>
              </a:solidFill>
            </a:endParaRPr>
          </a:p>
          <a:p>
            <a:pPr marL="310976" lvl="0" indent="-310976" algn="l" rtl="0">
              <a:lnSpc>
                <a:spcPct val="90000"/>
              </a:lnSpc>
              <a:spcBef>
                <a:spcPts val="1000"/>
              </a:spcBef>
              <a:spcAft>
                <a:spcPts val="0"/>
              </a:spcAft>
              <a:buClr>
                <a:schemeClr val="dk1"/>
              </a:buClr>
              <a:buSzPts val="2400"/>
              <a:buNone/>
            </a:pPr>
            <a:endParaRPr sz="2400">
              <a:solidFill>
                <a:srgbClr val="09164D"/>
              </a:solidFill>
            </a:endParaRPr>
          </a:p>
        </p:txBody>
      </p:sp>
      <p:sp>
        <p:nvSpPr>
          <p:cNvPr id="1072" name="Google Shape;1072;p82"/>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Mejoras a largo plazo </a:t>
            </a:r>
            <a:endParaRPr/>
          </a:p>
        </p:txBody>
      </p:sp>
      <p:pic>
        <p:nvPicPr>
          <p:cNvPr id="1073" name="Google Shape;1073;p82" descr="A picture containing outdoor, sky, ground, building&#10;&#10;Description automatically generated"/>
          <p:cNvPicPr preferRelativeResize="0"/>
          <p:nvPr/>
        </p:nvPicPr>
        <p:blipFill rotWithShape="1">
          <a:blip r:embed="rId3">
            <a:alphaModFix/>
          </a:blip>
          <a:srcRect/>
          <a:stretch/>
        </p:blipFill>
        <p:spPr>
          <a:xfrm>
            <a:off x="7223745" y="3028055"/>
            <a:ext cx="4718617" cy="2725826"/>
          </a:xfrm>
          <a:prstGeom prst="rect">
            <a:avLst/>
          </a:prstGeom>
          <a:noFill/>
          <a:ln>
            <a:noFill/>
          </a:ln>
          <a:effectLst>
            <a:outerShdw blurRad="292100" dist="139700" dir="2700000" algn="tl" rotWithShape="0">
              <a:srgbClr val="333333">
                <a:alpha val="64705"/>
              </a:srgbClr>
            </a:outerShdw>
          </a:effectLst>
        </p:spPr>
      </p:pic>
      <p:sp>
        <p:nvSpPr>
          <p:cNvPr id="1074" name="Google Shape;1074;p82"/>
          <p:cNvSpPr txBox="1"/>
          <p:nvPr/>
        </p:nvSpPr>
        <p:spPr>
          <a:xfrm>
            <a:off x="7575104" y="6049801"/>
            <a:ext cx="4367258" cy="31559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51" i="1">
                <a:solidFill>
                  <a:schemeClr val="lt1"/>
                </a:solidFill>
                <a:latin typeface="Arial Narrow"/>
                <a:ea typeface="Arial Narrow"/>
                <a:cs typeface="Arial Narrow"/>
                <a:sym typeface="Arial Narrow"/>
              </a:rPr>
              <a:t>Edificio destinado al tratamiento de desechos con autoclave (Ghana).</a:t>
            </a:r>
            <a:endParaRPr/>
          </a:p>
        </p:txBody>
      </p:sp>
      <p:sp>
        <p:nvSpPr>
          <p:cNvPr id="1075" name="Google Shape;1075;p8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1083" name="Google Shape;1083;p83" descr="A close up of a piece of paper&#10;&#10;Description generated with very high confidence"/>
          <p:cNvPicPr preferRelativeResize="0"/>
          <p:nvPr/>
        </p:nvPicPr>
        <p:blipFill rotWithShape="1">
          <a:blip r:embed="rId3">
            <a:alphaModFix/>
          </a:blip>
          <a:srcRect/>
          <a:stretch/>
        </p:blipFill>
        <p:spPr>
          <a:xfrm rot="5400000">
            <a:off x="7420064" y="2045426"/>
            <a:ext cx="4889419" cy="3599432"/>
          </a:xfrm>
          <a:prstGeom prst="rect">
            <a:avLst/>
          </a:prstGeom>
          <a:noFill/>
          <a:ln>
            <a:noFill/>
          </a:ln>
          <a:effectLst>
            <a:outerShdw blurRad="292100" dist="139700" dir="2700000" algn="tl" rotWithShape="0">
              <a:srgbClr val="333333">
                <a:alpha val="64705"/>
              </a:srgbClr>
            </a:outerShdw>
          </a:effectLst>
        </p:spPr>
      </p:pic>
      <p:sp>
        <p:nvSpPr>
          <p:cNvPr id="1084" name="Google Shape;1084;p83"/>
          <p:cNvSpPr txBox="1">
            <a:spLocks noGrp="1"/>
          </p:cNvSpPr>
          <p:nvPr>
            <p:ph type="body" idx="3"/>
          </p:nvPr>
        </p:nvSpPr>
        <p:spPr>
          <a:xfrm>
            <a:off x="839786" y="126098"/>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sz="3500" dirty="0"/>
              <a:t>Mejorar la sostenibilidad de las prácticas de gestión de desechos</a:t>
            </a:r>
            <a:endParaRPr sz="3500" dirty="0"/>
          </a:p>
        </p:txBody>
      </p:sp>
      <p:sp>
        <p:nvSpPr>
          <p:cNvPr id="1085" name="Google Shape;1085;p83"/>
          <p:cNvSpPr txBox="1"/>
          <p:nvPr/>
        </p:nvSpPr>
        <p:spPr>
          <a:xfrm>
            <a:off x="438300" y="3553645"/>
            <a:ext cx="5851742" cy="2986684"/>
          </a:xfrm>
          <a:prstGeom prst="rect">
            <a:avLst/>
          </a:prstGeom>
          <a:noFill/>
          <a:ln w="9525" cap="flat" cmpd="sng">
            <a:solidFill>
              <a:schemeClr val="dk1"/>
            </a:solidFill>
            <a:prstDash val="solid"/>
            <a:round/>
            <a:headEnd type="none" w="sm" len="sm"/>
            <a:tailEnd type="none" w="sm" len="sm"/>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chemeClr val="dk1"/>
              </a:buClr>
              <a:buSzPts val="1600"/>
              <a:buFont typeface="Arial"/>
              <a:buNone/>
            </a:pPr>
            <a:r>
              <a:rPr lang="es" sz="1800" b="1" dirty="0">
                <a:solidFill>
                  <a:srgbClr val="09164D"/>
                </a:solidFill>
                <a:sym typeface="Arial"/>
              </a:rPr>
              <a:t>En los establecimientos y los distritos </a:t>
            </a:r>
            <a:endParaRPr sz="1800" dirty="0"/>
          </a:p>
          <a:p>
            <a:pPr marL="512763" marR="0" lvl="0" indent="-401638" algn="l" rtl="0">
              <a:lnSpc>
                <a:spcPct val="100000"/>
              </a:lnSpc>
              <a:spcBef>
                <a:spcPts val="1000"/>
              </a:spcBef>
              <a:spcAft>
                <a:spcPts val="0"/>
              </a:spcAft>
              <a:buClr>
                <a:schemeClr val="dk1"/>
              </a:buClr>
              <a:buSzPts val="2000"/>
              <a:buFont typeface="Arial"/>
              <a:buChar char="•"/>
            </a:pPr>
            <a:r>
              <a:rPr lang="es" sz="1800" b="0" dirty="0">
                <a:solidFill>
                  <a:srgbClr val="09164D"/>
                </a:solidFill>
                <a:sym typeface="Arial"/>
              </a:rPr>
              <a:t>Dedicar suficiente presupuesto </a:t>
            </a:r>
            <a:endParaRPr sz="1800" dirty="0"/>
          </a:p>
          <a:p>
            <a:pPr marL="512763" marR="0" lvl="0" indent="-401638" algn="l" rtl="0">
              <a:lnSpc>
                <a:spcPct val="100000"/>
              </a:lnSpc>
              <a:spcBef>
                <a:spcPts val="1000"/>
              </a:spcBef>
              <a:spcAft>
                <a:spcPts val="0"/>
              </a:spcAft>
              <a:buClr>
                <a:schemeClr val="dk1"/>
              </a:buClr>
              <a:buSzPts val="2000"/>
              <a:buFont typeface="Arial"/>
              <a:buChar char="•"/>
            </a:pPr>
            <a:r>
              <a:rPr lang="es" sz="1800" b="0" dirty="0">
                <a:solidFill>
                  <a:srgbClr val="09164D"/>
                </a:solidFill>
                <a:sym typeface="Arial"/>
              </a:rPr>
              <a:t>Integrar la capacitación sobre la gestión de los desechos de salud en la cultura institucional de los distritos y establecimientos </a:t>
            </a:r>
            <a:endParaRPr sz="1800" dirty="0"/>
          </a:p>
          <a:p>
            <a:pPr marL="512763" marR="0" lvl="0" indent="-401638" algn="l" rtl="0">
              <a:lnSpc>
                <a:spcPct val="100000"/>
              </a:lnSpc>
              <a:spcBef>
                <a:spcPts val="1000"/>
              </a:spcBef>
              <a:spcAft>
                <a:spcPts val="0"/>
              </a:spcAft>
              <a:buClr>
                <a:schemeClr val="dk1"/>
              </a:buClr>
              <a:buSzPts val="2000"/>
              <a:buFont typeface="Arial"/>
              <a:buChar char="•"/>
            </a:pPr>
            <a:r>
              <a:rPr lang="es" sz="1800" b="0" dirty="0">
                <a:solidFill>
                  <a:srgbClr val="09164D"/>
                </a:solidFill>
                <a:sym typeface="Arial"/>
              </a:rPr>
              <a:t>Mantener y reparar regularmente los equipos y la infraestructura</a:t>
            </a:r>
            <a:endParaRPr sz="1800" dirty="0"/>
          </a:p>
          <a:p>
            <a:pPr marL="512763" marR="0" lvl="0" indent="-401638" algn="l" rtl="0">
              <a:lnSpc>
                <a:spcPct val="100000"/>
              </a:lnSpc>
              <a:spcBef>
                <a:spcPts val="1000"/>
              </a:spcBef>
              <a:spcAft>
                <a:spcPts val="0"/>
              </a:spcAft>
              <a:buClr>
                <a:schemeClr val="dk1"/>
              </a:buClr>
              <a:buSzPts val="2000"/>
              <a:buFont typeface="Arial"/>
              <a:buChar char="•"/>
            </a:pPr>
            <a:r>
              <a:rPr lang="es" sz="1800" b="0" dirty="0">
                <a:solidFill>
                  <a:srgbClr val="09164D"/>
                </a:solidFill>
                <a:sym typeface="Arial"/>
              </a:rPr>
              <a:t>Realizar un seguimiento ininterrumpido del personal y proporcionarle asesoramiento </a:t>
            </a:r>
            <a:endParaRPr sz="1800" dirty="0"/>
          </a:p>
        </p:txBody>
      </p:sp>
      <p:sp>
        <p:nvSpPr>
          <p:cNvPr id="1086" name="Google Shape;1086;p8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41</a:t>
            </a:fld>
            <a:endParaRPr/>
          </a:p>
        </p:txBody>
      </p:sp>
      <p:sp>
        <p:nvSpPr>
          <p:cNvPr id="1087" name="Google Shape;1087;p83"/>
          <p:cNvSpPr txBox="1">
            <a:spLocks noGrp="1"/>
          </p:cNvSpPr>
          <p:nvPr>
            <p:ph type="body" idx="1"/>
          </p:nvPr>
        </p:nvSpPr>
        <p:spPr>
          <a:xfrm>
            <a:off x="482904" y="1086031"/>
            <a:ext cx="5851741" cy="234297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rmAutofit lnSpcReduction="10000"/>
          </a:bodyPr>
          <a:lstStyle/>
          <a:p>
            <a:pPr marL="0" lvl="0" indent="0" algn="l" rtl="0">
              <a:lnSpc>
                <a:spcPct val="90000"/>
              </a:lnSpc>
              <a:spcBef>
                <a:spcPts val="0"/>
              </a:spcBef>
              <a:spcAft>
                <a:spcPts val="0"/>
              </a:spcAft>
              <a:buClr>
                <a:srgbClr val="09164D"/>
              </a:buClr>
              <a:buSzPts val="2000"/>
              <a:buNone/>
            </a:pPr>
            <a:r>
              <a:rPr lang="es" b="1" dirty="0">
                <a:solidFill>
                  <a:srgbClr val="09164D"/>
                </a:solidFill>
              </a:rPr>
              <a:t>A escala nacional</a:t>
            </a:r>
            <a:endParaRPr dirty="0"/>
          </a:p>
          <a:p>
            <a:pPr marL="457135" lvl="0" indent="-457135" algn="l" rtl="0">
              <a:lnSpc>
                <a:spcPct val="90000"/>
              </a:lnSpc>
              <a:spcBef>
                <a:spcPts val="1000"/>
              </a:spcBef>
              <a:spcAft>
                <a:spcPts val="0"/>
              </a:spcAft>
              <a:buClr>
                <a:srgbClr val="09164D"/>
              </a:buClr>
              <a:buSzPts val="2000"/>
              <a:buFont typeface="Arial"/>
              <a:buChar char="•"/>
            </a:pPr>
            <a:r>
              <a:rPr lang="es" sz="2000" dirty="0">
                <a:solidFill>
                  <a:srgbClr val="09164D"/>
                </a:solidFill>
              </a:rPr>
              <a:t>Contar con un marco jurídico, normas y directrices estandarizados, así como difundirlos y ponerlos a disposición de todos</a:t>
            </a:r>
            <a:endParaRPr dirty="0"/>
          </a:p>
          <a:p>
            <a:pPr marL="457135" lvl="0" indent="-457135" algn="l" rtl="0">
              <a:lnSpc>
                <a:spcPct val="90000"/>
              </a:lnSpc>
              <a:spcBef>
                <a:spcPts val="1000"/>
              </a:spcBef>
              <a:spcAft>
                <a:spcPts val="0"/>
              </a:spcAft>
              <a:buClr>
                <a:srgbClr val="09164D"/>
              </a:buClr>
              <a:buSzPts val="2000"/>
              <a:buFont typeface="Arial"/>
              <a:buChar char="•"/>
            </a:pPr>
            <a:r>
              <a:rPr lang="es" sz="2000" dirty="0">
                <a:solidFill>
                  <a:srgbClr val="09164D"/>
                </a:solidFill>
              </a:rPr>
              <a:t>Lograr que las partes interesadas sean conscientes de la importancia sanitaria y ambiental de gestionar los desechos adecuadamente</a:t>
            </a:r>
            <a:endParaRPr dirty="0"/>
          </a:p>
          <a:p>
            <a:pPr marL="0" lvl="0" indent="0" algn="l" rtl="0">
              <a:lnSpc>
                <a:spcPct val="90000"/>
              </a:lnSpc>
              <a:spcBef>
                <a:spcPts val="1000"/>
              </a:spcBef>
              <a:spcAft>
                <a:spcPts val="0"/>
              </a:spcAft>
              <a:buClr>
                <a:schemeClr val="dk1"/>
              </a:buClr>
              <a:buSzPts val="2000"/>
              <a:buNone/>
            </a:pPr>
            <a:endParaRPr b="1" dirty="0">
              <a:solidFill>
                <a:srgbClr val="09164D"/>
              </a:solidFill>
            </a:endParaRPr>
          </a:p>
          <a:p>
            <a:pPr marL="0" lvl="0" indent="0" algn="l" rtl="0">
              <a:lnSpc>
                <a:spcPct val="90000"/>
              </a:lnSpc>
              <a:spcBef>
                <a:spcPts val="1000"/>
              </a:spcBef>
              <a:spcAft>
                <a:spcPts val="0"/>
              </a:spcAft>
              <a:buClr>
                <a:schemeClr val="dk1"/>
              </a:buClr>
              <a:buSzPts val="20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84"/>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Lecciones clave</a:t>
            </a:r>
            <a:endParaRPr>
              <a:highlight>
                <a:srgbClr val="FFFF00"/>
              </a:highlight>
            </a:endParaRPr>
          </a:p>
        </p:txBody>
      </p:sp>
      <p:sp>
        <p:nvSpPr>
          <p:cNvPr id="1094" name="Google Shape;1094;p84"/>
          <p:cNvSpPr txBox="1">
            <a:spLocks noGrp="1"/>
          </p:cNvSpPr>
          <p:nvPr>
            <p:ph type="subTitle" idx="1"/>
          </p:nvPr>
        </p:nvSpPr>
        <p:spPr>
          <a:xfrm>
            <a:off x="838200" y="2527301"/>
            <a:ext cx="10515600" cy="3728534"/>
          </a:xfrm>
          <a:prstGeom prst="rect">
            <a:avLst/>
          </a:prstGeom>
          <a:noFill/>
          <a:ln>
            <a:noFill/>
          </a:ln>
        </p:spPr>
        <p:txBody>
          <a:bodyPr spcFirstLastPara="1" wrap="square" lIns="91425" tIns="45700" rIns="91425" bIns="45700" rtlCol="0" anchor="t" anchorCtr="0">
            <a:normAutofit fontScale="92500" lnSpcReduction="10000"/>
          </a:bodyPr>
          <a:lstStyle/>
          <a:p>
            <a:pPr marL="310976" lvl="0" indent="-310976" algn="l" rtl="0">
              <a:lnSpc>
                <a:spcPct val="90000"/>
              </a:lnSpc>
              <a:spcBef>
                <a:spcPts val="0"/>
              </a:spcBef>
              <a:spcAft>
                <a:spcPts val="0"/>
              </a:spcAft>
              <a:buClr>
                <a:schemeClr val="lt1"/>
              </a:buClr>
              <a:buSzPts val="2177"/>
              <a:buAutoNum type="arabicPeriod"/>
            </a:pPr>
            <a:r>
              <a:rPr lang="es" sz="2177" b="0">
                <a:solidFill>
                  <a:schemeClr val="lt1"/>
                </a:solidFill>
              </a:rPr>
              <a:t>Separar los desechos peligrosos y no peligrosos en el punto donde se generan </a:t>
            </a:r>
            <a:endParaRPr/>
          </a:p>
          <a:p>
            <a:pPr marL="310976" lvl="0" indent="-310976" algn="l" rtl="0">
              <a:lnSpc>
                <a:spcPct val="90000"/>
              </a:lnSpc>
              <a:spcBef>
                <a:spcPts val="1000"/>
              </a:spcBef>
              <a:spcAft>
                <a:spcPts val="0"/>
              </a:spcAft>
              <a:buClr>
                <a:schemeClr val="lt1"/>
              </a:buClr>
              <a:buSzPts val="2177"/>
              <a:buAutoNum type="arabicPeriod"/>
            </a:pPr>
            <a:r>
              <a:rPr lang="es" sz="2177" b="0">
                <a:solidFill>
                  <a:schemeClr val="lt1"/>
                </a:solidFill>
              </a:rPr>
              <a:t>Emplear contenedores de objetos punzocortantes; no reutilizar ni volver a tapar las agujas</a:t>
            </a:r>
            <a:endParaRPr/>
          </a:p>
          <a:p>
            <a:pPr marL="310976" lvl="0" indent="-310976" algn="l" rtl="0">
              <a:lnSpc>
                <a:spcPct val="90000"/>
              </a:lnSpc>
              <a:spcBef>
                <a:spcPts val="1000"/>
              </a:spcBef>
              <a:spcAft>
                <a:spcPts val="0"/>
              </a:spcAft>
              <a:buClr>
                <a:schemeClr val="lt1"/>
              </a:buClr>
              <a:buSzPts val="2177"/>
              <a:buAutoNum type="arabicPeriod"/>
            </a:pPr>
            <a:r>
              <a:rPr lang="es" sz="2177" b="0">
                <a:solidFill>
                  <a:schemeClr val="lt1"/>
                </a:solidFill>
              </a:rPr>
              <a:t>Mantener los desechos infecciosos o punzocortantes lejos de los pacientes y las personas ajenas al establecimiento</a:t>
            </a:r>
            <a:endParaRPr/>
          </a:p>
          <a:p>
            <a:pPr marL="310976" lvl="0" indent="-310976" algn="l" rtl="0">
              <a:lnSpc>
                <a:spcPct val="90000"/>
              </a:lnSpc>
              <a:spcBef>
                <a:spcPts val="1000"/>
              </a:spcBef>
              <a:spcAft>
                <a:spcPts val="0"/>
              </a:spcAft>
              <a:buClr>
                <a:schemeClr val="lt1"/>
              </a:buClr>
              <a:buSzPts val="2177"/>
              <a:buAutoNum type="arabicPeriod"/>
            </a:pPr>
            <a:r>
              <a:rPr lang="es" sz="2177" b="0">
                <a:solidFill>
                  <a:schemeClr val="lt1"/>
                </a:solidFill>
              </a:rPr>
              <a:t>Someter a tratamiento los desechos infecciosos y punzocortantes antes de su eliminación, preferiblemente empleando tecnologías ecológicas, como la esterilización en autoclaves</a:t>
            </a:r>
            <a:endParaRPr/>
          </a:p>
          <a:p>
            <a:pPr marL="310976" lvl="0" indent="-310976" algn="l" rtl="0">
              <a:lnSpc>
                <a:spcPct val="90000"/>
              </a:lnSpc>
              <a:spcBef>
                <a:spcPts val="1000"/>
              </a:spcBef>
              <a:spcAft>
                <a:spcPts val="0"/>
              </a:spcAft>
              <a:buClr>
                <a:schemeClr val="lt1"/>
              </a:buClr>
              <a:buSzPts val="2177"/>
              <a:buAutoNum type="arabicPeriod"/>
            </a:pPr>
            <a:r>
              <a:rPr lang="es" sz="2177" b="0">
                <a:solidFill>
                  <a:schemeClr val="lt1"/>
                </a:solidFill>
              </a:rPr>
              <a:t>Planificar la mejora paulatina de los sistemas de gestión de desechos en lugares con pocos recursos </a:t>
            </a:r>
            <a:endParaRPr/>
          </a:p>
          <a:p>
            <a:pPr marL="310976" lvl="0" indent="-310976" algn="l" rtl="0">
              <a:lnSpc>
                <a:spcPct val="90000"/>
              </a:lnSpc>
              <a:spcBef>
                <a:spcPts val="1000"/>
              </a:spcBef>
              <a:spcAft>
                <a:spcPts val="0"/>
              </a:spcAft>
              <a:buClr>
                <a:schemeClr val="lt1"/>
              </a:buClr>
              <a:buSzPts val="2177"/>
              <a:buAutoNum type="arabicPeriod"/>
            </a:pPr>
            <a:r>
              <a:rPr lang="es" sz="2177" b="0">
                <a:solidFill>
                  <a:schemeClr val="lt1"/>
                </a:solidFill>
              </a:rPr>
              <a:t>En la medida de lo posible, adaptar los sistemas de gestión de desechos para reducir sus repercusiones sobre el clima</a:t>
            </a:r>
            <a:endParaRPr/>
          </a:p>
        </p:txBody>
      </p:sp>
      <p:sp>
        <p:nvSpPr>
          <p:cNvPr id="1095" name="Google Shape;1095;p8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8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graphicFrame>
        <p:nvGraphicFramePr>
          <p:cNvPr id="1104" name="Google Shape;1104;p85"/>
          <p:cNvGraphicFramePr/>
          <p:nvPr/>
        </p:nvGraphicFramePr>
        <p:xfrm>
          <a:off x="323385" y="1136650"/>
          <a:ext cx="11402125" cy="5235360"/>
        </p:xfrm>
        <a:graphic>
          <a:graphicData uri="http://schemas.openxmlformats.org/drawingml/2006/table">
            <a:tbl>
              <a:tblPr firstRow="1" firstCol="1" bandRow="1">
                <a:noFill/>
                <a:tableStyleId>{16ED90C4-C695-40E3-880B-7B850E15B96F}</a:tableStyleId>
              </a:tblPr>
              <a:tblGrid>
                <a:gridCol w="620525">
                  <a:extLst>
                    <a:ext uri="{9D8B030D-6E8A-4147-A177-3AD203B41FA5}">
                      <a16:colId xmlns:a16="http://schemas.microsoft.com/office/drawing/2014/main" val="20000"/>
                    </a:ext>
                  </a:extLst>
                </a:gridCol>
                <a:gridCol w="9152725">
                  <a:extLst>
                    <a:ext uri="{9D8B030D-6E8A-4147-A177-3AD203B41FA5}">
                      <a16:colId xmlns:a16="http://schemas.microsoft.com/office/drawing/2014/main" val="20001"/>
                    </a:ext>
                  </a:extLst>
                </a:gridCol>
                <a:gridCol w="1628875">
                  <a:extLst>
                    <a:ext uri="{9D8B030D-6E8A-4147-A177-3AD203B41FA5}">
                      <a16:colId xmlns:a16="http://schemas.microsoft.com/office/drawing/2014/main" val="20002"/>
                    </a:ext>
                  </a:extLst>
                </a:gridCol>
              </a:tblGrid>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a:t>
                      </a:r>
                      <a:endParaRPr sz="18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b="1" u="none" strike="noStrike" cap="none">
                          <a:solidFill>
                            <a:srgbClr val="09164D"/>
                          </a:solidFill>
                          <a:latin typeface="Arial Narrow"/>
                          <a:ea typeface="Arial Narrow"/>
                          <a:cs typeface="Arial Narrow"/>
                          <a:sym typeface="Arial Narrow"/>
                        </a:rPr>
                        <a:t>Hay contenedores de recogida de desechos en funcionamiento cerca de todos los puntos donde se generan desechos, tanto para los desechos no infecciosos (generales) como para los desechos infecciosos Y punzocortantes </a:t>
                      </a:r>
                      <a:endParaRPr sz="1800" b="1"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Separación</a:t>
                      </a:r>
                      <a:endParaRPr sz="18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642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2</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b="1" u="none" strike="noStrike" cap="none">
                          <a:solidFill>
                            <a:srgbClr val="09164D"/>
                          </a:solidFill>
                          <a:latin typeface="Arial Narrow"/>
                          <a:ea typeface="Arial Narrow"/>
                          <a:cs typeface="Arial Narrow"/>
                          <a:sym typeface="Arial Narrow"/>
                        </a:rPr>
                        <a:t>Los desechos se separan correctamente en todos los puntos donde se generan</a:t>
                      </a:r>
                      <a:endParaRPr sz="1800" b="1"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Separación</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642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3</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b="1" u="none" strike="noStrike" cap="none">
                          <a:solidFill>
                            <a:srgbClr val="09164D"/>
                          </a:solidFill>
                          <a:latin typeface="Arial Narrow"/>
                          <a:ea typeface="Arial Narrow"/>
                          <a:cs typeface="Arial Narrow"/>
                          <a:sym typeface="Arial Narrow"/>
                        </a:rPr>
                        <a:t>Hay recordatorios claramente visibles, en todos los puntos donde se generan desechos, sobre cómo separar los desechos correctamente </a:t>
                      </a:r>
                      <a:endParaRPr sz="1800" b="1"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Separación</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4</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b="1" u="none" strike="noStrike" cap="none">
                          <a:solidFill>
                            <a:srgbClr val="09164D"/>
                          </a:solidFill>
                          <a:latin typeface="Arial Narrow"/>
                          <a:ea typeface="Arial Narrow"/>
                          <a:cs typeface="Arial Narrow"/>
                          <a:sym typeface="Arial Narrow"/>
                        </a:rPr>
                        <a:t>Todo el personal encargado de manipular, tratar o eliminar desechos dispone de equipos de protección adecuados, así como de recursos para practicar la higiene de las manos </a:t>
                      </a:r>
                      <a:endParaRPr sz="1800" b="1"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Personal</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5</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b="1" u="none" strike="noStrike" cap="none">
                          <a:solidFill>
                            <a:srgbClr val="09164D"/>
                          </a:solidFill>
                          <a:latin typeface="Arial Narrow"/>
                          <a:ea typeface="Arial Narrow"/>
                          <a:cs typeface="Arial Narrow"/>
                          <a:sym typeface="Arial Narrow"/>
                        </a:rPr>
                        <a:t>Se han colocado recordatorios y se imparten capacitaciones para promover y vigilar el uso racional de los equipos de protección personal</a:t>
                      </a:r>
                      <a:endParaRPr sz="1800" b="1"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Reducción de desechos</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6</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b="1" u="none" strike="noStrike" cap="none">
                          <a:solidFill>
                            <a:srgbClr val="09164D"/>
                          </a:solidFill>
                          <a:latin typeface="Arial Narrow"/>
                          <a:ea typeface="Arial Narrow"/>
                          <a:cs typeface="Arial Narrow"/>
                          <a:sym typeface="Arial Narrow"/>
                        </a:rPr>
                        <a:t>Todo el establecimiento aplica estrategias para reducir la cantidad de desechos generados, lo cual incluye adquirir artículos cuyo empaquetado sea menor y más sostenible </a:t>
                      </a:r>
                      <a:endParaRPr sz="1800" b="1"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Reducción de desechos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7</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[No se aplica si no hay reciclaje municipal] </a:t>
                      </a:r>
                      <a:br>
                        <a:rPr lang="en-US" sz="1800" u="none" strike="noStrike" cap="none">
                          <a:solidFill>
                            <a:srgbClr val="09164D"/>
                          </a:solidFill>
                          <a:latin typeface="Arial Narrow"/>
                          <a:ea typeface="Arial Narrow"/>
                          <a:cs typeface="Arial Narrow"/>
                          <a:sym typeface="Arial Narrow"/>
                        </a:rPr>
                      </a:br>
                      <a:r>
                        <a:rPr lang="es" sz="1800" u="none" strike="noStrike" cap="none">
                          <a:solidFill>
                            <a:srgbClr val="09164D"/>
                          </a:solidFill>
                          <a:latin typeface="Arial Narrow"/>
                          <a:ea typeface="Arial Narrow"/>
                          <a:cs typeface="Arial Narrow"/>
                          <a:sym typeface="Arial Narrow"/>
                        </a:rPr>
                        <a:t>Los desechos reciclables no peligrosos se separan y se envían a las plantas de reciclaje municipal</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Reducción de desechos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8</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Se dispone de una zona de almacenamiento de desechos específica, vallada, segura y con capacidad suficiente, donde se almacenan por separado los desechos punzocortantes, los infecciosos y los no infecciosos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Almacenamiento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9</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Los desechos infecciosos no se almacenan durante más tiempo del considerado como seguro (lo cual dependerá del clima) antes de proceder a su tratamiento o eliminación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Almacenamiento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
        <p:nvSpPr>
          <p:cNvPr id="1105" name="Google Shape;1105;p85"/>
          <p:cNvSpPr txBox="1"/>
          <p:nvPr/>
        </p:nvSpPr>
        <p:spPr>
          <a:xfrm>
            <a:off x="9617685" y="599126"/>
            <a:ext cx="2088679" cy="37151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a:solidFill>
                  <a:schemeClr val="dk1"/>
                </a:solidFill>
                <a:latin typeface="Calibri"/>
                <a:ea typeface="Calibri"/>
                <a:cs typeface="Calibri"/>
                <a:sym typeface="Calibri"/>
              </a:rPr>
              <a:t> </a:t>
            </a:r>
            <a:endParaRPr/>
          </a:p>
        </p:txBody>
      </p:sp>
      <p:sp>
        <p:nvSpPr>
          <p:cNvPr id="1106" name="Google Shape;1106;p85"/>
          <p:cNvSpPr txBox="1">
            <a:spLocks noGrp="1"/>
          </p:cNvSpPr>
          <p:nvPr>
            <p:ph type="title"/>
          </p:nvPr>
        </p:nvSpPr>
        <p:spPr>
          <a:xfrm>
            <a:off x="838200" y="365125"/>
            <a:ext cx="1088731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000" dirty="0"/>
              <a:t>Indicadores de la gestión de desechos del WASH FIT </a:t>
            </a:r>
            <a:endParaRPr sz="4000" dirty="0"/>
          </a:p>
        </p:txBody>
      </p:sp>
      <p:sp>
        <p:nvSpPr>
          <p:cNvPr id="1107" name="Google Shape;1107;p85"/>
          <p:cNvSpPr txBox="1"/>
          <p:nvPr/>
        </p:nvSpPr>
        <p:spPr>
          <a:xfrm>
            <a:off x="8671621" y="6073118"/>
            <a:ext cx="3034743"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lt1"/>
                </a:solidFill>
                <a:latin typeface="Arial Narrow"/>
                <a:ea typeface="Arial Narrow"/>
                <a:cs typeface="Arial Narrow"/>
                <a:sym typeface="Arial Narrow"/>
              </a:rPr>
              <a:t>Los indicadores en negrita son “fundamentales”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8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Indicadores de la gestión de desechos del WASH FIT </a:t>
            </a:r>
            <a:endParaRPr sz="3500" dirty="0"/>
          </a:p>
        </p:txBody>
      </p:sp>
      <p:graphicFrame>
        <p:nvGraphicFramePr>
          <p:cNvPr id="1116" name="Google Shape;1116;p86"/>
          <p:cNvGraphicFramePr/>
          <p:nvPr/>
        </p:nvGraphicFramePr>
        <p:xfrm>
          <a:off x="345688" y="1179513"/>
          <a:ext cx="11471950" cy="3863760"/>
        </p:xfrm>
        <a:graphic>
          <a:graphicData uri="http://schemas.openxmlformats.org/drawingml/2006/table">
            <a:tbl>
              <a:tblPr firstRow="1" firstCol="1" bandRow="1">
                <a:noFill/>
                <a:tableStyleId>{16ED90C4-C695-40E3-880B-7B850E15B96F}</a:tableStyleId>
              </a:tblPr>
              <a:tblGrid>
                <a:gridCol w="545075">
                  <a:extLst>
                    <a:ext uri="{9D8B030D-6E8A-4147-A177-3AD203B41FA5}">
                      <a16:colId xmlns:a16="http://schemas.microsoft.com/office/drawing/2014/main" val="20000"/>
                    </a:ext>
                  </a:extLst>
                </a:gridCol>
                <a:gridCol w="9827350">
                  <a:extLst>
                    <a:ext uri="{9D8B030D-6E8A-4147-A177-3AD203B41FA5}">
                      <a16:colId xmlns:a16="http://schemas.microsoft.com/office/drawing/2014/main" val="20001"/>
                    </a:ext>
                  </a:extLst>
                </a:gridCol>
                <a:gridCol w="1099525">
                  <a:extLst>
                    <a:ext uri="{9D8B030D-6E8A-4147-A177-3AD203B41FA5}">
                      <a16:colId xmlns:a16="http://schemas.microsoft.com/office/drawing/2014/main" val="20002"/>
                    </a:ext>
                  </a:extLst>
                </a:gridCol>
              </a:tblGrid>
              <a:tr h="1105750">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10</a:t>
                      </a:r>
                      <a:endParaRPr sz="18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[Solo en caso de tratamiento in situ] </a:t>
                      </a:r>
                      <a:br>
                        <a:rPr lang="en-US" sz="1800" u="none" strike="noStrike" cap="none">
                          <a:solidFill>
                            <a:srgbClr val="09164D"/>
                          </a:solidFill>
                          <a:latin typeface="Arial Narrow"/>
                          <a:ea typeface="Arial Narrow"/>
                          <a:cs typeface="Arial Narrow"/>
                          <a:sym typeface="Arial Narrow"/>
                        </a:rPr>
                      </a:br>
                      <a:r>
                        <a:rPr lang="es" sz="1800" u="none" strike="noStrike" cap="none">
                          <a:solidFill>
                            <a:srgbClr val="09164D"/>
                          </a:solidFill>
                          <a:latin typeface="Arial Narrow"/>
                          <a:ea typeface="Arial Narrow"/>
                          <a:cs typeface="Arial Narrow"/>
                          <a:sym typeface="Arial Narrow"/>
                        </a:rPr>
                        <a:t>La tecnología de tratamiento (incinerador o tecnología alternativa de tratamiento) de desechos infecciosos y punzocortantes se construye siguiendo las normas adecuadas, se mantiene en buen estado, se encuentra operativa y tiene capacidad suficiente para la cantidad de desechos generados</a:t>
                      </a:r>
                      <a:endParaRPr sz="18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Tratamiento </a:t>
                      </a:r>
                      <a:endParaRPr sz="15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11</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[Solo en caso de tratamiento in situ] </a:t>
                      </a:r>
                      <a:br>
                        <a:rPr lang="en-US" sz="1800" u="none" strike="noStrike" cap="none">
                          <a:solidFill>
                            <a:srgbClr val="09164D"/>
                          </a:solidFill>
                          <a:latin typeface="Arial Narrow"/>
                          <a:ea typeface="Arial Narrow"/>
                          <a:cs typeface="Arial Narrow"/>
                          <a:sym typeface="Arial Narrow"/>
                        </a:rPr>
                      </a:br>
                      <a:r>
                        <a:rPr lang="es" sz="1800" u="none" strike="noStrike" cap="none">
                          <a:solidFill>
                            <a:srgbClr val="09164D"/>
                          </a:solidFill>
                          <a:latin typeface="Arial Narrow"/>
                          <a:ea typeface="Arial Narrow"/>
                          <a:cs typeface="Arial Narrow"/>
                          <a:sym typeface="Arial Narrow"/>
                        </a:rPr>
                        <a:t>Se dispone de energía o combustible suficiente para incinerar desechos o hacer funcionar tecnologías alternativas de tratamiento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Tratamiento</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12</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Los desechos se recogen con frecuencia y en condiciones de seguridad, para someterlos a tratamiento fuera del establecimiento, y se envían a un centro de tratamiento autorizado y adecuado</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Tratamiento</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13</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Se dispone de pozo de enterramiento operativo, vertedero vallado o servicio de recogida municipal, para la eliminación de desechos no infecciosos (generales o no peligrosos)</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Eliminación</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29300">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14</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[Solo en caso de tratamiento y eliminación in situ; en lugares con riesgo de inundación]</a:t>
                      </a:r>
                      <a:br>
                        <a:rPr lang="en-US" sz="1800" u="none" strike="noStrike" cap="none">
                          <a:solidFill>
                            <a:srgbClr val="09164D"/>
                          </a:solidFill>
                          <a:latin typeface="Arial Narrow"/>
                          <a:ea typeface="Arial Narrow"/>
                          <a:cs typeface="Arial Narrow"/>
                          <a:sym typeface="Arial Narrow"/>
                        </a:rPr>
                      </a:br>
                      <a:r>
                        <a:rPr lang="es" sz="1800" u="none" strike="noStrike" cap="none">
                          <a:solidFill>
                            <a:srgbClr val="09164D"/>
                          </a:solidFill>
                          <a:latin typeface="Arial Narrow"/>
                          <a:ea typeface="Arial Narrow"/>
                          <a:cs typeface="Arial Narrow"/>
                          <a:sym typeface="Arial Narrow"/>
                        </a:rPr>
                        <a:t>El pozo o pozos de desechos están construidos para soportar fenómenos y emergencias climáticas (p. ej., inundaciones) o se dispone de otro almacén secundario para guardar los desechos</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Eliminación</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1117" name="Google Shape;1117;p86"/>
          <p:cNvSpPr txBox="1"/>
          <p:nvPr/>
        </p:nvSpPr>
        <p:spPr>
          <a:xfrm>
            <a:off x="9617685" y="599126"/>
            <a:ext cx="2088679" cy="37151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a:solidFill>
                  <a:schemeClr val="dk1"/>
                </a:solidFill>
                <a:latin typeface="Calibri"/>
                <a:ea typeface="Calibri"/>
                <a:cs typeface="Calibri"/>
                <a:sym typeface="Calibri"/>
              </a:rPr>
              <a:t> </a:t>
            </a:r>
            <a:endParaRPr/>
          </a:p>
        </p:txBody>
      </p:sp>
      <p:sp>
        <p:nvSpPr>
          <p:cNvPr id="1118" name="Google Shape;1118;p86"/>
          <p:cNvSpPr txBox="1"/>
          <p:nvPr/>
        </p:nvSpPr>
        <p:spPr>
          <a:xfrm>
            <a:off x="8671621" y="6073118"/>
            <a:ext cx="3034743"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lt1"/>
                </a:solidFill>
                <a:latin typeface="Arial Narrow"/>
                <a:ea typeface="Arial Narrow"/>
                <a:cs typeface="Arial Narrow"/>
                <a:sym typeface="Arial Narrow"/>
              </a:rPr>
              <a:t>Los indicadores en negrita son “fundamentales”</a:t>
            </a:r>
            <a:endParaRPr/>
          </a:p>
        </p:txBody>
      </p:sp>
      <p:sp>
        <p:nvSpPr>
          <p:cNvPr id="1119" name="Google Shape;1119;p8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chemeClr val="dk1"/>
                </a:solidFill>
              </a:rPr>
              <a:t>44</a:t>
            </a:fld>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8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Indicadores de la gestión de desechos del WASH FIT </a:t>
            </a:r>
            <a:endParaRPr sz="3500" dirty="0"/>
          </a:p>
        </p:txBody>
      </p:sp>
      <p:sp>
        <p:nvSpPr>
          <p:cNvPr id="1128" name="Google Shape;1128;p8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graphicFrame>
        <p:nvGraphicFramePr>
          <p:cNvPr id="1129" name="Google Shape;1129;p87"/>
          <p:cNvGraphicFramePr/>
          <p:nvPr/>
        </p:nvGraphicFramePr>
        <p:xfrm>
          <a:off x="345688" y="1179513"/>
          <a:ext cx="11471950" cy="3726600"/>
        </p:xfrm>
        <a:graphic>
          <a:graphicData uri="http://schemas.openxmlformats.org/drawingml/2006/table">
            <a:tbl>
              <a:tblPr firstRow="1" firstCol="1" bandRow="1">
                <a:noFill/>
                <a:tableStyleId>{16ED90C4-C695-40E3-880B-7B850E15B96F}</a:tableStyleId>
              </a:tblPr>
              <a:tblGrid>
                <a:gridCol w="545075">
                  <a:extLst>
                    <a:ext uri="{9D8B030D-6E8A-4147-A177-3AD203B41FA5}">
                      <a16:colId xmlns:a16="http://schemas.microsoft.com/office/drawing/2014/main" val="20000"/>
                    </a:ext>
                  </a:extLst>
                </a:gridCol>
                <a:gridCol w="9604700">
                  <a:extLst>
                    <a:ext uri="{9D8B030D-6E8A-4147-A177-3AD203B41FA5}">
                      <a16:colId xmlns:a16="http://schemas.microsoft.com/office/drawing/2014/main" val="20001"/>
                    </a:ext>
                  </a:extLst>
                </a:gridCol>
                <a:gridCol w="1322175">
                  <a:extLst>
                    <a:ext uri="{9D8B030D-6E8A-4147-A177-3AD203B41FA5}">
                      <a16:colId xmlns:a16="http://schemas.microsoft.com/office/drawing/2014/main" val="20002"/>
                    </a:ext>
                  </a:extLst>
                </a:gridCol>
              </a:tblGrid>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15</a:t>
                      </a:r>
                      <a:endParaRPr sz="18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[In situ; lugares donde se recurra a la incineración]</a:t>
                      </a:r>
                      <a:br>
                        <a:rPr lang="en-US" sz="1800" u="none" strike="noStrike" cap="none">
                          <a:solidFill>
                            <a:srgbClr val="09164D"/>
                          </a:solidFill>
                          <a:latin typeface="Arial Narrow"/>
                          <a:ea typeface="Arial Narrow"/>
                          <a:cs typeface="Arial Narrow"/>
                          <a:sym typeface="Arial Narrow"/>
                        </a:rPr>
                      </a:br>
                      <a:r>
                        <a:rPr lang="es" sz="1800" u="none" strike="noStrike" cap="none">
                          <a:solidFill>
                            <a:srgbClr val="09164D"/>
                          </a:solidFill>
                          <a:latin typeface="Arial Narrow"/>
                          <a:ea typeface="Arial Narrow"/>
                          <a:cs typeface="Arial Narrow"/>
                          <a:sym typeface="Arial Narrow"/>
                        </a:rPr>
                        <a:t>Hay pozos específicos para depositar las cenizas de la incineración </a:t>
                      </a:r>
                      <a:endParaRPr sz="18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Eliminación</a:t>
                      </a:r>
                      <a:endParaRPr sz="1500" i="1" u="none" strike="noStrike" cap="none">
                        <a:solidFill>
                          <a:srgbClr val="09164D"/>
                        </a:solidFill>
                        <a:latin typeface="Arial Narrow"/>
                        <a:ea typeface="Arial Narrow"/>
                        <a:cs typeface="Arial Narrow"/>
                        <a:sym typeface="Arial Narrow"/>
                      </a:endParaRPr>
                    </a:p>
                  </a:txBody>
                  <a:tcPr marL="62200" marR="62200" marT="0" marB="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16</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Los desechos anatómicos o patológicos se arrojan a un pozo específico para los desechos patológicos, o bien se queman en un crematorio o se entierran en un cementerio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Eliminación</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29300">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17</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Los desechos farmacéuticos se tratan y eliminan sin riesgos en un centro de tratamiento y eliminación seguro que se gestiona de forma centralizada (es decir, fuera del establecimiento), o bien se envían de vuelta al fabricante o se incineran en plantas que emplean hornos de alta temperatura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Desechos farmacéuticos </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18</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Hay un miembro del personal suficientemente capacitado para gestionar y vigilar los desechos de salud, que desempeña sus funciones siguiendo las correspondientes normativas profesionales</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Personal</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19</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Tanto el personal encargado de manipular o eliminar desechos como los trabajadores sanitarios están vacunados contra la hepatitis B (y han recibido el resto de vacunas recomendadas en las directrices nacionales) </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Personal</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2875">
                <a:tc>
                  <a:txBody>
                    <a:bodyPr/>
                    <a:lstStyle/>
                    <a:p>
                      <a:pPr marL="0" marR="0" lvl="0" indent="0" algn="ctr"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20</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s" sz="1800" u="none" strike="noStrike" cap="none">
                          <a:solidFill>
                            <a:srgbClr val="09164D"/>
                          </a:solidFill>
                          <a:latin typeface="Arial Narrow"/>
                          <a:ea typeface="Arial Narrow"/>
                          <a:cs typeface="Arial Narrow"/>
                          <a:sym typeface="Arial Narrow"/>
                        </a:rPr>
                        <a:t>[Cuando aumenta la demanda debido a brotes epidémicos o fenómenos climáticos]</a:t>
                      </a:r>
                      <a:br>
                        <a:rPr lang="en-US" sz="1800" u="none" strike="noStrike" cap="none">
                          <a:solidFill>
                            <a:srgbClr val="09164D"/>
                          </a:solidFill>
                          <a:latin typeface="Arial Narrow"/>
                          <a:ea typeface="Arial Narrow"/>
                          <a:cs typeface="Arial Narrow"/>
                          <a:sym typeface="Arial Narrow"/>
                        </a:rPr>
                      </a:br>
                      <a:r>
                        <a:rPr lang="es" sz="1800" u="none" strike="noStrike" cap="none">
                          <a:solidFill>
                            <a:srgbClr val="09164D"/>
                          </a:solidFill>
                          <a:latin typeface="Arial Narrow"/>
                          <a:ea typeface="Arial Narrow"/>
                          <a:cs typeface="Arial Narrow"/>
                          <a:sym typeface="Arial Narrow"/>
                        </a:rPr>
                        <a:t>Se emplean estrategias para lidiar con los desechos adicionales cuando aumenta la demanda</a:t>
                      </a:r>
                      <a:endParaRPr sz="18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s" sz="1500" u="none" strike="noStrike" cap="none">
                          <a:solidFill>
                            <a:srgbClr val="09164D"/>
                          </a:solidFill>
                          <a:latin typeface="Arial Narrow"/>
                          <a:ea typeface="Arial Narrow"/>
                          <a:cs typeface="Arial Narrow"/>
                          <a:sym typeface="Arial Narrow"/>
                        </a:rPr>
                        <a:t>Preparación frente a emergencias </a:t>
                      </a:r>
                      <a:endParaRPr sz="1500" i="1" u="none" strike="noStrike" cap="none">
                        <a:solidFill>
                          <a:srgbClr val="09164D"/>
                        </a:solidFill>
                        <a:latin typeface="Arial Narrow"/>
                        <a:ea typeface="Arial Narrow"/>
                        <a:cs typeface="Arial Narrow"/>
                        <a:sym typeface="Arial Narrow"/>
                      </a:endParaRPr>
                    </a:p>
                  </a:txBody>
                  <a:tcPr marL="62200" marR="62200" marT="0" marB="0">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1130" name="Google Shape;1130;p87"/>
          <p:cNvSpPr txBox="1"/>
          <p:nvPr/>
        </p:nvSpPr>
        <p:spPr>
          <a:xfrm>
            <a:off x="9617685" y="599126"/>
            <a:ext cx="2088679" cy="37151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a:solidFill>
                  <a:schemeClr val="dk1"/>
                </a:solidFill>
                <a:latin typeface="Calibri"/>
                <a:ea typeface="Calibri"/>
                <a:cs typeface="Calibri"/>
                <a:sym typeface="Calibri"/>
              </a:rPr>
              <a:t> </a:t>
            </a:r>
            <a:endParaRPr/>
          </a:p>
        </p:txBody>
      </p:sp>
      <p:sp>
        <p:nvSpPr>
          <p:cNvPr id="1131" name="Google Shape;1131;p87"/>
          <p:cNvSpPr txBox="1"/>
          <p:nvPr/>
        </p:nvSpPr>
        <p:spPr>
          <a:xfrm>
            <a:off x="8671621" y="6073118"/>
            <a:ext cx="3034743"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lt1"/>
                </a:solidFill>
                <a:latin typeface="Arial Narrow"/>
                <a:ea typeface="Arial Narrow"/>
                <a:cs typeface="Arial Narrow"/>
                <a:sym typeface="Arial Narrow"/>
              </a:rPr>
              <a:t>Los indicadores en negrita son “fundamentales”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88"/>
          <p:cNvSpPr txBox="1">
            <a:spLocks noGrp="1"/>
          </p:cNvSpPr>
          <p:nvPr>
            <p:ph type="title"/>
          </p:nvPr>
        </p:nvSpPr>
        <p:spPr>
          <a:xfrm>
            <a:off x="944135" y="46492"/>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Bibliografía complementaria </a:t>
            </a:r>
            <a:endParaRPr dirty="0"/>
          </a:p>
        </p:txBody>
      </p:sp>
      <p:sp>
        <p:nvSpPr>
          <p:cNvPr id="1140" name="Google Shape;1140;p88"/>
          <p:cNvSpPr txBox="1">
            <a:spLocks noGrp="1"/>
          </p:cNvSpPr>
          <p:nvPr>
            <p:ph type="body" idx="1"/>
          </p:nvPr>
        </p:nvSpPr>
        <p:spPr>
          <a:xfrm>
            <a:off x="944135" y="760867"/>
            <a:ext cx="10762129" cy="4973466"/>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1300"/>
              <a:buNone/>
            </a:pPr>
            <a:r>
              <a:rPr lang="es" sz="1300" dirty="0"/>
              <a:t>Programa de las Naciones Unidas para el Medio Ambiente [PNUMA] (2003). </a:t>
            </a:r>
            <a:r>
              <a:rPr lang="es" sz="1300" i="1" dirty="0"/>
              <a:t>Technical guidelines on the environmentally sound management of biomedical and healthcare waste.</a:t>
            </a:r>
            <a:r>
              <a:rPr lang="es" sz="1300" dirty="0"/>
              <a:t> </a:t>
            </a:r>
            <a:r>
              <a:rPr lang="es" sz="1300" u="sng" dirty="0">
                <a:solidFill>
                  <a:schemeClr val="hlink"/>
                </a:solidFill>
                <a:hlinkClick r:id="rId3"/>
              </a:rPr>
              <a:t> http://archive.basel.int/pub/techguid/tech-biomedical.pdf</a:t>
            </a:r>
            <a:r>
              <a:rPr lang="es" sz="1300" dirty="0"/>
              <a:t>  </a:t>
            </a:r>
            <a:endParaRPr dirty="0"/>
          </a:p>
          <a:p>
            <a:pPr marL="0" lvl="0" indent="0" algn="l" rtl="0">
              <a:lnSpc>
                <a:spcPct val="90000"/>
              </a:lnSpc>
              <a:spcBef>
                <a:spcPts val="453"/>
              </a:spcBef>
              <a:spcAft>
                <a:spcPts val="0"/>
              </a:spcAft>
              <a:buClr>
                <a:schemeClr val="dk1"/>
              </a:buClr>
              <a:buSzPts val="1300"/>
              <a:buNone/>
            </a:pPr>
            <a:r>
              <a:rPr lang="es" sz="1300" dirty="0"/>
              <a:t>PNUMA (2007). </a:t>
            </a:r>
            <a:r>
              <a:rPr lang="es" sz="1300" i="1" dirty="0"/>
              <a:t>Directrices sobre mejores técnicas disponibles y orientación provisional sobre mejores prácticas ambientales conforme al artículo 5 y el anexo C del Convenio de Estocolmo sobre contaminantes orgánicos persistentes.</a:t>
            </a:r>
            <a:r>
              <a:rPr lang="es" sz="1300" u="sng" dirty="0">
                <a:solidFill>
                  <a:schemeClr val="hlink"/>
                </a:solidFill>
                <a:hlinkClick r:id="rId4"/>
              </a:rPr>
              <a:t> http://chm.pops.int/Implementation/BATandBEP/BATBEPGuidelinesArticle5/tabid/187/Default.aspx</a:t>
            </a:r>
            <a:r>
              <a:rPr lang="es" sz="1300" dirty="0"/>
              <a:t>  </a:t>
            </a:r>
            <a:endParaRPr dirty="0"/>
          </a:p>
          <a:p>
            <a:pPr marL="0" lvl="0" indent="0" algn="l" rtl="0">
              <a:lnSpc>
                <a:spcPct val="90000"/>
              </a:lnSpc>
              <a:spcBef>
                <a:spcPts val="1453"/>
              </a:spcBef>
              <a:spcAft>
                <a:spcPts val="0"/>
              </a:spcAft>
              <a:buClr>
                <a:schemeClr val="dk1"/>
              </a:buClr>
              <a:buSzPts val="1300"/>
              <a:buFont typeface="Arial"/>
              <a:buNone/>
            </a:pPr>
            <a:r>
              <a:rPr lang="es" sz="1300" dirty="0"/>
              <a:t>OMS (2003).</a:t>
            </a:r>
            <a:r>
              <a:rPr lang="es" sz="1300" i="1" dirty="0"/>
              <a:t> Aide-memoire for a strategy to protect health workers from infection with bloodborne viruses. </a:t>
            </a:r>
            <a:r>
              <a:rPr lang="es" sz="1300" u="sng" dirty="0">
                <a:solidFill>
                  <a:schemeClr val="hlink"/>
                </a:solidFill>
                <a:hlinkClick r:id="rId5"/>
              </a:rPr>
              <a:t>https://apps.who.int/iris/handle/10665/68354</a:t>
            </a:r>
            <a:r>
              <a:rPr lang="es" sz="1300" dirty="0"/>
              <a:t> </a:t>
            </a:r>
            <a:endParaRPr dirty="0"/>
          </a:p>
          <a:p>
            <a:pPr marL="0" lvl="0" indent="0" algn="l" rtl="0">
              <a:lnSpc>
                <a:spcPct val="90000"/>
              </a:lnSpc>
              <a:spcBef>
                <a:spcPts val="0"/>
              </a:spcBef>
              <a:spcAft>
                <a:spcPts val="0"/>
              </a:spcAft>
              <a:buClr>
                <a:schemeClr val="dk1"/>
              </a:buClr>
              <a:buSzPts val="1300"/>
              <a:buNone/>
            </a:pPr>
            <a:r>
              <a:rPr lang="es" sz="1300" dirty="0"/>
              <a:t>OMS (2014). </a:t>
            </a:r>
            <a:r>
              <a:rPr lang="es" sz="1300" i="1" dirty="0"/>
              <a:t>Safe management of wastes from health care activities.</a:t>
            </a:r>
            <a:r>
              <a:rPr lang="es" sz="1300" dirty="0"/>
              <a:t> Segunda edición.</a:t>
            </a:r>
            <a:r>
              <a:rPr lang="es" sz="1300" dirty="0">
                <a:solidFill>
                  <a:srgbClr val="000000"/>
                </a:solidFill>
              </a:rPr>
              <a:t> </a:t>
            </a:r>
            <a:r>
              <a:rPr lang="es" sz="1300" u="sng" dirty="0">
                <a:solidFill>
                  <a:schemeClr val="hlink"/>
                </a:solidFill>
                <a:hlinkClick r:id="rId6"/>
              </a:rPr>
              <a:t> https://www.who.int/publications/i/item/9789241548564</a:t>
            </a:r>
            <a:r>
              <a:rPr lang="es" sz="1300" u="sng" dirty="0"/>
              <a:t>   </a:t>
            </a:r>
            <a:endParaRPr sz="1300" dirty="0"/>
          </a:p>
          <a:p>
            <a:pPr marL="0" lvl="0" indent="0" algn="l" rtl="0">
              <a:lnSpc>
                <a:spcPct val="90000"/>
              </a:lnSpc>
              <a:spcBef>
                <a:spcPts val="453"/>
              </a:spcBef>
              <a:spcAft>
                <a:spcPts val="0"/>
              </a:spcAft>
              <a:buClr>
                <a:schemeClr val="dk1"/>
              </a:buClr>
              <a:buSzPts val="1300"/>
              <a:buNone/>
            </a:pPr>
            <a:r>
              <a:rPr lang="es" sz="1300" dirty="0"/>
              <a:t>OMS (2017). </a:t>
            </a:r>
            <a:r>
              <a:rPr lang="es" sz="1300" i="1" dirty="0"/>
              <a:t>Gestión segura de los residuos de la atención de salud: resumen.</a:t>
            </a:r>
            <a:r>
              <a:rPr lang="es" sz="1300" dirty="0">
                <a:solidFill>
                  <a:srgbClr val="000000"/>
                </a:solidFill>
              </a:rPr>
              <a:t> </a:t>
            </a:r>
            <a:r>
              <a:rPr lang="es" sz="1300" u="sng" dirty="0">
                <a:solidFill>
                  <a:schemeClr val="hlink"/>
                </a:solidFill>
                <a:hlinkClick r:id="rId7"/>
              </a:rPr>
              <a:t>  https://apps.who.int/iris/handle/10665/352327</a:t>
            </a:r>
            <a:r>
              <a:rPr lang="es" sz="1300" u="sng" dirty="0"/>
              <a:t>  </a:t>
            </a:r>
            <a:endParaRPr sz="1300" u="sng" dirty="0"/>
          </a:p>
          <a:p>
            <a:pPr marL="0" lvl="0" indent="0" algn="l" rtl="0">
              <a:lnSpc>
                <a:spcPct val="90000"/>
              </a:lnSpc>
              <a:spcBef>
                <a:spcPts val="453"/>
              </a:spcBef>
              <a:spcAft>
                <a:spcPts val="0"/>
              </a:spcAft>
              <a:buClr>
                <a:schemeClr val="dk1"/>
              </a:buClr>
              <a:buSzPts val="1300"/>
              <a:buNone/>
            </a:pPr>
            <a:r>
              <a:rPr lang="es" sz="1300" dirty="0"/>
              <a:t>OMS (2019). </a:t>
            </a:r>
            <a:r>
              <a:rPr lang="es" sz="1300" i="1" dirty="0"/>
              <a:t>Panorama de las tecnologías para el tratamiento de desechos infecciosos y punzocortantes en los centros de salud. </a:t>
            </a:r>
            <a:r>
              <a:rPr lang="es" sz="1300" dirty="0">
                <a:hlinkClick r:id="rId8"/>
              </a:rPr>
              <a:t>https://apps.who.int/iris/handle/10665/333586</a:t>
            </a:r>
            <a:r>
              <a:rPr lang="es" sz="1300" u="sng" dirty="0">
                <a:hlinkClick r:id="rId8"/>
              </a:rPr>
              <a:t> </a:t>
            </a:r>
            <a:endParaRPr dirty="0"/>
          </a:p>
          <a:p>
            <a:pPr marL="0" lvl="0" indent="0" algn="l" rtl="0">
              <a:lnSpc>
                <a:spcPct val="90000"/>
              </a:lnSpc>
              <a:spcBef>
                <a:spcPts val="453"/>
              </a:spcBef>
              <a:spcAft>
                <a:spcPts val="0"/>
              </a:spcAft>
              <a:buClr>
                <a:schemeClr val="dk1"/>
              </a:buClr>
              <a:buSzPts val="1300"/>
              <a:buNone/>
            </a:pPr>
            <a:r>
              <a:rPr lang="es" sz="1300" dirty="0"/>
              <a:t>PNUD, OMS, Health Care Without Harm, Fondo para el Medio Ambiente Mundial. Página web de Green Healthcare </a:t>
            </a:r>
            <a:r>
              <a:rPr lang="es" sz="1300" u="sng" dirty="0">
                <a:solidFill>
                  <a:schemeClr val="hlink"/>
                </a:solidFill>
                <a:hlinkClick r:id="rId9"/>
              </a:rPr>
              <a:t>https://greenhealthcarewaste.org/</a:t>
            </a:r>
            <a:r>
              <a:rPr lang="es" sz="1300" dirty="0"/>
              <a:t> </a:t>
            </a:r>
            <a:endParaRPr dirty="0"/>
          </a:p>
          <a:p>
            <a:pPr marL="0" lvl="0" indent="0" algn="l" rtl="0">
              <a:lnSpc>
                <a:spcPct val="90000"/>
              </a:lnSpc>
              <a:spcBef>
                <a:spcPts val="1453"/>
              </a:spcBef>
              <a:spcAft>
                <a:spcPts val="0"/>
              </a:spcAft>
              <a:buClr>
                <a:schemeClr val="dk1"/>
              </a:buClr>
              <a:buSzPts val="1300"/>
              <a:buFont typeface="Arial"/>
              <a:buNone/>
            </a:pPr>
            <a:r>
              <a:rPr lang="es" sz="1300" dirty="0"/>
              <a:t>OMS (2020). </a:t>
            </a:r>
            <a:r>
              <a:rPr lang="es" sz="1300" i="1" dirty="0"/>
              <a:t>Agua, saneamiento, higiene y gestión de desechos en relación con el SARS-CoV-2, el virus causante de la COVID-19. Orientaciones provisionales</a:t>
            </a:r>
            <a:r>
              <a:rPr lang="es" sz="1300" i="1" u="sng" dirty="0">
                <a:solidFill>
                  <a:schemeClr val="hlink"/>
                </a:solidFill>
                <a:hlinkClick r:id="rId10"/>
              </a:rPr>
              <a:t>. </a:t>
            </a:r>
            <a:r>
              <a:rPr lang="es" sz="1300" i="1" u="sng" dirty="0">
                <a:solidFill>
                  <a:schemeClr val="hlink"/>
                </a:solidFill>
                <a:hlinkClick r:id="rId11"/>
              </a:rPr>
              <a:t>https://www.who.int/es/publications/i/item/WHO-2019-nCoV-IPC-WASH-2020.4</a:t>
            </a:r>
            <a:r>
              <a:rPr lang="es" sz="1300" i="1" dirty="0">
                <a:hlinkClick r:id="rId11"/>
              </a:rPr>
              <a:t> </a:t>
            </a:r>
            <a:endParaRPr dirty="0"/>
          </a:p>
          <a:p>
            <a:pPr marL="0" lvl="0" indent="0" algn="l" rtl="0">
              <a:lnSpc>
                <a:spcPct val="90000"/>
              </a:lnSpc>
              <a:spcBef>
                <a:spcPts val="1000"/>
              </a:spcBef>
              <a:spcAft>
                <a:spcPts val="0"/>
              </a:spcAft>
              <a:buClr>
                <a:schemeClr val="dk1"/>
              </a:buClr>
              <a:buSzPts val="1300"/>
              <a:buFont typeface="Arial"/>
              <a:buNone/>
            </a:pPr>
            <a:r>
              <a:rPr lang="es" sz="1300" dirty="0"/>
              <a:t>OMS (2018). Desechos de las actividades de atención sanitaria</a:t>
            </a:r>
            <a:r>
              <a:rPr lang="es" sz="1300" u="sng" dirty="0">
                <a:solidFill>
                  <a:schemeClr val="hlink"/>
                </a:solidFill>
                <a:hlinkClick r:id="rId12"/>
              </a:rPr>
              <a:t>. </a:t>
            </a:r>
            <a:r>
              <a:rPr lang="es" sz="1300" u="sng" dirty="0">
                <a:solidFill>
                  <a:schemeClr val="hlink"/>
                </a:solidFill>
                <a:hlinkClick r:id="rId13"/>
              </a:rPr>
              <a:t>https://www.who.int/es/news-room/fact-sheets/detail/health-care-waste</a:t>
            </a:r>
            <a:r>
              <a:rPr lang="es" sz="1300" dirty="0">
                <a:hlinkClick r:id="rId13"/>
              </a:rPr>
              <a:t> </a:t>
            </a:r>
            <a:endParaRPr dirty="0"/>
          </a:p>
          <a:p>
            <a:pPr marL="0" lvl="0" indent="0" algn="l" rtl="0">
              <a:lnSpc>
                <a:spcPct val="90000"/>
              </a:lnSpc>
              <a:spcBef>
                <a:spcPts val="1000"/>
              </a:spcBef>
              <a:spcAft>
                <a:spcPts val="0"/>
              </a:spcAft>
              <a:buClr>
                <a:schemeClr val="dk1"/>
              </a:buClr>
              <a:buSzPts val="1300"/>
              <a:buFont typeface="Arial"/>
              <a:buNone/>
            </a:pPr>
            <a:r>
              <a:rPr lang="es" sz="1300" dirty="0"/>
              <a:t>OMS (2022). Global analysis of health care waste in the context of COVID-19</a:t>
            </a:r>
            <a:r>
              <a:rPr lang="es" sz="1300" u="sng" dirty="0">
                <a:solidFill>
                  <a:schemeClr val="hlink"/>
                </a:solidFill>
                <a:hlinkClick r:id="rId14"/>
              </a:rPr>
              <a:t>. https://www.who.int/publications/i/item/9789240039612</a:t>
            </a:r>
            <a:r>
              <a:rPr lang="es" sz="1300" dirty="0"/>
              <a:t> </a:t>
            </a:r>
            <a:endParaRPr dirty="0"/>
          </a:p>
          <a:p>
            <a:pPr marL="0" lvl="0" indent="0" algn="l" rtl="0">
              <a:lnSpc>
                <a:spcPct val="90000"/>
              </a:lnSpc>
              <a:spcBef>
                <a:spcPts val="1000"/>
              </a:spcBef>
              <a:spcAft>
                <a:spcPts val="0"/>
              </a:spcAft>
              <a:buClr>
                <a:schemeClr val="dk1"/>
              </a:buClr>
              <a:buSzPts val="1300"/>
              <a:buFont typeface="Arial"/>
              <a:buNone/>
            </a:pPr>
            <a:r>
              <a:rPr lang="es" sz="1300" dirty="0"/>
              <a:t>PNUMA (2012). Compendium of Technologies for Treatment / Destruction of Healthcare Waste</a:t>
            </a:r>
            <a:r>
              <a:rPr lang="es" sz="1300" u="sng" dirty="0">
                <a:solidFill>
                  <a:schemeClr val="hlink"/>
                </a:solidFill>
                <a:hlinkClick r:id="rId15"/>
              </a:rPr>
              <a:t>. https://wedocs.unep.org/bitstream/handle/20.500.11822/8628/IETC_Compendium_Technologies_Treatment_Destruction_Healthcare_Waste.pdf?sequence=3&amp;isAllowed=y</a:t>
            </a:r>
            <a:r>
              <a:rPr lang="es" sz="1300" dirty="0"/>
              <a:t> </a:t>
            </a:r>
            <a:endParaRPr dirty="0"/>
          </a:p>
          <a:p>
            <a:pPr marL="0" lvl="0" indent="0" algn="l" rtl="0">
              <a:lnSpc>
                <a:spcPct val="90000"/>
              </a:lnSpc>
              <a:spcBef>
                <a:spcPts val="1000"/>
              </a:spcBef>
              <a:spcAft>
                <a:spcPts val="0"/>
              </a:spcAft>
              <a:buClr>
                <a:srgbClr val="020202"/>
              </a:buClr>
              <a:buSzPts val="1300"/>
              <a:buFont typeface="Arial"/>
              <a:buNone/>
            </a:pPr>
            <a:r>
              <a:rPr lang="es" sz="1300" u="sng" dirty="0">
                <a:solidFill>
                  <a:schemeClr val="hlink"/>
                </a:solidFill>
                <a:hlinkClick r:id="rId16"/>
              </a:rPr>
              <a:t>Agencia de los Estados Unidos para el Desarrollo Internacional y Program for Appropriate Technology in Health (2008). Small scale autoclaves to managed medical waste. https://pdf.usaid.gov/pdf_docs/Pnado504.pdf</a:t>
            </a:r>
            <a:r>
              <a:rPr lang="es" sz="1300" dirty="0">
                <a:solidFill>
                  <a:srgbClr val="002060"/>
                </a:solidFill>
              </a:rPr>
              <a:t> </a:t>
            </a:r>
            <a:endParaRPr dirty="0"/>
          </a:p>
          <a:p>
            <a:pPr marL="0" lvl="0" indent="0" algn="l" rtl="0">
              <a:lnSpc>
                <a:spcPct val="90000"/>
              </a:lnSpc>
              <a:spcBef>
                <a:spcPts val="0"/>
              </a:spcBef>
              <a:spcAft>
                <a:spcPts val="0"/>
              </a:spcAft>
              <a:buClr>
                <a:schemeClr val="dk1"/>
              </a:buClr>
              <a:buSzPts val="1300"/>
              <a:buNone/>
            </a:pPr>
            <a:endParaRPr sz="1300" dirty="0"/>
          </a:p>
        </p:txBody>
      </p:sp>
      <p:sp>
        <p:nvSpPr>
          <p:cNvPr id="1141" name="Google Shape;1141;p88"/>
          <p:cNvSpPr txBox="1"/>
          <p:nvPr/>
        </p:nvSpPr>
        <p:spPr>
          <a:xfrm>
            <a:off x="211872" y="6141300"/>
            <a:ext cx="11980127" cy="706347"/>
          </a:xfrm>
          <a:prstGeom prst="rect">
            <a:avLst/>
          </a:prstGeom>
          <a:solidFill>
            <a:schemeClr val="dk2"/>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995">
                <a:solidFill>
                  <a:schemeClr val="lt1"/>
                </a:solidFill>
                <a:latin typeface="Arial Narrow"/>
                <a:ea typeface="Arial Narrow"/>
                <a:cs typeface="Arial Narrow"/>
                <a:sym typeface="Arial Narrow"/>
              </a:rPr>
              <a:t>Lista completa de lecturas relacionadas disponible en:</a:t>
            </a:r>
            <a:endParaRPr/>
          </a:p>
          <a:p>
            <a:pPr marL="0" marR="0" lvl="0" indent="0" algn="ctr" rtl="0">
              <a:spcBef>
                <a:spcPts val="0"/>
              </a:spcBef>
              <a:spcAft>
                <a:spcPts val="0"/>
              </a:spcAft>
              <a:buNone/>
            </a:pPr>
            <a:r>
              <a:rPr lang="es" sz="1995" u="sng">
                <a:solidFill>
                  <a:schemeClr val="hlink"/>
                </a:solidFill>
                <a:latin typeface="Arial Narrow"/>
                <a:ea typeface="Arial Narrow"/>
                <a:cs typeface="Arial Narrow"/>
                <a:sym typeface="Arial Narrow"/>
                <a:hlinkClick r:id="rId17"/>
              </a:rPr>
              <a:t>https://washinhcf.org/resource/summary-of-all-who-and-related-resources-on-wash-in-hcf/</a:t>
            </a:r>
            <a:r>
              <a:rPr lang="es" sz="1995">
                <a:solidFill>
                  <a:schemeClr val="lt1"/>
                </a:solidFill>
                <a:latin typeface="Arial Narrow"/>
                <a:ea typeface="Arial Narrow"/>
                <a:cs typeface="Arial Narrow"/>
                <a:sym typeface="Arial Narrow"/>
              </a:rPr>
              <a:t> </a:t>
            </a:r>
            <a:endParaRPr/>
          </a:p>
        </p:txBody>
      </p:sp>
      <p:sp>
        <p:nvSpPr>
          <p:cNvPr id="1142" name="Google Shape;1142;p8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89"/>
          <p:cNvSpPr txBox="1">
            <a:spLocks noGrp="1"/>
          </p:cNvSpPr>
          <p:nvPr>
            <p:ph type="ctrTitle"/>
          </p:nvPr>
        </p:nvSpPr>
        <p:spPr>
          <a:xfrm>
            <a:off x="838200" y="987928"/>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Diapositivas complementarias </a:t>
            </a:r>
            <a:endParaRPr/>
          </a:p>
        </p:txBody>
      </p:sp>
      <p:sp>
        <p:nvSpPr>
          <p:cNvPr id="1149" name="Google Shape;1149;p89"/>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9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Ejemplos de distintos tipos de desechos</a:t>
            </a:r>
            <a:endParaRPr>
              <a:solidFill>
                <a:srgbClr val="00B0F0"/>
              </a:solidFill>
            </a:endParaRPr>
          </a:p>
        </p:txBody>
      </p:sp>
      <p:graphicFrame>
        <p:nvGraphicFramePr>
          <p:cNvPr id="1158" name="Google Shape;1158;p90"/>
          <p:cNvGraphicFramePr/>
          <p:nvPr/>
        </p:nvGraphicFramePr>
        <p:xfrm>
          <a:off x="1347576" y="1079500"/>
          <a:ext cx="9143525" cy="468825"/>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468825">
                <a:tc>
                  <a:txBody>
                    <a:bodyPr/>
                    <a:lstStyle/>
                    <a:p>
                      <a:pPr marL="0" marR="0" lvl="0" indent="0" algn="ctr" rtl="0">
                        <a:lnSpc>
                          <a:spcPct val="100000"/>
                        </a:lnSpc>
                        <a:spcBef>
                          <a:spcPts val="0"/>
                        </a:spcBef>
                        <a:spcAft>
                          <a:spcPts val="0"/>
                        </a:spcAft>
                        <a:buClr>
                          <a:schemeClr val="lt1"/>
                        </a:buClr>
                        <a:buSzPts val="1800"/>
                        <a:buFont typeface="Arial"/>
                        <a:buNone/>
                      </a:pPr>
                      <a:r>
                        <a:rPr lang="es" sz="1800" b="1" i="0" u="none" strike="noStrike" cap="none">
                          <a:solidFill>
                            <a:schemeClr val="lt1"/>
                          </a:solidFill>
                          <a:latin typeface="Arial"/>
                          <a:ea typeface="Arial"/>
                          <a:cs typeface="Arial"/>
                          <a:sym typeface="Arial"/>
                        </a:rPr>
                        <a:t>Categoría</a:t>
                      </a:r>
                      <a:endParaRPr/>
                    </a:p>
                  </a:txBody>
                  <a:tcPr marL="91425" marR="9142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es" sz="1800" b="1" i="0" u="none" strike="noStrike" cap="none">
                          <a:solidFill>
                            <a:schemeClr val="lt1"/>
                          </a:solidFill>
                          <a:latin typeface="Arial"/>
                          <a:ea typeface="Arial"/>
                          <a:cs typeface="Arial"/>
                          <a:sym typeface="Arial"/>
                        </a:rPr>
                        <a:t>Ejemplos</a:t>
                      </a:r>
                      <a:endParaRPr/>
                    </a:p>
                  </a:txBody>
                  <a:tcPr marL="91425" marR="9142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bl>
          </a:graphicData>
        </a:graphic>
      </p:graphicFrame>
      <p:graphicFrame>
        <p:nvGraphicFramePr>
          <p:cNvPr id="1159" name="Google Shape;1159;p90"/>
          <p:cNvGraphicFramePr/>
          <p:nvPr/>
        </p:nvGraphicFramePr>
        <p:xfrm>
          <a:off x="1347576" y="1548318"/>
          <a:ext cx="9143525" cy="708275"/>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708275">
                <a:tc>
                  <a:txBody>
                    <a:bodyPr/>
                    <a:lstStyle/>
                    <a:p>
                      <a:pPr marL="0" marR="0" lvl="0" indent="0" algn="r" rtl="0">
                        <a:spcBef>
                          <a:spcPts val="0"/>
                        </a:spcBef>
                        <a:spcAft>
                          <a:spcPts val="0"/>
                        </a:spcAft>
                        <a:buNone/>
                      </a:pPr>
                      <a:r>
                        <a:rPr lang="es" sz="1600" b="1" u="none" strike="noStrike" cap="none">
                          <a:solidFill>
                            <a:srgbClr val="09164D"/>
                          </a:solidFill>
                          <a:latin typeface="Arial"/>
                          <a:ea typeface="Arial"/>
                          <a:cs typeface="Arial"/>
                          <a:sym typeface="Arial"/>
                        </a:rPr>
                        <a:t>Punzocortante</a:t>
                      </a:r>
                      <a:endParaRPr sz="1600" b="1"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0D8E8"/>
                    </a:solidFill>
                  </a:tcPr>
                </a:tc>
                <a:tc>
                  <a:txBody>
                    <a:bodyPr/>
                    <a:lstStyle/>
                    <a:p>
                      <a:pPr marL="54610" marR="0" lvl="0" indent="-54610" algn="l" rtl="0">
                        <a:spcBef>
                          <a:spcPts val="0"/>
                        </a:spcBef>
                        <a:spcAft>
                          <a:spcPts val="0"/>
                        </a:spcAft>
                        <a:buNone/>
                      </a:pPr>
                      <a:r>
                        <a:rPr lang="es" sz="1400" u="none" strike="noStrike" cap="none">
                          <a:solidFill>
                            <a:srgbClr val="09164D"/>
                          </a:solidFill>
                          <a:latin typeface="Arial"/>
                          <a:ea typeface="Arial"/>
                          <a:cs typeface="Arial"/>
                          <a:sym typeface="Arial"/>
                        </a:rPr>
                        <a:t>Objetos punzocortantes usados o sin usar (p. ej., agujas hipodérmicas, intravenosas o de otro tipo; jeringuillas autoinutilizables; jeringas con aguja fijada; equipos de infusión intravenosa; bisturís; pipetas; cuchillos; cuchillas; cristales rotos).</a:t>
                      </a:r>
                      <a:endParaRPr sz="1400"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0D8E8"/>
                    </a:solidFill>
                  </a:tcPr>
                </a:tc>
                <a:extLst>
                  <a:ext uri="{0D108BD9-81ED-4DB2-BD59-A6C34878D82A}">
                    <a16:rowId xmlns:a16="http://schemas.microsoft.com/office/drawing/2014/main" val="10000"/>
                  </a:ext>
                </a:extLst>
              </a:tr>
            </a:tbl>
          </a:graphicData>
        </a:graphic>
      </p:graphicFrame>
      <p:graphicFrame>
        <p:nvGraphicFramePr>
          <p:cNvPr id="1160" name="Google Shape;1160;p90"/>
          <p:cNvGraphicFramePr/>
          <p:nvPr/>
        </p:nvGraphicFramePr>
        <p:xfrm>
          <a:off x="1347575" y="2225656"/>
          <a:ext cx="9143525" cy="904240"/>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821650">
                <a:tc>
                  <a:txBody>
                    <a:bodyPr/>
                    <a:lstStyle/>
                    <a:p>
                      <a:pPr marL="0" marR="0" lvl="0" indent="0" algn="r" rtl="0">
                        <a:spcBef>
                          <a:spcPts val="0"/>
                        </a:spcBef>
                        <a:spcAft>
                          <a:spcPts val="0"/>
                        </a:spcAft>
                        <a:buNone/>
                      </a:pPr>
                      <a:r>
                        <a:rPr lang="es" sz="1600" b="1" u="none" strike="noStrike" cap="none" dirty="0">
                          <a:solidFill>
                            <a:srgbClr val="09164D"/>
                          </a:solidFill>
                          <a:latin typeface="Arial"/>
                          <a:ea typeface="Arial"/>
                          <a:cs typeface="Arial"/>
                          <a:sym typeface="Arial"/>
                        </a:rPr>
                        <a:t>Infeccioso</a:t>
                      </a:r>
                      <a:endParaRPr sz="1600" b="1" u="none" strike="noStrike" cap="none" dirty="0">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54610" marR="0" lvl="0" indent="-54610" algn="l" rtl="0">
                        <a:spcBef>
                          <a:spcPts val="0"/>
                        </a:spcBef>
                        <a:spcAft>
                          <a:spcPts val="0"/>
                        </a:spcAft>
                        <a:buNone/>
                      </a:pPr>
                      <a:r>
                        <a:rPr lang="es" sz="1400" u="none" strike="noStrike" cap="none" dirty="0">
                          <a:solidFill>
                            <a:srgbClr val="09164D"/>
                          </a:solidFill>
                          <a:latin typeface="Arial"/>
                          <a:ea typeface="Arial"/>
                          <a:cs typeface="Arial"/>
                          <a:sym typeface="Arial"/>
                        </a:rPr>
                        <a:t>Desechos sospechosos de contener microbios patógenos y de entrañar un riesgo de transmisión de enfermedades </a:t>
                      </a:r>
                      <a:endParaRPr dirty="0"/>
                    </a:p>
                    <a:p>
                      <a:pPr marL="54610" marR="0" lvl="0" indent="-54610" algn="l" rtl="0">
                        <a:spcBef>
                          <a:spcPts val="360"/>
                        </a:spcBef>
                        <a:spcAft>
                          <a:spcPts val="0"/>
                        </a:spcAft>
                        <a:buNone/>
                      </a:pPr>
                      <a:r>
                        <a:rPr lang="es" sz="1400" u="none" strike="noStrike" cap="none" dirty="0">
                          <a:solidFill>
                            <a:srgbClr val="09164D"/>
                          </a:solidFill>
                          <a:latin typeface="Arial"/>
                          <a:ea typeface="Arial"/>
                          <a:cs typeface="Arial"/>
                          <a:sym typeface="Arial"/>
                        </a:rPr>
                        <a:t>(es decir, desechos contaminados de sangre y otros líquidos orgánicos; cultivos de laboratorio y muestras microbianas).</a:t>
                      </a:r>
                      <a:endParaRPr sz="1400" u="none" strike="noStrike" cap="none" dirty="0">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bl>
          </a:graphicData>
        </a:graphic>
      </p:graphicFrame>
      <p:graphicFrame>
        <p:nvGraphicFramePr>
          <p:cNvPr id="1161" name="Google Shape;1161;p90"/>
          <p:cNvGraphicFramePr/>
          <p:nvPr/>
        </p:nvGraphicFramePr>
        <p:xfrm>
          <a:off x="1347575" y="3051206"/>
          <a:ext cx="9143525" cy="487650"/>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487650">
                <a:tc>
                  <a:txBody>
                    <a:bodyPr/>
                    <a:lstStyle/>
                    <a:p>
                      <a:pPr marL="0" marR="0" lvl="0" indent="0" algn="r" rtl="0">
                        <a:spcBef>
                          <a:spcPts val="0"/>
                        </a:spcBef>
                        <a:spcAft>
                          <a:spcPts val="0"/>
                        </a:spcAft>
                        <a:buNone/>
                      </a:pPr>
                      <a:r>
                        <a:rPr lang="es" sz="1600" b="1" u="none" strike="noStrike" cap="none">
                          <a:solidFill>
                            <a:srgbClr val="09164D"/>
                          </a:solidFill>
                          <a:latin typeface="Arial"/>
                          <a:ea typeface="Arial"/>
                          <a:cs typeface="Arial"/>
                          <a:sym typeface="Arial"/>
                        </a:rPr>
                        <a:t>Patológico</a:t>
                      </a:r>
                      <a:endParaRPr sz="1600" b="1"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0D8E8"/>
                    </a:solidFill>
                  </a:tcPr>
                </a:tc>
                <a:tc>
                  <a:txBody>
                    <a:bodyPr/>
                    <a:lstStyle/>
                    <a:p>
                      <a:pPr marL="54610" marR="0" lvl="0" indent="-54610" algn="l" rtl="0">
                        <a:spcBef>
                          <a:spcPts val="0"/>
                        </a:spcBef>
                        <a:spcAft>
                          <a:spcPts val="0"/>
                        </a:spcAft>
                        <a:buNone/>
                      </a:pPr>
                      <a:r>
                        <a:rPr lang="es" sz="1400" u="none" strike="noStrike" cap="none">
                          <a:solidFill>
                            <a:srgbClr val="09164D"/>
                          </a:solidFill>
                          <a:latin typeface="Arial"/>
                          <a:ea typeface="Arial"/>
                          <a:cs typeface="Arial"/>
                          <a:sym typeface="Arial"/>
                        </a:rPr>
                        <a:t>tejidos, órganos y líquidos de origen humano; placentas; partes del cuerpo; hemoderivados no utilizados.</a:t>
                      </a:r>
                      <a:endParaRPr sz="1400"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0D8E8"/>
                    </a:solidFill>
                  </a:tcPr>
                </a:tc>
                <a:extLst>
                  <a:ext uri="{0D108BD9-81ED-4DB2-BD59-A6C34878D82A}">
                    <a16:rowId xmlns:a16="http://schemas.microsoft.com/office/drawing/2014/main" val="10000"/>
                  </a:ext>
                </a:extLst>
              </a:tr>
            </a:tbl>
          </a:graphicData>
        </a:graphic>
      </p:graphicFrame>
      <p:graphicFrame>
        <p:nvGraphicFramePr>
          <p:cNvPr id="1162" name="Google Shape;1162;p90"/>
          <p:cNvGraphicFramePr/>
          <p:nvPr/>
        </p:nvGraphicFramePr>
        <p:xfrm>
          <a:off x="1347575" y="3548793"/>
          <a:ext cx="9143525" cy="1066800"/>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954950">
                <a:tc>
                  <a:txBody>
                    <a:bodyPr/>
                    <a:lstStyle/>
                    <a:p>
                      <a:pPr marL="0" marR="0" lvl="0" indent="0" algn="r" rtl="0">
                        <a:spcBef>
                          <a:spcPts val="0"/>
                        </a:spcBef>
                        <a:spcAft>
                          <a:spcPts val="0"/>
                        </a:spcAft>
                        <a:buNone/>
                      </a:pPr>
                      <a:r>
                        <a:rPr lang="es" sz="1600" b="1" u="none" strike="noStrike" cap="none">
                          <a:solidFill>
                            <a:srgbClr val="09164D"/>
                          </a:solidFill>
                          <a:latin typeface="Arial"/>
                          <a:ea typeface="Arial"/>
                          <a:cs typeface="Arial"/>
                          <a:sym typeface="Arial"/>
                        </a:rPr>
                        <a:t>Farmacéutico, </a:t>
                      </a:r>
                      <a:br>
                        <a:rPr lang="en-US" sz="1600" b="1" u="none" strike="noStrike" cap="none">
                          <a:solidFill>
                            <a:srgbClr val="09164D"/>
                          </a:solidFill>
                          <a:latin typeface="Arial"/>
                          <a:ea typeface="Arial"/>
                          <a:cs typeface="Arial"/>
                          <a:sym typeface="Arial"/>
                        </a:rPr>
                      </a:br>
                      <a:r>
                        <a:rPr lang="es" sz="1600" b="1" u="none" strike="noStrike" cap="none">
                          <a:solidFill>
                            <a:srgbClr val="09164D"/>
                          </a:solidFill>
                          <a:latin typeface="Arial"/>
                          <a:ea typeface="Arial"/>
                          <a:cs typeface="Arial"/>
                          <a:sym typeface="Arial"/>
                        </a:rPr>
                        <a:t>citotóxico</a:t>
                      </a:r>
                      <a:endParaRPr sz="1600" b="1"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54610" marR="0" lvl="0" indent="-54610" algn="l" rtl="0">
                        <a:spcBef>
                          <a:spcPts val="0"/>
                        </a:spcBef>
                        <a:spcAft>
                          <a:spcPts val="0"/>
                        </a:spcAft>
                        <a:buNone/>
                      </a:pPr>
                      <a:r>
                        <a:rPr lang="es" sz="1400" u="none" strike="noStrike" cap="none">
                          <a:solidFill>
                            <a:srgbClr val="09164D"/>
                          </a:solidFill>
                          <a:latin typeface="Arial"/>
                          <a:ea typeface="Arial"/>
                          <a:cs typeface="Arial"/>
                          <a:sym typeface="Arial"/>
                        </a:rPr>
                        <a:t>Fármacos caducados o que ya no se necesitan; artículos contaminados por fármacos o que los contengan.</a:t>
                      </a:r>
                      <a:endParaRPr sz="1400" u="none" strike="noStrike" cap="none">
                        <a:solidFill>
                          <a:srgbClr val="09164D"/>
                        </a:solidFill>
                        <a:latin typeface="Arial"/>
                        <a:ea typeface="Arial"/>
                        <a:cs typeface="Arial"/>
                        <a:sym typeface="Arial"/>
                      </a:endParaRPr>
                    </a:p>
                    <a:p>
                      <a:pPr marL="54610" marR="0" lvl="0" indent="-54610" algn="l" rtl="0">
                        <a:spcBef>
                          <a:spcPts val="0"/>
                        </a:spcBef>
                        <a:spcAft>
                          <a:spcPts val="0"/>
                        </a:spcAft>
                        <a:buNone/>
                      </a:pPr>
                      <a:r>
                        <a:rPr lang="es" sz="1400" u="none" strike="noStrike" cap="none">
                          <a:solidFill>
                            <a:srgbClr val="09164D"/>
                          </a:solidFill>
                          <a:latin typeface="Arial"/>
                          <a:ea typeface="Arial"/>
                          <a:cs typeface="Arial"/>
                          <a:sym typeface="Arial"/>
                        </a:rPr>
                        <a:t>Desechos citotóxicos que contienen sustancias con propiedades genotóxicas, p. ej., desechos que contienen fármacos citostáticos (a menudo utilizados en el tratamiento contra el cáncer); productos químicos genotóxicos.</a:t>
                      </a:r>
                      <a:endParaRPr sz="1400"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bl>
          </a:graphicData>
        </a:graphic>
      </p:graphicFrame>
      <p:graphicFrame>
        <p:nvGraphicFramePr>
          <p:cNvPr id="1163" name="Google Shape;1163;p90"/>
          <p:cNvGraphicFramePr/>
          <p:nvPr/>
        </p:nvGraphicFramePr>
        <p:xfrm>
          <a:off x="1347574" y="4515255"/>
          <a:ext cx="9143525" cy="853440"/>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853400">
                <a:tc>
                  <a:txBody>
                    <a:bodyPr/>
                    <a:lstStyle/>
                    <a:p>
                      <a:pPr marL="0" marR="0" lvl="0" indent="0" algn="r" rtl="0">
                        <a:spcBef>
                          <a:spcPts val="0"/>
                        </a:spcBef>
                        <a:spcAft>
                          <a:spcPts val="0"/>
                        </a:spcAft>
                        <a:buNone/>
                      </a:pPr>
                      <a:r>
                        <a:rPr lang="es" sz="1600" b="1" u="none" strike="noStrike" cap="none">
                          <a:solidFill>
                            <a:srgbClr val="09164D"/>
                          </a:solidFill>
                          <a:latin typeface="Arial"/>
                          <a:ea typeface="Arial"/>
                          <a:cs typeface="Arial"/>
                          <a:sym typeface="Arial"/>
                        </a:rPr>
                        <a:t>Químicos</a:t>
                      </a:r>
                      <a:endParaRPr sz="1600" b="1"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0D8E8"/>
                    </a:solidFill>
                  </a:tcPr>
                </a:tc>
                <a:tc>
                  <a:txBody>
                    <a:bodyPr/>
                    <a:lstStyle/>
                    <a:p>
                      <a:pPr marL="54610" marR="0" lvl="0" indent="-54610" algn="l" rtl="0">
                        <a:spcBef>
                          <a:spcPts val="0"/>
                        </a:spcBef>
                        <a:spcAft>
                          <a:spcPts val="0"/>
                        </a:spcAft>
                        <a:buNone/>
                      </a:pPr>
                      <a:r>
                        <a:rPr lang="es" sz="1400" u="none" strike="noStrike" cap="none">
                          <a:solidFill>
                            <a:srgbClr val="09164D"/>
                          </a:solidFill>
                          <a:latin typeface="Arial"/>
                          <a:ea typeface="Arial"/>
                          <a:cs typeface="Arial"/>
                          <a:sym typeface="Arial"/>
                        </a:rPr>
                        <a:t>Desechos que contienen sustancias químicas </a:t>
                      </a:r>
                      <a:br>
                        <a:rPr lang="en-US" sz="1400" u="none" strike="noStrike" cap="none">
                          <a:solidFill>
                            <a:srgbClr val="09164D"/>
                          </a:solidFill>
                          <a:latin typeface="Arial"/>
                          <a:ea typeface="Arial"/>
                          <a:cs typeface="Arial"/>
                          <a:sym typeface="Arial"/>
                        </a:rPr>
                      </a:br>
                      <a:r>
                        <a:rPr lang="es" sz="1400" u="none" strike="noStrike" cap="none">
                          <a:solidFill>
                            <a:srgbClr val="09164D"/>
                          </a:solidFill>
                          <a:latin typeface="Arial"/>
                          <a:ea typeface="Arial"/>
                          <a:cs typeface="Arial"/>
                          <a:sym typeface="Arial"/>
                        </a:rPr>
                        <a:t>(p. ej., productos reactivos de laboratorio; reveladores; desinfectantes caducados o que ya no se necesitan; disolventes; desechos con alto contenido en metales pesados, p. ej., pilas; termómetros y tensiómetros estropeados).</a:t>
                      </a:r>
                      <a:endParaRPr sz="1400"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0D8E8"/>
                    </a:solidFill>
                  </a:tcPr>
                </a:tc>
                <a:extLst>
                  <a:ext uri="{0D108BD9-81ED-4DB2-BD59-A6C34878D82A}">
                    <a16:rowId xmlns:a16="http://schemas.microsoft.com/office/drawing/2014/main" val="10000"/>
                  </a:ext>
                </a:extLst>
              </a:tr>
            </a:tbl>
          </a:graphicData>
        </a:graphic>
      </p:graphicFrame>
      <p:graphicFrame>
        <p:nvGraphicFramePr>
          <p:cNvPr id="1164" name="Google Shape;1164;p90"/>
          <p:cNvGraphicFramePr/>
          <p:nvPr/>
        </p:nvGraphicFramePr>
        <p:xfrm>
          <a:off x="1347573" y="5368651"/>
          <a:ext cx="9143525" cy="1066800"/>
        </p:xfrm>
        <a:graphic>
          <a:graphicData uri="http://schemas.openxmlformats.org/drawingml/2006/table">
            <a:tbl>
              <a:tblPr>
                <a:noFill/>
                <a:tableStyleId>{795C7644-4323-4054-BF80-CA1C6CFD575D}</a:tableStyleId>
              </a:tblPr>
              <a:tblGrid>
                <a:gridCol w="1970475">
                  <a:extLst>
                    <a:ext uri="{9D8B030D-6E8A-4147-A177-3AD203B41FA5}">
                      <a16:colId xmlns:a16="http://schemas.microsoft.com/office/drawing/2014/main" val="20000"/>
                    </a:ext>
                  </a:extLst>
                </a:gridCol>
                <a:gridCol w="7173050">
                  <a:extLst>
                    <a:ext uri="{9D8B030D-6E8A-4147-A177-3AD203B41FA5}">
                      <a16:colId xmlns:a16="http://schemas.microsoft.com/office/drawing/2014/main" val="20001"/>
                    </a:ext>
                  </a:extLst>
                </a:gridCol>
              </a:tblGrid>
              <a:tr h="853400">
                <a:tc>
                  <a:txBody>
                    <a:bodyPr/>
                    <a:lstStyle/>
                    <a:p>
                      <a:pPr marL="0" marR="0" lvl="0" indent="0" algn="r" rtl="0">
                        <a:spcBef>
                          <a:spcPts val="0"/>
                        </a:spcBef>
                        <a:spcAft>
                          <a:spcPts val="0"/>
                        </a:spcAft>
                        <a:buNone/>
                      </a:pPr>
                      <a:r>
                        <a:rPr lang="es" sz="1600" b="1" u="none" strike="noStrike" cap="none">
                          <a:solidFill>
                            <a:srgbClr val="09164D"/>
                          </a:solidFill>
                          <a:latin typeface="Arial"/>
                          <a:ea typeface="Arial"/>
                          <a:cs typeface="Arial"/>
                          <a:sym typeface="Arial"/>
                        </a:rPr>
                        <a:t>Radioactivos</a:t>
                      </a:r>
                      <a:endParaRPr sz="1600" b="1"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54610" marR="0" lvl="0" indent="-54610" algn="l" rtl="0">
                        <a:spcBef>
                          <a:spcPts val="0"/>
                        </a:spcBef>
                        <a:spcAft>
                          <a:spcPts val="0"/>
                        </a:spcAft>
                        <a:buNone/>
                      </a:pPr>
                      <a:r>
                        <a:rPr lang="es" sz="1400" u="none" strike="noStrike" cap="none">
                          <a:solidFill>
                            <a:srgbClr val="09164D"/>
                          </a:solidFill>
                          <a:latin typeface="Arial"/>
                          <a:ea typeface="Arial"/>
                          <a:cs typeface="Arial"/>
                          <a:sym typeface="Arial"/>
                        </a:rPr>
                        <a:t>Desechos que contienen sustancias radioactivas </a:t>
                      </a:r>
                      <a:br>
                        <a:rPr lang="en-US" sz="1400" u="none" strike="noStrike" cap="none">
                          <a:solidFill>
                            <a:srgbClr val="09164D"/>
                          </a:solidFill>
                          <a:latin typeface="Arial"/>
                          <a:ea typeface="Arial"/>
                          <a:cs typeface="Arial"/>
                          <a:sym typeface="Arial"/>
                        </a:rPr>
                      </a:br>
                      <a:r>
                        <a:rPr lang="es" sz="1400" u="none" strike="noStrike" cap="none">
                          <a:solidFill>
                            <a:srgbClr val="09164D"/>
                          </a:solidFill>
                          <a:latin typeface="Arial"/>
                          <a:ea typeface="Arial"/>
                          <a:cs typeface="Arial"/>
                          <a:sym typeface="Arial"/>
                        </a:rPr>
                        <a:t>(p. ej., líquidos no utilizados, bien destinados a la radioterapia o a la investigación de laboratorio; artículos hechos de vidrio, paquetes o papel absorbente que estén contaminados; orina y excrementos de pacientes sometidos a tratamientos o pruebas con radionúclidos no sellados; fuentes selladas).</a:t>
                      </a:r>
                      <a:endParaRPr sz="1400" u="none" strike="noStrike" cap="none">
                        <a:solidFill>
                          <a:srgbClr val="09164D"/>
                        </a:solidFill>
                        <a:latin typeface="Arial"/>
                        <a:ea typeface="Arial"/>
                        <a:cs typeface="Arial"/>
                        <a:sym typeface="Arial"/>
                      </a:endParaRPr>
                    </a:p>
                  </a:txBody>
                  <a:tcPr marL="68575" marR="685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bl>
          </a:graphicData>
        </a:graphic>
      </p:graphicFrame>
      <p:sp>
        <p:nvSpPr>
          <p:cNvPr id="1165" name="Google Shape;1165;p9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91"/>
          <p:cNvSpPr txBox="1">
            <a:spLocks noGrp="1"/>
          </p:cNvSpPr>
          <p:nvPr>
            <p:ph type="title"/>
          </p:nvPr>
        </p:nvSpPr>
        <p:spPr>
          <a:xfrm>
            <a:off x="913084" y="99307"/>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Cubos y contenedores: orientación adicional </a:t>
            </a:r>
            <a:endParaRPr/>
          </a:p>
        </p:txBody>
      </p:sp>
      <p:graphicFrame>
        <p:nvGraphicFramePr>
          <p:cNvPr id="1174" name="Google Shape;1174;p91"/>
          <p:cNvGraphicFramePr/>
          <p:nvPr/>
        </p:nvGraphicFramePr>
        <p:xfrm>
          <a:off x="450380" y="815699"/>
          <a:ext cx="3000000" cy="3000000"/>
        </p:xfrm>
        <a:graphic>
          <a:graphicData uri="http://schemas.openxmlformats.org/drawingml/2006/table">
            <a:tbl>
              <a:tblPr>
                <a:noFill/>
                <a:tableStyleId>{795C7644-4323-4054-BF80-CA1C6CFD575D}</a:tableStyleId>
              </a:tblPr>
              <a:tblGrid>
                <a:gridCol w="2407025">
                  <a:extLst>
                    <a:ext uri="{9D8B030D-6E8A-4147-A177-3AD203B41FA5}">
                      <a16:colId xmlns:a16="http://schemas.microsoft.com/office/drawing/2014/main" val="20000"/>
                    </a:ext>
                  </a:extLst>
                </a:gridCol>
                <a:gridCol w="2085225">
                  <a:extLst>
                    <a:ext uri="{9D8B030D-6E8A-4147-A177-3AD203B41FA5}">
                      <a16:colId xmlns:a16="http://schemas.microsoft.com/office/drawing/2014/main" val="20001"/>
                    </a:ext>
                  </a:extLst>
                </a:gridCol>
                <a:gridCol w="3616975">
                  <a:extLst>
                    <a:ext uri="{9D8B030D-6E8A-4147-A177-3AD203B41FA5}">
                      <a16:colId xmlns:a16="http://schemas.microsoft.com/office/drawing/2014/main" val="20002"/>
                    </a:ext>
                  </a:extLst>
                </a:gridCol>
                <a:gridCol w="3298375">
                  <a:extLst>
                    <a:ext uri="{9D8B030D-6E8A-4147-A177-3AD203B41FA5}">
                      <a16:colId xmlns:a16="http://schemas.microsoft.com/office/drawing/2014/main" val="20003"/>
                    </a:ext>
                  </a:extLst>
                </a:gridCol>
              </a:tblGrid>
              <a:tr h="585525">
                <a:tc>
                  <a:txBody>
                    <a:bodyPr/>
                    <a:lstStyle/>
                    <a:p>
                      <a:pPr marL="0" marR="0" lvl="0" indent="0" algn="l" rtl="0">
                        <a:lnSpc>
                          <a:spcPct val="107000"/>
                        </a:lnSpc>
                        <a:spcBef>
                          <a:spcPts val="0"/>
                        </a:spcBef>
                        <a:spcAft>
                          <a:spcPts val="0"/>
                        </a:spcAft>
                        <a:buNone/>
                      </a:pPr>
                      <a:r>
                        <a:rPr lang="es" sz="1800" b="1" u="none" strike="noStrike" cap="none">
                          <a:solidFill>
                            <a:schemeClr val="lt1"/>
                          </a:solidFill>
                          <a:latin typeface="Arial Narrow"/>
                          <a:ea typeface="Arial Narrow"/>
                          <a:cs typeface="Arial Narrow"/>
                          <a:sym typeface="Arial Narrow"/>
                        </a:rPr>
                        <a:t>Categorías de desechos </a:t>
                      </a:r>
                      <a:endParaRPr sz="1800" b="1" u="none" strike="noStrike" cap="none">
                        <a:solidFill>
                          <a:schemeClr val="lt1"/>
                        </a:solidFill>
                        <a:latin typeface="Arial Narrow"/>
                        <a:ea typeface="Arial Narrow"/>
                        <a:cs typeface="Arial Narrow"/>
                        <a:sym typeface="Arial Narrow"/>
                      </a:endParaRPr>
                    </a:p>
                  </a:txBody>
                  <a:tcPr marL="68575" marR="68575" marT="0" marB="0" anchor="ctr">
                    <a:solidFill>
                      <a:schemeClr val="dk1"/>
                    </a:solidFill>
                  </a:tcPr>
                </a:tc>
                <a:tc>
                  <a:txBody>
                    <a:bodyPr/>
                    <a:lstStyle/>
                    <a:p>
                      <a:pPr marL="0" marR="0" lvl="0" indent="0" algn="l" rtl="0">
                        <a:lnSpc>
                          <a:spcPct val="107000"/>
                        </a:lnSpc>
                        <a:spcBef>
                          <a:spcPts val="0"/>
                        </a:spcBef>
                        <a:spcAft>
                          <a:spcPts val="0"/>
                        </a:spcAft>
                        <a:buNone/>
                      </a:pPr>
                      <a:r>
                        <a:rPr lang="es" sz="1800" b="1" u="none" strike="noStrike" cap="none">
                          <a:solidFill>
                            <a:schemeClr val="lt1"/>
                          </a:solidFill>
                          <a:latin typeface="Arial Narrow"/>
                          <a:ea typeface="Arial Narrow"/>
                          <a:cs typeface="Arial Narrow"/>
                          <a:sym typeface="Arial Narrow"/>
                        </a:rPr>
                        <a:t>Colores y señales</a:t>
                      </a:r>
                      <a:endParaRPr sz="1800" b="1" u="none" strike="noStrike" cap="none">
                        <a:solidFill>
                          <a:schemeClr val="lt1"/>
                        </a:solidFill>
                        <a:latin typeface="Arial Narrow"/>
                        <a:ea typeface="Arial Narrow"/>
                        <a:cs typeface="Arial Narrow"/>
                        <a:sym typeface="Arial Narrow"/>
                      </a:endParaRPr>
                    </a:p>
                  </a:txBody>
                  <a:tcPr marL="68575" marR="68575" marT="0" marB="0" anchor="ctr">
                    <a:solidFill>
                      <a:schemeClr val="dk1"/>
                    </a:solidFill>
                  </a:tcPr>
                </a:tc>
                <a:tc>
                  <a:txBody>
                    <a:bodyPr/>
                    <a:lstStyle/>
                    <a:p>
                      <a:pPr marL="0" marR="0" lvl="0" indent="0" algn="l" rtl="0">
                        <a:lnSpc>
                          <a:spcPct val="107000"/>
                        </a:lnSpc>
                        <a:spcBef>
                          <a:spcPts val="0"/>
                        </a:spcBef>
                        <a:spcAft>
                          <a:spcPts val="0"/>
                        </a:spcAft>
                        <a:buNone/>
                      </a:pPr>
                      <a:r>
                        <a:rPr lang="es" sz="1800" b="1" u="none" strike="noStrike" cap="none">
                          <a:solidFill>
                            <a:schemeClr val="lt1"/>
                          </a:solidFill>
                          <a:latin typeface="Arial Narrow"/>
                          <a:ea typeface="Arial Narrow"/>
                          <a:cs typeface="Arial Narrow"/>
                          <a:sym typeface="Arial Narrow"/>
                        </a:rPr>
                        <a:t>Tipo de contenedor</a:t>
                      </a:r>
                      <a:endParaRPr sz="1800" b="1" u="none" strike="noStrike" cap="none">
                        <a:solidFill>
                          <a:schemeClr val="lt1"/>
                        </a:solidFill>
                        <a:latin typeface="Arial Narrow"/>
                        <a:ea typeface="Arial Narrow"/>
                        <a:cs typeface="Arial Narrow"/>
                        <a:sym typeface="Arial Narrow"/>
                      </a:endParaRPr>
                    </a:p>
                  </a:txBody>
                  <a:tcPr marL="68575" marR="68575" marT="0" marB="0" anchor="ctr">
                    <a:solidFill>
                      <a:schemeClr val="dk1"/>
                    </a:solidFill>
                  </a:tcPr>
                </a:tc>
                <a:tc>
                  <a:txBody>
                    <a:bodyPr/>
                    <a:lstStyle/>
                    <a:p>
                      <a:pPr marL="0" marR="0" lvl="0" indent="0" algn="l" rtl="0">
                        <a:lnSpc>
                          <a:spcPct val="107000"/>
                        </a:lnSpc>
                        <a:spcBef>
                          <a:spcPts val="0"/>
                        </a:spcBef>
                        <a:spcAft>
                          <a:spcPts val="0"/>
                        </a:spcAft>
                        <a:buNone/>
                      </a:pPr>
                      <a:r>
                        <a:rPr lang="es" sz="1800" b="1" u="none" strike="noStrike" cap="none">
                          <a:solidFill>
                            <a:schemeClr val="lt1"/>
                          </a:solidFill>
                          <a:latin typeface="Arial Narrow"/>
                          <a:ea typeface="Arial Narrow"/>
                          <a:cs typeface="Arial Narrow"/>
                          <a:sym typeface="Arial Narrow"/>
                        </a:rPr>
                        <a:t>Frecuencia de recogida</a:t>
                      </a:r>
                      <a:endParaRPr sz="1800" b="1" u="none" strike="noStrike" cap="none">
                        <a:solidFill>
                          <a:schemeClr val="lt1"/>
                        </a:solidFill>
                        <a:latin typeface="Arial Narrow"/>
                        <a:ea typeface="Arial Narrow"/>
                        <a:cs typeface="Arial Narrow"/>
                        <a:sym typeface="Arial Narrow"/>
                      </a:endParaRPr>
                    </a:p>
                  </a:txBody>
                  <a:tcPr marL="68575" marR="68575" marT="0" marB="0" anchor="ctr">
                    <a:solidFill>
                      <a:schemeClr val="dk1"/>
                    </a:solidFill>
                  </a:tcPr>
                </a:tc>
                <a:extLst>
                  <a:ext uri="{0D108BD9-81ED-4DB2-BD59-A6C34878D82A}">
                    <a16:rowId xmlns:a16="http://schemas.microsoft.com/office/drawing/2014/main" val="10000"/>
                  </a:ext>
                </a:extLst>
              </a:tr>
              <a:tr h="918350">
                <a:tc>
                  <a:txBody>
                    <a:bodyPr/>
                    <a:lstStyle/>
                    <a:p>
                      <a:pPr marL="0" marR="0" lvl="0" indent="0" algn="l" rtl="0">
                        <a:lnSpc>
                          <a:spcPct val="107000"/>
                        </a:lnSpc>
                        <a:spcBef>
                          <a:spcPts val="0"/>
                        </a:spcBef>
                        <a:spcAft>
                          <a:spcPts val="0"/>
                        </a:spcAft>
                        <a:buNone/>
                      </a:pPr>
                      <a:r>
                        <a:rPr lang="es" sz="1800" b="0" u="none" strike="noStrike" cap="none">
                          <a:solidFill>
                            <a:srgbClr val="09164D"/>
                          </a:solidFill>
                          <a:latin typeface="Arial Narrow"/>
                          <a:ea typeface="Arial Narrow"/>
                          <a:cs typeface="Arial Narrow"/>
                          <a:sym typeface="Arial Narrow"/>
                        </a:rPr>
                        <a:t>Desechos infecciosos</a:t>
                      </a:r>
                      <a:endParaRPr sz="1800" b="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txBody>
                  <a:tcPr marL="68575" marR="68575" marT="0" marB="0">
                    <a:solidFill>
                      <a:srgbClr val="FFFF00"/>
                    </a:solidFill>
                  </a:tcP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Bolsa de plástico resistente y a prueba de fugas, colocada dentro de un contenedor (las bolsas para desechos muy infecciosos deben ser aptas para esterilización en autoclaves).</a:t>
                      </a:r>
                      <a:endParaRPr sz="180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Cuando se hayan llenado tres cuartas partes o al menos una vez al día.</a:t>
                      </a:r>
                      <a:endParaRPr sz="1800" u="none" strike="noStrike" cap="none">
                        <a:solidFill>
                          <a:srgbClr val="09164D"/>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1"/>
                  </a:ext>
                </a:extLst>
              </a:tr>
              <a:tr h="699375">
                <a:tc>
                  <a:txBody>
                    <a:bodyPr/>
                    <a:lstStyle/>
                    <a:p>
                      <a:pPr marL="0" marR="0" lvl="0" indent="0" algn="just" rtl="0">
                        <a:lnSpc>
                          <a:spcPct val="107000"/>
                        </a:lnSpc>
                        <a:spcBef>
                          <a:spcPts val="0"/>
                        </a:spcBef>
                        <a:spcAft>
                          <a:spcPts val="0"/>
                        </a:spcAft>
                        <a:buNone/>
                      </a:pPr>
                      <a:r>
                        <a:rPr lang="es" sz="1800" b="0" u="none" strike="noStrike" cap="none">
                          <a:solidFill>
                            <a:srgbClr val="09164D"/>
                          </a:solidFill>
                          <a:latin typeface="Arial Narrow"/>
                          <a:ea typeface="Arial Narrow"/>
                          <a:cs typeface="Arial Narrow"/>
                          <a:sym typeface="Arial Narrow"/>
                        </a:rPr>
                        <a:t>Desechos punzocortantes</a:t>
                      </a:r>
                      <a:endParaRPr sz="1800" b="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txBody>
                  <a:tcPr marL="68575" marR="68575" marT="0" marB="0">
                    <a:solidFill>
                      <a:srgbClr val="FFFF00"/>
                    </a:solidFill>
                  </a:tcP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Contenedor a prueba de perforaciones.</a:t>
                      </a:r>
                      <a:endParaRPr sz="180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Cuando se llene hasta la línea o hasta las tres cuartas partes.</a:t>
                      </a:r>
                      <a:endParaRPr sz="1800" u="none" strike="noStrike" cap="none">
                        <a:solidFill>
                          <a:srgbClr val="09164D"/>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2"/>
                  </a:ext>
                </a:extLst>
              </a:tr>
              <a:tr h="723275">
                <a:tc>
                  <a:txBody>
                    <a:bodyPr/>
                    <a:lstStyle/>
                    <a:p>
                      <a:pPr marL="0" marR="0" lvl="0" indent="0" algn="just" rtl="0">
                        <a:lnSpc>
                          <a:spcPct val="107000"/>
                        </a:lnSpc>
                        <a:spcBef>
                          <a:spcPts val="0"/>
                        </a:spcBef>
                        <a:spcAft>
                          <a:spcPts val="0"/>
                        </a:spcAft>
                        <a:buNone/>
                      </a:pPr>
                      <a:r>
                        <a:rPr lang="es" sz="1800" b="0" u="none" strike="noStrike" cap="none">
                          <a:solidFill>
                            <a:srgbClr val="09164D"/>
                          </a:solidFill>
                          <a:latin typeface="Arial Narrow"/>
                          <a:ea typeface="Arial Narrow"/>
                          <a:cs typeface="Arial Narrow"/>
                          <a:sym typeface="Arial Narrow"/>
                        </a:rPr>
                        <a:t>Desechos patológicos</a:t>
                      </a:r>
                      <a:endParaRPr sz="1800" b="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txBody>
                  <a:tcPr marL="68575" marR="68575" marT="0" marB="0">
                    <a:solidFill>
                      <a:srgbClr val="FFFF00"/>
                    </a:solidFill>
                  </a:tcP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Bolsa de plástico resistente y a prueba de fugas, colocada dentro de un contenedor.</a:t>
                      </a:r>
                      <a:endParaRPr sz="180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Cuando se hayan llenado tres cuartas partes o al menos una vez al día.</a:t>
                      </a:r>
                      <a:endParaRPr sz="1800" u="none" strike="noStrike" cap="none">
                        <a:solidFill>
                          <a:srgbClr val="09164D"/>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3"/>
                  </a:ext>
                </a:extLst>
              </a:tr>
              <a:tr h="776875">
                <a:tc>
                  <a:txBody>
                    <a:bodyPr/>
                    <a:lstStyle/>
                    <a:p>
                      <a:pPr marL="0" marR="0" lvl="0" indent="0" algn="l" rtl="0">
                        <a:lnSpc>
                          <a:spcPct val="107000"/>
                        </a:lnSpc>
                        <a:spcBef>
                          <a:spcPts val="0"/>
                        </a:spcBef>
                        <a:spcAft>
                          <a:spcPts val="0"/>
                        </a:spcAft>
                        <a:buNone/>
                      </a:pPr>
                      <a:r>
                        <a:rPr lang="es" sz="1800" b="0" u="none" strike="noStrike" cap="none">
                          <a:solidFill>
                            <a:srgbClr val="09164D"/>
                          </a:solidFill>
                          <a:latin typeface="Arial Narrow"/>
                          <a:ea typeface="Arial Narrow"/>
                          <a:cs typeface="Arial Narrow"/>
                          <a:sym typeface="Arial Narrow"/>
                        </a:rPr>
                        <a:t>Desechos químicos y farmacéuticos</a:t>
                      </a:r>
                      <a:endParaRPr sz="1800" b="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txBody>
                  <a:tcPr marL="68575" marR="68575" marT="0" marB="0">
                    <a:solidFill>
                      <a:srgbClr val="CC6600"/>
                    </a:solidFill>
                  </a:tcP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Bolsa de plástico o contenedor rígido.</a:t>
                      </a:r>
                      <a:endParaRPr sz="180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En función de la demanda.</a:t>
                      </a:r>
                      <a:endParaRPr sz="1800" u="none" strike="noStrike" cap="none">
                        <a:solidFill>
                          <a:srgbClr val="09164D"/>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4"/>
                  </a:ext>
                </a:extLst>
              </a:tr>
              <a:tr h="701100">
                <a:tc>
                  <a:txBody>
                    <a:bodyPr/>
                    <a:lstStyle/>
                    <a:p>
                      <a:pPr marL="0" marR="0" lvl="0" indent="0" algn="just" rtl="0">
                        <a:lnSpc>
                          <a:spcPct val="107000"/>
                        </a:lnSpc>
                        <a:spcBef>
                          <a:spcPts val="0"/>
                        </a:spcBef>
                        <a:spcAft>
                          <a:spcPts val="0"/>
                        </a:spcAft>
                        <a:buNone/>
                      </a:pPr>
                      <a:r>
                        <a:rPr lang="es" sz="1800" b="0" u="none" strike="noStrike" cap="none">
                          <a:solidFill>
                            <a:srgbClr val="09164D"/>
                          </a:solidFill>
                          <a:latin typeface="Arial Narrow"/>
                          <a:ea typeface="Arial Narrow"/>
                          <a:cs typeface="Arial Narrow"/>
                          <a:sym typeface="Arial Narrow"/>
                        </a:rPr>
                        <a:t>Desechos radioactivos</a:t>
                      </a:r>
                      <a:endParaRPr sz="1800" b="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just" rtl="0">
                        <a:lnSpc>
                          <a:spcPct val="107000"/>
                        </a:lnSpc>
                        <a:spcBef>
                          <a:spcPts val="0"/>
                        </a:spcBef>
                        <a:spcAft>
                          <a:spcPts val="0"/>
                        </a:spcAft>
                        <a:buNone/>
                      </a:pPr>
                      <a:endParaRPr sz="1800" u="none" strike="noStrike" cap="none">
                        <a:solidFill>
                          <a:srgbClr val="09164D"/>
                        </a:solidFill>
                        <a:latin typeface="Arial Narrow"/>
                        <a:ea typeface="Arial Narrow"/>
                        <a:cs typeface="Arial Narrow"/>
                        <a:sym typeface="Arial Narrow"/>
                      </a:endParaRPr>
                    </a:p>
                  </a:txBody>
                  <a:tcPr marL="68575" marR="68575" marT="0" marB="0"/>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Caja de plomo.</a:t>
                      </a:r>
                      <a:endParaRPr sz="180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En función de la demanda.</a:t>
                      </a:r>
                      <a:endParaRPr sz="1800" u="none" strike="noStrike" cap="none">
                        <a:solidFill>
                          <a:srgbClr val="09164D"/>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5"/>
                  </a:ext>
                </a:extLst>
              </a:tr>
              <a:tr h="632000">
                <a:tc>
                  <a:txBody>
                    <a:bodyPr/>
                    <a:lstStyle/>
                    <a:p>
                      <a:pPr marL="0" marR="0" lvl="0" indent="0" algn="l" rtl="0">
                        <a:lnSpc>
                          <a:spcPct val="107000"/>
                        </a:lnSpc>
                        <a:spcBef>
                          <a:spcPts val="0"/>
                        </a:spcBef>
                        <a:spcAft>
                          <a:spcPts val="0"/>
                        </a:spcAft>
                        <a:buNone/>
                      </a:pPr>
                      <a:r>
                        <a:rPr lang="es" sz="1800" b="0" u="none" strike="noStrike" cap="none">
                          <a:solidFill>
                            <a:srgbClr val="09164D"/>
                          </a:solidFill>
                          <a:latin typeface="Arial Narrow"/>
                          <a:ea typeface="Arial Narrow"/>
                          <a:cs typeface="Arial Narrow"/>
                          <a:sym typeface="Arial Narrow"/>
                        </a:rPr>
                        <a:t>Desechos de salud generales</a:t>
                      </a:r>
                      <a:endParaRPr sz="1800" b="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just" rtl="0">
                        <a:lnSpc>
                          <a:spcPct val="107000"/>
                        </a:lnSpc>
                        <a:spcBef>
                          <a:spcPts val="0"/>
                        </a:spcBef>
                        <a:spcAft>
                          <a:spcPts val="0"/>
                        </a:spcAft>
                        <a:buNone/>
                      </a:pPr>
                      <a:r>
                        <a:rPr lang="es" sz="1800" u="none" strike="noStrike" cap="none">
                          <a:solidFill>
                            <a:schemeClr val="lt1"/>
                          </a:solidFill>
                          <a:latin typeface="Arial Narrow"/>
                          <a:ea typeface="Arial Narrow"/>
                          <a:cs typeface="Arial Narrow"/>
                          <a:sym typeface="Arial Narrow"/>
                        </a:rPr>
                        <a:t>Bolsa de color negro o gris</a:t>
                      </a:r>
                      <a:endParaRPr sz="1800" u="none" strike="noStrike" cap="none">
                        <a:solidFill>
                          <a:schemeClr val="lt1"/>
                        </a:solidFill>
                        <a:latin typeface="Arial Narrow"/>
                        <a:ea typeface="Arial Narrow"/>
                        <a:cs typeface="Arial Narrow"/>
                        <a:sym typeface="Arial Narrow"/>
                      </a:endParaRPr>
                    </a:p>
                  </a:txBody>
                  <a:tcPr marL="68575" marR="68575" marT="0" marB="0" anchor="ctr">
                    <a:solidFill>
                      <a:schemeClr val="dk1"/>
                    </a:solidFill>
                  </a:tcP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Bolsa de plástico dentro de un contenedor, o un contenedor que se desinfecte tras el uso.</a:t>
                      </a:r>
                      <a:endParaRPr sz="1800" u="none" strike="noStrike" cap="none">
                        <a:solidFill>
                          <a:srgbClr val="09164D"/>
                        </a:solidFill>
                        <a:latin typeface="Arial Narrow"/>
                        <a:ea typeface="Arial Narrow"/>
                        <a:cs typeface="Arial Narrow"/>
                        <a:sym typeface="Arial Narrow"/>
                      </a:endParaRPr>
                    </a:p>
                  </a:txBody>
                  <a:tcPr marL="68575" marR="68575" marT="0" marB="0" anchor="ctr"/>
                </a:tc>
                <a:tc>
                  <a:txBody>
                    <a:bodyPr/>
                    <a:lstStyle/>
                    <a:p>
                      <a:pPr marL="0" marR="0" lvl="0" indent="0" algn="l" rtl="0">
                        <a:lnSpc>
                          <a:spcPct val="107000"/>
                        </a:lnSpc>
                        <a:spcBef>
                          <a:spcPts val="0"/>
                        </a:spcBef>
                        <a:spcAft>
                          <a:spcPts val="0"/>
                        </a:spcAft>
                        <a:buNone/>
                      </a:pPr>
                      <a:r>
                        <a:rPr lang="es" sz="1800" u="none" strike="noStrike" cap="none">
                          <a:solidFill>
                            <a:srgbClr val="09164D"/>
                          </a:solidFill>
                          <a:latin typeface="Arial Narrow"/>
                          <a:ea typeface="Arial Narrow"/>
                          <a:cs typeface="Arial Narrow"/>
                          <a:sym typeface="Arial Narrow"/>
                        </a:rPr>
                        <a:t>Cuando se hayan llenado tres cuartas partes o al menos una vez al día.</a:t>
                      </a:r>
                      <a:endParaRPr sz="1800" u="none" strike="noStrike" cap="none">
                        <a:solidFill>
                          <a:srgbClr val="09164D"/>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6"/>
                  </a:ext>
                </a:extLst>
              </a:tr>
            </a:tbl>
          </a:graphicData>
        </a:graphic>
      </p:graphicFrame>
      <p:pic>
        <p:nvPicPr>
          <p:cNvPr id="1175" name="Google Shape;1175;p91"/>
          <p:cNvPicPr preferRelativeResize="0"/>
          <p:nvPr/>
        </p:nvPicPr>
        <p:blipFill rotWithShape="1">
          <a:blip r:embed="rId3">
            <a:alphaModFix/>
          </a:blip>
          <a:srcRect/>
          <a:stretch/>
        </p:blipFill>
        <p:spPr>
          <a:xfrm>
            <a:off x="3494243" y="1731551"/>
            <a:ext cx="586237" cy="535903"/>
          </a:xfrm>
          <a:prstGeom prst="rect">
            <a:avLst/>
          </a:prstGeom>
          <a:noFill/>
          <a:ln>
            <a:noFill/>
          </a:ln>
        </p:spPr>
      </p:pic>
      <p:pic>
        <p:nvPicPr>
          <p:cNvPr id="1176" name="Google Shape;1176;p91" descr="A picture containing object&#10;&#10;Description automatically generated"/>
          <p:cNvPicPr preferRelativeResize="0"/>
          <p:nvPr/>
        </p:nvPicPr>
        <p:blipFill rotWithShape="1">
          <a:blip r:embed="rId4">
            <a:alphaModFix/>
          </a:blip>
          <a:srcRect/>
          <a:stretch/>
        </p:blipFill>
        <p:spPr>
          <a:xfrm>
            <a:off x="3298803" y="4844698"/>
            <a:ext cx="946709" cy="899895"/>
          </a:xfrm>
          <a:prstGeom prst="rect">
            <a:avLst/>
          </a:prstGeom>
          <a:noFill/>
          <a:ln>
            <a:noFill/>
          </a:ln>
        </p:spPr>
      </p:pic>
      <p:pic>
        <p:nvPicPr>
          <p:cNvPr id="1177" name="Google Shape;1177;p91"/>
          <p:cNvPicPr preferRelativeResize="0"/>
          <p:nvPr/>
        </p:nvPicPr>
        <p:blipFill rotWithShape="1">
          <a:blip r:embed="rId5">
            <a:alphaModFix/>
          </a:blip>
          <a:srcRect/>
          <a:stretch/>
        </p:blipFill>
        <p:spPr>
          <a:xfrm>
            <a:off x="3435463" y="4265300"/>
            <a:ext cx="645018" cy="555850"/>
          </a:xfrm>
          <a:prstGeom prst="rect">
            <a:avLst/>
          </a:prstGeom>
          <a:noFill/>
          <a:ln>
            <a:noFill/>
          </a:ln>
        </p:spPr>
      </p:pic>
      <p:pic>
        <p:nvPicPr>
          <p:cNvPr id="1178" name="Google Shape;1178;p91"/>
          <p:cNvPicPr preferRelativeResize="0"/>
          <p:nvPr/>
        </p:nvPicPr>
        <p:blipFill rotWithShape="1">
          <a:blip r:embed="rId3">
            <a:alphaModFix/>
          </a:blip>
          <a:srcRect/>
          <a:stretch/>
        </p:blipFill>
        <p:spPr>
          <a:xfrm>
            <a:off x="3494242" y="2731464"/>
            <a:ext cx="586237" cy="535903"/>
          </a:xfrm>
          <a:prstGeom prst="rect">
            <a:avLst/>
          </a:prstGeom>
          <a:noFill/>
          <a:ln>
            <a:noFill/>
          </a:ln>
        </p:spPr>
      </p:pic>
      <p:pic>
        <p:nvPicPr>
          <p:cNvPr id="1179" name="Google Shape;1179;p91"/>
          <p:cNvPicPr preferRelativeResize="0"/>
          <p:nvPr/>
        </p:nvPicPr>
        <p:blipFill rotWithShape="1">
          <a:blip r:embed="rId3">
            <a:alphaModFix/>
          </a:blip>
          <a:srcRect/>
          <a:stretch/>
        </p:blipFill>
        <p:spPr>
          <a:xfrm>
            <a:off x="3494244" y="3498382"/>
            <a:ext cx="586237" cy="535903"/>
          </a:xfrm>
          <a:prstGeom prst="rect">
            <a:avLst/>
          </a:prstGeom>
          <a:noFill/>
          <a:ln>
            <a:noFill/>
          </a:ln>
        </p:spPr>
      </p:pic>
      <p:sp>
        <p:nvSpPr>
          <p:cNvPr id="1180" name="Google Shape;1180;p9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7"/>
          <p:cNvSpPr txBox="1">
            <a:spLocks noGrp="1"/>
          </p:cNvSpPr>
          <p:nvPr>
            <p:ph type="title"/>
          </p:nvPr>
        </p:nvSpPr>
        <p:spPr>
          <a:xfrm>
            <a:off x="777459" y="898752"/>
            <a:ext cx="10515600" cy="714375"/>
          </a:xfrm>
          <a:prstGeom prst="rect">
            <a:avLst/>
          </a:prstGeom>
          <a:noFill/>
          <a:ln>
            <a:noFill/>
          </a:ln>
        </p:spPr>
        <p:txBody>
          <a:bodyPr spcFirstLastPara="1" wrap="square" lIns="89975" tIns="46775" rIns="89975" bIns="46775" rtlCol="0" anchor="b" anchorCtr="0">
            <a:normAutofit/>
          </a:bodyPr>
          <a:lstStyle/>
          <a:p>
            <a:pPr marL="0" lvl="0" indent="0" algn="ctr" rtl="0">
              <a:lnSpc>
                <a:spcPct val="90000"/>
              </a:lnSpc>
              <a:spcBef>
                <a:spcPts val="0"/>
              </a:spcBef>
              <a:spcAft>
                <a:spcPts val="0"/>
              </a:spcAft>
              <a:buClr>
                <a:schemeClr val="dk2"/>
              </a:buClr>
              <a:buSzPts val="4400"/>
              <a:buFont typeface="Arial Narrow"/>
              <a:buNone/>
            </a:pPr>
            <a:r>
              <a:rPr lang="es" sz="4000" dirty="0"/>
              <a:t>¿Qué problemas se observan en esta foto?</a:t>
            </a:r>
            <a:endParaRPr sz="4000" dirty="0"/>
          </a:p>
        </p:txBody>
      </p:sp>
      <p:pic>
        <p:nvPicPr>
          <p:cNvPr id="368" name="Google Shape;368;p47"/>
          <p:cNvPicPr preferRelativeResize="0"/>
          <p:nvPr/>
        </p:nvPicPr>
        <p:blipFill rotWithShape="1">
          <a:blip r:embed="rId3">
            <a:alphaModFix/>
          </a:blip>
          <a:srcRect/>
          <a:stretch/>
        </p:blipFill>
        <p:spPr>
          <a:xfrm>
            <a:off x="480001" y="1807707"/>
            <a:ext cx="11232001" cy="4236977"/>
          </a:xfrm>
          <a:prstGeom prst="rect">
            <a:avLst/>
          </a:prstGeom>
          <a:solidFill>
            <a:srgbClr val="FFFFFF"/>
          </a:solidFill>
          <a:ln>
            <a:noFill/>
          </a:ln>
        </p:spPr>
      </p:pic>
      <p:sp>
        <p:nvSpPr>
          <p:cNvPr id="369" name="Google Shape;369;p4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370" name="Google Shape;370;p47"/>
          <p:cNvPicPr preferRelativeResize="0"/>
          <p:nvPr/>
        </p:nvPicPr>
        <p:blipFill rotWithShape="1">
          <a:blip r:embed="rId4">
            <a:alphaModFix/>
          </a:blip>
          <a:srcRect/>
          <a:stretch/>
        </p:blipFill>
        <p:spPr>
          <a:xfrm>
            <a:off x="9604896" y="302988"/>
            <a:ext cx="1092696" cy="952952"/>
          </a:xfrm>
          <a:prstGeom prst="rect">
            <a:avLst/>
          </a:prstGeom>
          <a:noFill/>
          <a:ln>
            <a:noFill/>
          </a:ln>
        </p:spPr>
      </p:pic>
      <p:grpSp>
        <p:nvGrpSpPr>
          <p:cNvPr id="371" name="Google Shape;371;p47"/>
          <p:cNvGrpSpPr/>
          <p:nvPr/>
        </p:nvGrpSpPr>
        <p:grpSpPr>
          <a:xfrm>
            <a:off x="10597577" y="194001"/>
            <a:ext cx="1390965" cy="1420487"/>
            <a:chOff x="10475415" y="275913"/>
            <a:chExt cx="1458677" cy="1556719"/>
          </a:xfrm>
        </p:grpSpPr>
        <p:pic>
          <p:nvPicPr>
            <p:cNvPr id="372" name="Google Shape;372;p47"/>
            <p:cNvPicPr preferRelativeResize="0"/>
            <p:nvPr/>
          </p:nvPicPr>
          <p:blipFill rotWithShape="1">
            <a:blip r:embed="rId5">
              <a:alphaModFix/>
            </a:blip>
            <a:srcRect/>
            <a:stretch/>
          </p:blipFill>
          <p:spPr>
            <a:xfrm>
              <a:off x="10727487" y="275913"/>
              <a:ext cx="1030462" cy="1030462"/>
            </a:xfrm>
            <a:prstGeom prst="rect">
              <a:avLst/>
            </a:prstGeom>
            <a:noFill/>
            <a:ln>
              <a:noFill/>
            </a:ln>
          </p:spPr>
        </p:pic>
        <p:sp>
          <p:nvSpPr>
            <p:cNvPr id="373" name="Google Shape;373;p47"/>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rgbClr val="002060"/>
                </a:buClr>
                <a:buSzPts val="2800"/>
                <a:buFont typeface="Arial"/>
                <a:buNone/>
              </a:pPr>
              <a:r>
                <a:rPr lang="es" sz="2800" b="0" i="0" u="none" strike="noStrike" cap="none">
                  <a:solidFill>
                    <a:srgbClr val="002060"/>
                  </a:solidFill>
                  <a:latin typeface="Arial"/>
                  <a:ea typeface="Arial"/>
                  <a:cs typeface="Arial"/>
                  <a:sym typeface="Arial"/>
                </a:rPr>
                <a:t>2 min.</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pic>
        <p:nvPicPr>
          <p:cNvPr id="1188" name="Google Shape;1188;p92"/>
          <p:cNvPicPr preferRelativeResize="0"/>
          <p:nvPr/>
        </p:nvPicPr>
        <p:blipFill rotWithShape="1">
          <a:blip r:embed="rId3">
            <a:alphaModFix/>
          </a:blip>
          <a:srcRect/>
          <a:stretch/>
        </p:blipFill>
        <p:spPr>
          <a:xfrm>
            <a:off x="3111054" y="1505534"/>
            <a:ext cx="8076726" cy="5307356"/>
          </a:xfrm>
          <a:prstGeom prst="rect">
            <a:avLst/>
          </a:prstGeom>
          <a:noFill/>
          <a:ln>
            <a:noFill/>
          </a:ln>
        </p:spPr>
      </p:pic>
      <p:sp>
        <p:nvSpPr>
          <p:cNvPr id="1189" name="Google Shape;1189;p92"/>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Comparación entre tecnologías de tratamiento</a:t>
            </a:r>
            <a:endParaRPr/>
          </a:p>
        </p:txBody>
      </p:sp>
      <p:sp>
        <p:nvSpPr>
          <p:cNvPr id="1190" name="Google Shape;1190;p92"/>
          <p:cNvSpPr txBox="1"/>
          <p:nvPr/>
        </p:nvSpPr>
        <p:spPr>
          <a:xfrm>
            <a:off x="1964473" y="1107851"/>
            <a:ext cx="7742663"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dk1"/>
                </a:solidFill>
                <a:latin typeface="Arial"/>
                <a:ea typeface="Arial"/>
                <a:cs typeface="Arial"/>
                <a:sym typeface="Arial"/>
              </a:rPr>
              <a:t>(que cumplen lo dispuesto en los Convenios de Estocolmo y Basilea)</a:t>
            </a:r>
            <a:endParaRPr/>
          </a:p>
        </p:txBody>
      </p:sp>
      <p:grpSp>
        <p:nvGrpSpPr>
          <p:cNvPr id="1191" name="Google Shape;1191;p92"/>
          <p:cNvGrpSpPr/>
          <p:nvPr/>
        </p:nvGrpSpPr>
        <p:grpSpPr>
          <a:xfrm>
            <a:off x="656870" y="2370055"/>
            <a:ext cx="2787535" cy="2537658"/>
            <a:chOff x="656870" y="2370055"/>
            <a:chExt cx="2787535" cy="2537658"/>
          </a:xfrm>
        </p:grpSpPr>
        <p:grpSp>
          <p:nvGrpSpPr>
            <p:cNvPr id="1192" name="Google Shape;1192;p92"/>
            <p:cNvGrpSpPr/>
            <p:nvPr/>
          </p:nvGrpSpPr>
          <p:grpSpPr>
            <a:xfrm>
              <a:off x="763642" y="2957874"/>
              <a:ext cx="2680763" cy="1881990"/>
              <a:chOff x="212029" y="1898640"/>
              <a:chExt cx="2680763" cy="1881990"/>
            </a:xfrm>
          </p:grpSpPr>
          <p:sp>
            <p:nvSpPr>
              <p:cNvPr id="1193" name="Google Shape;1193;p92"/>
              <p:cNvSpPr/>
              <p:nvPr/>
            </p:nvSpPr>
            <p:spPr>
              <a:xfrm>
                <a:off x="247867" y="2083244"/>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194" name="Google Shape;1194;p92"/>
              <p:cNvSpPr txBox="1"/>
              <p:nvPr/>
            </p:nvSpPr>
            <p:spPr>
              <a:xfrm>
                <a:off x="1379384" y="1898640"/>
                <a:ext cx="1513408" cy="1881990"/>
              </a:xfrm>
              <a:prstGeom prst="rect">
                <a:avLst/>
              </a:prstGeom>
              <a:noFill/>
              <a:ln>
                <a:noFill/>
              </a:ln>
            </p:spPr>
            <p:txBody>
              <a:bodyPr spcFirstLastPara="1" wrap="square" lIns="91425" tIns="45700" rIns="91425" bIns="45700" rtlCol="0" anchor="t" anchorCtr="0">
                <a:spAutoFit/>
              </a:bodyPr>
              <a:lstStyle/>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Bajo </a:t>
                </a:r>
                <a:endParaRPr/>
              </a:p>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Medio</a:t>
                </a:r>
                <a:endParaRPr/>
              </a:p>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Alto </a:t>
                </a:r>
                <a:endParaRPr/>
              </a:p>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Muy alto </a:t>
                </a:r>
                <a:endParaRPr/>
              </a:p>
            </p:txBody>
          </p:sp>
          <p:sp>
            <p:nvSpPr>
              <p:cNvPr id="1195" name="Google Shape;1195;p92"/>
              <p:cNvSpPr/>
              <p:nvPr/>
            </p:nvSpPr>
            <p:spPr>
              <a:xfrm>
                <a:off x="521987" y="2512940"/>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196" name="Google Shape;1196;p92"/>
              <p:cNvSpPr/>
              <p:nvPr/>
            </p:nvSpPr>
            <p:spPr>
              <a:xfrm>
                <a:off x="232575" y="2512940"/>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197" name="Google Shape;1197;p92"/>
              <p:cNvSpPr/>
              <p:nvPr/>
            </p:nvSpPr>
            <p:spPr>
              <a:xfrm>
                <a:off x="514567" y="2991202"/>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198" name="Google Shape;1198;p92"/>
              <p:cNvSpPr/>
              <p:nvPr/>
            </p:nvSpPr>
            <p:spPr>
              <a:xfrm>
                <a:off x="505348" y="3448013"/>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199" name="Google Shape;1199;p92"/>
              <p:cNvSpPr/>
              <p:nvPr/>
            </p:nvSpPr>
            <p:spPr>
              <a:xfrm>
                <a:off x="232575" y="3001853"/>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00" name="Google Shape;1200;p92"/>
              <p:cNvSpPr/>
              <p:nvPr/>
            </p:nvSpPr>
            <p:spPr>
              <a:xfrm>
                <a:off x="212029" y="3444249"/>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01" name="Google Shape;1201;p92"/>
              <p:cNvSpPr/>
              <p:nvPr/>
            </p:nvSpPr>
            <p:spPr>
              <a:xfrm>
                <a:off x="807063" y="3001853"/>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02" name="Google Shape;1202;p92"/>
              <p:cNvSpPr/>
              <p:nvPr/>
            </p:nvSpPr>
            <p:spPr>
              <a:xfrm>
                <a:off x="807063" y="3442589"/>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03" name="Google Shape;1203;p92"/>
              <p:cNvSpPr/>
              <p:nvPr/>
            </p:nvSpPr>
            <p:spPr>
              <a:xfrm>
                <a:off x="1137538" y="3442589"/>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grpSp>
        <p:sp>
          <p:nvSpPr>
            <p:cNvPr id="1204" name="Google Shape;1204;p92"/>
            <p:cNvSpPr txBox="1"/>
            <p:nvPr/>
          </p:nvSpPr>
          <p:spPr>
            <a:xfrm>
              <a:off x="656870" y="2890024"/>
              <a:ext cx="2312894" cy="2017689"/>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l" rtl="0">
                <a:spcBef>
                  <a:spcPts val="0"/>
                </a:spcBef>
                <a:spcAft>
                  <a:spcPts val="0"/>
                </a:spcAft>
                <a:buNone/>
              </a:pPr>
              <a:endParaRPr sz="2400">
                <a:solidFill>
                  <a:srgbClr val="09164D"/>
                </a:solidFill>
                <a:latin typeface="Arial"/>
                <a:ea typeface="Arial"/>
                <a:cs typeface="Arial"/>
                <a:sym typeface="Arial"/>
              </a:endParaRPr>
            </a:p>
          </p:txBody>
        </p:sp>
        <p:sp>
          <p:nvSpPr>
            <p:cNvPr id="1205" name="Google Shape;1205;p92"/>
            <p:cNvSpPr txBox="1"/>
            <p:nvPr/>
          </p:nvSpPr>
          <p:spPr>
            <a:xfrm>
              <a:off x="1154066" y="2370055"/>
              <a:ext cx="1730115" cy="461665"/>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400">
                  <a:solidFill>
                    <a:srgbClr val="09164D"/>
                  </a:solidFill>
                  <a:latin typeface="Arial"/>
                  <a:ea typeface="Arial"/>
                  <a:cs typeface="Arial"/>
                  <a:sym typeface="Arial"/>
                </a:rPr>
                <a:t>Leyenda</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grpSp>
        <p:nvGrpSpPr>
          <p:cNvPr id="1211" name="Google Shape;1211;p93"/>
          <p:cNvGrpSpPr/>
          <p:nvPr/>
        </p:nvGrpSpPr>
        <p:grpSpPr>
          <a:xfrm>
            <a:off x="619092" y="5556916"/>
            <a:ext cx="11233149" cy="702071"/>
            <a:chOff x="0" y="259357"/>
            <a:chExt cx="11233149" cy="702071"/>
          </a:xfrm>
        </p:grpSpPr>
        <p:sp>
          <p:nvSpPr>
            <p:cNvPr id="1212" name="Google Shape;1212;p93"/>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3" name="Google Shape;1213;p93"/>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1214" name="Google Shape;1214;p93"/>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5" name="Google Shape;1215;p93"/>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1216" name="Google Shape;1216;p93"/>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7" name="Google Shape;1217;p93"/>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1218" name="Google Shape;1218;p93"/>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9" name="Google Shape;1219;p93"/>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1220" name="Google Shape;1220;p93"/>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1" name="Google Shape;1221;p93"/>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1222" name="Google Shape;1222;p93"/>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3" name="Google Shape;1223;p93"/>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1224" name="Google Shape;1224;p93"/>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5" name="Google Shape;1225;p93"/>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1226" name="Google Shape;1226;p9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Tecnologías provisionales de tratamiento de desechos utilizadas en entornos con pocos recursos </a:t>
            </a:r>
            <a:endParaRPr/>
          </a:p>
        </p:txBody>
      </p:sp>
      <p:pic>
        <p:nvPicPr>
          <p:cNvPr id="1227" name="Google Shape;1227;p93"/>
          <p:cNvPicPr preferRelativeResize="0"/>
          <p:nvPr/>
        </p:nvPicPr>
        <p:blipFill rotWithShape="1">
          <a:blip r:embed="rId3">
            <a:alphaModFix/>
          </a:blip>
          <a:srcRect/>
          <a:stretch/>
        </p:blipFill>
        <p:spPr>
          <a:xfrm>
            <a:off x="2465855" y="1826183"/>
            <a:ext cx="9514116" cy="3449156"/>
          </a:xfrm>
          <a:prstGeom prst="rect">
            <a:avLst/>
          </a:prstGeom>
          <a:noFill/>
          <a:ln>
            <a:noFill/>
          </a:ln>
        </p:spPr>
      </p:pic>
      <p:grpSp>
        <p:nvGrpSpPr>
          <p:cNvPr id="1228" name="Google Shape;1228;p93"/>
          <p:cNvGrpSpPr/>
          <p:nvPr/>
        </p:nvGrpSpPr>
        <p:grpSpPr>
          <a:xfrm>
            <a:off x="212029" y="1898640"/>
            <a:ext cx="2680763" cy="1881990"/>
            <a:chOff x="212029" y="1898640"/>
            <a:chExt cx="2680763" cy="1881990"/>
          </a:xfrm>
        </p:grpSpPr>
        <p:sp>
          <p:nvSpPr>
            <p:cNvPr id="1229" name="Google Shape;1229;p93"/>
            <p:cNvSpPr/>
            <p:nvPr/>
          </p:nvSpPr>
          <p:spPr>
            <a:xfrm>
              <a:off x="247867" y="2083244"/>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0" name="Google Shape;1230;p93"/>
            <p:cNvSpPr txBox="1"/>
            <p:nvPr/>
          </p:nvSpPr>
          <p:spPr>
            <a:xfrm>
              <a:off x="1379384" y="1898640"/>
              <a:ext cx="1513408" cy="1881990"/>
            </a:xfrm>
            <a:prstGeom prst="rect">
              <a:avLst/>
            </a:prstGeom>
            <a:noFill/>
            <a:ln>
              <a:noFill/>
            </a:ln>
          </p:spPr>
          <p:txBody>
            <a:bodyPr spcFirstLastPara="1" wrap="square" lIns="91425" tIns="45700" rIns="91425" bIns="45700" rtlCol="0" anchor="t" anchorCtr="0">
              <a:spAutoFit/>
            </a:bodyPr>
            <a:lstStyle/>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Bajo </a:t>
              </a:r>
              <a:endParaRPr/>
            </a:p>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Medio</a:t>
              </a:r>
              <a:endParaRPr/>
            </a:p>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Alto </a:t>
              </a:r>
              <a:endParaRPr/>
            </a:p>
            <a:p>
              <a:pPr marL="0" marR="0" lvl="0" indent="0" algn="l" rtl="0">
                <a:lnSpc>
                  <a:spcPct val="150000"/>
                </a:lnSpc>
                <a:spcBef>
                  <a:spcPts val="0"/>
                </a:spcBef>
                <a:spcAft>
                  <a:spcPts val="0"/>
                </a:spcAft>
                <a:buNone/>
              </a:pPr>
              <a:r>
                <a:rPr lang="es" sz="2000" b="0">
                  <a:solidFill>
                    <a:schemeClr val="dk1"/>
                  </a:solidFill>
                  <a:latin typeface="Calibri"/>
                  <a:ea typeface="Calibri"/>
                  <a:cs typeface="Calibri"/>
                  <a:sym typeface="Calibri"/>
                </a:rPr>
                <a:t>Muy alto </a:t>
              </a:r>
              <a:endParaRPr/>
            </a:p>
          </p:txBody>
        </p:sp>
        <p:sp>
          <p:nvSpPr>
            <p:cNvPr id="1231" name="Google Shape;1231;p93"/>
            <p:cNvSpPr/>
            <p:nvPr/>
          </p:nvSpPr>
          <p:spPr>
            <a:xfrm>
              <a:off x="521987" y="2512940"/>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2" name="Google Shape;1232;p93"/>
            <p:cNvSpPr/>
            <p:nvPr/>
          </p:nvSpPr>
          <p:spPr>
            <a:xfrm>
              <a:off x="232575" y="2512940"/>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3" name="Google Shape;1233;p93"/>
            <p:cNvSpPr/>
            <p:nvPr/>
          </p:nvSpPr>
          <p:spPr>
            <a:xfrm>
              <a:off x="514567" y="2991202"/>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4" name="Google Shape;1234;p93"/>
            <p:cNvSpPr/>
            <p:nvPr/>
          </p:nvSpPr>
          <p:spPr>
            <a:xfrm>
              <a:off x="505348" y="3448013"/>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5" name="Google Shape;1235;p93"/>
            <p:cNvSpPr/>
            <p:nvPr/>
          </p:nvSpPr>
          <p:spPr>
            <a:xfrm>
              <a:off x="232575" y="3001853"/>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6" name="Google Shape;1236;p93"/>
            <p:cNvSpPr/>
            <p:nvPr/>
          </p:nvSpPr>
          <p:spPr>
            <a:xfrm>
              <a:off x="212029" y="3444249"/>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7" name="Google Shape;1237;p93"/>
            <p:cNvSpPr/>
            <p:nvPr/>
          </p:nvSpPr>
          <p:spPr>
            <a:xfrm>
              <a:off x="807063" y="3001853"/>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8" name="Google Shape;1238;p93"/>
            <p:cNvSpPr/>
            <p:nvPr/>
          </p:nvSpPr>
          <p:spPr>
            <a:xfrm>
              <a:off x="807063" y="3442589"/>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239" name="Google Shape;1239;p93"/>
            <p:cNvSpPr/>
            <p:nvPr/>
          </p:nvSpPr>
          <p:spPr>
            <a:xfrm>
              <a:off x="1137538" y="3442589"/>
              <a:ext cx="194210" cy="216344"/>
            </a:xfrm>
            <a:prstGeom prst="ellipse">
              <a:avLst/>
            </a:prstGeom>
            <a:solidFill>
              <a:srgbClr val="354EA2"/>
            </a:solidFill>
            <a:ln w="9525" cap="flat" cmpd="sng">
              <a:solidFill>
                <a:srgbClr val="354EA2"/>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grpSp>
      <p:sp>
        <p:nvSpPr>
          <p:cNvPr id="1240" name="Google Shape;1240;p9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grpSp>
        <p:nvGrpSpPr>
          <p:cNvPr id="1248" name="Google Shape;1248;p94"/>
          <p:cNvGrpSpPr/>
          <p:nvPr/>
        </p:nvGrpSpPr>
        <p:grpSpPr>
          <a:xfrm>
            <a:off x="602166" y="5571901"/>
            <a:ext cx="11233149" cy="702071"/>
            <a:chOff x="0" y="259357"/>
            <a:chExt cx="11233149" cy="702071"/>
          </a:xfrm>
        </p:grpSpPr>
        <p:sp>
          <p:nvSpPr>
            <p:cNvPr id="1249" name="Google Shape;1249;p94"/>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0" name="Google Shape;1250;p94"/>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1251" name="Google Shape;1251;p94"/>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2" name="Google Shape;1252;p94"/>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1253" name="Google Shape;1253;p94"/>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4" name="Google Shape;1254;p94"/>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1255" name="Google Shape;1255;p94"/>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6" name="Google Shape;1256;p94"/>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1257" name="Google Shape;1257;p94"/>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8" name="Google Shape;1258;p94"/>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1259" name="Google Shape;1259;p94"/>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0" name="Google Shape;1260;p94"/>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1261" name="Google Shape;1261;p94"/>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2" name="Google Shape;1262;p94"/>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1263" name="Google Shape;1263;p9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000"/>
              <a:buFont typeface="Arial Narrow"/>
              <a:buNone/>
            </a:pPr>
            <a:r>
              <a:rPr lang="es" sz="4000">
                <a:solidFill>
                  <a:srgbClr val="00B0F0"/>
                </a:solidFill>
              </a:rPr>
              <a:t>¿Qué capacidad debe tener la tecnología de tratamiento de desechos?</a:t>
            </a:r>
            <a:endParaRPr>
              <a:solidFill>
                <a:srgbClr val="00B0F0"/>
              </a:solidFill>
            </a:endParaRPr>
          </a:p>
        </p:txBody>
      </p:sp>
      <p:sp>
        <p:nvSpPr>
          <p:cNvPr id="1264" name="Google Shape;1264;p94"/>
          <p:cNvSpPr txBox="1">
            <a:spLocks noGrp="1"/>
          </p:cNvSpPr>
          <p:nvPr>
            <p:ph type="body" idx="1"/>
          </p:nvPr>
        </p:nvSpPr>
        <p:spPr>
          <a:xfrm>
            <a:off x="838200" y="1926770"/>
            <a:ext cx="4648200" cy="4430995"/>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800"/>
              <a:buNone/>
            </a:pPr>
            <a:r>
              <a:rPr lang="es" sz="2800" b="1"/>
              <a:t>HOSPITAL</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r>
              <a:rPr lang="es" sz="2000"/>
              <a:t>Índice de </a:t>
            </a:r>
            <a:r>
              <a:rPr lang="es" sz="2000" b="1">
                <a:solidFill>
                  <a:srgbClr val="D4B01A"/>
                </a:solidFill>
              </a:rPr>
              <a:t>generación de desechos por día y cama</a:t>
            </a:r>
            <a:r>
              <a:rPr lang="es" sz="2000"/>
              <a:t> x número de camas x nivel de </a:t>
            </a:r>
            <a:r>
              <a:rPr lang="es" b="1">
                <a:solidFill>
                  <a:srgbClr val="D4B01A"/>
                </a:solidFill>
              </a:rPr>
              <a:t>ocupación de camas</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Font typeface="Arial"/>
              <a:buNone/>
            </a:pPr>
            <a:endParaRPr/>
          </a:p>
        </p:txBody>
      </p:sp>
      <p:sp>
        <p:nvSpPr>
          <p:cNvPr id="1265" name="Google Shape;1265;p94"/>
          <p:cNvSpPr txBox="1">
            <a:spLocks noGrp="1"/>
          </p:cNvSpPr>
          <p:nvPr>
            <p:ph type="body" idx="2"/>
          </p:nvPr>
        </p:nvSpPr>
        <p:spPr>
          <a:xfrm>
            <a:off x="6261198" y="1926770"/>
            <a:ext cx="5092602" cy="4431168"/>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2800"/>
              <a:buNone/>
            </a:pPr>
            <a:r>
              <a:rPr lang="es" sz="2800" b="1"/>
              <a:t>CLÍNICA O DEPENDENCIA DE ATENCIÓN SANITARIA BÁSICA</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r>
              <a:rPr lang="es" sz="2000"/>
              <a:t>Índice de generación de desechos por día</a:t>
            </a:r>
            <a:r>
              <a:rPr lang="es" b="1">
                <a:solidFill>
                  <a:srgbClr val="D4B01A"/>
                </a:solidFill>
              </a:rPr>
              <a:t> </a:t>
            </a:r>
            <a:r>
              <a:rPr lang="es" sz="2000">
                <a:solidFill>
                  <a:srgbClr val="FF00FF"/>
                </a:solidFill>
              </a:rPr>
              <a:t> </a:t>
            </a:r>
            <a:r>
              <a:rPr lang="es" sz="2000"/>
              <a:t>x el </a:t>
            </a:r>
            <a:r>
              <a:rPr lang="es" b="1">
                <a:solidFill>
                  <a:srgbClr val="D4B01A"/>
                </a:solidFill>
              </a:rPr>
              <a:t>número medio de pacientes</a:t>
            </a:r>
            <a:r>
              <a:rPr lang="es" sz="2000"/>
              <a:t> al día</a:t>
            </a:r>
            <a:endParaRPr/>
          </a:p>
          <a:p>
            <a:pPr marL="0" lvl="0" indent="0" algn="l" rtl="0">
              <a:lnSpc>
                <a:spcPct val="90000"/>
              </a:lnSpc>
              <a:spcBef>
                <a:spcPts val="1000"/>
              </a:spcBef>
              <a:spcAft>
                <a:spcPts val="0"/>
              </a:spcAft>
              <a:buClr>
                <a:schemeClr val="dk1"/>
              </a:buClr>
              <a:buSzPts val="2000"/>
              <a:buNone/>
            </a:pPr>
            <a:endParaRPr/>
          </a:p>
        </p:txBody>
      </p:sp>
      <p:sp>
        <p:nvSpPr>
          <p:cNvPr id="1266" name="Google Shape;1266;p9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52</a:t>
            </a:fld>
            <a:endParaRPr/>
          </a:p>
        </p:txBody>
      </p:sp>
      <p:sp>
        <p:nvSpPr>
          <p:cNvPr id="1267" name="Google Shape;1267;p94"/>
          <p:cNvSpPr txBox="1"/>
          <p:nvPr/>
        </p:nvSpPr>
        <p:spPr>
          <a:xfrm>
            <a:off x="1070693" y="3944570"/>
            <a:ext cx="9312931" cy="1446550"/>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800">
                <a:solidFill>
                  <a:schemeClr val="lt1"/>
                </a:solidFill>
                <a:latin typeface="Arial Narrow"/>
                <a:ea typeface="Arial Narrow"/>
                <a:cs typeface="Arial Narrow"/>
                <a:sym typeface="Arial Narrow"/>
              </a:rPr>
              <a:t>Pregunta: </a:t>
            </a:r>
            <a:endParaRPr sz="2000">
              <a:solidFill>
                <a:schemeClr val="lt1"/>
              </a:solidFill>
              <a:latin typeface="Arial Narrow"/>
              <a:ea typeface="Arial Narrow"/>
              <a:cs typeface="Arial Narrow"/>
              <a:sym typeface="Arial Narrow"/>
            </a:endParaRPr>
          </a:p>
          <a:p>
            <a:pPr marL="0" marR="0" lvl="0" indent="0" algn="l" rtl="0">
              <a:spcBef>
                <a:spcPts val="0"/>
              </a:spcBef>
              <a:spcAft>
                <a:spcPts val="0"/>
              </a:spcAft>
              <a:buNone/>
            </a:pPr>
            <a:r>
              <a:rPr lang="es" sz="2000">
                <a:solidFill>
                  <a:schemeClr val="lt1"/>
                </a:solidFill>
                <a:latin typeface="Arial Narrow"/>
                <a:ea typeface="Arial Narrow"/>
                <a:cs typeface="Arial Narrow"/>
                <a:sym typeface="Arial Narrow"/>
              </a:rPr>
              <a:t>Hospital de 100 camas; nivel de ocupación de camas del 100%; 0,5 kg de desechos infecciosos por cama al día; y</a:t>
            </a:r>
            <a:endParaRPr/>
          </a:p>
          <a:p>
            <a:pPr marL="0" marR="0" lvl="0" indent="0" algn="l" rtl="0">
              <a:spcBef>
                <a:spcPts val="0"/>
              </a:spcBef>
              <a:spcAft>
                <a:spcPts val="0"/>
              </a:spcAft>
              <a:buNone/>
            </a:pPr>
            <a:r>
              <a:rPr lang="es" sz="2000">
                <a:solidFill>
                  <a:schemeClr val="lt1"/>
                </a:solidFill>
                <a:latin typeface="Arial Narrow"/>
                <a:ea typeface="Arial Narrow"/>
                <a:cs typeface="Arial Narrow"/>
                <a:sym typeface="Arial Narrow"/>
              </a:rPr>
              <a:t>ciclo de 1 hora, 5 horas de tratamiento de desechos al día. </a:t>
            </a:r>
            <a:endParaRPr sz="2000">
              <a:solidFill>
                <a:schemeClr val="lt1"/>
              </a:solidFill>
              <a:latin typeface="Arial Narrow"/>
              <a:ea typeface="Arial Narrow"/>
              <a:cs typeface="Arial Narrow"/>
              <a:sym typeface="Arial Narrow"/>
            </a:endParaRPr>
          </a:p>
          <a:p>
            <a:pPr marL="0" marR="0" lvl="0" indent="0" algn="l" rtl="0">
              <a:spcBef>
                <a:spcPts val="0"/>
              </a:spcBef>
              <a:spcAft>
                <a:spcPts val="0"/>
              </a:spcAft>
              <a:buNone/>
            </a:pPr>
            <a:r>
              <a:rPr lang="es" sz="2000">
                <a:solidFill>
                  <a:schemeClr val="lt1"/>
                </a:solidFill>
                <a:latin typeface="Arial Narrow"/>
                <a:ea typeface="Arial Narrow"/>
                <a:cs typeface="Arial Narrow"/>
                <a:sym typeface="Arial Narrow"/>
              </a:rPr>
              <a:t>¿Qué capacidad se necesita en kg/h?</a:t>
            </a:r>
            <a:endParaRPr sz="2800">
              <a:solidFill>
                <a:schemeClr val="lt1"/>
              </a:solidFill>
              <a:latin typeface="Arial Narrow"/>
              <a:ea typeface="Arial Narrow"/>
              <a:cs typeface="Arial Narrow"/>
              <a:sym typeface="Arial Narrow"/>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95"/>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s" sz="2400"/>
              <a:t>Para tratar desechos orgánicos (p. ej., comida) o patológicos</a:t>
            </a:r>
            <a:endParaRPr/>
          </a:p>
          <a:p>
            <a:pPr marL="342900" lvl="0" indent="-342900" algn="l" rtl="0">
              <a:lnSpc>
                <a:spcPct val="90000"/>
              </a:lnSpc>
              <a:spcBef>
                <a:spcPts val="1000"/>
              </a:spcBef>
              <a:spcAft>
                <a:spcPts val="0"/>
              </a:spcAft>
              <a:buClr>
                <a:schemeClr val="dk1"/>
              </a:buClr>
              <a:buSzPts val="2400"/>
              <a:buFont typeface="Arial"/>
              <a:buChar char="•"/>
            </a:pPr>
            <a:r>
              <a:rPr lang="es" sz="2400"/>
              <a:t>Dos cámaras aumentan el tiempo de retención, los microorganismos patógenos mueren de forma natural</a:t>
            </a:r>
            <a:endParaRPr/>
          </a:p>
          <a:p>
            <a:pPr marL="342900" lvl="0" indent="-342900" algn="l" rtl="0">
              <a:lnSpc>
                <a:spcPct val="90000"/>
              </a:lnSpc>
              <a:spcBef>
                <a:spcPts val="1000"/>
              </a:spcBef>
              <a:spcAft>
                <a:spcPts val="0"/>
              </a:spcAft>
              <a:buClr>
                <a:schemeClr val="dk1"/>
              </a:buClr>
              <a:buSzPts val="2400"/>
              <a:buFont typeface="Arial"/>
              <a:buChar char="•"/>
            </a:pPr>
            <a:r>
              <a:rPr lang="es" sz="2400"/>
              <a:t>Los restos digeridos van a parar al alcantarillado sin necesidad de manipularlos de nuevo.</a:t>
            </a:r>
            <a:endParaRPr/>
          </a:p>
          <a:p>
            <a:pPr marL="342900" lvl="0" indent="-342900" algn="l" rtl="0">
              <a:lnSpc>
                <a:spcPct val="90000"/>
              </a:lnSpc>
              <a:spcBef>
                <a:spcPts val="1000"/>
              </a:spcBef>
              <a:spcAft>
                <a:spcPts val="0"/>
              </a:spcAft>
              <a:buClr>
                <a:schemeClr val="dk1"/>
              </a:buClr>
              <a:buSzPts val="2400"/>
              <a:buFont typeface="Arial"/>
              <a:buChar char="•"/>
            </a:pPr>
            <a:r>
              <a:rPr lang="es" sz="2400"/>
              <a:t>El biogás puede utilizarse como combustible para cocinar o calentar agua</a:t>
            </a:r>
            <a:endParaRPr/>
          </a:p>
        </p:txBody>
      </p:sp>
      <p:sp>
        <p:nvSpPr>
          <p:cNvPr id="1276" name="Google Shape;1276;p95"/>
          <p:cNvSpPr txBox="1">
            <a:spLocks noGrp="1"/>
          </p:cNvSpPr>
          <p:nvPr>
            <p:ph type="body" idx="3"/>
          </p:nvPr>
        </p:nvSpPr>
        <p:spPr>
          <a:xfrm>
            <a:off x="153988" y="310124"/>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sz="4400"/>
              <a:t>Biodigestión</a:t>
            </a:r>
            <a:endParaRPr sz="4400"/>
          </a:p>
        </p:txBody>
      </p:sp>
      <p:pic>
        <p:nvPicPr>
          <p:cNvPr id="1277" name="Google Shape;1277;p95" descr="C:\Users\Deogratias.Mkembela\AppData\Local\Microsoft\Windows\INetCache\Content.Word\8J0A9346.jpg"/>
          <p:cNvPicPr preferRelativeResize="0"/>
          <p:nvPr/>
        </p:nvPicPr>
        <p:blipFill rotWithShape="1">
          <a:blip r:embed="rId3">
            <a:alphaModFix/>
          </a:blip>
          <a:srcRect/>
          <a:stretch/>
        </p:blipFill>
        <p:spPr>
          <a:xfrm>
            <a:off x="7347856" y="356992"/>
            <a:ext cx="4337529" cy="3192368"/>
          </a:xfrm>
          <a:prstGeom prst="rect">
            <a:avLst/>
          </a:prstGeom>
          <a:noFill/>
          <a:ln>
            <a:noFill/>
          </a:ln>
        </p:spPr>
      </p:pic>
      <p:pic>
        <p:nvPicPr>
          <p:cNvPr id="1278" name="Google Shape;1278;p95" descr="kitli.jpg"/>
          <p:cNvPicPr preferRelativeResize="0"/>
          <p:nvPr/>
        </p:nvPicPr>
        <p:blipFill rotWithShape="1">
          <a:blip r:embed="rId4">
            <a:alphaModFix/>
          </a:blip>
          <a:srcRect/>
          <a:stretch/>
        </p:blipFill>
        <p:spPr>
          <a:xfrm>
            <a:off x="7031676" y="3917160"/>
            <a:ext cx="4969888" cy="2146202"/>
          </a:xfrm>
          <a:prstGeom prst="rect">
            <a:avLst/>
          </a:prstGeom>
          <a:noFill/>
          <a:ln>
            <a:noFill/>
          </a:ln>
        </p:spPr>
      </p:pic>
      <p:grpSp>
        <p:nvGrpSpPr>
          <p:cNvPr id="1279" name="Google Shape;1279;p95"/>
          <p:cNvGrpSpPr/>
          <p:nvPr/>
        </p:nvGrpSpPr>
        <p:grpSpPr>
          <a:xfrm>
            <a:off x="602166" y="6083462"/>
            <a:ext cx="11233149" cy="702071"/>
            <a:chOff x="0" y="259357"/>
            <a:chExt cx="11233149" cy="702071"/>
          </a:xfrm>
        </p:grpSpPr>
        <p:sp>
          <p:nvSpPr>
            <p:cNvPr id="1280" name="Google Shape;1280;p95"/>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1" name="Google Shape;1281;p95"/>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1282" name="Google Shape;1282;p95"/>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3" name="Google Shape;1283;p95"/>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1284" name="Google Shape;1284;p95"/>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5" name="Google Shape;1285;p95"/>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1286" name="Google Shape;1286;p95"/>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7" name="Google Shape;1287;p95"/>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1288" name="Google Shape;1288;p95"/>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9" name="Google Shape;1289;p95"/>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1290" name="Google Shape;1290;p95"/>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91" name="Google Shape;1291;p95"/>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1292" name="Google Shape;1292;p95"/>
            <p:cNvSpPr/>
            <p:nvPr/>
          </p:nvSpPr>
          <p:spPr>
            <a:xfrm>
              <a:off x="947797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93" name="Google Shape;1293;p95"/>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pic>
        <p:nvPicPr>
          <p:cNvPr id="1299" name="Google Shape;1299;p96"/>
          <p:cNvPicPr preferRelativeResize="0"/>
          <p:nvPr/>
        </p:nvPicPr>
        <p:blipFill rotWithShape="1">
          <a:blip r:embed="rId3">
            <a:alphaModFix/>
          </a:blip>
          <a:srcRect/>
          <a:stretch/>
        </p:blipFill>
        <p:spPr>
          <a:xfrm>
            <a:off x="407026" y="1792009"/>
            <a:ext cx="5807089" cy="3035255"/>
          </a:xfrm>
          <a:prstGeom prst="rect">
            <a:avLst/>
          </a:prstGeom>
          <a:noFill/>
          <a:ln>
            <a:noFill/>
          </a:ln>
        </p:spPr>
      </p:pic>
      <p:pic>
        <p:nvPicPr>
          <p:cNvPr id="1300" name="Google Shape;1300;p96"/>
          <p:cNvPicPr preferRelativeResize="0"/>
          <p:nvPr/>
        </p:nvPicPr>
        <p:blipFill rotWithShape="1">
          <a:blip r:embed="rId4">
            <a:alphaModFix/>
          </a:blip>
          <a:srcRect/>
          <a:stretch/>
        </p:blipFill>
        <p:spPr>
          <a:xfrm>
            <a:off x="5841531" y="3537588"/>
            <a:ext cx="6350469" cy="2459281"/>
          </a:xfrm>
          <a:prstGeom prst="rect">
            <a:avLst/>
          </a:prstGeom>
          <a:noFill/>
          <a:ln>
            <a:noFill/>
          </a:ln>
        </p:spPr>
      </p:pic>
      <p:sp>
        <p:nvSpPr>
          <p:cNvPr id="1301" name="Google Shape;1301;p96"/>
          <p:cNvSpPr txBox="1"/>
          <p:nvPr/>
        </p:nvSpPr>
        <p:spPr>
          <a:xfrm>
            <a:off x="1554827" y="2176067"/>
            <a:ext cx="2646736"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b="1">
                <a:solidFill>
                  <a:schemeClr val="lt1"/>
                </a:solidFill>
                <a:latin typeface="Arial"/>
                <a:ea typeface="Arial"/>
                <a:cs typeface="Arial"/>
                <a:sym typeface="Arial"/>
              </a:rPr>
              <a:t>Plano transversal </a:t>
            </a:r>
            <a:endParaRPr/>
          </a:p>
        </p:txBody>
      </p:sp>
      <p:sp>
        <p:nvSpPr>
          <p:cNvPr id="1302" name="Google Shape;1302;p96"/>
          <p:cNvSpPr txBox="1"/>
          <p:nvPr/>
        </p:nvSpPr>
        <p:spPr>
          <a:xfrm>
            <a:off x="10427500" y="3222456"/>
            <a:ext cx="1407816"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b="1">
                <a:solidFill>
                  <a:schemeClr val="lt1"/>
                </a:solidFill>
                <a:latin typeface="Arial"/>
                <a:ea typeface="Arial"/>
                <a:cs typeface="Arial"/>
                <a:sym typeface="Arial"/>
              </a:rPr>
              <a:t>Plano picado </a:t>
            </a:r>
            <a:endParaRPr/>
          </a:p>
        </p:txBody>
      </p:sp>
      <p:grpSp>
        <p:nvGrpSpPr>
          <p:cNvPr id="1303" name="Google Shape;1303;p96"/>
          <p:cNvGrpSpPr/>
          <p:nvPr/>
        </p:nvGrpSpPr>
        <p:grpSpPr>
          <a:xfrm>
            <a:off x="602166" y="6083462"/>
            <a:ext cx="11233149" cy="702071"/>
            <a:chOff x="0" y="259357"/>
            <a:chExt cx="11233149" cy="702071"/>
          </a:xfrm>
        </p:grpSpPr>
        <p:sp>
          <p:nvSpPr>
            <p:cNvPr id="1304" name="Google Shape;1304;p96"/>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5" name="Google Shape;1305;p96"/>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1306" name="Google Shape;1306;p96"/>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7" name="Google Shape;1307;p96"/>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1308" name="Google Shape;1308;p96"/>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9" name="Google Shape;1309;p96"/>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1310" name="Google Shape;1310;p96"/>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1" name="Google Shape;1311;p96"/>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1312" name="Google Shape;1312;p96"/>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3" name="Google Shape;1313;p96"/>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1314" name="Google Shape;1314;p96"/>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5" name="Google Shape;1315;p96"/>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1316" name="Google Shape;1316;p96"/>
            <p:cNvSpPr/>
            <p:nvPr/>
          </p:nvSpPr>
          <p:spPr>
            <a:xfrm>
              <a:off x="947797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7" name="Google Shape;1317;p96"/>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1318" name="Google Shape;1318;p9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400"/>
              <a:t>Eliminación de desechos generales: orientaciones para pozos cubiertos en entornos con pocos recursos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97"/>
          <p:cNvSpPr txBox="1">
            <a:spLocks noGrp="1"/>
          </p:cNvSpPr>
          <p:nvPr>
            <p:ph type="title"/>
          </p:nvPr>
        </p:nvSpPr>
        <p:spPr>
          <a:xfrm>
            <a:off x="838200" y="365125"/>
            <a:ext cx="10515600" cy="714375"/>
          </a:xfrm>
          <a:prstGeom prst="rect">
            <a:avLst/>
          </a:prstGeom>
          <a:noFill/>
          <a:ln>
            <a:noFill/>
          </a:ln>
        </p:spPr>
        <p:txBody>
          <a:bodyPr spcFirstLastPara="1" wrap="square" lIns="89975" tIns="46775" rIns="89975" bIns="46775" rtlCol="0" anchor="ctr" anchorCtr="0">
            <a:noAutofit/>
          </a:bodyPr>
          <a:lstStyle/>
          <a:p>
            <a:pPr marL="0" lvl="0" indent="0" algn="ctr" rtl="0">
              <a:lnSpc>
                <a:spcPct val="90000"/>
              </a:lnSpc>
              <a:spcBef>
                <a:spcPts val="0"/>
              </a:spcBef>
              <a:spcAft>
                <a:spcPts val="0"/>
              </a:spcAft>
              <a:buClr>
                <a:schemeClr val="dk2"/>
              </a:buClr>
              <a:buSzPts val="4400"/>
              <a:buFont typeface="Arial Narrow"/>
              <a:buNone/>
            </a:pPr>
            <a:r>
              <a:rPr lang="es"/>
              <a:t>Opciones de último recurso para situaciones de emergencia</a:t>
            </a:r>
            <a:endParaRPr/>
          </a:p>
        </p:txBody>
      </p:sp>
      <p:sp>
        <p:nvSpPr>
          <p:cNvPr id="1327" name="Google Shape;1327;p97"/>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390F23"/>
              </a:buClr>
              <a:buSzPts val="2177"/>
              <a:buNone/>
            </a:pPr>
            <a:r>
              <a:rPr lang="es" sz="2177" b="1">
                <a:solidFill>
                  <a:srgbClr val="09164D"/>
                </a:solidFill>
              </a:rPr>
              <a:t>Encapsulación </a:t>
            </a:r>
            <a:endParaRPr/>
          </a:p>
          <a:p>
            <a:pPr marL="310976" lvl="0" indent="-310976" algn="l" rtl="0">
              <a:lnSpc>
                <a:spcPct val="90000"/>
              </a:lnSpc>
              <a:spcBef>
                <a:spcPts val="2200"/>
              </a:spcBef>
              <a:spcAft>
                <a:spcPts val="0"/>
              </a:spcAft>
              <a:buClr>
                <a:srgbClr val="390F23"/>
              </a:buClr>
              <a:buSzPts val="1814"/>
              <a:buNone/>
            </a:pPr>
            <a:r>
              <a:rPr lang="es" sz="1814">
                <a:solidFill>
                  <a:srgbClr val="09164D"/>
                </a:solidFill>
              </a:rPr>
              <a:t>Se empacan materiales peligrosos en contenedores hechos con material impermeable y no reactivo. </a:t>
            </a:r>
            <a:endParaRPr/>
          </a:p>
          <a:p>
            <a:pPr marL="310976" lvl="0" indent="-310976" algn="l" rtl="0">
              <a:lnSpc>
                <a:spcPct val="90000"/>
              </a:lnSpc>
              <a:spcBef>
                <a:spcPts val="2200"/>
              </a:spcBef>
              <a:spcAft>
                <a:spcPts val="0"/>
              </a:spcAft>
              <a:buClr>
                <a:srgbClr val="390F23"/>
              </a:buClr>
              <a:buSzPts val="1814"/>
              <a:buNone/>
            </a:pPr>
            <a:r>
              <a:rPr lang="es" sz="1814">
                <a:solidFill>
                  <a:srgbClr val="09164D"/>
                </a:solidFill>
              </a:rPr>
              <a:t>Los contenedores se sellan con hormigón, plástico o acero, para enterrarlos o almacenarlos. </a:t>
            </a:r>
            <a:endParaRPr/>
          </a:p>
          <a:p>
            <a:pPr marL="310976" lvl="0" indent="-310976" algn="l" rtl="0">
              <a:lnSpc>
                <a:spcPct val="90000"/>
              </a:lnSpc>
              <a:spcBef>
                <a:spcPts val="2200"/>
              </a:spcBef>
              <a:spcAft>
                <a:spcPts val="0"/>
              </a:spcAft>
              <a:buClr>
                <a:srgbClr val="390F23"/>
              </a:buClr>
              <a:buSzPts val="1814"/>
              <a:buNone/>
            </a:pPr>
            <a:r>
              <a:rPr lang="es" sz="1814">
                <a:solidFill>
                  <a:srgbClr val="09164D"/>
                </a:solidFill>
              </a:rPr>
              <a:t>Se recurre a ello cuando se trata de vacunas caducadas o medicamentos.</a:t>
            </a:r>
            <a:endParaRPr/>
          </a:p>
          <a:p>
            <a:pPr marL="0" lvl="0" indent="0" algn="l" rtl="0">
              <a:lnSpc>
                <a:spcPct val="90000"/>
              </a:lnSpc>
              <a:spcBef>
                <a:spcPts val="2200"/>
              </a:spcBef>
              <a:spcAft>
                <a:spcPts val="0"/>
              </a:spcAft>
              <a:buClr>
                <a:schemeClr val="dk1"/>
              </a:buClr>
              <a:buSzPts val="2000"/>
              <a:buFont typeface="Arial"/>
              <a:buNone/>
            </a:pPr>
            <a:endParaRPr>
              <a:solidFill>
                <a:srgbClr val="09164D"/>
              </a:solidFill>
            </a:endParaRPr>
          </a:p>
        </p:txBody>
      </p:sp>
      <p:sp>
        <p:nvSpPr>
          <p:cNvPr id="1328" name="Google Shape;1328;p97"/>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9164D"/>
              </a:buClr>
              <a:buSzPts val="2177"/>
              <a:buNone/>
            </a:pPr>
            <a:r>
              <a:rPr lang="es" sz="2177" b="1">
                <a:solidFill>
                  <a:srgbClr val="09164D"/>
                </a:solidFill>
              </a:rPr>
              <a:t>(Pozo de) incineración a cielo abierto</a:t>
            </a:r>
            <a:endParaRPr sz="2177">
              <a:solidFill>
                <a:srgbClr val="09164D"/>
              </a:solidFill>
            </a:endParaRPr>
          </a:p>
          <a:p>
            <a:pPr marL="857128" lvl="1" indent="-457135" algn="l" rtl="0">
              <a:lnSpc>
                <a:spcPct val="90000"/>
              </a:lnSpc>
              <a:spcBef>
                <a:spcPts val="500"/>
              </a:spcBef>
              <a:spcAft>
                <a:spcPts val="0"/>
              </a:spcAft>
              <a:buClr>
                <a:srgbClr val="09164D"/>
              </a:buClr>
              <a:buSzPts val="1814"/>
              <a:buChar char="•"/>
            </a:pPr>
            <a:r>
              <a:rPr lang="es" sz="1814" u="sng">
                <a:solidFill>
                  <a:srgbClr val="09164D"/>
                </a:solidFill>
                <a:latin typeface="Arial"/>
                <a:ea typeface="Arial"/>
                <a:cs typeface="Arial"/>
                <a:sym typeface="Arial"/>
              </a:rPr>
              <a:t>Solo en situaciones de emergencia</a:t>
            </a:r>
            <a:r>
              <a:rPr lang="es" sz="1814">
                <a:solidFill>
                  <a:srgbClr val="09164D"/>
                </a:solidFill>
                <a:latin typeface="Arial"/>
                <a:ea typeface="Arial"/>
                <a:cs typeface="Arial"/>
                <a:sym typeface="Arial"/>
              </a:rPr>
              <a:t>, si no se dispone de incineradoras o autoclaves. </a:t>
            </a:r>
            <a:endParaRPr/>
          </a:p>
          <a:p>
            <a:pPr marL="857128" lvl="1" indent="-457135" algn="l" rtl="0">
              <a:lnSpc>
                <a:spcPct val="90000"/>
              </a:lnSpc>
              <a:spcBef>
                <a:spcPts val="500"/>
              </a:spcBef>
              <a:spcAft>
                <a:spcPts val="0"/>
              </a:spcAft>
              <a:buClr>
                <a:srgbClr val="09164D"/>
              </a:buClr>
              <a:buSzPts val="1814"/>
              <a:buChar char="•"/>
            </a:pPr>
            <a:r>
              <a:rPr lang="es" sz="1814">
                <a:solidFill>
                  <a:srgbClr val="09164D"/>
                </a:solidFill>
                <a:latin typeface="Arial"/>
                <a:ea typeface="Arial"/>
                <a:cs typeface="Arial"/>
                <a:sym typeface="Arial"/>
              </a:rPr>
              <a:t>Genera una mayor contaminación por humo y otros riesgos para la salud. </a:t>
            </a:r>
            <a:endParaRPr/>
          </a:p>
          <a:p>
            <a:pPr marL="0" lvl="0" indent="0" algn="l" rtl="0">
              <a:lnSpc>
                <a:spcPct val="90000"/>
              </a:lnSpc>
              <a:spcBef>
                <a:spcPts val="1000"/>
              </a:spcBef>
              <a:spcAft>
                <a:spcPts val="0"/>
              </a:spcAft>
              <a:buClr>
                <a:schemeClr val="dk1"/>
              </a:buClr>
              <a:buSzPts val="2177"/>
              <a:buNone/>
            </a:pPr>
            <a:endParaRPr sz="2177">
              <a:solidFill>
                <a:srgbClr val="09164D"/>
              </a:solidFill>
            </a:endParaRPr>
          </a:p>
        </p:txBody>
      </p:sp>
      <p:grpSp>
        <p:nvGrpSpPr>
          <p:cNvPr id="1329" name="Google Shape;1329;p97"/>
          <p:cNvGrpSpPr/>
          <p:nvPr/>
        </p:nvGrpSpPr>
        <p:grpSpPr>
          <a:xfrm>
            <a:off x="644623" y="5396336"/>
            <a:ext cx="11233149" cy="702071"/>
            <a:chOff x="0" y="259357"/>
            <a:chExt cx="11233149" cy="702071"/>
          </a:xfrm>
        </p:grpSpPr>
        <p:sp>
          <p:nvSpPr>
            <p:cNvPr id="1330" name="Google Shape;1330;p97"/>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1" name="Google Shape;1331;p97"/>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1332" name="Google Shape;1332;p97"/>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3" name="Google Shape;1333;p97"/>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1334" name="Google Shape;1334;p97"/>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5" name="Google Shape;1335;p97"/>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1336" name="Google Shape;1336;p97"/>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7" name="Google Shape;1337;p97"/>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1338" name="Google Shape;1338;p97"/>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9" name="Google Shape;1339;p97"/>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1340" name="Google Shape;1340;p97"/>
            <p:cNvSpPr/>
            <p:nvPr/>
          </p:nvSpPr>
          <p:spPr>
            <a:xfrm>
              <a:off x="7898308"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1" name="Google Shape;1341;p97"/>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1342" name="Google Shape;1342;p97"/>
            <p:cNvSpPr/>
            <p:nvPr/>
          </p:nvSpPr>
          <p:spPr>
            <a:xfrm>
              <a:off x="9477970" y="259357"/>
              <a:ext cx="1755179" cy="702071"/>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3" name="Google Shape;1343;p97"/>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1344" name="Google Shape;1344;p9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98"/>
          <p:cNvSpPr txBox="1">
            <a:spLocks noGrp="1"/>
          </p:cNvSpPr>
          <p:nvPr>
            <p:ph type="title"/>
          </p:nvPr>
        </p:nvSpPr>
        <p:spPr>
          <a:xfrm>
            <a:off x="838200" y="365125"/>
            <a:ext cx="10515600" cy="714375"/>
          </a:xfrm>
          <a:prstGeom prst="rect">
            <a:avLst/>
          </a:prstGeom>
          <a:noFill/>
          <a:ln>
            <a:noFill/>
          </a:ln>
        </p:spPr>
        <p:txBody>
          <a:bodyPr spcFirstLastPara="1" wrap="square" lIns="89975" tIns="46775" rIns="89975" bIns="46775" rtlCol="0" anchor="ctr" anchorCtr="0">
            <a:noAutofit/>
          </a:bodyPr>
          <a:lstStyle/>
          <a:p>
            <a:pPr marL="0" lvl="0" indent="0" algn="ctr" rtl="0">
              <a:lnSpc>
                <a:spcPct val="90000"/>
              </a:lnSpc>
              <a:spcBef>
                <a:spcPts val="0"/>
              </a:spcBef>
              <a:spcAft>
                <a:spcPts val="0"/>
              </a:spcAft>
              <a:buClr>
                <a:schemeClr val="dk2"/>
              </a:buClr>
              <a:buSzPts val="4400"/>
              <a:buFont typeface="Arial Narrow"/>
              <a:buNone/>
            </a:pPr>
            <a:r>
              <a:rPr lang="es"/>
              <a:t>Documentación</a:t>
            </a:r>
            <a:endParaRPr/>
          </a:p>
        </p:txBody>
      </p:sp>
      <p:sp>
        <p:nvSpPr>
          <p:cNvPr id="1353" name="Google Shape;1353;p98"/>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p>
            <a:pPr marL="742893" lvl="1" indent="-342899" algn="l" rtl="0">
              <a:lnSpc>
                <a:spcPct val="90000"/>
              </a:lnSpc>
              <a:spcBef>
                <a:spcPts val="0"/>
              </a:spcBef>
              <a:spcAft>
                <a:spcPts val="0"/>
              </a:spcAft>
              <a:buClr>
                <a:schemeClr val="dk1"/>
              </a:buClr>
              <a:buSzPts val="2400"/>
              <a:buFont typeface="Arial"/>
              <a:buChar char="•"/>
            </a:pPr>
            <a:r>
              <a:rPr lang="es" sz="2400">
                <a:latin typeface="Arial"/>
                <a:ea typeface="Arial"/>
                <a:cs typeface="Arial"/>
                <a:sym typeface="Arial"/>
              </a:rPr>
              <a:t>Protocolos / procedimientos operativos estándar (p. ej., separación, recogida, transporte, almacenamiento, tratamiento, eliminación, derrames):</a:t>
            </a:r>
            <a:endParaRPr/>
          </a:p>
          <a:p>
            <a:pPr marL="1257120" lvl="2" indent="-457135" algn="l" rtl="0">
              <a:lnSpc>
                <a:spcPct val="90000"/>
              </a:lnSpc>
              <a:spcBef>
                <a:spcPts val="0"/>
              </a:spcBef>
              <a:spcAft>
                <a:spcPts val="0"/>
              </a:spcAft>
              <a:buClr>
                <a:schemeClr val="dk1"/>
              </a:buClr>
              <a:buSzPts val="2400"/>
              <a:buFont typeface="Arial"/>
              <a:buChar char="•"/>
            </a:pPr>
            <a:r>
              <a:rPr lang="es" sz="2400">
                <a:latin typeface="Arial"/>
                <a:ea typeface="Arial"/>
                <a:cs typeface="Arial"/>
                <a:sym typeface="Arial"/>
              </a:rPr>
              <a:t>riesgos;</a:t>
            </a:r>
            <a:endParaRPr/>
          </a:p>
          <a:p>
            <a:pPr marL="1257120" lvl="2" indent="-457135" algn="l" rtl="0">
              <a:lnSpc>
                <a:spcPct val="90000"/>
              </a:lnSpc>
              <a:spcBef>
                <a:spcPts val="0"/>
              </a:spcBef>
              <a:spcAft>
                <a:spcPts val="0"/>
              </a:spcAft>
              <a:buClr>
                <a:schemeClr val="dk1"/>
              </a:buClr>
              <a:buSzPts val="2400"/>
              <a:buFont typeface="Arial"/>
              <a:buChar char="•"/>
            </a:pPr>
            <a:r>
              <a:rPr lang="es" sz="2400">
                <a:latin typeface="Arial"/>
                <a:ea typeface="Arial"/>
                <a:cs typeface="Arial"/>
                <a:sym typeface="Arial"/>
              </a:rPr>
              <a:t>persona responsable, contacto de emergencia;</a:t>
            </a:r>
            <a:endParaRPr/>
          </a:p>
          <a:p>
            <a:pPr marL="1257120" lvl="2" indent="-457135" algn="l" rtl="0">
              <a:lnSpc>
                <a:spcPct val="90000"/>
              </a:lnSpc>
              <a:spcBef>
                <a:spcPts val="0"/>
              </a:spcBef>
              <a:spcAft>
                <a:spcPts val="0"/>
              </a:spcAft>
              <a:buClr>
                <a:schemeClr val="dk1"/>
              </a:buClr>
              <a:buSzPts val="2400"/>
              <a:buFont typeface="Arial"/>
              <a:buChar char="•"/>
            </a:pPr>
            <a:r>
              <a:rPr lang="es" sz="2400">
                <a:latin typeface="Arial"/>
                <a:ea typeface="Arial"/>
                <a:cs typeface="Arial"/>
                <a:sym typeface="Arial"/>
              </a:rPr>
              <a:t>procedimientos paso por paso, consejos.</a:t>
            </a:r>
            <a:endParaRPr/>
          </a:p>
          <a:p>
            <a:pPr marL="742893" lvl="1" indent="-342899" algn="l" rtl="0">
              <a:lnSpc>
                <a:spcPct val="90000"/>
              </a:lnSpc>
              <a:spcBef>
                <a:spcPts val="500"/>
              </a:spcBef>
              <a:spcAft>
                <a:spcPts val="0"/>
              </a:spcAft>
              <a:buClr>
                <a:schemeClr val="dk1"/>
              </a:buClr>
              <a:buSzPts val="2400"/>
              <a:buFont typeface="Arial"/>
              <a:buChar char="•"/>
            </a:pPr>
            <a:r>
              <a:rPr lang="es" sz="2400">
                <a:latin typeface="Arial"/>
                <a:ea typeface="Arial"/>
                <a:cs typeface="Arial"/>
                <a:sym typeface="Arial"/>
              </a:rPr>
              <a:t>informes de incidentes (incidentes con objetos punzocortantes, etc.)</a:t>
            </a:r>
            <a:endParaRPr/>
          </a:p>
          <a:p>
            <a:pPr marL="742893" lvl="1" indent="-342899" algn="l" rtl="0">
              <a:lnSpc>
                <a:spcPct val="90000"/>
              </a:lnSpc>
              <a:spcBef>
                <a:spcPts val="500"/>
              </a:spcBef>
              <a:spcAft>
                <a:spcPts val="0"/>
              </a:spcAft>
              <a:buClr>
                <a:schemeClr val="dk1"/>
              </a:buClr>
              <a:buSzPts val="2400"/>
              <a:buFont typeface="Arial"/>
              <a:buChar char="•"/>
            </a:pPr>
            <a:r>
              <a:rPr lang="es" sz="2400">
                <a:latin typeface="Arial"/>
                <a:ea typeface="Arial"/>
                <a:cs typeface="Arial"/>
                <a:sym typeface="Arial"/>
              </a:rPr>
              <a:t>Registros de los desechos generados (cantidad o peso [kg])</a:t>
            </a:r>
            <a:endParaRPr/>
          </a:p>
        </p:txBody>
      </p:sp>
      <p:pic>
        <p:nvPicPr>
          <p:cNvPr id="1354" name="Google Shape;1354;p98" descr="Klemmbrett"/>
          <p:cNvPicPr preferRelativeResize="0"/>
          <p:nvPr/>
        </p:nvPicPr>
        <p:blipFill rotWithShape="1">
          <a:blip r:embed="rId3">
            <a:alphaModFix/>
          </a:blip>
          <a:srcRect/>
          <a:stretch/>
        </p:blipFill>
        <p:spPr>
          <a:xfrm>
            <a:off x="8128212" y="330215"/>
            <a:ext cx="914352" cy="914352"/>
          </a:xfrm>
          <a:prstGeom prst="rect">
            <a:avLst/>
          </a:prstGeom>
          <a:noFill/>
          <a:ln>
            <a:noFill/>
          </a:ln>
        </p:spPr>
      </p:pic>
      <p:pic>
        <p:nvPicPr>
          <p:cNvPr id="1355" name="Google Shape;1355;p98" descr="Bleistift"/>
          <p:cNvPicPr preferRelativeResize="0"/>
          <p:nvPr/>
        </p:nvPicPr>
        <p:blipFill rotWithShape="1">
          <a:blip r:embed="rId4">
            <a:alphaModFix/>
          </a:blip>
          <a:srcRect/>
          <a:stretch/>
        </p:blipFill>
        <p:spPr>
          <a:xfrm>
            <a:off x="8808273" y="241327"/>
            <a:ext cx="914352" cy="914352"/>
          </a:xfrm>
          <a:prstGeom prst="rect">
            <a:avLst/>
          </a:prstGeom>
          <a:noFill/>
          <a:ln>
            <a:noFill/>
          </a:ln>
        </p:spPr>
      </p:pic>
      <p:grpSp>
        <p:nvGrpSpPr>
          <p:cNvPr id="1356" name="Google Shape;1356;p98"/>
          <p:cNvGrpSpPr/>
          <p:nvPr/>
        </p:nvGrpSpPr>
        <p:grpSpPr>
          <a:xfrm>
            <a:off x="602166" y="5410657"/>
            <a:ext cx="11233149" cy="702071"/>
            <a:chOff x="0" y="259357"/>
            <a:chExt cx="11233149" cy="702071"/>
          </a:xfrm>
        </p:grpSpPr>
        <p:sp>
          <p:nvSpPr>
            <p:cNvPr id="1357" name="Google Shape;1357;p98"/>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8" name="Google Shape;1358;p98"/>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Reducción al mínimo</a:t>
              </a:r>
              <a:endParaRPr sz="1600">
                <a:solidFill>
                  <a:schemeClr val="lt1"/>
                </a:solidFill>
                <a:latin typeface="Arial Narrow"/>
                <a:ea typeface="Arial Narrow"/>
                <a:cs typeface="Arial Narrow"/>
                <a:sym typeface="Arial Narrow"/>
              </a:endParaRPr>
            </a:p>
          </p:txBody>
        </p:sp>
        <p:sp>
          <p:nvSpPr>
            <p:cNvPr id="1359" name="Google Shape;1359;p98"/>
            <p:cNvSpPr/>
            <p:nvPr/>
          </p:nvSpPr>
          <p:spPr>
            <a:xfrm>
              <a:off x="1579661"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0" name="Google Shape;1360;p98"/>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Separación</a:t>
              </a:r>
              <a:endParaRPr/>
            </a:p>
          </p:txBody>
        </p:sp>
        <p:sp>
          <p:nvSpPr>
            <p:cNvPr id="1361" name="Google Shape;1361;p98"/>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2" name="Google Shape;1362;p98"/>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Recogida</a:t>
              </a:r>
              <a:endParaRPr/>
            </a:p>
          </p:txBody>
        </p:sp>
        <p:sp>
          <p:nvSpPr>
            <p:cNvPr id="1363" name="Google Shape;1363;p98"/>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4" name="Google Shape;1364;p98"/>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Transporte</a:t>
              </a:r>
              <a:endParaRPr/>
            </a:p>
          </p:txBody>
        </p:sp>
        <p:sp>
          <p:nvSpPr>
            <p:cNvPr id="1365" name="Google Shape;1365;p98"/>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6" name="Google Shape;1366;p98"/>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Almacenamiento</a:t>
              </a:r>
              <a:endParaRPr/>
            </a:p>
          </p:txBody>
        </p:sp>
        <p:sp>
          <p:nvSpPr>
            <p:cNvPr id="1367" name="Google Shape;1367;p98"/>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8" name="Google Shape;1368;p98"/>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Tratamiento</a:t>
              </a:r>
              <a:endParaRPr/>
            </a:p>
          </p:txBody>
        </p:sp>
        <p:sp>
          <p:nvSpPr>
            <p:cNvPr id="1369" name="Google Shape;1369;p98"/>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0" name="Google Shape;1370;p98"/>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a:solidFill>
                    <a:schemeClr val="lt1"/>
                  </a:solidFill>
                  <a:latin typeface="Arial Narrow"/>
                  <a:ea typeface="Arial Narrow"/>
                  <a:cs typeface="Arial Narrow"/>
                  <a:sym typeface="Arial Narrow"/>
                </a:rPr>
                <a:t>Eliminación definitiva</a:t>
              </a:r>
              <a:endParaRPr/>
            </a:p>
          </p:txBody>
        </p:sp>
      </p:grpSp>
      <p:sp>
        <p:nvSpPr>
          <p:cNvPr id="1371" name="Google Shape;1371;p9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99"/>
          <p:cNvSpPr txBox="1">
            <a:spLocks noGrp="1"/>
          </p:cNvSpPr>
          <p:nvPr>
            <p:ph type="body" idx="1"/>
          </p:nvPr>
        </p:nvSpPr>
        <p:spPr>
          <a:xfrm>
            <a:off x="0" y="1771519"/>
            <a:ext cx="12192000" cy="914400"/>
          </a:xfrm>
          <a:prstGeom prst="rect">
            <a:avLst/>
          </a:prstGeom>
          <a:noFill/>
          <a:ln>
            <a:noFill/>
          </a:ln>
        </p:spPr>
        <p:txBody>
          <a:bodyPr spcFirstLastPara="1" wrap="square" lIns="91425" tIns="45700" rIns="91425" bIns="45700" rtlCol="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s" sz="2400"/>
              <a:t>La economía circular tiene por objeto reducir las repercusiones negativas a lo largo del ciclo de vida de los materiales y productos, mediante la sustitución de las materias primas por materiales de recuperación, como los reciclados. </a:t>
            </a:r>
            <a:endParaRPr sz="2400"/>
          </a:p>
        </p:txBody>
      </p:sp>
      <p:sp>
        <p:nvSpPr>
          <p:cNvPr id="1380" name="Google Shape;1380;p99"/>
          <p:cNvSpPr txBox="1">
            <a:spLocks noGrp="1"/>
          </p:cNvSpPr>
          <p:nvPr>
            <p:ph type="body" idx="3"/>
          </p:nvPr>
        </p:nvSpPr>
        <p:spPr>
          <a:xfrm>
            <a:off x="312234" y="253948"/>
            <a:ext cx="11180183" cy="62640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sz="4400" b="1">
                <a:solidFill>
                  <a:schemeClr val="dk2"/>
                </a:solidFill>
                <a:latin typeface="Arial Narrow"/>
                <a:ea typeface="Arial Narrow"/>
                <a:cs typeface="Arial Narrow"/>
                <a:sym typeface="Arial Narrow"/>
              </a:rPr>
              <a:t>De la economía lineal a la circular:</a:t>
            </a:r>
            <a:endParaRPr/>
          </a:p>
          <a:p>
            <a:pPr marL="0" lvl="0" indent="0" algn="ctr" rtl="0">
              <a:lnSpc>
                <a:spcPct val="90000"/>
              </a:lnSpc>
              <a:spcBef>
                <a:spcPts val="1000"/>
              </a:spcBef>
              <a:spcAft>
                <a:spcPts val="0"/>
              </a:spcAft>
              <a:buClr>
                <a:schemeClr val="dk2"/>
              </a:buClr>
              <a:buSzPts val="4400"/>
              <a:buNone/>
            </a:pPr>
            <a:r>
              <a:rPr lang="es" sz="4400" b="1">
                <a:solidFill>
                  <a:schemeClr val="dk2"/>
                </a:solidFill>
                <a:latin typeface="Arial Narrow"/>
                <a:ea typeface="Arial Narrow"/>
                <a:cs typeface="Arial Narrow"/>
                <a:sym typeface="Arial Narrow"/>
              </a:rPr>
              <a:t>Objetivo a largo plazo </a:t>
            </a:r>
            <a:endParaRPr/>
          </a:p>
        </p:txBody>
      </p:sp>
      <p:pic>
        <p:nvPicPr>
          <p:cNvPr id="1381" name="Google Shape;1381;p99"/>
          <p:cNvPicPr preferRelativeResize="0"/>
          <p:nvPr/>
        </p:nvPicPr>
        <p:blipFill rotWithShape="1">
          <a:blip r:embed="rId3">
            <a:alphaModFix/>
          </a:blip>
          <a:srcRect/>
          <a:stretch/>
        </p:blipFill>
        <p:spPr>
          <a:xfrm>
            <a:off x="2496368" y="3421882"/>
            <a:ext cx="3373101" cy="3182170"/>
          </a:xfrm>
          <a:prstGeom prst="rect">
            <a:avLst/>
          </a:prstGeom>
          <a:noFill/>
          <a:ln>
            <a:noFill/>
          </a:ln>
          <a:effectLst>
            <a:outerShdw blurRad="292100" dist="139700" dir="2700000" algn="tl" rotWithShape="0">
              <a:srgbClr val="333333">
                <a:alpha val="64705"/>
              </a:srgbClr>
            </a:outerShdw>
          </a:effectLst>
        </p:spPr>
      </p:pic>
      <p:pic>
        <p:nvPicPr>
          <p:cNvPr id="1382" name="Google Shape;1382;p99"/>
          <p:cNvPicPr preferRelativeResize="0"/>
          <p:nvPr/>
        </p:nvPicPr>
        <p:blipFill rotWithShape="1">
          <a:blip r:embed="rId4">
            <a:alphaModFix/>
          </a:blip>
          <a:srcRect/>
          <a:stretch/>
        </p:blipFill>
        <p:spPr>
          <a:xfrm>
            <a:off x="383837" y="3322857"/>
            <a:ext cx="2016881" cy="3281195"/>
          </a:xfrm>
          <a:prstGeom prst="rect">
            <a:avLst/>
          </a:prstGeom>
          <a:noFill/>
          <a:ln>
            <a:noFill/>
          </a:ln>
          <a:effectLst>
            <a:outerShdw blurRad="292100" dist="139700" dir="2700000" algn="tl" rotWithShape="0">
              <a:srgbClr val="333333">
                <a:alpha val="64705"/>
              </a:srgbClr>
            </a:outerShdw>
          </a:effectLst>
        </p:spPr>
      </p:pic>
      <p:pic>
        <p:nvPicPr>
          <p:cNvPr id="1383" name="Google Shape;1383;p99"/>
          <p:cNvPicPr preferRelativeResize="0"/>
          <p:nvPr/>
        </p:nvPicPr>
        <p:blipFill rotWithShape="1">
          <a:blip r:embed="rId5">
            <a:alphaModFix/>
          </a:blip>
          <a:srcRect l="1547" r="5450"/>
          <a:stretch/>
        </p:blipFill>
        <p:spPr>
          <a:xfrm>
            <a:off x="6291313" y="4283071"/>
            <a:ext cx="5802051" cy="1956713"/>
          </a:xfrm>
          <a:prstGeom prst="rect">
            <a:avLst/>
          </a:prstGeom>
          <a:noFill/>
          <a:ln>
            <a:noFill/>
          </a:ln>
        </p:spPr>
      </p:pic>
      <p:sp>
        <p:nvSpPr>
          <p:cNvPr id="1384" name="Google Shape;1384;p99"/>
          <p:cNvSpPr txBox="1"/>
          <p:nvPr/>
        </p:nvSpPr>
        <p:spPr>
          <a:xfrm>
            <a:off x="6770061" y="6239784"/>
            <a:ext cx="4309513" cy="650691"/>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1814">
                <a:solidFill>
                  <a:schemeClr val="lt1"/>
                </a:solidFill>
                <a:latin typeface="Calibri"/>
                <a:ea typeface="Calibri"/>
                <a:cs typeface="Calibri"/>
                <a:sym typeface="Calibri"/>
              </a:rPr>
              <a:t>Ejemplo: cuatro pasos fundamentales para gestionar los desechos de plástico</a:t>
            </a:r>
            <a:endParaRPr/>
          </a:p>
          <a:p>
            <a:pPr marL="0" marR="0" lvl="0" indent="0" algn="r" rtl="0">
              <a:spcBef>
                <a:spcPts val="0"/>
              </a:spcBef>
              <a:spcAft>
                <a:spcPts val="0"/>
              </a:spcAft>
              <a:buNone/>
            </a:pPr>
            <a:r>
              <a:rPr lang="es" sz="1814">
                <a:solidFill>
                  <a:schemeClr val="lt1"/>
                </a:solidFill>
                <a:latin typeface="Calibri"/>
                <a:ea typeface="Calibri"/>
                <a:cs typeface="Calibri"/>
                <a:sym typeface="Calibri"/>
              </a:rPr>
              <a:t> de los EPP. </a:t>
            </a:r>
            <a:endParaRPr sz="1814">
              <a:solidFill>
                <a:schemeClr val="lt1"/>
              </a:solidFill>
              <a:latin typeface="Calibri"/>
              <a:ea typeface="Calibri"/>
              <a:cs typeface="Calibri"/>
              <a:sym typeface="Calibri"/>
            </a:endParaRPr>
          </a:p>
        </p:txBody>
      </p:sp>
      <p:sp>
        <p:nvSpPr>
          <p:cNvPr id="1385" name="Google Shape;1385;p99"/>
          <p:cNvSpPr txBox="1"/>
          <p:nvPr/>
        </p:nvSpPr>
        <p:spPr>
          <a:xfrm>
            <a:off x="3414508" y="5467350"/>
            <a:ext cx="1972722" cy="238848"/>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952">
                <a:solidFill>
                  <a:schemeClr val="dk1"/>
                </a:solidFill>
                <a:latin typeface="Calibri"/>
                <a:ea typeface="Calibri"/>
                <a:cs typeface="Calibri"/>
                <a:sym typeface="Calibri"/>
              </a:rPr>
              <a:t>Fuente: Corporación Financiera Internacional</a:t>
            </a:r>
            <a:endParaRPr/>
          </a:p>
        </p:txBody>
      </p:sp>
      <p:sp>
        <p:nvSpPr>
          <p:cNvPr id="1386" name="Google Shape;1386;p9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57</a:t>
            </a:fld>
            <a:endParaRPr/>
          </a:p>
        </p:txBody>
      </p:sp>
      <p:sp>
        <p:nvSpPr>
          <p:cNvPr id="1387" name="Google Shape;1387;p99"/>
          <p:cNvSpPr txBox="1"/>
          <p:nvPr/>
        </p:nvSpPr>
        <p:spPr>
          <a:xfrm>
            <a:off x="903737" y="2823637"/>
            <a:ext cx="10571138" cy="461665"/>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400" b="1">
                <a:solidFill>
                  <a:schemeClr val="dk2"/>
                </a:solidFill>
                <a:latin typeface="Arial"/>
                <a:ea typeface="Arial"/>
                <a:cs typeface="Arial"/>
                <a:sym typeface="Arial"/>
              </a:rPr>
              <a:t>Ejemplo: papel reciclado para fabricar el empaquetado de los fármacos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00"/>
          <p:cNvSpPr txBox="1">
            <a:spLocks noGrp="1"/>
          </p:cNvSpPr>
          <p:nvPr>
            <p:ph type="body" idx="1"/>
          </p:nvPr>
        </p:nvSpPr>
        <p:spPr>
          <a:xfrm>
            <a:off x="839788" y="1161534"/>
            <a:ext cx="5076825" cy="4999553"/>
          </a:xfrm>
          <a:prstGeom prst="rect">
            <a:avLst/>
          </a:prstGeom>
          <a:noFill/>
          <a:ln>
            <a:noFill/>
          </a:ln>
        </p:spPr>
        <p:txBody>
          <a:bodyPr spcFirstLastPara="1" wrap="square" lIns="91425" tIns="45700" rIns="91425" bIns="45700" rtlCol="0" anchor="t"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s" sz="2400" b="1" dirty="0">
                <a:latin typeface="Arial"/>
                <a:ea typeface="Arial"/>
                <a:cs typeface="Arial"/>
                <a:sym typeface="Arial"/>
              </a:rPr>
              <a:t>Colombia (respuesta frente a la COVID-19)</a:t>
            </a:r>
            <a:endParaRPr sz="1800" b="1" dirty="0">
              <a:latin typeface="Arial"/>
              <a:ea typeface="Arial"/>
              <a:cs typeface="Arial"/>
              <a:sym typeface="Arial"/>
            </a:endParaRPr>
          </a:p>
          <a:p>
            <a:pPr marL="285750" lvl="0" indent="-285750" algn="l" rtl="0">
              <a:lnSpc>
                <a:spcPct val="90000"/>
              </a:lnSpc>
              <a:spcBef>
                <a:spcPts val="2200"/>
              </a:spcBef>
              <a:spcAft>
                <a:spcPts val="0"/>
              </a:spcAft>
              <a:buClr>
                <a:schemeClr val="dk1"/>
              </a:buClr>
              <a:buSzPts val="2000"/>
              <a:buFont typeface="Arial"/>
              <a:buChar char="•"/>
            </a:pPr>
            <a:r>
              <a:rPr lang="es" dirty="0">
                <a:latin typeface="Arial"/>
                <a:ea typeface="Arial"/>
                <a:cs typeface="Arial"/>
                <a:sym typeface="Arial"/>
              </a:rPr>
              <a:t>Se introdujeron las compras sostenibles, teniendo en cuenta el impacto económico y socioambiental de los artículos fungibles, y reduciendo el plástico.</a:t>
            </a:r>
            <a:endParaRPr dirty="0"/>
          </a:p>
          <a:p>
            <a:pPr marL="285750" lvl="0" indent="-285750" algn="l" rtl="0">
              <a:lnSpc>
                <a:spcPct val="90000"/>
              </a:lnSpc>
              <a:spcBef>
                <a:spcPts val="2200"/>
              </a:spcBef>
              <a:spcAft>
                <a:spcPts val="0"/>
              </a:spcAft>
              <a:buClr>
                <a:schemeClr val="dk1"/>
              </a:buClr>
              <a:buSzPts val="2000"/>
              <a:buFont typeface="Arial"/>
              <a:buChar char="•"/>
            </a:pPr>
            <a:r>
              <a:rPr lang="es" dirty="0"/>
              <a:t>Se ampliaron los tiempos de funcionamiento de las tecnologías disponibles de autoclave y microondas con el fin de tratar mayores cantidades de desechos infecciosos. </a:t>
            </a:r>
            <a:endParaRPr dirty="0"/>
          </a:p>
          <a:p>
            <a:pPr marL="285750" lvl="0" indent="-285750" algn="l" rtl="0">
              <a:lnSpc>
                <a:spcPct val="90000"/>
              </a:lnSpc>
              <a:spcBef>
                <a:spcPts val="2200"/>
              </a:spcBef>
              <a:spcAft>
                <a:spcPts val="0"/>
              </a:spcAft>
              <a:buClr>
                <a:schemeClr val="dk1"/>
              </a:buClr>
              <a:buSzPts val="2000"/>
              <a:buFont typeface="Arial"/>
              <a:buChar char="•"/>
            </a:pPr>
            <a:r>
              <a:rPr lang="es" dirty="0">
                <a:latin typeface="Arial"/>
                <a:ea typeface="Arial"/>
                <a:cs typeface="Arial"/>
                <a:sym typeface="Arial"/>
              </a:rPr>
              <a:t>Se impartieron más capacitaciones sobre el uso adecuado de los EPP y la gestión sin riesgos de los desechos.</a:t>
            </a:r>
            <a:endParaRPr dirty="0"/>
          </a:p>
          <a:p>
            <a:pPr marL="285750" lvl="0" indent="-285750" algn="l" rtl="0">
              <a:lnSpc>
                <a:spcPct val="90000"/>
              </a:lnSpc>
              <a:spcBef>
                <a:spcPts val="2200"/>
              </a:spcBef>
              <a:spcAft>
                <a:spcPts val="0"/>
              </a:spcAft>
              <a:buClr>
                <a:schemeClr val="dk1"/>
              </a:buClr>
              <a:buSzPts val="2000"/>
              <a:buFont typeface="Arial"/>
              <a:buChar char="•"/>
            </a:pPr>
            <a:r>
              <a:rPr lang="es" dirty="0">
                <a:latin typeface="Arial"/>
                <a:ea typeface="Arial"/>
                <a:cs typeface="Arial"/>
                <a:sym typeface="Arial"/>
              </a:rPr>
              <a:t>Las directrices nacionales previeron la utilización de productos y prácticas de limpieza más sostenibles</a:t>
            </a:r>
            <a:endParaRPr dirty="0"/>
          </a:p>
          <a:p>
            <a:pPr marL="0" lvl="0" indent="0" algn="l" rtl="0">
              <a:lnSpc>
                <a:spcPct val="90000"/>
              </a:lnSpc>
              <a:spcBef>
                <a:spcPts val="2200"/>
              </a:spcBef>
              <a:spcAft>
                <a:spcPts val="0"/>
              </a:spcAft>
              <a:buClr>
                <a:schemeClr val="dk1"/>
              </a:buClr>
              <a:buSzPts val="2000"/>
              <a:buNone/>
            </a:pPr>
            <a:endParaRPr dirty="0"/>
          </a:p>
        </p:txBody>
      </p:sp>
      <p:sp>
        <p:nvSpPr>
          <p:cNvPr id="1394" name="Google Shape;1394;p10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marR="0" lvl="0" indent="0" algn="r" rtl="0">
              <a:spcBef>
                <a:spcPts val="0"/>
              </a:spcBef>
              <a:spcAft>
                <a:spcPts val="0"/>
              </a:spcAft>
              <a:buNone/>
            </a:pPr>
            <a:fld id="{00000000-1234-1234-1234-123412341234}" type="slidenum">
              <a:rPr lang="en-US" sz="1200">
                <a:solidFill>
                  <a:srgbClr val="898A9B"/>
                </a:solidFill>
                <a:latin typeface="Calibri"/>
                <a:ea typeface="Calibri"/>
                <a:cs typeface="Calibri"/>
                <a:sym typeface="Calibri"/>
              </a:rPr>
              <a:t>58</a:t>
            </a:fld>
            <a:endParaRPr sz="1200">
              <a:solidFill>
                <a:srgbClr val="888888"/>
              </a:solidFill>
              <a:latin typeface="Calibri"/>
              <a:ea typeface="Calibri"/>
              <a:cs typeface="Calibri"/>
              <a:sym typeface="Calibri"/>
            </a:endParaRPr>
          </a:p>
        </p:txBody>
      </p:sp>
      <p:sp>
        <p:nvSpPr>
          <p:cNvPr id="1395" name="Google Shape;1395;p100"/>
          <p:cNvSpPr txBox="1">
            <a:spLocks noGrp="1"/>
          </p:cNvSpPr>
          <p:nvPr>
            <p:ph type="body" idx="3"/>
          </p:nvPr>
        </p:nvSpPr>
        <p:spPr>
          <a:xfrm>
            <a:off x="6729300" y="1098614"/>
            <a:ext cx="5076825" cy="577335"/>
          </a:xfrm>
          <a:prstGeom prst="rect">
            <a:avLst/>
          </a:prstGeom>
          <a:solidFill>
            <a:schemeClr val="dk2"/>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1800"/>
              <a:buNone/>
            </a:pPr>
            <a:r>
              <a:rPr lang="es"/>
              <a:t>Resumen de los puntos clave reflejados en los estudios de caso: OMS</a:t>
            </a:r>
            <a:endParaRPr/>
          </a:p>
        </p:txBody>
      </p:sp>
      <p:sp>
        <p:nvSpPr>
          <p:cNvPr id="1396" name="Google Shape;1396;p100"/>
          <p:cNvSpPr txBox="1"/>
          <p:nvPr/>
        </p:nvSpPr>
        <p:spPr>
          <a:xfrm>
            <a:off x="533399" y="-438253"/>
            <a:ext cx="11410950" cy="1747681"/>
          </a:xfrm>
          <a:prstGeom prst="rect">
            <a:avLst/>
          </a:prstGeom>
          <a:noFill/>
          <a:ln>
            <a:noFill/>
          </a:ln>
        </p:spPr>
        <p:txBody>
          <a:bodyPr spcFirstLastPara="1" wrap="square" lIns="68575" tIns="34275" rIns="68575" bIns="34275" rtlCol="0" anchor="ctr" anchorCtr="0">
            <a:normAutofit/>
          </a:bodyPr>
          <a:lstStyle/>
          <a:p>
            <a:pPr marL="0" marR="0" lvl="0" indent="0" algn="ctr" rtl="0">
              <a:lnSpc>
                <a:spcPct val="90000"/>
              </a:lnSpc>
              <a:spcBef>
                <a:spcPts val="0"/>
              </a:spcBef>
              <a:spcAft>
                <a:spcPts val="0"/>
              </a:spcAft>
              <a:buClr>
                <a:schemeClr val="dk2"/>
              </a:buClr>
              <a:buSzPts val="4400"/>
              <a:buFont typeface="Arial Narrow"/>
              <a:buNone/>
            </a:pPr>
            <a:r>
              <a:rPr lang="es" sz="4400" b="1">
                <a:solidFill>
                  <a:schemeClr val="dk2"/>
                </a:solidFill>
                <a:latin typeface="Arial Narrow"/>
                <a:ea typeface="Arial Narrow"/>
                <a:cs typeface="Arial Narrow"/>
                <a:sym typeface="Arial Narrow"/>
              </a:rPr>
              <a:t>Estudios de caso por países: se puede lograr un cambio</a:t>
            </a:r>
            <a:endParaRPr/>
          </a:p>
        </p:txBody>
      </p:sp>
      <p:pic>
        <p:nvPicPr>
          <p:cNvPr id="1397" name="Google Shape;1397;p100"/>
          <p:cNvPicPr preferRelativeResize="0"/>
          <p:nvPr/>
        </p:nvPicPr>
        <p:blipFill rotWithShape="1">
          <a:blip r:embed="rId3">
            <a:alphaModFix/>
          </a:blip>
          <a:srcRect/>
          <a:stretch/>
        </p:blipFill>
        <p:spPr>
          <a:xfrm>
            <a:off x="6936081" y="1964550"/>
            <a:ext cx="4235193" cy="3371574"/>
          </a:xfrm>
          <a:prstGeom prst="rect">
            <a:avLst/>
          </a:prstGeom>
          <a:noFill/>
          <a:ln>
            <a:noFill/>
          </a:ln>
        </p:spPr>
      </p:pic>
      <p:sp>
        <p:nvSpPr>
          <p:cNvPr id="1398" name="Google Shape;1398;p100"/>
          <p:cNvSpPr txBox="1"/>
          <p:nvPr/>
        </p:nvSpPr>
        <p:spPr>
          <a:xfrm>
            <a:off x="6936081" y="5419394"/>
            <a:ext cx="4325365" cy="1200329"/>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200">
                <a:solidFill>
                  <a:srgbClr val="09164D"/>
                </a:solidFill>
                <a:latin typeface="Arial"/>
                <a:ea typeface="Arial"/>
                <a:cs typeface="Arial"/>
                <a:sym typeface="Arial"/>
              </a:rPr>
              <a:t>Fuente: OMS, Global analysis of health care waste in the context of COVID-19: Case studies.</a:t>
            </a:r>
            <a:endParaRPr sz="1200">
              <a:solidFill>
                <a:srgbClr val="09164D"/>
              </a:solidFill>
              <a:latin typeface="Arial"/>
              <a:ea typeface="Arial"/>
              <a:cs typeface="Arial"/>
              <a:sym typeface="Arial"/>
            </a:endParaRPr>
          </a:p>
          <a:p>
            <a:pPr marL="0" marR="0" lvl="0" indent="0" algn="l" rtl="0">
              <a:spcBef>
                <a:spcPts val="0"/>
              </a:spcBef>
              <a:spcAft>
                <a:spcPts val="0"/>
              </a:spcAft>
              <a:buNone/>
            </a:pPr>
            <a:r>
              <a:rPr lang="es" sz="1200" u="sng">
                <a:solidFill>
                  <a:schemeClr val="hlink"/>
                </a:solidFill>
                <a:latin typeface="Arial"/>
                <a:ea typeface="Arial"/>
                <a:cs typeface="Arial"/>
                <a:sym typeface="Arial"/>
                <a:hlinkClick r:id="rId4"/>
              </a:rPr>
              <a:t>https://washinhcf.org/wp-content/uploads/2021/12/WHO_2021_Global-Analysis-of-health-care-waste-in-the-context-of-COVID-19_case-studies.pdf</a:t>
            </a:r>
            <a:r>
              <a:rPr lang="es" sz="1200">
                <a:solidFill>
                  <a:srgbClr val="09164D"/>
                </a:solidFill>
                <a:latin typeface="Arial"/>
                <a:ea typeface="Arial"/>
                <a:cs typeface="Arial"/>
                <a:sym typeface="Arial"/>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01"/>
          <p:cNvSpPr txBox="1">
            <a:spLocks noGrp="1"/>
          </p:cNvSpPr>
          <p:nvPr>
            <p:ph type="body" idx="1"/>
          </p:nvPr>
        </p:nvSpPr>
        <p:spPr>
          <a:xfrm>
            <a:off x="776061" y="1596714"/>
            <a:ext cx="5076825" cy="4761053"/>
          </a:xfrm>
          <a:prstGeom prst="rect">
            <a:avLst/>
          </a:prstGeom>
          <a:noFill/>
          <a:ln>
            <a:noFill/>
          </a:ln>
        </p:spPr>
        <p:txBody>
          <a:bodyPr spcFirstLastPara="1" wrap="square" lIns="91425" tIns="45700" rIns="91425" bIns="45700" rtlCol="0" anchor="t" anchorCtr="0">
            <a:normAutofit fontScale="92500" lnSpcReduction="20000"/>
          </a:bodyPr>
          <a:lstStyle/>
          <a:p>
            <a:pPr marL="310976" lvl="0" indent="-310976" algn="l" rtl="0">
              <a:lnSpc>
                <a:spcPct val="90000"/>
              </a:lnSpc>
              <a:spcBef>
                <a:spcPts val="0"/>
              </a:spcBef>
              <a:spcAft>
                <a:spcPts val="0"/>
              </a:spcAft>
              <a:buClr>
                <a:schemeClr val="dk1"/>
              </a:buClr>
              <a:buSzPts val="2000"/>
              <a:buNone/>
            </a:pPr>
            <a:r>
              <a:rPr lang="es" dirty="0"/>
              <a:t>Una empresa privada de Accra creó una planta de tratamiento centralizado para recoger y tratar los desechos infecciosos y punzocortantes de los establecimientos de salud mediante la </a:t>
            </a:r>
            <a:r>
              <a:rPr lang="es" b="1" dirty="0"/>
              <a:t>esterilización en autoclaves.</a:t>
            </a:r>
            <a:endParaRPr dirty="0"/>
          </a:p>
          <a:p>
            <a:pPr marL="0" lvl="0" indent="0" algn="l" rtl="0">
              <a:lnSpc>
                <a:spcPct val="90000"/>
              </a:lnSpc>
              <a:spcBef>
                <a:spcPts val="1000"/>
              </a:spcBef>
              <a:spcAft>
                <a:spcPts val="0"/>
              </a:spcAft>
              <a:buClr>
                <a:schemeClr val="dk1"/>
              </a:buClr>
              <a:buSzPts val="2000"/>
              <a:buNone/>
            </a:pPr>
            <a:r>
              <a:rPr lang="es" dirty="0"/>
              <a:t>Operaba en la Región del Gran Accra (Ghana): </a:t>
            </a:r>
            <a:endParaRPr dirty="0"/>
          </a:p>
          <a:p>
            <a:pPr marL="457200" lvl="1" indent="0" algn="l" rtl="0">
              <a:lnSpc>
                <a:spcPct val="90000"/>
              </a:lnSpc>
              <a:spcBef>
                <a:spcPts val="500"/>
              </a:spcBef>
              <a:spcAft>
                <a:spcPts val="0"/>
              </a:spcAft>
              <a:buClr>
                <a:schemeClr val="dk1"/>
              </a:buClr>
              <a:buSzPts val="2000"/>
              <a:buNone/>
            </a:pPr>
            <a:r>
              <a:rPr lang="es" dirty="0">
                <a:solidFill>
                  <a:schemeClr val="dk1"/>
                </a:solidFill>
                <a:latin typeface="Arial"/>
                <a:ea typeface="Arial"/>
                <a:cs typeface="Arial"/>
                <a:sym typeface="Arial"/>
              </a:rPr>
              <a:t>una zona de alta densidad, con cuatro millones de habitantes.</a:t>
            </a:r>
            <a:endParaRPr dirty="0"/>
          </a:p>
          <a:p>
            <a:pPr marL="0" lvl="0" indent="0" algn="l" rtl="0">
              <a:lnSpc>
                <a:spcPct val="90000"/>
              </a:lnSpc>
              <a:spcBef>
                <a:spcPts val="1000"/>
              </a:spcBef>
              <a:spcAft>
                <a:spcPts val="0"/>
              </a:spcAft>
              <a:buClr>
                <a:schemeClr val="dk1"/>
              </a:buClr>
              <a:buSzPts val="2000"/>
              <a:buNone/>
            </a:pPr>
            <a:r>
              <a:rPr lang="es" dirty="0"/>
              <a:t>Los establecimientos de salud, que hasta entonces habían tratado los desechos incinerándolos o tirándolos en vertederos, tuvieron a partir de entonces la posibilidad de optar por un método de tratamiento centralizado y ecológico.</a:t>
            </a:r>
            <a:endParaRPr dirty="0"/>
          </a:p>
          <a:p>
            <a:pPr marL="0" lvl="0" indent="0" algn="l" rtl="0">
              <a:lnSpc>
                <a:spcPct val="90000"/>
              </a:lnSpc>
              <a:spcBef>
                <a:spcPts val="1000"/>
              </a:spcBef>
              <a:spcAft>
                <a:spcPts val="0"/>
              </a:spcAft>
              <a:buClr>
                <a:schemeClr val="dk1"/>
              </a:buClr>
              <a:buSzPts val="2000"/>
              <a:buNone/>
            </a:pPr>
            <a:r>
              <a:rPr lang="es" dirty="0"/>
              <a:t>Costos de inversión: un millón de dólares, aproximadamente. </a:t>
            </a:r>
            <a:endParaRPr dirty="0"/>
          </a:p>
          <a:p>
            <a:pPr marL="310976" lvl="0" indent="-310976" algn="l" rtl="0">
              <a:lnSpc>
                <a:spcPct val="90000"/>
              </a:lnSpc>
              <a:spcBef>
                <a:spcPts val="1000"/>
              </a:spcBef>
              <a:spcAft>
                <a:spcPts val="0"/>
              </a:spcAft>
              <a:buClr>
                <a:schemeClr val="dk1"/>
              </a:buClr>
              <a:buSzPts val="2000"/>
              <a:buNone/>
            </a:pPr>
            <a:r>
              <a:rPr lang="es" dirty="0"/>
              <a:t>Costo: entorno a un dólar por kilo.</a:t>
            </a:r>
            <a:endParaRPr dirty="0"/>
          </a:p>
        </p:txBody>
      </p:sp>
      <p:sp>
        <p:nvSpPr>
          <p:cNvPr id="1407" name="Google Shape;1407;p101"/>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La participación del sector privado en el tratamiento centralizado de desechos, en Ghana</a:t>
            </a:r>
            <a:endParaRPr/>
          </a:p>
        </p:txBody>
      </p:sp>
      <p:pic>
        <p:nvPicPr>
          <p:cNvPr id="1408" name="Google Shape;1408;p101" descr="Figure 3- Zoompak operational staff preparing the waste for steam sterilization (Feeding the autoclave with medical waste)"/>
          <p:cNvPicPr preferRelativeResize="0"/>
          <p:nvPr/>
        </p:nvPicPr>
        <p:blipFill rotWithShape="1">
          <a:blip r:embed="rId3">
            <a:alphaModFix/>
          </a:blip>
          <a:srcRect/>
          <a:stretch/>
        </p:blipFill>
        <p:spPr>
          <a:xfrm>
            <a:off x="8120743" y="4201604"/>
            <a:ext cx="3769023" cy="2482225"/>
          </a:xfrm>
          <a:prstGeom prst="rect">
            <a:avLst/>
          </a:prstGeom>
          <a:noFill/>
          <a:ln>
            <a:noFill/>
          </a:ln>
          <a:effectLst>
            <a:outerShdw blurRad="292100" dist="139700" dir="2700000" algn="tl" rotWithShape="0">
              <a:srgbClr val="333333">
                <a:alpha val="64705"/>
              </a:srgbClr>
            </a:outerShdw>
          </a:effectLst>
        </p:spPr>
      </p:pic>
      <p:pic>
        <p:nvPicPr>
          <p:cNvPr id="1409" name="Google Shape;1409;p101"/>
          <p:cNvPicPr preferRelativeResize="0"/>
          <p:nvPr/>
        </p:nvPicPr>
        <p:blipFill rotWithShape="1">
          <a:blip r:embed="rId4">
            <a:alphaModFix/>
          </a:blip>
          <a:srcRect/>
          <a:stretch/>
        </p:blipFill>
        <p:spPr>
          <a:xfrm>
            <a:off x="6683828" y="1807030"/>
            <a:ext cx="3341915" cy="2204272"/>
          </a:xfrm>
          <a:prstGeom prst="rect">
            <a:avLst/>
          </a:prstGeom>
          <a:noFill/>
          <a:ln>
            <a:noFill/>
          </a:ln>
          <a:effectLst>
            <a:outerShdw blurRad="292100" dist="139700" dir="2700000" algn="tl" rotWithShape="0">
              <a:srgbClr val="333333">
                <a:alpha val="64705"/>
              </a:srgbClr>
            </a:outerShdw>
          </a:effectLst>
        </p:spPr>
      </p:pic>
      <p:sp>
        <p:nvSpPr>
          <p:cNvPr id="1410" name="Google Shape;1410;p101"/>
          <p:cNvSpPr txBox="1"/>
          <p:nvPr/>
        </p:nvSpPr>
        <p:spPr>
          <a:xfrm>
            <a:off x="781277" y="5738620"/>
            <a:ext cx="5399314" cy="762388"/>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177">
                <a:solidFill>
                  <a:schemeClr val="dk1"/>
                </a:solidFill>
                <a:latin typeface="Arial"/>
                <a:ea typeface="Arial"/>
                <a:cs typeface="Arial"/>
                <a:sym typeface="Arial"/>
              </a:rPr>
              <a:t>Condición previa: las autoridades elaboraron y </a:t>
            </a:r>
            <a:r>
              <a:rPr lang="es" sz="2177" b="1" i="1">
                <a:solidFill>
                  <a:schemeClr val="dk1"/>
                </a:solidFill>
                <a:latin typeface="Arial"/>
                <a:ea typeface="Arial"/>
                <a:cs typeface="Arial"/>
                <a:sym typeface="Arial"/>
              </a:rPr>
              <a:t>aplicaron</a:t>
            </a:r>
            <a:r>
              <a:rPr lang="es" sz="2177">
                <a:solidFill>
                  <a:schemeClr val="dk1"/>
                </a:solidFill>
                <a:latin typeface="Arial"/>
                <a:ea typeface="Arial"/>
                <a:cs typeface="Arial"/>
                <a:sym typeface="Arial"/>
              </a:rPr>
              <a:t> un marco jurídico sobre la gestión de desechos de salud.</a:t>
            </a:r>
            <a:endParaRPr/>
          </a:p>
        </p:txBody>
      </p:sp>
      <p:sp>
        <p:nvSpPr>
          <p:cNvPr id="1411" name="Google Shape;1411;p10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chemeClr val="dk1"/>
                </a:solidFill>
              </a:rPr>
              <a:t>59</a:t>
            </a:fld>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body" idx="1"/>
          </p:nvPr>
        </p:nvSpPr>
        <p:spPr>
          <a:xfrm>
            <a:off x="839788" y="1940312"/>
            <a:ext cx="5076825" cy="4221173"/>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rgbClr val="09164D"/>
              </a:buClr>
              <a:buSzPts val="2400"/>
              <a:buFont typeface="Arial"/>
              <a:buChar char="•"/>
            </a:pPr>
            <a:r>
              <a:rPr lang="es" sz="2400">
                <a:solidFill>
                  <a:srgbClr val="09164D"/>
                </a:solidFill>
              </a:rPr>
              <a:t>Los trabajadores sanitarios pueden pincharse con las agujas (hepatitis B y C)</a:t>
            </a:r>
            <a:endParaRPr/>
          </a:p>
          <a:p>
            <a:pPr marL="342900" lvl="0" indent="-342900" algn="l" rtl="0">
              <a:lnSpc>
                <a:spcPct val="90000"/>
              </a:lnSpc>
              <a:spcBef>
                <a:spcPts val="1000"/>
              </a:spcBef>
              <a:spcAft>
                <a:spcPts val="0"/>
              </a:spcAft>
              <a:buClr>
                <a:srgbClr val="09164D"/>
              </a:buClr>
              <a:buSzPts val="2400"/>
              <a:buFont typeface="Arial"/>
              <a:buChar char="•"/>
            </a:pPr>
            <a:r>
              <a:rPr lang="es" sz="2400">
                <a:solidFill>
                  <a:srgbClr val="09164D"/>
                </a:solidFill>
              </a:rPr>
              <a:t>Transmisión de enfermedades infecciosas (p. ej., infecciones resistentes a los antimicrobianos)</a:t>
            </a:r>
            <a:endParaRPr/>
          </a:p>
          <a:p>
            <a:pPr marL="342900" lvl="0" indent="-342900" algn="l" rtl="0">
              <a:lnSpc>
                <a:spcPct val="90000"/>
              </a:lnSpc>
              <a:spcBef>
                <a:spcPts val="1000"/>
              </a:spcBef>
              <a:spcAft>
                <a:spcPts val="0"/>
              </a:spcAft>
              <a:buClr>
                <a:srgbClr val="09164D"/>
              </a:buClr>
              <a:buSzPts val="2400"/>
              <a:buFont typeface="Arial"/>
              <a:buChar char="•"/>
            </a:pPr>
            <a:r>
              <a:rPr lang="es" sz="2400">
                <a:solidFill>
                  <a:srgbClr val="09164D"/>
                </a:solidFill>
              </a:rPr>
              <a:t>Inhalación de contaminantes (dioxinas y furanos)</a:t>
            </a:r>
            <a:endParaRPr/>
          </a:p>
          <a:p>
            <a:pPr marL="342900" lvl="0" indent="-342900" algn="l" rtl="0">
              <a:lnSpc>
                <a:spcPct val="90000"/>
              </a:lnSpc>
              <a:spcBef>
                <a:spcPts val="1000"/>
              </a:spcBef>
              <a:spcAft>
                <a:spcPts val="0"/>
              </a:spcAft>
              <a:buClr>
                <a:srgbClr val="09164D"/>
              </a:buClr>
              <a:buSzPts val="2400"/>
              <a:buFont typeface="Arial"/>
              <a:buChar char="•"/>
            </a:pPr>
            <a:r>
              <a:rPr lang="es" sz="2400">
                <a:solidFill>
                  <a:srgbClr val="09164D"/>
                </a:solidFill>
              </a:rPr>
              <a:t>Exposición a sustancias químicas, p. ej., metales pesados como el mercurio </a:t>
            </a:r>
            <a:endParaRPr/>
          </a:p>
          <a:p>
            <a:pPr marL="310976" lvl="0" indent="-310976" algn="l" rtl="0">
              <a:lnSpc>
                <a:spcPct val="90000"/>
              </a:lnSpc>
              <a:spcBef>
                <a:spcPts val="1000"/>
              </a:spcBef>
              <a:spcAft>
                <a:spcPts val="0"/>
              </a:spcAft>
              <a:buClr>
                <a:schemeClr val="dk1"/>
              </a:buClr>
              <a:buSzPts val="2400"/>
              <a:buNone/>
            </a:pPr>
            <a:endParaRPr sz="2400">
              <a:solidFill>
                <a:srgbClr val="09164D"/>
              </a:solidFill>
            </a:endParaRPr>
          </a:p>
        </p:txBody>
      </p:sp>
      <p:pic>
        <p:nvPicPr>
          <p:cNvPr id="380" name="Google Shape;380;p48" descr="DSCF1159"/>
          <p:cNvPicPr preferRelativeResize="0"/>
          <p:nvPr/>
        </p:nvPicPr>
        <p:blipFill rotWithShape="1">
          <a:blip r:embed="rId3">
            <a:alphaModFix/>
          </a:blip>
          <a:srcRect/>
          <a:stretch/>
        </p:blipFill>
        <p:spPr>
          <a:xfrm>
            <a:off x="8311750" y="1198321"/>
            <a:ext cx="3442202" cy="2951157"/>
          </a:xfrm>
          <a:prstGeom prst="rect">
            <a:avLst/>
          </a:prstGeom>
          <a:noFill/>
          <a:ln>
            <a:noFill/>
          </a:ln>
          <a:effectLst>
            <a:outerShdw blurRad="292100" dist="139700" dir="2700000" algn="tl" rotWithShape="0">
              <a:srgbClr val="333333">
                <a:alpha val="64705"/>
              </a:srgbClr>
            </a:outerShdw>
          </a:effectLst>
        </p:spPr>
      </p:pic>
      <p:pic>
        <p:nvPicPr>
          <p:cNvPr id="381" name="Google Shape;381;p48" descr="CIMG0531"/>
          <p:cNvPicPr preferRelativeResize="0"/>
          <p:nvPr/>
        </p:nvPicPr>
        <p:blipFill rotWithShape="1">
          <a:blip r:embed="rId4">
            <a:alphaModFix/>
          </a:blip>
          <a:srcRect/>
          <a:stretch/>
        </p:blipFill>
        <p:spPr>
          <a:xfrm>
            <a:off x="6677148" y="4327643"/>
            <a:ext cx="3269204" cy="2452298"/>
          </a:xfrm>
          <a:prstGeom prst="rect">
            <a:avLst/>
          </a:prstGeom>
          <a:noFill/>
          <a:ln>
            <a:noFill/>
          </a:ln>
          <a:effectLst>
            <a:outerShdw blurRad="292100" dist="139700" dir="2700000" algn="tl" rotWithShape="0">
              <a:srgbClr val="333333">
                <a:alpha val="64705"/>
              </a:srgbClr>
            </a:outerShdw>
          </a:effectLst>
        </p:spPr>
      </p:pic>
      <p:sp>
        <p:nvSpPr>
          <p:cNvPr id="382" name="Google Shape;382;p48"/>
          <p:cNvSpPr txBox="1"/>
          <p:nvPr/>
        </p:nvSpPr>
        <p:spPr>
          <a:xfrm>
            <a:off x="84942" y="78059"/>
            <a:ext cx="11396546" cy="76944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i="0" u="none" strike="noStrike" cap="none" dirty="0">
                <a:solidFill>
                  <a:schemeClr val="dk2"/>
                </a:solidFill>
                <a:latin typeface="Arial Narrow"/>
                <a:ea typeface="Arial Narrow"/>
                <a:cs typeface="Arial Narrow"/>
                <a:sym typeface="Arial Narrow"/>
              </a:rPr>
              <a:t>Las consecuencias sanitarias de una gestión de desechos inadecuada </a:t>
            </a:r>
            <a:endParaRPr dirty="0"/>
          </a:p>
        </p:txBody>
      </p:sp>
      <p:sp>
        <p:nvSpPr>
          <p:cNvPr id="383" name="Google Shape;383;p4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p:nvPr/>
        </p:nvSpPr>
        <p:spPr>
          <a:xfrm>
            <a:off x="479999" y="367781"/>
            <a:ext cx="8160000" cy="719962"/>
          </a:xfrm>
          <a:prstGeom prst="rect">
            <a:avLst/>
          </a:prstGeom>
          <a:noFill/>
          <a:ln>
            <a:noFill/>
          </a:ln>
        </p:spPr>
        <p:txBody>
          <a:bodyPr spcFirstLastPara="1" wrap="square" lIns="16325" tIns="0" rIns="326500" bIns="0" rtlCol="0" anchor="b" anchorCtr="0">
            <a:normAutofit/>
          </a:bodyPr>
          <a:lstStyle/>
          <a:p>
            <a:pPr marL="0" marR="0" lvl="0" indent="0" algn="l" rtl="0">
              <a:lnSpc>
                <a:spcPct val="90000"/>
              </a:lnSpc>
              <a:spcBef>
                <a:spcPts val="0"/>
              </a:spcBef>
              <a:spcAft>
                <a:spcPts val="0"/>
              </a:spcAft>
              <a:buClr>
                <a:srgbClr val="0092CC"/>
              </a:buClr>
              <a:buSzPts val="2358"/>
              <a:buFont typeface="Calibri"/>
              <a:buNone/>
            </a:pPr>
            <a:r>
              <a:rPr lang="es" sz="2358" b="1" i="0" u="none" strike="noStrike" cap="none">
                <a:solidFill>
                  <a:srgbClr val="0092CC"/>
                </a:solidFill>
                <a:latin typeface="Calibri"/>
                <a:ea typeface="Calibri"/>
                <a:cs typeface="Calibri"/>
                <a:sym typeface="Calibri"/>
              </a:rPr>
              <a:t> </a:t>
            </a:r>
            <a:endParaRPr/>
          </a:p>
        </p:txBody>
      </p:sp>
      <p:sp>
        <p:nvSpPr>
          <p:cNvPr id="392" name="Google Shape;392;p49"/>
          <p:cNvSpPr txBox="1">
            <a:spLocks noGrp="1"/>
          </p:cNvSpPr>
          <p:nvPr>
            <p:ph type="title"/>
          </p:nvPr>
        </p:nvSpPr>
        <p:spPr>
          <a:xfrm>
            <a:off x="838200" y="1325180"/>
            <a:ext cx="4102100" cy="2262617"/>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Conocimientos generales</a:t>
            </a:r>
            <a:endParaRPr/>
          </a:p>
        </p:txBody>
      </p:sp>
      <p:sp>
        <p:nvSpPr>
          <p:cNvPr id="393" name="Google Shape;393;p49"/>
          <p:cNvSpPr txBox="1">
            <a:spLocks noGrp="1"/>
          </p:cNvSpPr>
          <p:nvPr>
            <p:ph type="body" idx="2"/>
          </p:nvPr>
        </p:nvSpPr>
        <p:spPr>
          <a:xfrm>
            <a:off x="5422899" y="1851102"/>
            <a:ext cx="5929313" cy="4371898"/>
          </a:xfrm>
          <a:prstGeom prst="rect">
            <a:avLst/>
          </a:prstGeom>
          <a:noFill/>
          <a:ln>
            <a:noFill/>
          </a:ln>
        </p:spPr>
        <p:txBody>
          <a:bodyPr spcFirstLastPara="1" wrap="square" lIns="91425" tIns="45700" rIns="91425" bIns="45700" rtlCol="0" anchor="t" anchorCtr="0">
            <a:noAutofit/>
          </a:bodyPr>
          <a:lstStyle/>
          <a:p>
            <a:pPr marL="466464" lvl="0" indent="-466464" algn="l" rtl="0">
              <a:lnSpc>
                <a:spcPct val="90000"/>
              </a:lnSpc>
              <a:spcBef>
                <a:spcPts val="0"/>
              </a:spcBef>
              <a:spcAft>
                <a:spcPts val="0"/>
              </a:spcAft>
              <a:buClr>
                <a:schemeClr val="dk1"/>
              </a:buClr>
              <a:buSzPts val="2400"/>
              <a:buFont typeface="Calibri"/>
              <a:buAutoNum type="arabicPeriod"/>
            </a:pPr>
            <a:r>
              <a:rPr lang="es" sz="2400"/>
              <a:t>¿Qué porcentaje medio de los desechos generados en los establecimientos de salud son desechos de salud</a:t>
            </a:r>
            <a:r>
              <a:rPr lang="es" sz="2400" b="1">
                <a:solidFill>
                  <a:srgbClr val="D4B01A"/>
                </a:solidFill>
              </a:rPr>
              <a:t> no peligrosos</a:t>
            </a:r>
            <a:r>
              <a:rPr lang="es" sz="2400"/>
              <a:t> o “generales”? </a:t>
            </a:r>
            <a:endParaRPr/>
          </a:p>
          <a:p>
            <a:pPr marL="466464" lvl="0" indent="-466464" algn="l" rtl="0">
              <a:lnSpc>
                <a:spcPct val="90000"/>
              </a:lnSpc>
              <a:spcBef>
                <a:spcPts val="1000"/>
              </a:spcBef>
              <a:spcAft>
                <a:spcPts val="0"/>
              </a:spcAft>
              <a:buClr>
                <a:schemeClr val="dk1"/>
              </a:buClr>
              <a:buSzPts val="2400"/>
              <a:buFont typeface="Calibri"/>
              <a:buAutoNum type="arabicPeriod"/>
            </a:pPr>
            <a:r>
              <a:rPr lang="es" sz="2400"/>
              <a:t>¿Qué porcentaje se consideran desechos de salud </a:t>
            </a:r>
            <a:r>
              <a:rPr lang="es" sz="2400" b="1">
                <a:solidFill>
                  <a:srgbClr val="D4B01A"/>
                </a:solidFill>
              </a:rPr>
              <a:t>peligrosos</a:t>
            </a:r>
            <a:r>
              <a:rPr lang="es" sz="2400"/>
              <a:t>? </a:t>
            </a:r>
            <a:endParaRPr/>
          </a:p>
          <a:p>
            <a:pPr marL="466464" lvl="0" indent="-466464" algn="l" rtl="0">
              <a:lnSpc>
                <a:spcPct val="90000"/>
              </a:lnSpc>
              <a:spcBef>
                <a:spcPts val="1000"/>
              </a:spcBef>
              <a:spcAft>
                <a:spcPts val="0"/>
              </a:spcAft>
              <a:buClr>
                <a:schemeClr val="dk1"/>
              </a:buClr>
              <a:buSzPts val="2400"/>
              <a:buFont typeface="Calibri"/>
              <a:buAutoNum type="arabicPeriod"/>
            </a:pPr>
            <a:r>
              <a:rPr lang="es" sz="2400"/>
              <a:t>¿Qué porcentaje de establecimientos de salud en los países menos adelantados </a:t>
            </a:r>
            <a:r>
              <a:rPr lang="es" sz="2400" b="1">
                <a:solidFill>
                  <a:srgbClr val="D4B01A"/>
                </a:solidFill>
              </a:rPr>
              <a:t>carece de servicios básicos de gestión de desechos</a:t>
            </a:r>
            <a:r>
              <a:rPr lang="es" sz="2400"/>
              <a:t>? </a:t>
            </a:r>
            <a:endParaRPr/>
          </a:p>
          <a:p>
            <a:pPr marL="0" lvl="0" indent="0" algn="l" rtl="0">
              <a:lnSpc>
                <a:spcPct val="90000"/>
              </a:lnSpc>
              <a:spcBef>
                <a:spcPts val="1000"/>
              </a:spcBef>
              <a:spcAft>
                <a:spcPts val="0"/>
              </a:spcAft>
              <a:buClr>
                <a:schemeClr val="dk1"/>
              </a:buClr>
              <a:buSzPts val="2400"/>
              <a:buFont typeface="Arial"/>
              <a:buNone/>
            </a:pPr>
            <a:endParaRPr sz="2400"/>
          </a:p>
        </p:txBody>
      </p:sp>
      <p:sp>
        <p:nvSpPr>
          <p:cNvPr id="394" name="Google Shape;394;p49"/>
          <p:cNvSpPr txBox="1">
            <a:spLocks noGrp="1"/>
          </p:cNvSpPr>
          <p:nvPr>
            <p:ph type="body" idx="3"/>
          </p:nvPr>
        </p:nvSpPr>
        <p:spPr>
          <a:xfrm>
            <a:off x="839788" y="495300"/>
            <a:ext cx="4116387" cy="7023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4400"/>
              <a:buNone/>
            </a:pPr>
            <a:r>
              <a:rPr lang="es" sz="4400"/>
              <a:t>TEST</a:t>
            </a:r>
            <a:endParaRPr/>
          </a:p>
        </p:txBody>
      </p:sp>
      <p:pic>
        <p:nvPicPr>
          <p:cNvPr id="395" name="Google Shape;395;p49"/>
          <p:cNvPicPr preferRelativeResize="0"/>
          <p:nvPr/>
        </p:nvPicPr>
        <p:blipFill rotWithShape="1">
          <a:blip r:embed="rId3">
            <a:alphaModFix/>
          </a:blip>
          <a:srcRect/>
          <a:stretch/>
        </p:blipFill>
        <p:spPr>
          <a:xfrm>
            <a:off x="1257456" y="3043586"/>
            <a:ext cx="2536075" cy="3392742"/>
          </a:xfrm>
          <a:prstGeom prst="rect">
            <a:avLst/>
          </a:prstGeom>
          <a:noFill/>
          <a:ln>
            <a:noFill/>
          </a:ln>
          <a:effectLst>
            <a:outerShdw blurRad="292100" dist="139700" dir="2700000" algn="tl" rotWithShape="0">
              <a:srgbClr val="333333">
                <a:alpha val="64705"/>
              </a:srgbClr>
            </a:outerShdw>
          </a:effectLst>
        </p:spPr>
      </p:pic>
      <p:grpSp>
        <p:nvGrpSpPr>
          <p:cNvPr id="396" name="Google Shape;396;p49"/>
          <p:cNvGrpSpPr/>
          <p:nvPr/>
        </p:nvGrpSpPr>
        <p:grpSpPr>
          <a:xfrm>
            <a:off x="10529941" y="194001"/>
            <a:ext cx="1458601" cy="1556638"/>
            <a:chOff x="10475415" y="275913"/>
            <a:chExt cx="1458677" cy="1556719"/>
          </a:xfrm>
        </p:grpSpPr>
        <p:pic>
          <p:nvPicPr>
            <p:cNvPr id="397" name="Google Shape;397;p49"/>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398" name="Google Shape;398;p49"/>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rgbClr val="002060"/>
                </a:buClr>
                <a:buSzPts val="2800"/>
                <a:buFont typeface="Arial"/>
                <a:buNone/>
              </a:pPr>
              <a:r>
                <a:rPr lang="es" sz="2800" b="0" i="0" u="none" strike="noStrike" cap="none">
                  <a:solidFill>
                    <a:srgbClr val="002060"/>
                  </a:solidFill>
                  <a:latin typeface="Arial"/>
                  <a:ea typeface="Arial"/>
                  <a:cs typeface="Arial"/>
                  <a:sym typeface="Arial"/>
                </a:rPr>
                <a:t>2 min.</a:t>
              </a:r>
              <a:endParaRPr/>
            </a:p>
          </p:txBody>
        </p:sp>
      </p:grpSp>
      <p:sp>
        <p:nvSpPr>
          <p:cNvPr id="399" name="Google Shape;399;p4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a:t>
            </a:fld>
            <a:endParaRPr/>
          </a:p>
        </p:txBody>
      </p:sp>
      <p:pic>
        <p:nvPicPr>
          <p:cNvPr id="400" name="Google Shape;400;p49"/>
          <p:cNvPicPr preferRelativeResize="0"/>
          <p:nvPr/>
        </p:nvPicPr>
        <p:blipFill rotWithShape="1">
          <a:blip r:embed="rId5">
            <a:alphaModFix/>
          </a:blip>
          <a:srcRect/>
          <a:stretch/>
        </p:blipFill>
        <p:spPr>
          <a:xfrm>
            <a:off x="9563275" y="371443"/>
            <a:ext cx="1092696" cy="9529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0"/>
          <p:cNvPicPr preferRelativeResize="0"/>
          <p:nvPr/>
        </p:nvPicPr>
        <p:blipFill rotWithShape="1">
          <a:blip r:embed="rId3">
            <a:alphaModFix/>
          </a:blip>
          <a:srcRect/>
          <a:stretch/>
        </p:blipFill>
        <p:spPr>
          <a:xfrm>
            <a:off x="299103" y="3763771"/>
            <a:ext cx="6105414" cy="2983970"/>
          </a:xfrm>
          <a:prstGeom prst="rect">
            <a:avLst/>
          </a:prstGeom>
          <a:noFill/>
          <a:ln>
            <a:noFill/>
          </a:ln>
        </p:spPr>
      </p:pic>
      <p:sp>
        <p:nvSpPr>
          <p:cNvPr id="409" name="Google Shape;409;p50"/>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1"/>
              </a:buClr>
              <a:buSzPts val="4400"/>
              <a:buFont typeface="Arial Narrow"/>
              <a:buNone/>
            </a:pPr>
            <a:r>
              <a:rPr lang="es"/>
              <a:t>Respuestas</a:t>
            </a:r>
            <a:endParaRPr/>
          </a:p>
        </p:txBody>
      </p:sp>
      <p:sp>
        <p:nvSpPr>
          <p:cNvPr id="410" name="Google Shape;410;p50"/>
          <p:cNvSpPr txBox="1">
            <a:spLocks noGrp="1"/>
          </p:cNvSpPr>
          <p:nvPr>
            <p:ph type="body" idx="2"/>
          </p:nvPr>
        </p:nvSpPr>
        <p:spPr>
          <a:xfrm>
            <a:off x="6096000" y="1020041"/>
            <a:ext cx="5929313" cy="57277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2000"/>
              <a:buNone/>
            </a:pPr>
            <a:r>
              <a:rPr lang="es" sz="2000"/>
              <a:t>1. </a:t>
            </a:r>
            <a:r>
              <a:rPr lang="es" sz="2000" b="1">
                <a:solidFill>
                  <a:srgbClr val="D4B01A"/>
                </a:solidFill>
              </a:rPr>
              <a:t>Entre el 75% y el 90%</a:t>
            </a:r>
            <a:r>
              <a:rPr lang="es" sz="2000">
                <a:solidFill>
                  <a:srgbClr val="09164D"/>
                </a:solidFill>
              </a:rPr>
              <a:t> de los desechos producidos son similares a los desechos domésticos:</a:t>
            </a:r>
            <a:endParaRPr/>
          </a:p>
          <a:p>
            <a:pPr marL="0" lvl="0" indent="0" algn="l" rtl="0">
              <a:lnSpc>
                <a:spcPct val="90000"/>
              </a:lnSpc>
              <a:spcBef>
                <a:spcPts val="453"/>
              </a:spcBef>
              <a:spcAft>
                <a:spcPts val="0"/>
              </a:spcAft>
              <a:buClr>
                <a:srgbClr val="09164D"/>
              </a:buClr>
              <a:buSzPts val="2000"/>
              <a:buNone/>
            </a:pPr>
            <a:r>
              <a:rPr lang="es">
                <a:solidFill>
                  <a:srgbClr val="09164D"/>
                </a:solidFill>
              </a:rPr>
              <a:t>	</a:t>
            </a:r>
            <a:r>
              <a:rPr lang="es" sz="2000">
                <a:solidFill>
                  <a:srgbClr val="09164D"/>
                </a:solidFill>
              </a:rPr>
              <a:t>🡪 suelen denominarse “</a:t>
            </a:r>
            <a:r>
              <a:rPr lang="es" sz="2000" b="1">
                <a:solidFill>
                  <a:srgbClr val="D4B01A"/>
                </a:solidFill>
              </a:rPr>
              <a:t>no peligrosos</a:t>
            </a:r>
            <a:r>
              <a:rPr lang="es" sz="2000">
                <a:solidFill>
                  <a:srgbClr val="09164D"/>
                </a:solidFill>
              </a:rPr>
              <a:t>” o 	“desechos de salud </a:t>
            </a:r>
            <a:r>
              <a:rPr lang="es" sz="2000" b="1">
                <a:solidFill>
                  <a:srgbClr val="D4B01A"/>
                </a:solidFill>
              </a:rPr>
              <a:t>generales</a:t>
            </a:r>
            <a:r>
              <a:rPr lang="es" sz="2000">
                <a:solidFill>
                  <a:srgbClr val="09164D"/>
                </a:solidFill>
              </a:rPr>
              <a:t>”;</a:t>
            </a:r>
            <a:endParaRPr/>
          </a:p>
          <a:p>
            <a:pPr marL="0" lvl="0" indent="0" algn="l" rtl="0">
              <a:lnSpc>
                <a:spcPct val="90000"/>
              </a:lnSpc>
              <a:spcBef>
                <a:spcPts val="453"/>
              </a:spcBef>
              <a:spcAft>
                <a:spcPts val="0"/>
              </a:spcAft>
              <a:buClr>
                <a:srgbClr val="09164D"/>
              </a:buClr>
              <a:buSzPts val="2000"/>
              <a:buNone/>
            </a:pPr>
            <a:r>
              <a:rPr lang="es">
                <a:solidFill>
                  <a:srgbClr val="09164D"/>
                </a:solidFill>
              </a:rPr>
              <a:t>	🡪 </a:t>
            </a:r>
            <a:r>
              <a:rPr lang="es" sz="2000">
                <a:solidFill>
                  <a:srgbClr val="09164D"/>
                </a:solidFill>
              </a:rPr>
              <a:t> no entrañan peligro biológico, químico, radioactivo 	ni físico. </a:t>
            </a:r>
            <a:endParaRPr/>
          </a:p>
          <a:p>
            <a:pPr marL="0" lvl="0" indent="0" algn="l" rtl="0">
              <a:lnSpc>
                <a:spcPct val="90000"/>
              </a:lnSpc>
              <a:spcBef>
                <a:spcPts val="453"/>
              </a:spcBef>
              <a:spcAft>
                <a:spcPts val="0"/>
              </a:spcAft>
              <a:buClr>
                <a:schemeClr val="dk1"/>
              </a:buClr>
              <a:buSzPts val="2000"/>
              <a:buNone/>
            </a:pPr>
            <a:endParaRPr sz="2000">
              <a:solidFill>
                <a:srgbClr val="09164D"/>
              </a:solidFill>
            </a:endParaRPr>
          </a:p>
          <a:p>
            <a:pPr marL="0" lvl="0" indent="0" algn="l" rtl="0">
              <a:lnSpc>
                <a:spcPct val="90000"/>
              </a:lnSpc>
              <a:spcBef>
                <a:spcPts val="453"/>
              </a:spcBef>
              <a:spcAft>
                <a:spcPts val="0"/>
              </a:spcAft>
              <a:buClr>
                <a:srgbClr val="09164D"/>
              </a:buClr>
              <a:buSzPts val="2000"/>
              <a:buNone/>
            </a:pPr>
            <a:r>
              <a:rPr lang="es" sz="2000">
                <a:solidFill>
                  <a:srgbClr val="09164D"/>
                </a:solidFill>
              </a:rPr>
              <a:t>2.</a:t>
            </a:r>
            <a:r>
              <a:rPr lang="es" sz="2000" b="1">
                <a:solidFill>
                  <a:srgbClr val="D4B01A"/>
                </a:solidFill>
              </a:rPr>
              <a:t> Entre el 10% y el 25%</a:t>
            </a:r>
            <a:r>
              <a:rPr lang="es" sz="2000">
                <a:solidFill>
                  <a:srgbClr val="09164D"/>
                </a:solidFill>
              </a:rPr>
              <a:t> de los desechos de salud se consideran “</a:t>
            </a:r>
            <a:r>
              <a:rPr lang="es" sz="2000" b="1">
                <a:solidFill>
                  <a:srgbClr val="D4B01A"/>
                </a:solidFill>
              </a:rPr>
              <a:t>peligrosos</a:t>
            </a:r>
            <a:r>
              <a:rPr lang="es" sz="2000">
                <a:solidFill>
                  <a:srgbClr val="09164D"/>
                </a:solidFill>
              </a:rPr>
              <a:t>”: </a:t>
            </a:r>
            <a:endParaRPr/>
          </a:p>
          <a:p>
            <a:pPr marL="0" lvl="0" indent="0" algn="l" rtl="0">
              <a:lnSpc>
                <a:spcPct val="90000"/>
              </a:lnSpc>
              <a:spcBef>
                <a:spcPts val="453"/>
              </a:spcBef>
              <a:spcAft>
                <a:spcPts val="0"/>
              </a:spcAft>
              <a:buClr>
                <a:srgbClr val="09164D"/>
              </a:buClr>
              <a:buSzPts val="2000"/>
              <a:buNone/>
            </a:pPr>
            <a:r>
              <a:rPr lang="es" sz="2000">
                <a:solidFill>
                  <a:srgbClr val="09164D"/>
                </a:solidFill>
              </a:rPr>
              <a:t>	🡪 entrañan diversos riesgos para el medio ambiente 	y la salud. </a:t>
            </a:r>
            <a:endParaRPr/>
          </a:p>
          <a:p>
            <a:pPr marL="0" lvl="0" indent="0" algn="l" rtl="0">
              <a:lnSpc>
                <a:spcPct val="90000"/>
              </a:lnSpc>
              <a:spcBef>
                <a:spcPts val="453"/>
              </a:spcBef>
              <a:spcAft>
                <a:spcPts val="0"/>
              </a:spcAft>
              <a:buClr>
                <a:schemeClr val="dk1"/>
              </a:buClr>
              <a:buSzPts val="2000"/>
              <a:buNone/>
            </a:pPr>
            <a:endParaRPr sz="2000">
              <a:solidFill>
                <a:srgbClr val="09164D"/>
              </a:solidFill>
            </a:endParaRPr>
          </a:p>
          <a:p>
            <a:pPr marL="0" lvl="0" indent="0" algn="l" rtl="0">
              <a:lnSpc>
                <a:spcPct val="90000"/>
              </a:lnSpc>
              <a:spcBef>
                <a:spcPts val="453"/>
              </a:spcBef>
              <a:spcAft>
                <a:spcPts val="0"/>
              </a:spcAft>
              <a:buClr>
                <a:srgbClr val="09164D"/>
              </a:buClr>
              <a:buSzPts val="2000"/>
              <a:buNone/>
            </a:pPr>
            <a:r>
              <a:rPr lang="es" sz="2000">
                <a:solidFill>
                  <a:srgbClr val="09164D"/>
                </a:solidFill>
              </a:rPr>
              <a:t>3. En los </a:t>
            </a:r>
            <a:r>
              <a:rPr lang="es" sz="2000" b="1">
                <a:solidFill>
                  <a:srgbClr val="D4B01A"/>
                </a:solidFill>
              </a:rPr>
              <a:t>países menos adelantados</a:t>
            </a:r>
            <a:r>
              <a:rPr lang="es" sz="2000">
                <a:solidFill>
                  <a:srgbClr val="09164D"/>
                </a:solidFill>
              </a:rPr>
              <a:t>, </a:t>
            </a:r>
            <a:r>
              <a:rPr lang="es">
                <a:solidFill>
                  <a:srgbClr val="09164D"/>
                </a:solidFill>
              </a:rPr>
              <a:t>7 de cada 10 establecimientos carecen de gestión básica de desechos.</a:t>
            </a:r>
            <a:endParaRPr sz="2000">
              <a:solidFill>
                <a:srgbClr val="09164D"/>
              </a:solidFill>
            </a:endParaRPr>
          </a:p>
          <a:p>
            <a:pPr marL="0" lvl="0" indent="0" algn="l" rtl="0">
              <a:lnSpc>
                <a:spcPct val="90000"/>
              </a:lnSpc>
              <a:spcBef>
                <a:spcPts val="1453"/>
              </a:spcBef>
              <a:spcAft>
                <a:spcPts val="0"/>
              </a:spcAft>
              <a:buClr>
                <a:schemeClr val="dk1"/>
              </a:buClr>
              <a:buSzPts val="2000"/>
              <a:buFont typeface="Arial"/>
              <a:buNone/>
            </a:pPr>
            <a:endParaRPr/>
          </a:p>
        </p:txBody>
      </p:sp>
      <p:sp>
        <p:nvSpPr>
          <p:cNvPr id="411" name="Google Shape;411;p50"/>
          <p:cNvSpPr txBox="1"/>
          <p:nvPr/>
        </p:nvSpPr>
        <p:spPr>
          <a:xfrm>
            <a:off x="3813639" y="3655243"/>
            <a:ext cx="8305364" cy="2119980"/>
          </a:xfrm>
          <a:prstGeom prst="rect">
            <a:avLst/>
          </a:prstGeom>
          <a:no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chemeClr val="dk1"/>
              </a:buClr>
              <a:buSzPts val="1742"/>
              <a:buFont typeface="Calibri"/>
              <a:buNone/>
            </a:pPr>
            <a:endParaRPr sz="2177" b="0" i="0" u="none" strike="noStrike" cap="none">
              <a:solidFill>
                <a:srgbClr val="09164D"/>
              </a:solidFill>
              <a:latin typeface="Calibri"/>
              <a:ea typeface="Calibri"/>
              <a:cs typeface="Calibri"/>
              <a:sym typeface="Calibri"/>
            </a:endParaRPr>
          </a:p>
        </p:txBody>
      </p:sp>
      <p:sp>
        <p:nvSpPr>
          <p:cNvPr id="412" name="Google Shape;412;p5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1"/>
          <p:cNvSpPr txBox="1">
            <a:spLocks noGrp="1"/>
          </p:cNvSpPr>
          <p:nvPr>
            <p:ph type="title"/>
          </p:nvPr>
        </p:nvSpPr>
        <p:spPr>
          <a:xfrm>
            <a:off x="0" y="39771"/>
            <a:ext cx="12277493"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Medidas para reducir los desechos y mejorar la gestión</a:t>
            </a:r>
            <a:endParaRPr dirty="0"/>
          </a:p>
        </p:txBody>
      </p:sp>
      <p:grpSp>
        <p:nvGrpSpPr>
          <p:cNvPr id="421" name="Google Shape;421;p51"/>
          <p:cNvGrpSpPr/>
          <p:nvPr/>
        </p:nvGrpSpPr>
        <p:grpSpPr>
          <a:xfrm>
            <a:off x="958850" y="3635970"/>
            <a:ext cx="11233149" cy="702071"/>
            <a:chOff x="0" y="259357"/>
            <a:chExt cx="11233149" cy="702071"/>
          </a:xfrm>
        </p:grpSpPr>
        <p:sp>
          <p:nvSpPr>
            <p:cNvPr id="422" name="Google Shape;422;p51"/>
            <p:cNvSpPr/>
            <p:nvPr/>
          </p:nvSpPr>
          <p:spPr>
            <a:xfrm>
              <a:off x="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3" name="Google Shape;423;p51"/>
            <p:cNvSpPr txBox="1"/>
            <p:nvPr/>
          </p:nvSpPr>
          <p:spPr>
            <a:xfrm>
              <a:off x="35103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Generación/</a:t>
              </a:r>
              <a:endParaRPr/>
            </a:p>
            <a:p>
              <a:pPr marL="0" marR="0" lvl="0" indent="0" algn="ctr" rtl="0">
                <a:lnSpc>
                  <a:spcPct val="90000"/>
                </a:lnSpc>
                <a:spcBef>
                  <a:spcPts val="56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Reducción al mínimo</a:t>
              </a:r>
              <a:endParaRPr sz="1600" b="0" i="0" u="none" strike="noStrike" cap="none">
                <a:solidFill>
                  <a:schemeClr val="lt1"/>
                </a:solidFill>
                <a:latin typeface="Arial Narrow"/>
                <a:ea typeface="Arial Narrow"/>
                <a:cs typeface="Arial Narrow"/>
                <a:sym typeface="Arial Narrow"/>
              </a:endParaRPr>
            </a:p>
          </p:txBody>
        </p:sp>
        <p:sp>
          <p:nvSpPr>
            <p:cNvPr id="424" name="Google Shape;424;p51"/>
            <p:cNvSpPr/>
            <p:nvPr/>
          </p:nvSpPr>
          <p:spPr>
            <a:xfrm>
              <a:off x="1579661" y="259357"/>
              <a:ext cx="1755179" cy="702071"/>
            </a:xfrm>
            <a:prstGeom prst="chevron">
              <a:avLst>
                <a:gd name="adj" fmla="val 50000"/>
              </a:avLst>
            </a:prstGeom>
            <a:solidFill>
              <a:srgbClr val="C29F16"/>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5" name="Google Shape;425;p51"/>
            <p:cNvSpPr txBox="1"/>
            <p:nvPr/>
          </p:nvSpPr>
          <p:spPr>
            <a:xfrm>
              <a:off x="1930697"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Separación</a:t>
              </a:r>
              <a:endParaRPr/>
            </a:p>
          </p:txBody>
        </p:sp>
        <p:sp>
          <p:nvSpPr>
            <p:cNvPr id="426" name="Google Shape;426;p51"/>
            <p:cNvSpPr/>
            <p:nvPr/>
          </p:nvSpPr>
          <p:spPr>
            <a:xfrm>
              <a:off x="3159323"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7" name="Google Shape;427;p51"/>
            <p:cNvSpPr txBox="1"/>
            <p:nvPr/>
          </p:nvSpPr>
          <p:spPr>
            <a:xfrm>
              <a:off x="3510359"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Recogida</a:t>
              </a:r>
              <a:endParaRPr/>
            </a:p>
          </p:txBody>
        </p:sp>
        <p:sp>
          <p:nvSpPr>
            <p:cNvPr id="428" name="Google Shape;428;p51"/>
            <p:cNvSpPr/>
            <p:nvPr/>
          </p:nvSpPr>
          <p:spPr>
            <a:xfrm>
              <a:off x="4738985"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9" name="Google Shape;429;p51"/>
            <p:cNvSpPr txBox="1"/>
            <p:nvPr/>
          </p:nvSpPr>
          <p:spPr>
            <a:xfrm>
              <a:off x="5090021"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Transporte</a:t>
              </a:r>
              <a:endParaRPr/>
            </a:p>
          </p:txBody>
        </p:sp>
        <p:sp>
          <p:nvSpPr>
            <p:cNvPr id="430" name="Google Shape;430;p51"/>
            <p:cNvSpPr/>
            <p:nvPr/>
          </p:nvSpPr>
          <p:spPr>
            <a:xfrm>
              <a:off x="6318646"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1" name="Google Shape;431;p51"/>
            <p:cNvSpPr txBox="1"/>
            <p:nvPr/>
          </p:nvSpPr>
          <p:spPr>
            <a:xfrm>
              <a:off x="6669682"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Almacenamiento</a:t>
              </a:r>
              <a:endParaRPr/>
            </a:p>
          </p:txBody>
        </p:sp>
        <p:sp>
          <p:nvSpPr>
            <p:cNvPr id="432" name="Google Shape;432;p51"/>
            <p:cNvSpPr/>
            <p:nvPr/>
          </p:nvSpPr>
          <p:spPr>
            <a:xfrm>
              <a:off x="7898308"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3" name="Google Shape;433;p51"/>
            <p:cNvSpPr txBox="1"/>
            <p:nvPr/>
          </p:nvSpPr>
          <p:spPr>
            <a:xfrm>
              <a:off x="8249344"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Tratamiento</a:t>
              </a:r>
              <a:endParaRPr/>
            </a:p>
          </p:txBody>
        </p:sp>
        <p:sp>
          <p:nvSpPr>
            <p:cNvPr id="434" name="Google Shape;434;p51"/>
            <p:cNvSpPr/>
            <p:nvPr/>
          </p:nvSpPr>
          <p:spPr>
            <a:xfrm>
              <a:off x="9477970" y="259357"/>
              <a:ext cx="1755179" cy="702071"/>
            </a:xfrm>
            <a:prstGeom prst="chevron">
              <a:avLst>
                <a:gd name="adj" fmla="val 50000"/>
              </a:avLst>
            </a:prstGeom>
            <a:solidFill>
              <a:srgbClr val="D4B01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5" name="Google Shape;435;p51"/>
            <p:cNvSpPr txBox="1"/>
            <p:nvPr/>
          </p:nvSpPr>
          <p:spPr>
            <a:xfrm>
              <a:off x="9829006" y="259357"/>
              <a:ext cx="1053108" cy="702071"/>
            </a:xfrm>
            <a:prstGeom prst="rect">
              <a:avLst/>
            </a:prstGeom>
            <a:noFill/>
            <a:ln>
              <a:noFill/>
            </a:ln>
          </p:spPr>
          <p:txBody>
            <a:bodyPr spcFirstLastPara="1" wrap="square" lIns="64000" tIns="21325" rIns="21325" bIns="21325" rtlCol="0" anchor="ctr" anchorCtr="0">
              <a:noAutofit/>
            </a:bodyPr>
            <a:lstStyle/>
            <a:p>
              <a:pPr marL="0" marR="0" lvl="0" indent="0" algn="ctr" rtl="0">
                <a:lnSpc>
                  <a:spcPct val="90000"/>
                </a:lnSpc>
                <a:spcBef>
                  <a:spcPts val="0"/>
                </a:spcBef>
                <a:spcAft>
                  <a:spcPts val="0"/>
                </a:spcAft>
                <a:buClr>
                  <a:schemeClr val="lt1"/>
                </a:buClr>
                <a:buSzPts val="1600"/>
                <a:buFont typeface="Arial Narrow"/>
                <a:buNone/>
              </a:pPr>
              <a:r>
                <a:rPr lang="es" sz="1600" b="0" i="0" u="none" strike="noStrike" cap="none">
                  <a:solidFill>
                    <a:schemeClr val="lt1"/>
                  </a:solidFill>
                  <a:latin typeface="Arial Narrow"/>
                  <a:ea typeface="Arial Narrow"/>
                  <a:cs typeface="Arial Narrow"/>
                  <a:sym typeface="Arial Narrow"/>
                </a:rPr>
                <a:t>Eliminación definitiva</a:t>
              </a:r>
              <a:endParaRPr/>
            </a:p>
          </p:txBody>
        </p:sp>
      </p:grpSp>
      <p:pic>
        <p:nvPicPr>
          <p:cNvPr id="436" name="Google Shape;436;p51" descr="A picture containing text, indoor, container, bin&#10;&#10;Description automatically generated"/>
          <p:cNvPicPr preferRelativeResize="0"/>
          <p:nvPr/>
        </p:nvPicPr>
        <p:blipFill rotWithShape="1">
          <a:blip r:embed="rId3">
            <a:alphaModFix/>
          </a:blip>
          <a:srcRect/>
          <a:stretch/>
        </p:blipFill>
        <p:spPr>
          <a:xfrm>
            <a:off x="2041560" y="4850249"/>
            <a:ext cx="2789594" cy="1859729"/>
          </a:xfrm>
          <a:prstGeom prst="rect">
            <a:avLst/>
          </a:prstGeom>
          <a:noFill/>
          <a:ln>
            <a:noFill/>
          </a:ln>
        </p:spPr>
      </p:pic>
      <p:pic>
        <p:nvPicPr>
          <p:cNvPr id="437" name="Google Shape;437;p51" descr="A picture containing indoor, wall, tiled, kitchen appliance&#10;&#10;Description automatically generated"/>
          <p:cNvPicPr preferRelativeResize="0"/>
          <p:nvPr/>
        </p:nvPicPr>
        <p:blipFill rotWithShape="1">
          <a:blip r:embed="rId4">
            <a:alphaModFix/>
          </a:blip>
          <a:srcRect/>
          <a:stretch/>
        </p:blipFill>
        <p:spPr>
          <a:xfrm rot="5400000">
            <a:off x="9627851" y="4755216"/>
            <a:ext cx="2323697" cy="1706140"/>
          </a:xfrm>
          <a:prstGeom prst="rect">
            <a:avLst/>
          </a:prstGeom>
          <a:noFill/>
          <a:ln>
            <a:noFill/>
          </a:ln>
        </p:spPr>
      </p:pic>
      <p:pic>
        <p:nvPicPr>
          <p:cNvPr id="438" name="Google Shape;438;p51" descr="A picture containing grass, outdoor, building, green&#10;&#10;Description automatically generated"/>
          <p:cNvPicPr preferRelativeResize="0"/>
          <p:nvPr/>
        </p:nvPicPr>
        <p:blipFill rotWithShape="1">
          <a:blip r:embed="rId5">
            <a:alphaModFix/>
          </a:blip>
          <a:srcRect/>
          <a:stretch/>
        </p:blipFill>
        <p:spPr>
          <a:xfrm>
            <a:off x="9179283" y="1249716"/>
            <a:ext cx="2832650" cy="1883411"/>
          </a:xfrm>
          <a:prstGeom prst="rect">
            <a:avLst/>
          </a:prstGeom>
          <a:noFill/>
          <a:ln>
            <a:noFill/>
          </a:ln>
        </p:spPr>
      </p:pic>
      <p:pic>
        <p:nvPicPr>
          <p:cNvPr id="439" name="Google Shape;439;p51" descr="Module 2: The Healthcare Waste Management System"/>
          <p:cNvPicPr preferRelativeResize="0"/>
          <p:nvPr/>
        </p:nvPicPr>
        <p:blipFill rotWithShape="1">
          <a:blip r:embed="rId6">
            <a:alphaModFix/>
          </a:blip>
          <a:srcRect/>
          <a:stretch/>
        </p:blipFill>
        <p:spPr>
          <a:xfrm>
            <a:off x="6096001" y="1340083"/>
            <a:ext cx="1909139" cy="1969610"/>
          </a:xfrm>
          <a:prstGeom prst="rect">
            <a:avLst/>
          </a:prstGeom>
          <a:noFill/>
          <a:ln>
            <a:noFill/>
          </a:ln>
        </p:spPr>
      </p:pic>
      <p:pic>
        <p:nvPicPr>
          <p:cNvPr id="440" name="Google Shape;440;p51" descr="Safe management of wastes from health-care activities"/>
          <p:cNvPicPr preferRelativeResize="0"/>
          <p:nvPr/>
        </p:nvPicPr>
        <p:blipFill rotWithShape="1">
          <a:blip r:embed="rId7">
            <a:alphaModFix/>
          </a:blip>
          <a:srcRect/>
          <a:stretch/>
        </p:blipFill>
        <p:spPr>
          <a:xfrm>
            <a:off x="6308179" y="4867914"/>
            <a:ext cx="2844623" cy="1824399"/>
          </a:xfrm>
          <a:prstGeom prst="rect">
            <a:avLst/>
          </a:prstGeom>
          <a:noFill/>
          <a:ln>
            <a:noFill/>
          </a:ln>
        </p:spPr>
      </p:pic>
      <p:cxnSp>
        <p:nvCxnSpPr>
          <p:cNvPr id="441" name="Google Shape;441;p51"/>
          <p:cNvCxnSpPr>
            <a:endCxn id="436" idx="0"/>
          </p:cNvCxnSpPr>
          <p:nvPr/>
        </p:nvCxnSpPr>
        <p:spPr>
          <a:xfrm>
            <a:off x="2808757" y="4307849"/>
            <a:ext cx="627600" cy="542400"/>
          </a:xfrm>
          <a:prstGeom prst="straightConnector1">
            <a:avLst/>
          </a:prstGeom>
          <a:noFill/>
          <a:ln w="57150" cap="flat" cmpd="sng">
            <a:solidFill>
              <a:schemeClr val="dk2"/>
            </a:solidFill>
            <a:prstDash val="solid"/>
            <a:miter lim="800000"/>
            <a:headEnd type="none" w="sm" len="sm"/>
            <a:tailEnd type="triangle" w="med" len="med"/>
          </a:ln>
        </p:spPr>
      </p:cxnSp>
      <p:cxnSp>
        <p:nvCxnSpPr>
          <p:cNvPr id="442" name="Google Shape;442;p51"/>
          <p:cNvCxnSpPr/>
          <p:nvPr/>
        </p:nvCxnSpPr>
        <p:spPr>
          <a:xfrm rot="10800000" flipH="1">
            <a:off x="6057663" y="3178471"/>
            <a:ext cx="537401" cy="532450"/>
          </a:xfrm>
          <a:prstGeom prst="straightConnector1">
            <a:avLst/>
          </a:prstGeom>
          <a:noFill/>
          <a:ln w="57150" cap="flat" cmpd="sng">
            <a:solidFill>
              <a:schemeClr val="dk2"/>
            </a:solidFill>
            <a:prstDash val="solid"/>
            <a:miter lim="800000"/>
            <a:headEnd type="none" w="sm" len="sm"/>
            <a:tailEnd type="triangle" w="med" len="med"/>
          </a:ln>
        </p:spPr>
      </p:cxnSp>
      <p:cxnSp>
        <p:nvCxnSpPr>
          <p:cNvPr id="443" name="Google Shape;443;p51"/>
          <p:cNvCxnSpPr/>
          <p:nvPr/>
        </p:nvCxnSpPr>
        <p:spPr>
          <a:xfrm>
            <a:off x="7496596" y="4307982"/>
            <a:ext cx="627663" cy="542267"/>
          </a:xfrm>
          <a:prstGeom prst="straightConnector1">
            <a:avLst/>
          </a:prstGeom>
          <a:noFill/>
          <a:ln w="57150" cap="flat" cmpd="sng">
            <a:solidFill>
              <a:schemeClr val="dk2"/>
            </a:solidFill>
            <a:prstDash val="solid"/>
            <a:miter lim="800000"/>
            <a:headEnd type="none" w="sm" len="sm"/>
            <a:tailEnd type="triangle" w="med" len="med"/>
          </a:ln>
        </p:spPr>
      </p:cxnSp>
      <p:cxnSp>
        <p:nvCxnSpPr>
          <p:cNvPr id="444" name="Google Shape;444;p51"/>
          <p:cNvCxnSpPr/>
          <p:nvPr/>
        </p:nvCxnSpPr>
        <p:spPr>
          <a:xfrm>
            <a:off x="9184619" y="4307982"/>
            <a:ext cx="627663" cy="542267"/>
          </a:xfrm>
          <a:prstGeom prst="straightConnector1">
            <a:avLst/>
          </a:prstGeom>
          <a:noFill/>
          <a:ln w="57150" cap="flat" cmpd="sng">
            <a:solidFill>
              <a:schemeClr val="dk2"/>
            </a:solidFill>
            <a:prstDash val="solid"/>
            <a:miter lim="800000"/>
            <a:headEnd type="none" w="sm" len="sm"/>
            <a:tailEnd type="triangle" w="med" len="med"/>
          </a:ln>
        </p:spPr>
      </p:cxnSp>
      <p:cxnSp>
        <p:nvCxnSpPr>
          <p:cNvPr id="445" name="Google Shape;445;p51"/>
          <p:cNvCxnSpPr/>
          <p:nvPr/>
        </p:nvCxnSpPr>
        <p:spPr>
          <a:xfrm rot="10800000" flipH="1">
            <a:off x="10613506" y="3133127"/>
            <a:ext cx="524581" cy="523963"/>
          </a:xfrm>
          <a:prstGeom prst="straightConnector1">
            <a:avLst/>
          </a:prstGeom>
          <a:noFill/>
          <a:ln w="57150" cap="flat" cmpd="sng">
            <a:solidFill>
              <a:schemeClr val="dk2"/>
            </a:solidFill>
            <a:prstDash val="solid"/>
            <a:miter lim="800000"/>
            <a:headEnd type="none" w="sm" len="sm"/>
            <a:tailEnd type="triangle" w="med" len="med"/>
          </a:ln>
        </p:spPr>
      </p:cxnSp>
      <p:pic>
        <p:nvPicPr>
          <p:cNvPr id="446" name="Google Shape;446;p51"/>
          <p:cNvPicPr preferRelativeResize="0"/>
          <p:nvPr/>
        </p:nvPicPr>
        <p:blipFill rotWithShape="1">
          <a:blip r:embed="rId8">
            <a:alphaModFix/>
          </a:blip>
          <a:srcRect/>
          <a:stretch/>
        </p:blipFill>
        <p:spPr>
          <a:xfrm>
            <a:off x="3199428" y="1615606"/>
            <a:ext cx="1592389" cy="1517521"/>
          </a:xfrm>
          <a:prstGeom prst="rect">
            <a:avLst/>
          </a:prstGeom>
          <a:noFill/>
          <a:ln>
            <a:noFill/>
          </a:ln>
        </p:spPr>
      </p:pic>
      <p:cxnSp>
        <p:nvCxnSpPr>
          <p:cNvPr id="447" name="Google Shape;447;p51"/>
          <p:cNvCxnSpPr/>
          <p:nvPr/>
        </p:nvCxnSpPr>
        <p:spPr>
          <a:xfrm rot="10800000">
            <a:off x="4285141" y="3032605"/>
            <a:ext cx="362446" cy="598061"/>
          </a:xfrm>
          <a:prstGeom prst="straightConnector1">
            <a:avLst/>
          </a:prstGeom>
          <a:noFill/>
          <a:ln w="57150" cap="flat" cmpd="sng">
            <a:solidFill>
              <a:schemeClr val="dk2"/>
            </a:solidFill>
            <a:prstDash val="solid"/>
            <a:miter lim="800000"/>
            <a:headEnd type="none" w="sm" len="sm"/>
            <a:tailEnd type="triangle" w="med" len="med"/>
          </a:ln>
        </p:spPr>
      </p:cxnSp>
      <p:sp>
        <p:nvSpPr>
          <p:cNvPr id="448" name="Google Shape;448;p5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C7E470FDC554DB9696D84793B1430" ma:contentTypeVersion="8" ma:contentTypeDescription="Create a new document." ma:contentTypeScope="" ma:versionID="46e02a1e94699646097fa0313b83e8f6">
  <xsd:schema xmlns:xsd="http://www.w3.org/2001/XMLSchema" xmlns:xs="http://www.w3.org/2001/XMLSchema" xmlns:p="http://schemas.microsoft.com/office/2006/metadata/properties" xmlns:ns2="e3afc2d2-df5a-469e-b582-34332833294e" xmlns:ns3="c463dd45-fd98-4849-9031-198ecb0c6a2b" targetNamespace="http://schemas.microsoft.com/office/2006/metadata/properties" ma:root="true" ma:fieldsID="3ce8ba8788268a145682dc83c133ef1c" ns2:_="" ns3:_="">
    <xsd:import namespace="e3afc2d2-df5a-469e-b582-34332833294e"/>
    <xsd:import namespace="c463dd45-fd98-4849-9031-198ecb0c6a2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fc2d2-df5a-469e-b582-34332833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63dd45-fd98-4849-9031-198ecb0c6a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afc2d2-df5a-469e-b582-34332833294e" xsi:nil="true"/>
    <_dlc_DocIdUrl xmlns="e3afc2d2-df5a-469e-b582-34332833294e">
      <Url xsi:nil="true"/>
      <Description xsi:nil="true"/>
    </_dlc_DocIdUrl>
    <_dlc_DocIdPersistId xmlns="e3afc2d2-df5a-469e-b582-34332833294e">false</_dlc_DocIdPersistId>
  </documentManagement>
</p:properties>
</file>

<file path=customXml/itemProps1.xml><?xml version="1.0" encoding="utf-8"?>
<ds:datastoreItem xmlns:ds="http://schemas.openxmlformats.org/officeDocument/2006/customXml" ds:itemID="{3832B318-5125-4566-949C-FD07B5F5891B}"/>
</file>

<file path=customXml/itemProps2.xml><?xml version="1.0" encoding="utf-8"?>
<ds:datastoreItem xmlns:ds="http://schemas.openxmlformats.org/officeDocument/2006/customXml" ds:itemID="{EB86E032-A6E9-4F3C-AB79-C15D120A2FAE}"/>
</file>

<file path=customXml/itemProps3.xml><?xml version="1.0" encoding="utf-8"?>
<ds:datastoreItem xmlns:ds="http://schemas.openxmlformats.org/officeDocument/2006/customXml" ds:itemID="{96EDF021-61D4-42E3-A66C-A6D808538B76}"/>
</file>

<file path=customXml/itemProps4.xml><?xml version="1.0" encoding="utf-8"?>
<ds:datastoreItem xmlns:ds="http://schemas.openxmlformats.org/officeDocument/2006/customXml" ds:itemID="{65441796-B016-4D9A-AA6C-A5EB96A9661F}"/>
</file>

<file path=docProps/app.xml><?xml version="1.0" encoding="utf-8"?>
<Properties xmlns="http://schemas.openxmlformats.org/officeDocument/2006/extended-properties" xmlns:vt="http://schemas.openxmlformats.org/officeDocument/2006/docPropsVTypes">
  <TotalTime>37</TotalTime>
  <Words>11224</Words>
  <Application>Microsoft Macintosh PowerPoint</Application>
  <PresentationFormat>Panorámica</PresentationFormat>
  <Paragraphs>1136</Paragraphs>
  <Slides>60</Slides>
  <Notes>60</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60</vt:i4>
      </vt:variant>
    </vt:vector>
  </HeadingPairs>
  <TitlesOfParts>
    <vt:vector size="72" baseType="lpstr">
      <vt:lpstr>Calibri</vt:lpstr>
      <vt:lpstr>Cambria Math</vt:lpstr>
      <vt:lpstr>Noto Sans Symbols</vt:lpstr>
      <vt:lpstr>Arial</vt:lpstr>
      <vt:lpstr>Arial</vt:lpstr>
      <vt:lpstr>Arial Narrow</vt:lpstr>
      <vt:lpstr>Open Sans</vt:lpstr>
      <vt:lpstr>Quattrocento Sans</vt:lpstr>
      <vt:lpstr>Times New Roman</vt:lpstr>
      <vt:lpstr>Tema wash it</vt:lpstr>
      <vt:lpstr>Tema wash it</vt:lpstr>
      <vt:lpstr>1_Tema wash it</vt:lpstr>
      <vt:lpstr>Presentación de PowerPoint</vt:lpstr>
      <vt:lpstr>Gestión ecológica y sin riesgos de los desechos de salud </vt:lpstr>
      <vt:lpstr>Objetivos de aprendizaje </vt:lpstr>
      <vt:lpstr>Parte 1: tecnologías de tratamiento de desechos</vt:lpstr>
      <vt:lpstr>¿Qué problemas se observan en esta foto?</vt:lpstr>
      <vt:lpstr>Presentación de PowerPoint</vt:lpstr>
      <vt:lpstr>Conocimientos generales</vt:lpstr>
      <vt:lpstr>Respuestas</vt:lpstr>
      <vt:lpstr>Medidas para reducir los desechos y mejorar la gestión</vt:lpstr>
      <vt:lpstr>Reducir al mínimo los desechos</vt:lpstr>
      <vt:lpstr>Separación</vt:lpstr>
      <vt:lpstr>Desechos corrientes no peligrosos</vt:lpstr>
      <vt:lpstr>Presentación de PowerPoint</vt:lpstr>
      <vt:lpstr>Recogida y transporte</vt:lpstr>
      <vt:lpstr>Presentación de PowerPoint</vt:lpstr>
      <vt:lpstr>Presentación de PowerPoint</vt:lpstr>
      <vt:lpstr>Presentación de PowerPoint</vt:lpstr>
      <vt:lpstr>Almacenamiento de desechos infecciosos y punzocortantes</vt:lpstr>
      <vt:lpstr>¿Qué volumen de desechos infecciosos se genera en un establecimiento de salud corriente, a lo largo de un día?</vt:lpstr>
      <vt:lpstr>¿Qué volumen de desechos infecciosos genera un establecimiento de salud corriente, a lo largo de un año?</vt:lpstr>
      <vt:lpstr>Los desechos de salud en el contexto de la COVID-19</vt:lpstr>
      <vt:lpstr>Lidiar con grandes cantidades de desechos</vt:lpstr>
      <vt:lpstr>Parte 2: tecnologías de tratamiento de desechos</vt:lpstr>
      <vt:lpstr>Jerarquía de las opciones de tratamiento de desechos</vt:lpstr>
      <vt:lpstr>Presentación de PowerPoint</vt:lpstr>
      <vt:lpstr>Presentación de PowerPoint</vt:lpstr>
      <vt:lpstr> No se deben incinerar:</vt:lpstr>
      <vt:lpstr>Eliminación: desechos generales</vt:lpstr>
      <vt:lpstr>Eliminación: pozos de desechos para ceniza y placenta </vt:lpstr>
      <vt:lpstr>Presentación de PowerPoint</vt:lpstr>
      <vt:lpstr>Parte 3: el cambio climático y los desechos</vt:lpstr>
      <vt:lpstr>El cambio climático y los desechos</vt:lpstr>
      <vt:lpstr>Presentación de PowerPoint</vt:lpstr>
      <vt:lpstr>Presentación de PowerPoint</vt:lpstr>
      <vt:lpstr>Presentación de PowerPoint</vt:lpstr>
      <vt:lpstr>Parte 4: mejorar las prácticas relacionadas con los desechos de salud</vt:lpstr>
      <vt:lpstr>Mejoras sencillas y de bajo costo </vt:lpstr>
      <vt:lpstr>Cómo llevar a cabo mejoras paulatinas</vt:lpstr>
      <vt:lpstr>Presentación de PowerPoint</vt:lpstr>
      <vt:lpstr>Presentación de PowerPoint</vt:lpstr>
      <vt:lpstr>Presentación de PowerPoint</vt:lpstr>
      <vt:lpstr>Lecciones clave</vt:lpstr>
      <vt:lpstr>Indicadores de la gestión de desechos del WASH FIT </vt:lpstr>
      <vt:lpstr>Indicadores de la gestión de desechos del WASH FIT </vt:lpstr>
      <vt:lpstr>Indicadores de la gestión de desechos del WASH FIT </vt:lpstr>
      <vt:lpstr>Bibliografía complementaria </vt:lpstr>
      <vt:lpstr>Diapositivas complementarias </vt:lpstr>
      <vt:lpstr>Ejemplos de distintos tipos de desechos</vt:lpstr>
      <vt:lpstr>Cubos y contenedores: orientación adicional </vt:lpstr>
      <vt:lpstr>Comparación entre tecnologías de tratamiento</vt:lpstr>
      <vt:lpstr>Tecnologías provisionales de tratamiento de desechos utilizadas en entornos con pocos recursos </vt:lpstr>
      <vt:lpstr>¿Qué capacidad debe tener la tecnología de tratamiento de desechos?</vt:lpstr>
      <vt:lpstr>Presentación de PowerPoint</vt:lpstr>
      <vt:lpstr>Eliminación de desechos generales: orientaciones para pozos cubiertos en entornos con pocos recursos </vt:lpstr>
      <vt:lpstr>Opciones de último recurso para situaciones de emergencia</vt:lpstr>
      <vt:lpstr>Documentación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Muñoz Vico</cp:lastModifiedBy>
  <cp:revision>5</cp:revision>
  <dcterms:modified xsi:type="dcterms:W3CDTF">2022-09-27T12:14:57Z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0x010100568C7E470FDC554DB9696D84793B1430</vt:lpwstr>
  </property>
  <property fmtid="{D5CDD505-2E9C-101B-9397-08002B2CF9AE}" pid="3" name="Order">
    <vt:r8>120100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